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7" r:id="rId3"/>
    <p:sldId id="262" r:id="rId4"/>
    <p:sldId id="263" r:id="rId5"/>
    <p:sldId id="282" r:id="rId6"/>
    <p:sldId id="268" r:id="rId7"/>
    <p:sldId id="270" r:id="rId8"/>
    <p:sldId id="269" r:id="rId9"/>
    <p:sldId id="264" r:id="rId10"/>
    <p:sldId id="271" r:id="rId11"/>
    <p:sldId id="283" r:id="rId12"/>
    <p:sldId id="284" r:id="rId13"/>
    <p:sldId id="261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7C7D"/>
    <a:srgbClr val="FDEBB0"/>
    <a:srgbClr val="FCD5B5"/>
    <a:srgbClr val="FAC090"/>
    <a:srgbClr val="FF9409"/>
    <a:srgbClr val="FEF9DC"/>
    <a:srgbClr val="FEF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4182" autoAdjust="0"/>
  </p:normalViewPr>
  <p:slideViewPr>
    <p:cSldViewPr snapToGrid="0">
      <p:cViewPr varScale="1">
        <p:scale>
          <a:sx n="88" d="100"/>
          <a:sy n="88" d="100"/>
        </p:scale>
        <p:origin x="29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AD53C164-F3C7-4FEE-8799-75A23E4533F5}" type="datetimeFigureOut">
              <a:rPr lang="zh-CN" altLang="en-US" smtClean="0"/>
              <a:pPr/>
              <a:t>2025/5/17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9BABEF33-434B-40DE-935B-300954A35B3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206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457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344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861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097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44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806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61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121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563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724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087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001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40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54" y="2514600"/>
            <a:ext cx="4222504" cy="466613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4100709" y="962783"/>
            <a:ext cx="81408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VIẾT ĐOẠN VĂN GHI LẠI CẢM XÚC VỀ MỘT BÀI </a:t>
            </a:r>
            <a:r>
              <a:rPr lang="en-US" altLang="zh-CN" sz="6600" b="1" dirty="0" smtClean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THƠ</a:t>
            </a:r>
            <a:endParaRPr lang="zh-CN" altLang="en-US" sz="6600" b="1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8166D9F-42B0-45EB-9DDB-08E307463AD7}"/>
              </a:ext>
            </a:extLst>
          </p:cNvPr>
          <p:cNvSpPr txBox="1"/>
          <p:nvPr/>
        </p:nvSpPr>
        <p:spPr>
          <a:xfrm>
            <a:off x="6096000" y="5895217"/>
            <a:ext cx="4744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GIÁO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VIÊN: 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Nguyễn</a:t>
            </a:r>
            <a:r>
              <a:rPr lang="en-US" altLang="zh-CN" sz="2800" b="1" dirty="0" smtClean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Thị</a:t>
            </a:r>
            <a:r>
              <a:rPr lang="en-US" altLang="zh-CN" sz="2800" b="1" dirty="0" smtClean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Hải</a:t>
            </a:r>
            <a:endParaRPr lang="zh-CN" altLang="en-US" sz="2800" b="1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438400" y="-1219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72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8" name="组合 31">
            <a:extLst>
              <a:ext uri="{FF2B5EF4-FFF2-40B4-BE49-F238E27FC236}">
                <a16:creationId xmlns:a16="http://schemas.microsoft.com/office/drawing/2014/main" id="{486E095B-3D9C-4CFB-84B1-D0741E9EE751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86270" y="2229296"/>
            <a:ext cx="3146613" cy="3012141"/>
            <a:chOff x="0" y="0"/>
            <a:chExt cx="5970957" cy="5720949"/>
          </a:xfrm>
        </p:grpSpPr>
        <p:sp>
          <p:nvSpPr>
            <p:cNvPr id="9" name="任意多边形 29">
              <a:extLst>
                <a:ext uri="{FF2B5EF4-FFF2-40B4-BE49-F238E27FC236}">
                  <a16:creationId xmlns:a16="http://schemas.microsoft.com/office/drawing/2014/main" id="{71810BD3-00E5-48CD-898E-A947DA5202E6}"/>
                </a:ext>
              </a:extLst>
            </p:cNvPr>
            <p:cNvSpPr>
              <a:spLocks/>
            </p:cNvSpPr>
            <p:nvPr/>
          </p:nvSpPr>
          <p:spPr bwMode="auto">
            <a:xfrm rot="-5400000" flipH="1" flipV="1">
              <a:off x="3025214" y="1371938"/>
              <a:ext cx="2969116" cy="2922369"/>
            </a:xfrm>
            <a:custGeom>
              <a:avLst/>
              <a:gdLst>
                <a:gd name="T0" fmla="*/ 1299463 w 2969116"/>
                <a:gd name="T1" fmla="*/ 2197576 h 2922369"/>
                <a:gd name="T2" fmla="*/ 1332628 w 2969116"/>
                <a:gd name="T3" fmla="*/ 2207871 h 2922369"/>
                <a:gd name="T4" fmla="*/ 1315965 w 2969116"/>
                <a:gd name="T5" fmla="*/ 2224739 h 2922369"/>
                <a:gd name="T6" fmla="*/ 0 w 2969116"/>
                <a:gd name="T7" fmla="*/ 1484558 h 2922369"/>
                <a:gd name="T8" fmla="*/ 1484558 w 2969116"/>
                <a:gd name="T9" fmla="*/ 0 h 2922369"/>
                <a:gd name="T10" fmla="*/ 2969116 w 2969116"/>
                <a:gd name="T11" fmla="*/ 1484558 h 2922369"/>
                <a:gd name="T12" fmla="*/ 2426295 w 2969116"/>
                <a:gd name="T13" fmla="*/ 2632241 h 2922369"/>
                <a:gd name="T14" fmla="*/ 2291178 w 2969116"/>
                <a:gd name="T15" fmla="*/ 2729920 h 2922369"/>
                <a:gd name="T16" fmla="*/ 2483627 w 2969116"/>
                <a:gd name="T17" fmla="*/ 2922369 h 2922369"/>
                <a:gd name="T18" fmla="*/ 1563589 w 2969116"/>
                <a:gd name="T19" fmla="*/ 2922369 h 2922369"/>
                <a:gd name="T20" fmla="*/ 1563589 w 2969116"/>
                <a:gd name="T21" fmla="*/ 2002331 h 2922369"/>
                <a:gd name="T22" fmla="*/ 1737709 w 2969116"/>
                <a:gd name="T23" fmla="*/ 2176450 h 2922369"/>
                <a:gd name="T24" fmla="*/ 1772305 w 2969116"/>
                <a:gd name="T25" fmla="*/ 2165711 h 2922369"/>
                <a:gd name="T26" fmla="*/ 2223804 w 2969116"/>
                <a:gd name="T27" fmla="*/ 1484558 h 2922369"/>
                <a:gd name="T28" fmla="*/ 1484558 w 2969116"/>
                <a:gd name="T29" fmla="*/ 745312 h 2922369"/>
                <a:gd name="T30" fmla="*/ 745312 w 2969116"/>
                <a:gd name="T31" fmla="*/ 1484558 h 2922369"/>
                <a:gd name="T32" fmla="*/ 760331 w 2969116"/>
                <a:gd name="T33" fmla="*/ 1633542 h 2922369"/>
                <a:gd name="T34" fmla="*/ 776482 w 2969116"/>
                <a:gd name="T35" fmla="*/ 1685572 h 2922369"/>
                <a:gd name="T36" fmla="*/ 740539 w 2969116"/>
                <a:gd name="T37" fmla="*/ 1663736 h 2922369"/>
                <a:gd name="T38" fmla="*/ 32911 w 2969116"/>
                <a:gd name="T39" fmla="*/ 1484558 h 2922369"/>
                <a:gd name="T40" fmla="*/ 83 w 2969116"/>
                <a:gd name="T41" fmla="*/ 1486216 h 29223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69116"/>
                <a:gd name="T64" fmla="*/ 0 h 2922369"/>
                <a:gd name="T65" fmla="*/ 2969116 w 2969116"/>
                <a:gd name="T66" fmla="*/ 2922369 h 292236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69116" h="2922369">
                  <a:moveTo>
                    <a:pt x="1299463" y="2197576"/>
                  </a:moveTo>
                  <a:lnTo>
                    <a:pt x="1332628" y="2207871"/>
                  </a:lnTo>
                  <a:lnTo>
                    <a:pt x="1315965" y="2224739"/>
                  </a:lnTo>
                  <a:lnTo>
                    <a:pt x="1299463" y="2197576"/>
                  </a:lnTo>
                  <a:close/>
                  <a:moveTo>
                    <a:pt x="0" y="1484558"/>
                  </a:moveTo>
                  <a:cubicBezTo>
                    <a:pt x="0" y="664659"/>
                    <a:pt x="664659" y="0"/>
                    <a:pt x="1484558" y="0"/>
                  </a:cubicBezTo>
                  <a:cubicBezTo>
                    <a:pt x="2304457" y="0"/>
                    <a:pt x="2969116" y="664659"/>
                    <a:pt x="2969116" y="1484558"/>
                  </a:cubicBezTo>
                  <a:cubicBezTo>
                    <a:pt x="2969116" y="1946953"/>
                    <a:pt x="2757717" y="2359972"/>
                    <a:pt x="2426295" y="2632241"/>
                  </a:cubicBezTo>
                  <a:lnTo>
                    <a:pt x="2291178" y="2729920"/>
                  </a:lnTo>
                  <a:lnTo>
                    <a:pt x="2483627" y="2922369"/>
                  </a:lnTo>
                  <a:lnTo>
                    <a:pt x="1563589" y="2922369"/>
                  </a:lnTo>
                  <a:lnTo>
                    <a:pt x="1563589" y="2002331"/>
                  </a:lnTo>
                  <a:lnTo>
                    <a:pt x="1737709" y="2176450"/>
                  </a:lnTo>
                  <a:lnTo>
                    <a:pt x="1772305" y="2165711"/>
                  </a:lnTo>
                  <a:cubicBezTo>
                    <a:pt x="2037632" y="2053487"/>
                    <a:pt x="2223804" y="1790764"/>
                    <a:pt x="2223804" y="1484558"/>
                  </a:cubicBezTo>
                  <a:cubicBezTo>
                    <a:pt x="2223804" y="1076284"/>
                    <a:pt x="1892832" y="745312"/>
                    <a:pt x="1484558" y="745312"/>
                  </a:cubicBezTo>
                  <a:cubicBezTo>
                    <a:pt x="1076284" y="745312"/>
                    <a:pt x="745312" y="1076284"/>
                    <a:pt x="745312" y="1484558"/>
                  </a:cubicBezTo>
                  <a:cubicBezTo>
                    <a:pt x="745312" y="1535593"/>
                    <a:pt x="750483" y="1585419"/>
                    <a:pt x="760331" y="1633542"/>
                  </a:cubicBezTo>
                  <a:lnTo>
                    <a:pt x="776482" y="1685572"/>
                  </a:lnTo>
                  <a:lnTo>
                    <a:pt x="740539" y="1663736"/>
                  </a:lnTo>
                  <a:cubicBezTo>
                    <a:pt x="530187" y="1549466"/>
                    <a:pt x="289129" y="1484558"/>
                    <a:pt x="32911" y="1484558"/>
                  </a:cubicBezTo>
                  <a:lnTo>
                    <a:pt x="83" y="1486216"/>
                  </a:lnTo>
                  <a:lnTo>
                    <a:pt x="0" y="1484558"/>
                  </a:lnTo>
                  <a:close/>
                </a:path>
              </a:pathLst>
            </a:custGeom>
            <a:solidFill>
              <a:srgbClr val="FCD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" name="任意多边形 27">
              <a:extLst>
                <a:ext uri="{FF2B5EF4-FFF2-40B4-BE49-F238E27FC236}">
                  <a16:creationId xmlns:a16="http://schemas.microsoft.com/office/drawing/2014/main" id="{7D98C0F0-8BA1-4AD6-AA39-2FC020B9C79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-29521" y="1395020"/>
              <a:ext cx="2969116" cy="2910073"/>
            </a:xfrm>
            <a:custGeom>
              <a:avLst/>
              <a:gdLst>
                <a:gd name="T0" fmla="*/ 1332628 w 2969116"/>
                <a:gd name="T1" fmla="*/ 2207871 h 2910073"/>
                <a:gd name="T2" fmla="*/ 1315965 w 2969116"/>
                <a:gd name="T3" fmla="*/ 2224739 h 2910073"/>
                <a:gd name="T4" fmla="*/ 1299463 w 2969116"/>
                <a:gd name="T5" fmla="*/ 2197576 h 2910073"/>
                <a:gd name="T6" fmla="*/ 2969116 w 2969116"/>
                <a:gd name="T7" fmla="*/ 1484558 h 2910073"/>
                <a:gd name="T8" fmla="*/ 2277174 w 2969116"/>
                <a:gd name="T9" fmla="*/ 2740043 h 2910073"/>
                <a:gd name="T10" fmla="*/ 2271609 w 2969116"/>
                <a:gd name="T11" fmla="*/ 2743220 h 2910073"/>
                <a:gd name="T12" fmla="*/ 2438462 w 2969116"/>
                <a:gd name="T13" fmla="*/ 2910073 h 2910073"/>
                <a:gd name="T14" fmla="*/ 1518424 w 2969116"/>
                <a:gd name="T15" fmla="*/ 2910073 h 2910073"/>
                <a:gd name="T16" fmla="*/ 1518424 w 2969116"/>
                <a:gd name="T17" fmla="*/ 1990035 h 2910073"/>
                <a:gd name="T18" fmla="*/ 1712626 w 2969116"/>
                <a:gd name="T19" fmla="*/ 2184237 h 2910073"/>
                <a:gd name="T20" fmla="*/ 1772305 w 2969116"/>
                <a:gd name="T21" fmla="*/ 2165711 h 2910073"/>
                <a:gd name="T22" fmla="*/ 2223804 w 2969116"/>
                <a:gd name="T23" fmla="*/ 1484558 h 2910073"/>
                <a:gd name="T24" fmla="*/ 1484558 w 2969116"/>
                <a:gd name="T25" fmla="*/ 745312 h 2910073"/>
                <a:gd name="T26" fmla="*/ 745312 w 2969116"/>
                <a:gd name="T27" fmla="*/ 1484558 h 2910073"/>
                <a:gd name="T28" fmla="*/ 760331 w 2969116"/>
                <a:gd name="T29" fmla="*/ 1633542 h 2910073"/>
                <a:gd name="T30" fmla="*/ 776482 w 2969116"/>
                <a:gd name="T31" fmla="*/ 1685572 h 2910073"/>
                <a:gd name="T32" fmla="*/ 740539 w 2969116"/>
                <a:gd name="T33" fmla="*/ 1663736 h 2910073"/>
                <a:gd name="T34" fmla="*/ 32911 w 2969116"/>
                <a:gd name="T35" fmla="*/ 1484558 h 2910073"/>
                <a:gd name="T36" fmla="*/ 83 w 2969116"/>
                <a:gd name="T37" fmla="*/ 1486216 h 2910073"/>
                <a:gd name="T38" fmla="*/ 0 w 2969116"/>
                <a:gd name="T39" fmla="*/ 1484558 h 2910073"/>
                <a:gd name="T40" fmla="*/ 1484558 w 2969116"/>
                <a:gd name="T41" fmla="*/ 0 h 2910073"/>
                <a:gd name="T42" fmla="*/ 2969116 w 2969116"/>
                <a:gd name="T43" fmla="*/ 1484558 h 29100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69116"/>
                <a:gd name="T67" fmla="*/ 0 h 2910073"/>
                <a:gd name="T68" fmla="*/ 2969116 w 2969116"/>
                <a:gd name="T69" fmla="*/ 2910073 h 29100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69116" h="2910073">
                  <a:moveTo>
                    <a:pt x="1332628" y="2207871"/>
                  </a:moveTo>
                  <a:lnTo>
                    <a:pt x="1315965" y="2224739"/>
                  </a:lnTo>
                  <a:lnTo>
                    <a:pt x="1299463" y="2197576"/>
                  </a:lnTo>
                  <a:lnTo>
                    <a:pt x="1332628" y="2207871"/>
                  </a:lnTo>
                  <a:close/>
                  <a:moveTo>
                    <a:pt x="2969116" y="1484558"/>
                  </a:moveTo>
                  <a:cubicBezTo>
                    <a:pt x="2969116" y="2013009"/>
                    <a:pt x="2693003" y="2476970"/>
                    <a:pt x="2277174" y="2740043"/>
                  </a:cubicBezTo>
                  <a:lnTo>
                    <a:pt x="2271609" y="2743220"/>
                  </a:lnTo>
                  <a:lnTo>
                    <a:pt x="2438462" y="2910073"/>
                  </a:lnTo>
                  <a:lnTo>
                    <a:pt x="1518424" y="2910073"/>
                  </a:lnTo>
                  <a:lnTo>
                    <a:pt x="1518424" y="1990035"/>
                  </a:lnTo>
                  <a:lnTo>
                    <a:pt x="1712626" y="2184237"/>
                  </a:lnTo>
                  <a:lnTo>
                    <a:pt x="1772305" y="2165711"/>
                  </a:lnTo>
                  <a:cubicBezTo>
                    <a:pt x="2037632" y="2053487"/>
                    <a:pt x="2223804" y="1790764"/>
                    <a:pt x="2223804" y="1484558"/>
                  </a:cubicBezTo>
                  <a:cubicBezTo>
                    <a:pt x="2223804" y="1076284"/>
                    <a:pt x="1892832" y="745312"/>
                    <a:pt x="1484558" y="745312"/>
                  </a:cubicBezTo>
                  <a:cubicBezTo>
                    <a:pt x="1076284" y="745312"/>
                    <a:pt x="745312" y="1076284"/>
                    <a:pt x="745312" y="1484558"/>
                  </a:cubicBezTo>
                  <a:cubicBezTo>
                    <a:pt x="745312" y="1535593"/>
                    <a:pt x="750483" y="1585419"/>
                    <a:pt x="760331" y="1633542"/>
                  </a:cubicBezTo>
                  <a:lnTo>
                    <a:pt x="776482" y="1685572"/>
                  </a:lnTo>
                  <a:lnTo>
                    <a:pt x="740539" y="1663736"/>
                  </a:lnTo>
                  <a:cubicBezTo>
                    <a:pt x="530187" y="1549466"/>
                    <a:pt x="289129" y="1484558"/>
                    <a:pt x="32911" y="1484558"/>
                  </a:cubicBezTo>
                  <a:lnTo>
                    <a:pt x="83" y="1486216"/>
                  </a:lnTo>
                  <a:lnTo>
                    <a:pt x="0" y="1484558"/>
                  </a:lnTo>
                  <a:cubicBezTo>
                    <a:pt x="0" y="664659"/>
                    <a:pt x="664659" y="0"/>
                    <a:pt x="1484558" y="0"/>
                  </a:cubicBezTo>
                  <a:cubicBezTo>
                    <a:pt x="2304457" y="0"/>
                    <a:pt x="2969116" y="664659"/>
                    <a:pt x="2969116" y="1484558"/>
                  </a:cubicBezTo>
                  <a:close/>
                </a:path>
              </a:pathLst>
            </a:custGeom>
            <a:solidFill>
              <a:srgbClr val="F8B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1" name="任意多边形 28">
              <a:extLst>
                <a:ext uri="{FF2B5EF4-FFF2-40B4-BE49-F238E27FC236}">
                  <a16:creationId xmlns:a16="http://schemas.microsoft.com/office/drawing/2014/main" id="{F1A78A24-053D-4130-AE96-A03E3DCF433B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1636328" y="-81041"/>
              <a:ext cx="2803108" cy="2965187"/>
            </a:xfrm>
            <a:custGeom>
              <a:avLst/>
              <a:gdLst>
                <a:gd name="T0" fmla="*/ 621042 w 2803108"/>
                <a:gd name="T1" fmla="*/ 1721756 h 2965187"/>
                <a:gd name="T2" fmla="*/ 608331 w 2803108"/>
                <a:gd name="T3" fmla="*/ 1689440 h 2965187"/>
                <a:gd name="T4" fmla="*/ 592737 w 2803108"/>
                <a:gd name="T5" fmla="*/ 1707301 h 2965187"/>
                <a:gd name="T6" fmla="*/ 2802546 w 2803108"/>
                <a:gd name="T7" fmla="*/ 1527174 h 2965187"/>
                <a:gd name="T8" fmla="*/ 2799005 w 2803108"/>
                <a:gd name="T9" fmla="*/ 1375234 h 2965187"/>
                <a:gd name="T10" fmla="*/ 1209092 w 2803108"/>
                <a:gd name="T11" fmla="*/ 4103 h 2965187"/>
                <a:gd name="T12" fmla="*/ 104528 w 2803108"/>
                <a:gd name="T13" fmla="*/ 630017 h 2965187"/>
                <a:gd name="T14" fmla="*/ 95946 w 2803108"/>
                <a:gd name="T15" fmla="*/ 643946 h 2965187"/>
                <a:gd name="T16" fmla="*/ 3849 w 2803108"/>
                <a:gd name="T17" fmla="*/ 551849 h 2965187"/>
                <a:gd name="T18" fmla="*/ 3849 w 2803108"/>
                <a:gd name="T19" fmla="*/ 795393 h 2965187"/>
                <a:gd name="T20" fmla="*/ 0 w 2803108"/>
                <a:gd name="T21" fmla="*/ 803463 h 2965187"/>
                <a:gd name="T22" fmla="*/ 3849 w 2803108"/>
                <a:gd name="T23" fmla="*/ 806823 h 2965187"/>
                <a:gd name="T24" fmla="*/ 3849 w 2803108"/>
                <a:gd name="T25" fmla="*/ 1471887 h 2965187"/>
                <a:gd name="T26" fmla="*/ 923887 w 2803108"/>
                <a:gd name="T27" fmla="*/ 1471887 h 2965187"/>
                <a:gd name="T28" fmla="*/ 642279 w 2803108"/>
                <a:gd name="T29" fmla="*/ 1190279 h 2965187"/>
                <a:gd name="T30" fmla="*/ 659733 w 2803108"/>
                <a:gd name="T31" fmla="*/ 1148928 h 2965187"/>
                <a:gd name="T32" fmla="*/ 1264011 w 2803108"/>
                <a:gd name="T33" fmla="*/ 747389 h 2965187"/>
                <a:gd name="T34" fmla="*/ 2055719 w 2803108"/>
                <a:gd name="T35" fmla="*/ 1430153 h 2965187"/>
                <a:gd name="T36" fmla="*/ 1372955 w 2803108"/>
                <a:gd name="T37" fmla="*/ 2221862 h 2965187"/>
                <a:gd name="T38" fmla="*/ 1223269 w 2803108"/>
                <a:gd name="T39" fmla="*/ 2217861 h 2965187"/>
                <a:gd name="T40" fmla="*/ 1170191 w 2803108"/>
                <a:gd name="T41" fmla="*/ 2205588 h 2965187"/>
                <a:gd name="T42" fmla="*/ 1194616 w 2803108"/>
                <a:gd name="T43" fmla="*/ 2239825 h 2965187"/>
                <a:gd name="T44" fmla="*/ 1425449 w 2803108"/>
                <a:gd name="T45" fmla="*/ 2932326 h 2965187"/>
                <a:gd name="T46" fmla="*/ 1426214 w 2803108"/>
                <a:gd name="T47" fmla="*/ 2965187 h 2965187"/>
                <a:gd name="T48" fmla="*/ 1427874 w 2803108"/>
                <a:gd name="T49" fmla="*/ 2965147 h 2965187"/>
                <a:gd name="T50" fmla="*/ 2802546 w 2803108"/>
                <a:gd name="T51" fmla="*/ 1527174 h 296518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03108"/>
                <a:gd name="T79" fmla="*/ 0 h 2965187"/>
                <a:gd name="T80" fmla="*/ 2803108 w 2803108"/>
                <a:gd name="T81" fmla="*/ 2965187 h 296518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03108" h="2965187">
                  <a:moveTo>
                    <a:pt x="621042" y="1721756"/>
                  </a:moveTo>
                  <a:lnTo>
                    <a:pt x="608331" y="1689440"/>
                  </a:lnTo>
                  <a:lnTo>
                    <a:pt x="592737" y="1707301"/>
                  </a:lnTo>
                  <a:lnTo>
                    <a:pt x="621042" y="1721756"/>
                  </a:lnTo>
                  <a:close/>
                  <a:moveTo>
                    <a:pt x="2802546" y="1527174"/>
                  </a:moveTo>
                  <a:cubicBezTo>
                    <a:pt x="2803923" y="1477030"/>
                    <a:pt x="2802781" y="1426339"/>
                    <a:pt x="2799005" y="1375234"/>
                  </a:cubicBezTo>
                  <a:cubicBezTo>
                    <a:pt x="2738590" y="557564"/>
                    <a:pt x="2026762" y="-56312"/>
                    <a:pt x="1209092" y="4103"/>
                  </a:cubicBezTo>
                  <a:cubicBezTo>
                    <a:pt x="747954" y="38175"/>
                    <a:pt x="351635" y="279433"/>
                    <a:pt x="104528" y="630017"/>
                  </a:cubicBezTo>
                  <a:lnTo>
                    <a:pt x="95946" y="643946"/>
                  </a:lnTo>
                  <a:lnTo>
                    <a:pt x="3849" y="551849"/>
                  </a:lnTo>
                  <a:lnTo>
                    <a:pt x="3849" y="795393"/>
                  </a:lnTo>
                  <a:lnTo>
                    <a:pt x="0" y="803463"/>
                  </a:lnTo>
                  <a:lnTo>
                    <a:pt x="3849" y="806823"/>
                  </a:lnTo>
                  <a:lnTo>
                    <a:pt x="3849" y="1471887"/>
                  </a:lnTo>
                  <a:lnTo>
                    <a:pt x="923887" y="1471887"/>
                  </a:lnTo>
                  <a:lnTo>
                    <a:pt x="642279" y="1190279"/>
                  </a:lnTo>
                  <a:lnTo>
                    <a:pt x="659733" y="1148928"/>
                  </a:lnTo>
                  <a:cubicBezTo>
                    <a:pt x="773311" y="926572"/>
                    <a:pt x="996809" y="767132"/>
                    <a:pt x="1264011" y="747389"/>
                  </a:cubicBezTo>
                  <a:cubicBezTo>
                    <a:pt x="1671175" y="717305"/>
                    <a:pt x="2025635" y="1022989"/>
                    <a:pt x="2055719" y="1430153"/>
                  </a:cubicBezTo>
                  <a:cubicBezTo>
                    <a:pt x="2085803" y="1837317"/>
                    <a:pt x="1780119" y="2191778"/>
                    <a:pt x="1372955" y="2221862"/>
                  </a:cubicBezTo>
                  <a:cubicBezTo>
                    <a:pt x="1322059" y="2225622"/>
                    <a:pt x="1271987" y="2224137"/>
                    <a:pt x="1223269" y="2217861"/>
                  </a:cubicBezTo>
                  <a:lnTo>
                    <a:pt x="1170191" y="2205588"/>
                  </a:lnTo>
                  <a:lnTo>
                    <a:pt x="1194616" y="2239825"/>
                  </a:lnTo>
                  <a:cubicBezTo>
                    <a:pt x="1324075" y="2441185"/>
                    <a:pt x="1406569" y="2676804"/>
                    <a:pt x="1425449" y="2932326"/>
                  </a:cubicBezTo>
                  <a:lnTo>
                    <a:pt x="1426214" y="2965187"/>
                  </a:lnTo>
                  <a:lnTo>
                    <a:pt x="1427874" y="2965147"/>
                  </a:lnTo>
                  <a:cubicBezTo>
                    <a:pt x="2194439" y="2908509"/>
                    <a:pt x="2781890" y="2279338"/>
                    <a:pt x="2802546" y="1527174"/>
                  </a:cubicBezTo>
                  <a:close/>
                </a:path>
              </a:pathLst>
            </a:custGeom>
            <a:solidFill>
              <a:srgbClr val="FF9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2" name="任意多边形 30">
              <a:extLst>
                <a:ext uri="{FF2B5EF4-FFF2-40B4-BE49-F238E27FC236}">
                  <a16:creationId xmlns:a16="http://schemas.microsoft.com/office/drawing/2014/main" id="{A40E28D9-47FF-4749-829A-778CCFA2BFD9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1572789" y="2837380"/>
              <a:ext cx="2800257" cy="2966877"/>
            </a:xfrm>
            <a:custGeom>
              <a:avLst/>
              <a:gdLst>
                <a:gd name="T0" fmla="*/ 585976 w 2800257"/>
                <a:gd name="T1" fmla="*/ 1694015 h 2966877"/>
                <a:gd name="T2" fmla="*/ 614014 w 2800257"/>
                <a:gd name="T3" fmla="*/ 1708984 h 2966877"/>
                <a:gd name="T4" fmla="*/ 601894 w 2800257"/>
                <a:gd name="T5" fmla="*/ 1676442 h 2966877"/>
                <a:gd name="T6" fmla="*/ 0 w 2800257"/>
                <a:gd name="T7" fmla="*/ 517489 h 2966877"/>
                <a:gd name="T8" fmla="*/ 0 w 2800257"/>
                <a:gd name="T9" fmla="*/ 1437527 h 2966877"/>
                <a:gd name="T10" fmla="*/ 920038 w 2800257"/>
                <a:gd name="T11" fmla="*/ 1437527 h 2966877"/>
                <a:gd name="T12" fmla="*/ 649713 w 2800257"/>
                <a:gd name="T13" fmla="*/ 1167202 h 2966877"/>
                <a:gd name="T14" fmla="*/ 663134 w 2800257"/>
                <a:gd name="T15" fmla="*/ 1136956 h 2966877"/>
                <a:gd name="T16" fmla="*/ 1274627 w 2800257"/>
                <a:gd name="T17" fmla="*/ 746492 h 2966877"/>
                <a:gd name="T18" fmla="*/ 2053765 w 2800257"/>
                <a:gd name="T19" fmla="*/ 1443567 h 2966877"/>
                <a:gd name="T20" fmla="*/ 1356690 w 2800257"/>
                <a:gd name="T21" fmla="*/ 2222705 h 2966877"/>
                <a:gd name="T22" fmla="*/ 1207102 w 2800257"/>
                <a:gd name="T23" fmla="*/ 2215978 h 2966877"/>
                <a:gd name="T24" fmla="*/ 1154256 w 2800257"/>
                <a:gd name="T25" fmla="*/ 2202740 h 2966877"/>
                <a:gd name="T26" fmla="*/ 1178053 w 2800257"/>
                <a:gd name="T27" fmla="*/ 2237416 h 2966877"/>
                <a:gd name="T28" fmla="*/ 1396232 w 2800257"/>
                <a:gd name="T29" fmla="*/ 2934008 h 2966877"/>
                <a:gd name="T30" fmla="*/ 1396399 w 2800257"/>
                <a:gd name="T31" fmla="*/ 2966877 h 2966877"/>
                <a:gd name="T32" fmla="*/ 1398059 w 2800257"/>
                <a:gd name="T33" fmla="*/ 2966868 h 2966877"/>
                <a:gd name="T34" fmla="*/ 2797928 w 2800257"/>
                <a:gd name="T35" fmla="*/ 1402199 h 2966877"/>
                <a:gd name="T36" fmla="*/ 1233259 w 2800257"/>
                <a:gd name="T37" fmla="*/ 2329 h 2966877"/>
                <a:gd name="T38" fmla="*/ 117475 w 2800257"/>
                <a:gd name="T39" fmla="*/ 608016 h 2966877"/>
                <a:gd name="T40" fmla="*/ 106943 w 2800257"/>
                <a:gd name="T41" fmla="*/ 624432 h 29668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00257"/>
                <a:gd name="T64" fmla="*/ 0 h 2966877"/>
                <a:gd name="T65" fmla="*/ 2800257 w 2800257"/>
                <a:gd name="T66" fmla="*/ 2966877 h 29668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00257" h="2966877">
                  <a:moveTo>
                    <a:pt x="585976" y="1694015"/>
                  </a:moveTo>
                  <a:lnTo>
                    <a:pt x="614014" y="1708984"/>
                  </a:lnTo>
                  <a:lnTo>
                    <a:pt x="601894" y="1676442"/>
                  </a:lnTo>
                  <a:lnTo>
                    <a:pt x="585976" y="1694015"/>
                  </a:lnTo>
                  <a:close/>
                  <a:moveTo>
                    <a:pt x="0" y="517489"/>
                  </a:moveTo>
                  <a:lnTo>
                    <a:pt x="0" y="1437527"/>
                  </a:lnTo>
                  <a:lnTo>
                    <a:pt x="920038" y="1437527"/>
                  </a:lnTo>
                  <a:lnTo>
                    <a:pt x="649713" y="1167202"/>
                  </a:lnTo>
                  <a:lnTo>
                    <a:pt x="663134" y="1136956"/>
                  </a:lnTo>
                  <a:cubicBezTo>
                    <a:pt x="780745" y="916705"/>
                    <a:pt x="1007110" y="761364"/>
                    <a:pt x="1274627" y="746492"/>
                  </a:cubicBezTo>
                  <a:cubicBezTo>
                    <a:pt x="1682272" y="723831"/>
                    <a:pt x="2031104" y="1035922"/>
                    <a:pt x="2053765" y="1443567"/>
                  </a:cubicBezTo>
                  <a:cubicBezTo>
                    <a:pt x="2076426" y="1851212"/>
                    <a:pt x="1764335" y="2200044"/>
                    <a:pt x="1356690" y="2222705"/>
                  </a:cubicBezTo>
                  <a:cubicBezTo>
                    <a:pt x="1305734" y="2225537"/>
                    <a:pt x="1255698" y="2223140"/>
                    <a:pt x="1207102" y="2215978"/>
                  </a:cubicBezTo>
                  <a:lnTo>
                    <a:pt x="1154256" y="2202740"/>
                  </a:lnTo>
                  <a:lnTo>
                    <a:pt x="1178053" y="2237416"/>
                  </a:lnTo>
                  <a:cubicBezTo>
                    <a:pt x="1303823" y="2441101"/>
                    <a:pt x="1382011" y="2678185"/>
                    <a:pt x="1396232" y="2934008"/>
                  </a:cubicBezTo>
                  <a:lnTo>
                    <a:pt x="1396399" y="2966877"/>
                  </a:lnTo>
                  <a:lnTo>
                    <a:pt x="1398059" y="2966868"/>
                  </a:lnTo>
                  <a:cubicBezTo>
                    <a:pt x="2216694" y="2921360"/>
                    <a:pt x="2843436" y="2220834"/>
                    <a:pt x="2797928" y="1402199"/>
                  </a:cubicBezTo>
                  <a:cubicBezTo>
                    <a:pt x="2752420" y="583564"/>
                    <a:pt x="2051894" y="-43179"/>
                    <a:pt x="1233259" y="2329"/>
                  </a:cubicBezTo>
                  <a:cubicBezTo>
                    <a:pt x="771577" y="27994"/>
                    <a:pt x="370928" y="261992"/>
                    <a:pt x="117475" y="608016"/>
                  </a:cubicBezTo>
                  <a:lnTo>
                    <a:pt x="106943" y="624432"/>
                  </a:lnTo>
                  <a:lnTo>
                    <a:pt x="0" y="517489"/>
                  </a:lnTo>
                  <a:close/>
                </a:path>
              </a:pathLst>
            </a:custGeom>
            <a:solidFill>
              <a:srgbClr val="FDE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D90856D4-4CC1-4194-9322-4F8413E8A5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90" b="56118"/>
          <a:stretch/>
        </p:blipFill>
        <p:spPr>
          <a:xfrm>
            <a:off x="4451766" y="916686"/>
            <a:ext cx="1025001" cy="975061"/>
          </a:xfrm>
          <a:prstGeom prst="rect">
            <a:avLst/>
          </a:prstGeom>
        </p:spPr>
      </p:pic>
      <p:sp>
        <p:nvSpPr>
          <p:cNvPr id="22" name="矩形: 圆角 6">
            <a:extLst>
              <a:ext uri="{FF2B5EF4-FFF2-40B4-BE49-F238E27FC236}">
                <a16:creationId xmlns:a16="http://schemas.microsoft.com/office/drawing/2014/main" id="{FEEFE994-7619-CE4D-9B95-7B959DBAA9EE}"/>
              </a:ext>
            </a:extLst>
          </p:cNvPr>
          <p:cNvSpPr/>
          <p:nvPr/>
        </p:nvSpPr>
        <p:spPr>
          <a:xfrm>
            <a:off x="1063598" y="199913"/>
            <a:ext cx="2662517" cy="860612"/>
          </a:xfrm>
          <a:prstGeom prst="roundRect">
            <a:avLst>
              <a:gd name="adj" fmla="val 50000"/>
            </a:avLst>
          </a:prstGeom>
          <a:solidFill>
            <a:srgbClr val="FDE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23" name="文本框 7">
            <a:extLst>
              <a:ext uri="{FF2B5EF4-FFF2-40B4-BE49-F238E27FC236}">
                <a16:creationId xmlns:a16="http://schemas.microsoft.com/office/drawing/2014/main" id="{DDFD5D35-3F3B-1E4F-903A-0E6F3606090F}"/>
              </a:ext>
            </a:extLst>
          </p:cNvPr>
          <p:cNvSpPr txBox="1"/>
          <p:nvPr/>
        </p:nvSpPr>
        <p:spPr>
          <a:xfrm>
            <a:off x="1256340" y="341028"/>
            <a:ext cx="2309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200" dirty="0">
                <a:latin typeface="#9Slide03 SFU Grenoble Medium" pitchFamily="2" charset="77"/>
                <a:ea typeface="inpin heiti" charset="-122"/>
              </a:rPr>
              <a:t>BƯỚC 1</a:t>
            </a:r>
            <a:endParaRPr lang="zh-CN" altLang="en-US" sz="3200" dirty="0">
              <a:latin typeface="#9Slide03 SFU Grenoble Medium" pitchFamily="2" charset="77"/>
              <a:ea typeface="inpin heiti" charset="-122"/>
            </a:endParaRPr>
          </a:p>
        </p:txBody>
      </p:sp>
      <p:sp>
        <p:nvSpPr>
          <p:cNvPr id="24" name="文本框 14">
            <a:extLst>
              <a:ext uri="{FF2B5EF4-FFF2-40B4-BE49-F238E27FC236}">
                <a16:creationId xmlns:a16="http://schemas.microsoft.com/office/drawing/2014/main" id="{02F0B097-FCE5-6A4A-A293-4998B82CADEC}"/>
              </a:ext>
            </a:extLst>
          </p:cNvPr>
          <p:cNvSpPr txBox="1"/>
          <p:nvPr/>
        </p:nvSpPr>
        <p:spPr>
          <a:xfrm>
            <a:off x="0" y="973761"/>
            <a:ext cx="4451766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2800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Tìm ý, lập dàn ý</a:t>
            </a:r>
            <a:endParaRPr lang="zh-CN" altLang="en-US" sz="2800" b="1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25" name="图片 17">
            <a:extLst>
              <a:ext uri="{FF2B5EF4-FFF2-40B4-BE49-F238E27FC236}">
                <a16:creationId xmlns:a16="http://schemas.microsoft.com/office/drawing/2014/main" id="{462B8C8A-2E34-5B43-9249-F5C934CAD5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90" b="56118"/>
          <a:stretch/>
        </p:blipFill>
        <p:spPr>
          <a:xfrm>
            <a:off x="4463512" y="2330543"/>
            <a:ext cx="1025001" cy="975061"/>
          </a:xfrm>
          <a:prstGeom prst="rect">
            <a:avLst/>
          </a:prstGeom>
        </p:spPr>
      </p:pic>
      <p:pic>
        <p:nvPicPr>
          <p:cNvPr id="26" name="图片 17">
            <a:extLst>
              <a:ext uri="{FF2B5EF4-FFF2-40B4-BE49-F238E27FC236}">
                <a16:creationId xmlns:a16="http://schemas.microsoft.com/office/drawing/2014/main" id="{ADBC6BB5-277D-9146-86C0-3A6FD3E590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90" b="56118"/>
          <a:stretch/>
        </p:blipFill>
        <p:spPr>
          <a:xfrm>
            <a:off x="4451766" y="3305604"/>
            <a:ext cx="1025001" cy="975061"/>
          </a:xfrm>
          <a:prstGeom prst="rect">
            <a:avLst/>
          </a:prstGeom>
        </p:spPr>
      </p:pic>
      <p:sp>
        <p:nvSpPr>
          <p:cNvPr id="30" name="文本框 14">
            <a:extLst>
              <a:ext uri="{FF2B5EF4-FFF2-40B4-BE49-F238E27FC236}">
                <a16:creationId xmlns:a16="http://schemas.microsoft.com/office/drawing/2014/main" id="{9A665A34-CA6F-D848-AC3B-B153F23868F4}"/>
              </a:ext>
            </a:extLst>
          </p:cNvPr>
          <p:cNvSpPr txBox="1"/>
          <p:nvPr/>
        </p:nvSpPr>
        <p:spPr>
          <a:xfrm>
            <a:off x="5488513" y="518701"/>
            <a:ext cx="6149980" cy="4474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vi-VN" altLang="zh-CN" sz="2800" b="1" dirty="0">
                <a:latin typeface="+mj-lt"/>
                <a:ea typeface="inpin heiti" charset="-122"/>
                <a:cs typeface="Times New Roman" panose="02020603050405020304" pitchFamily="18" charset="0"/>
              </a:rPr>
              <a:t>* Tìm ý:</a:t>
            </a: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vi-VN" altLang="zh-CN" sz="2800" dirty="0">
                <a:latin typeface="+mj-lt"/>
                <a:ea typeface="inpin heiti" charset="-122"/>
                <a:cs typeface="Times New Roman" panose="02020603050405020304" pitchFamily="18" charset="0"/>
              </a:rPr>
              <a:t>Âm thanh, vần, nhịp điệu của bài thơ và những cảm xúc mà bài thơ đã gợi cho em.</a:t>
            </a: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vi-VN" altLang="zh-CN" sz="2800" dirty="0">
                <a:latin typeface="+mj-lt"/>
                <a:ea typeface="inpin heiti" charset="-122"/>
                <a:cs typeface="Times New Roman" panose="02020603050405020304" pitchFamily="18" charset="0"/>
              </a:rPr>
              <a:t>Ý nghĩa của những từ ngữ, hình ảnh độc đáo, những biện pháp tu từ.</a:t>
            </a: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vi-VN" altLang="zh-CN" sz="2800" dirty="0">
                <a:latin typeface="+mj-lt"/>
                <a:ea typeface="inpin heiti" charset="-122"/>
                <a:cs typeface="Times New Roman" panose="02020603050405020304" pitchFamily="18" charset="0"/>
              </a:rPr>
              <a:t>Lí giải vì sao em có cảm xúc đặc biệt với bài thơ.</a:t>
            </a: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endParaRPr lang="vi-VN" altLang="zh-CN" sz="2800" dirty="0">
              <a:latin typeface="+mj-lt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859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B87A3B2-65EA-4546-8C49-CA50B99F1A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17" name="图片 8">
            <a:extLst>
              <a:ext uri="{FF2B5EF4-FFF2-40B4-BE49-F238E27FC236}">
                <a16:creationId xmlns:a16="http://schemas.microsoft.com/office/drawing/2014/main" id="{A8BB48E7-EBA4-834A-ABB9-9FDB757D5E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3" y="1313478"/>
            <a:ext cx="3141738" cy="484094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9AD2F9A-EDD4-C140-828D-5A442E9CB6F8}"/>
              </a:ext>
            </a:extLst>
          </p:cNvPr>
          <p:cNvGrpSpPr>
            <a:grpSpLocks/>
          </p:cNvGrpSpPr>
          <p:nvPr/>
        </p:nvGrpSpPr>
        <p:grpSpPr bwMode="auto">
          <a:xfrm>
            <a:off x="4434204" y="731203"/>
            <a:ext cx="6915113" cy="4745355"/>
            <a:chOff x="1094" y="1700"/>
            <a:chExt cx="9266" cy="747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6BC9D5B-4350-6944-A5E4-5A71E825C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700"/>
              <a:ext cx="9208" cy="74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200" kern="10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 </a:t>
              </a:r>
              <a:endParaRPr lang="en-VN" sz="1200" kern="1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A9A4C64-8B4E-854C-B0F8-24B841C25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" y="5193"/>
              <a:ext cx="1673" cy="550"/>
            </a:xfrm>
            <a:prstGeom prst="ellipse">
              <a:avLst/>
            </a:prstGeom>
            <a:solidFill>
              <a:srgbClr val="F7CAAC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Thân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đoạn</a:t>
              </a:r>
              <a:endParaRPr lang="en-V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31D82D3-03EC-3B4E-BA46-F3C1F55F7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2633"/>
              <a:ext cx="1497" cy="550"/>
            </a:xfrm>
            <a:prstGeom prst="ellipse">
              <a:avLst/>
            </a:prstGeom>
            <a:solidFill>
              <a:srgbClr val="C5E0B3"/>
            </a:solidFill>
            <a:ln w="9525">
              <a:solidFill>
                <a:srgbClr val="C5E0B3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Mở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đoạn</a:t>
              </a:r>
              <a:endParaRPr lang="en-V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8" name="AutoShape 26">
              <a:extLst>
                <a:ext uri="{FF2B5EF4-FFF2-40B4-BE49-F238E27FC236}">
                  <a16:creationId xmlns:a16="http://schemas.microsoft.com/office/drawing/2014/main" id="{9934D21E-6F38-1E45-A7FA-07181C060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2070"/>
              <a:ext cx="7010" cy="790"/>
            </a:xfrm>
            <a:prstGeom prst="roundRect">
              <a:avLst>
                <a:gd name="adj" fmla="val 16667"/>
              </a:avLst>
            </a:prstGeom>
            <a:solidFill>
              <a:srgbClr val="C5E0B3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Tên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bài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thơ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,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tên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tác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giả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……………………………………………………………………………………..</a:t>
              </a:r>
              <a:endParaRPr lang="en-V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                                         ……………………………………………………………………………..</a:t>
              </a:r>
              <a:endParaRPr lang="en-V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9" name="AutoShape 27">
              <a:extLst>
                <a:ext uri="{FF2B5EF4-FFF2-40B4-BE49-F238E27FC236}">
                  <a16:creationId xmlns:a16="http://schemas.microsoft.com/office/drawing/2014/main" id="{6656FC6B-F70F-A446-A861-4BA754DED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7" y="3069"/>
              <a:ext cx="7010" cy="771"/>
            </a:xfrm>
            <a:prstGeom prst="roundRect">
              <a:avLst>
                <a:gd name="adj" fmla="val 16667"/>
              </a:avLst>
            </a:prstGeom>
            <a:solidFill>
              <a:srgbClr val="C5E0B3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Cảm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xúc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chung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về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bài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thơ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……………………………………………………………………………………..</a:t>
              </a:r>
              <a:endParaRPr lang="en-V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cxnSp>
          <p:nvCxnSpPr>
            <p:cNvPr id="31" name="AutoShape 28">
              <a:extLst>
                <a:ext uri="{FF2B5EF4-FFF2-40B4-BE49-F238E27FC236}">
                  <a16:creationId xmlns:a16="http://schemas.microsoft.com/office/drawing/2014/main" id="{117FEDE0-F0C3-4746-975C-DB72FB216B6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567" y="2415"/>
              <a:ext cx="473" cy="445"/>
            </a:xfrm>
            <a:prstGeom prst="straightConnector1">
              <a:avLst/>
            </a:prstGeom>
            <a:noFill/>
            <a:ln w="9525">
              <a:solidFill>
                <a:srgbClr val="538135"/>
              </a:solidFill>
              <a:round/>
              <a:headEnd/>
              <a:tailEnd/>
            </a:ln>
          </p:spPr>
        </p:cxnSp>
        <p:cxnSp>
          <p:nvCxnSpPr>
            <p:cNvPr id="32" name="AutoShape 29">
              <a:extLst>
                <a:ext uri="{FF2B5EF4-FFF2-40B4-BE49-F238E27FC236}">
                  <a16:creationId xmlns:a16="http://schemas.microsoft.com/office/drawing/2014/main" id="{7E25F05D-A606-E741-BA39-38D901AD7C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87" y="2860"/>
              <a:ext cx="500" cy="575"/>
            </a:xfrm>
            <a:prstGeom prst="straightConnector1">
              <a:avLst/>
            </a:prstGeom>
            <a:noFill/>
            <a:ln w="9525">
              <a:solidFill>
                <a:srgbClr val="538135"/>
              </a:solidFill>
              <a:round/>
              <a:headEnd/>
              <a:tailEnd/>
            </a:ln>
          </p:spPr>
        </p:cxnSp>
        <p:sp>
          <p:nvSpPr>
            <p:cNvPr id="33" name="AutoShape 30">
              <a:extLst>
                <a:ext uri="{FF2B5EF4-FFF2-40B4-BE49-F238E27FC236}">
                  <a16:creationId xmlns:a16="http://schemas.microsoft.com/office/drawing/2014/main" id="{18FDCEEE-EA2B-364B-84B9-CD6F86A40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4176"/>
              <a:ext cx="7010" cy="1175"/>
            </a:xfrm>
            <a:prstGeom prst="roundRect">
              <a:avLst>
                <a:gd name="adj" fmla="val 16667"/>
              </a:avLst>
            </a:prstGeom>
            <a:solidFill>
              <a:srgbClr val="F7CAAC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Cảm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xúc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thứ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nhất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……………………………………………….……………….</a:t>
              </a:r>
              <a:endParaRPr lang="en-V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>
                <a:lnSpc>
                  <a:spcPct val="115000"/>
                </a:lnSpc>
              </a:pP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Bằng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chứng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:……………………………</a:t>
              </a:r>
              <a:r>
                <a:rPr lang="en-VN" sz="1200" kern="1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…………………………………………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 </a:t>
              </a:r>
              <a:endParaRPr lang="en-V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34" name="AutoShape 31">
              <a:extLst>
                <a:ext uri="{FF2B5EF4-FFF2-40B4-BE49-F238E27FC236}">
                  <a16:creationId xmlns:a16="http://schemas.microsoft.com/office/drawing/2014/main" id="{6C3FD2A9-13F6-5A41-AC4C-10B9CB186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7" y="5579"/>
              <a:ext cx="7010" cy="1175"/>
            </a:xfrm>
            <a:prstGeom prst="roundRect">
              <a:avLst>
                <a:gd name="adj" fmla="val 16667"/>
              </a:avLst>
            </a:prstGeom>
            <a:solidFill>
              <a:srgbClr val="F7CAAC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Cảm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xúc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thứ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hai</a:t>
              </a:r>
              <a:r>
                <a:rPr lang="en-US" sz="1200" kern="1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: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………………………………………………………………</a:t>
              </a:r>
              <a:endParaRPr lang="en-V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>
                <a:lnSpc>
                  <a:spcPct val="115000"/>
                </a:lnSpc>
              </a:pP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Bằng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chứng</a:t>
              </a:r>
              <a:r>
                <a:rPr lang="en-US" sz="1200" kern="1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: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………………………………………………….…………………</a:t>
              </a:r>
              <a:endParaRPr lang="en-V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>
                <a:lnSpc>
                  <a:spcPct val="115000"/>
                </a:lnSpc>
              </a:pP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 </a:t>
              </a:r>
              <a:endParaRPr lang="en-V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cxnSp>
          <p:nvCxnSpPr>
            <p:cNvPr id="35" name="AutoShape 32">
              <a:extLst>
                <a:ext uri="{FF2B5EF4-FFF2-40B4-BE49-F238E27FC236}">
                  <a16:creationId xmlns:a16="http://schemas.microsoft.com/office/drawing/2014/main" id="{777E1EDC-4FAD-6E4C-B833-D223E35F08C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538" y="4787"/>
              <a:ext cx="502" cy="679"/>
            </a:xfrm>
            <a:prstGeom prst="straightConnector1">
              <a:avLst/>
            </a:prstGeom>
            <a:noFill/>
            <a:ln w="9525">
              <a:solidFill>
                <a:srgbClr val="C45911"/>
              </a:solidFill>
              <a:round/>
              <a:headEnd/>
              <a:tailEnd/>
            </a:ln>
          </p:spPr>
        </p:cxnSp>
        <p:cxnSp>
          <p:nvCxnSpPr>
            <p:cNvPr id="36" name="AutoShape 33">
              <a:extLst>
                <a:ext uri="{FF2B5EF4-FFF2-40B4-BE49-F238E27FC236}">
                  <a16:creationId xmlns:a16="http://schemas.microsoft.com/office/drawing/2014/main" id="{11288EF6-D077-7845-A790-A15B6B1852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58" y="5466"/>
              <a:ext cx="489" cy="699"/>
            </a:xfrm>
            <a:prstGeom prst="straightConnector1">
              <a:avLst/>
            </a:prstGeom>
            <a:noFill/>
            <a:ln w="9525">
              <a:solidFill>
                <a:srgbClr val="C45911"/>
              </a:solidFill>
              <a:round/>
              <a:headEnd/>
              <a:tailEnd/>
            </a:ln>
          </p:spPr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90D32A4-1954-4B48-8B4F-4C435B1BB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" y="7738"/>
              <a:ext cx="1504" cy="550"/>
            </a:xfrm>
            <a:prstGeom prst="ellipse">
              <a:avLst/>
            </a:prstGeom>
            <a:solidFill>
              <a:srgbClr val="EDF0A8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Kết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đoạn</a:t>
              </a:r>
              <a:endParaRPr lang="en-V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38" name="AutoShape 35">
              <a:extLst>
                <a:ext uri="{FF2B5EF4-FFF2-40B4-BE49-F238E27FC236}">
                  <a16:creationId xmlns:a16="http://schemas.microsoft.com/office/drawing/2014/main" id="{771A45DB-E0FE-5742-98B6-9A4501C4D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7" y="7085"/>
              <a:ext cx="7010" cy="790"/>
            </a:xfrm>
            <a:prstGeom prst="roundRect">
              <a:avLst>
                <a:gd name="adj" fmla="val 16667"/>
              </a:avLst>
            </a:prstGeom>
            <a:solidFill>
              <a:srgbClr val="EDF0A8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Khẳng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định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lại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cảm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xúc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…………………………………………………………………………………….</a:t>
              </a:r>
              <a:endParaRPr lang="en-V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39" name="AutoShape 36">
              <a:extLst>
                <a:ext uri="{FF2B5EF4-FFF2-40B4-BE49-F238E27FC236}">
                  <a16:creationId xmlns:a16="http://schemas.microsoft.com/office/drawing/2014/main" id="{14438877-FFC9-7043-943F-43C4CEA7A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4" y="8099"/>
              <a:ext cx="7010" cy="781"/>
            </a:xfrm>
            <a:prstGeom prst="roundRect">
              <a:avLst>
                <a:gd name="adj" fmla="val 16667"/>
              </a:avLst>
            </a:prstGeom>
            <a:solidFill>
              <a:srgbClr val="EDF0A8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Ý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nghĩa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của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bài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thơ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đối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với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bản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thân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……………………………………………………………………………………</a:t>
              </a:r>
              <a:endParaRPr lang="en-V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cxnSp>
          <p:nvCxnSpPr>
            <p:cNvPr id="40" name="AutoShape 37">
              <a:extLst>
                <a:ext uri="{FF2B5EF4-FFF2-40B4-BE49-F238E27FC236}">
                  <a16:creationId xmlns:a16="http://schemas.microsoft.com/office/drawing/2014/main" id="{5855CA6F-E476-A542-AFDE-BDFDE510BEC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574" y="7375"/>
              <a:ext cx="473" cy="590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41" name="AutoShape 38">
              <a:extLst>
                <a:ext uri="{FF2B5EF4-FFF2-40B4-BE49-F238E27FC236}">
                  <a16:creationId xmlns:a16="http://schemas.microsoft.com/office/drawing/2014/main" id="{740E7A8F-650F-314E-969E-B2E0C64B05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94" y="7965"/>
              <a:ext cx="500" cy="540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1744322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B87A3B2-65EA-4546-8C49-CA50B99F1A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22" name="矩形: 圆角 6">
            <a:extLst>
              <a:ext uri="{FF2B5EF4-FFF2-40B4-BE49-F238E27FC236}">
                <a16:creationId xmlns:a16="http://schemas.microsoft.com/office/drawing/2014/main" id="{189C9E95-D9D6-574D-B9A0-42F719CE59DE}"/>
              </a:ext>
            </a:extLst>
          </p:cNvPr>
          <p:cNvSpPr/>
          <p:nvPr/>
        </p:nvSpPr>
        <p:spPr>
          <a:xfrm>
            <a:off x="1063598" y="199913"/>
            <a:ext cx="2662517" cy="860612"/>
          </a:xfrm>
          <a:prstGeom prst="roundRect">
            <a:avLst>
              <a:gd name="adj" fmla="val 50000"/>
            </a:avLst>
          </a:prstGeom>
          <a:solidFill>
            <a:srgbClr val="FDE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23" name="文本框 7">
            <a:extLst>
              <a:ext uri="{FF2B5EF4-FFF2-40B4-BE49-F238E27FC236}">
                <a16:creationId xmlns:a16="http://schemas.microsoft.com/office/drawing/2014/main" id="{D2A8147D-70BB-3F44-878B-E4E784712EF0}"/>
              </a:ext>
            </a:extLst>
          </p:cNvPr>
          <p:cNvSpPr txBox="1"/>
          <p:nvPr/>
        </p:nvSpPr>
        <p:spPr>
          <a:xfrm>
            <a:off x="1256340" y="341028"/>
            <a:ext cx="2309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200" dirty="0">
                <a:latin typeface="#9Slide03 SFU Grenoble Medium" pitchFamily="2" charset="77"/>
                <a:ea typeface="inpin heiti" charset="-122"/>
              </a:rPr>
              <a:t>BƯỚC 3</a:t>
            </a:r>
            <a:endParaRPr lang="zh-CN" altLang="en-US" sz="3200" dirty="0">
              <a:latin typeface="#9Slide03 SFU Grenoble Medium" pitchFamily="2" charset="77"/>
              <a:ea typeface="inpin heiti" charset="-122"/>
            </a:endParaRPr>
          </a:p>
        </p:txBody>
      </p:sp>
      <p:sp>
        <p:nvSpPr>
          <p:cNvPr id="24" name="文本框 14">
            <a:extLst>
              <a:ext uri="{FF2B5EF4-FFF2-40B4-BE49-F238E27FC236}">
                <a16:creationId xmlns:a16="http://schemas.microsoft.com/office/drawing/2014/main" id="{53A28C98-8A11-6244-84ED-201F52666EEC}"/>
              </a:ext>
            </a:extLst>
          </p:cNvPr>
          <p:cNvSpPr txBox="1"/>
          <p:nvPr/>
        </p:nvSpPr>
        <p:spPr>
          <a:xfrm>
            <a:off x="0" y="973761"/>
            <a:ext cx="4451766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2800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Viết đoạn</a:t>
            </a:r>
            <a:endParaRPr lang="zh-CN" altLang="en-US" sz="2800" b="1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25" name="图片 8">
            <a:extLst>
              <a:ext uri="{FF2B5EF4-FFF2-40B4-BE49-F238E27FC236}">
                <a16:creationId xmlns:a16="http://schemas.microsoft.com/office/drawing/2014/main" id="{9418E6AA-A359-2248-A44D-5CA2569D2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36" y="1879504"/>
            <a:ext cx="3049161" cy="431650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AAA6B32-D94F-E044-9A07-D1E40608FA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88209"/>
              </p:ext>
            </p:extLst>
          </p:nvPr>
        </p:nvGraphicFramePr>
        <p:xfrm>
          <a:off x="3964128" y="144780"/>
          <a:ext cx="7989858" cy="65684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64006">
                  <a:extLst>
                    <a:ext uri="{9D8B030D-6E8A-4147-A177-3AD203B41FA5}">
                      <a16:colId xmlns:a16="http://schemas.microsoft.com/office/drawing/2014/main" val="2092975682"/>
                    </a:ext>
                  </a:extLst>
                </a:gridCol>
                <a:gridCol w="5371603">
                  <a:extLst>
                    <a:ext uri="{9D8B030D-6E8A-4147-A177-3AD203B41FA5}">
                      <a16:colId xmlns:a16="http://schemas.microsoft.com/office/drawing/2014/main" val="3287667364"/>
                    </a:ext>
                  </a:extLst>
                </a:gridCol>
                <a:gridCol w="1054249">
                  <a:extLst>
                    <a:ext uri="{9D8B030D-6E8A-4147-A177-3AD203B41FA5}">
                      <a16:colId xmlns:a16="http://schemas.microsoft.com/office/drawing/2014/main" val="4031032683"/>
                    </a:ext>
                  </a:extLst>
                </a:gridCol>
              </a:tblGrid>
              <a:tr h="523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VN" sz="23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3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en-VN" sz="23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VN" sz="23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4266649363"/>
                  </a:ext>
                </a:extLst>
              </a:tr>
              <a:tr h="9207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VN" sz="23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lùi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3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3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3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3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3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164494653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3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 đoạn</a:t>
                      </a:r>
                      <a:endParaRPr lang="en-VN" sz="23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3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Trình bày cảm xúc về bài thơ theo một trình tự hợp lí bằng một số câu.</a:t>
                      </a:r>
                      <a:endParaRPr lang="en-VN" sz="23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3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Trích một số từ ngữ, hình ảnh gợi cảm xúc trong bài thơ.</a:t>
                      </a:r>
                      <a:endParaRPr lang="en-VN" sz="23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3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3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791284381"/>
                  </a:ext>
                </a:extLst>
              </a:tr>
              <a:tr h="6369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VN" sz="23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3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Khẳng định lại cảm xúc và ý nghĩa của bài thơ với bản thân.</a:t>
                      </a:r>
                      <a:endParaRPr lang="en-VN" sz="23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3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Kết đoạn bằng dấu câu dùng để ngắt đoạn.</a:t>
                      </a:r>
                      <a:endParaRPr lang="en-VN" sz="23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3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1979312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795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54" y="2514600"/>
            <a:ext cx="4222504" cy="466613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1804296" y="703302"/>
            <a:ext cx="93044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66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Chúc các em học tốt nhé!</a:t>
            </a:r>
            <a:endParaRPr lang="zh-CN" altLang="en-US" sz="6600" b="1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72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88492C0C-B959-4090-9487-8777AAA98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670" y="1828299"/>
            <a:ext cx="5061238" cy="42176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D6F2108-C97E-4DA6-B814-41F622D7F0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372" y="658906"/>
            <a:ext cx="7607823" cy="4626873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FB204D55-C522-490D-94EB-94A64297908F}"/>
              </a:ext>
            </a:extLst>
          </p:cNvPr>
          <p:cNvSpPr txBox="1"/>
          <p:nvPr/>
        </p:nvSpPr>
        <p:spPr>
          <a:xfrm rot="188345">
            <a:off x="5419985" y="1593406"/>
            <a:ext cx="5043140" cy="2757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Đọc</a:t>
            </a:r>
            <a:r>
              <a:rPr lang="en-US" altLang="zh-CN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</a:t>
            </a:r>
            <a:r>
              <a:rPr lang="en-US" altLang="zh-CN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thơ</a:t>
            </a:r>
            <a:r>
              <a:rPr lang="en-US" altLang="zh-CN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mà</a:t>
            </a:r>
            <a:r>
              <a:rPr lang="en-US" altLang="zh-CN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em</a:t>
            </a:r>
            <a:r>
              <a:rPr lang="en-US" altLang="zh-CN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lang="en-US" altLang="zh-CN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chuẩn</a:t>
            </a:r>
            <a:r>
              <a:rPr lang="en-US" altLang="zh-CN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bị</a:t>
            </a:r>
            <a:r>
              <a:rPr lang="en-US" altLang="zh-CN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cho</a:t>
            </a:r>
            <a:r>
              <a:rPr lang="en-US" altLang="zh-CN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lang="en-US" altLang="zh-CN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cùng</a:t>
            </a:r>
            <a:r>
              <a:rPr lang="en-US" altLang="zh-CN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nghe</a:t>
            </a:r>
            <a:endParaRPr lang="zh-CN" altLang="en-US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834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8E5C436-8ADC-4B89-82FD-F7E2897376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41DD8F-D179-493D-BA2A-6D65DD29A6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219">
            <a:off x="7448087" y="3098570"/>
            <a:ext cx="4539875" cy="23180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76C887-A65B-C64D-A077-A621A6AEEDCC}"/>
              </a:ext>
            </a:extLst>
          </p:cNvPr>
          <p:cNvSpPr txBox="1"/>
          <p:nvPr/>
        </p:nvSpPr>
        <p:spPr>
          <a:xfrm>
            <a:off x="306976" y="142240"/>
            <a:ext cx="769910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“Bài ca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phới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chẽn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kia.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pPr algn="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………………………………………………............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…………………………………………….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…………………………………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……………………………......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44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119D9BB-CCDF-46B7-A553-AAD0D54E5977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98D742B0-F26D-43E0-B99B-7D7B3A27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F4044AC-B943-4E2A-B85C-DCA07AECBFDE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C3DB7EF5-02CF-479D-BF94-218346A63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918" y="443753"/>
            <a:ext cx="6858000" cy="685800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36F5BCD9-D656-43B7-958D-A26FAD17ADDB}"/>
              </a:ext>
            </a:extLst>
          </p:cNvPr>
          <p:cNvSpPr/>
          <p:nvPr/>
        </p:nvSpPr>
        <p:spPr>
          <a:xfrm>
            <a:off x="6858000" y="248336"/>
            <a:ext cx="3247465" cy="860612"/>
          </a:xfrm>
          <a:prstGeom prst="roundRect">
            <a:avLst>
              <a:gd name="adj" fmla="val 50000"/>
            </a:avLst>
          </a:prstGeom>
          <a:solidFill>
            <a:srgbClr val="FDE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B38378F-DE6C-48F0-A6F4-6D7954495326}"/>
              </a:ext>
            </a:extLst>
          </p:cNvPr>
          <p:cNvSpPr txBox="1"/>
          <p:nvPr/>
        </p:nvSpPr>
        <p:spPr>
          <a:xfrm>
            <a:off x="6858000" y="343099"/>
            <a:ext cx="3247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9D7C7D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01. ĐOẠN VĂN</a:t>
            </a:r>
            <a:endParaRPr lang="zh-CN" altLang="en-US" sz="3200" b="1" dirty="0">
              <a:solidFill>
                <a:srgbClr val="9D7C7D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305700-03DE-B642-9686-81696219F503}"/>
              </a:ext>
            </a:extLst>
          </p:cNvPr>
          <p:cNvSpPr txBox="1"/>
          <p:nvPr/>
        </p:nvSpPr>
        <p:spPr>
          <a:xfrm>
            <a:off x="5522386" y="1371627"/>
            <a:ext cx="63038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Đoạn văn là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(“.”, “?”,”…”, “!”)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540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9F892EA-4DBB-441C-B273-142A910D1F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57" y="0"/>
            <a:ext cx="9797142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8E5C436-8ADC-4B89-82FD-F7E2897376F6}"/>
              </a:ext>
            </a:extLst>
          </p:cNvPr>
          <p:cNvSpPr/>
          <p:nvPr/>
        </p:nvSpPr>
        <p:spPr>
          <a:xfrm>
            <a:off x="0" y="0"/>
            <a:ext cx="2394857" cy="6858000"/>
          </a:xfrm>
          <a:prstGeom prst="rect">
            <a:avLst/>
          </a:prstGeom>
          <a:solidFill>
            <a:srgbClr val="FEF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41DD8F-D179-493D-BA2A-6D65DD29A6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219">
            <a:off x="-6619" y="3711653"/>
            <a:ext cx="4539875" cy="231801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3C4121D-FED9-44DD-8DDE-DD8FD3AE0B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141" y="430306"/>
            <a:ext cx="5778658" cy="454988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07E7C4B-BD52-8E43-9985-A42BBF560852}"/>
              </a:ext>
            </a:extLst>
          </p:cNvPr>
          <p:cNvSpPr txBox="1"/>
          <p:nvPr/>
        </p:nvSpPr>
        <p:spPr>
          <a:xfrm>
            <a:off x="8642726" y="1076413"/>
            <a:ext cx="1869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đoạn văn trang 78 (SGK) và hoàn thiện PHT số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588FE8-7EE5-2F42-8658-E255050067BF}"/>
              </a:ext>
            </a:extLst>
          </p:cNvPr>
          <p:cNvSpPr txBox="1"/>
          <p:nvPr/>
        </p:nvSpPr>
        <p:spPr>
          <a:xfrm>
            <a:off x="6035714" y="1507300"/>
            <a:ext cx="1869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ĐÔI</a:t>
            </a:r>
          </a:p>
        </p:txBody>
      </p:sp>
    </p:spTree>
    <p:extLst>
      <p:ext uri="{BB962C8B-B14F-4D97-AF65-F5344CB8AC3E}">
        <p14:creationId xmlns:p14="http://schemas.microsoft.com/office/powerpoint/2010/main" val="1015549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B87A3B2-65EA-4546-8C49-CA50B99F1A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7041E2D-D53A-4DF3-98D9-3BF2D150D7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15" y="320767"/>
            <a:ext cx="806824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EE04C5C-4DEA-4078-AD66-B00C74E8C0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57" y="831756"/>
            <a:ext cx="2286997" cy="29583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FFB11A0-A9EA-4CCA-9010-8667CEB6133E}"/>
              </a:ext>
            </a:extLst>
          </p:cNvPr>
          <p:cNvSpPr txBox="1"/>
          <p:nvPr/>
        </p:nvSpPr>
        <p:spPr>
          <a:xfrm>
            <a:off x="1387539" y="456453"/>
            <a:ext cx="2568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32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inpin heiti" charset="-122"/>
              </a:rPr>
              <a:t>Phiếu học tập</a:t>
            </a:r>
            <a:endParaRPr lang="zh-CN" altLang="en-US" sz="3200" b="1" dirty="0">
              <a:solidFill>
                <a:schemeClr val="accent2">
                  <a:lumMod val="75000"/>
                </a:schemeClr>
              </a:solidFill>
              <a:latin typeface="+mj-lt"/>
              <a:ea typeface="inpin heiti" charset="-122"/>
            </a:endParaRPr>
          </a:p>
        </p:txBody>
      </p:sp>
      <p:pic>
        <p:nvPicPr>
          <p:cNvPr id="33" name="图片 30">
            <a:extLst>
              <a:ext uri="{FF2B5EF4-FFF2-40B4-BE49-F238E27FC236}">
                <a16:creationId xmlns:a16="http://schemas.microsoft.com/office/drawing/2014/main" id="{8F2E982A-B544-AA41-9F96-D8EC80F27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8677" y="76181"/>
            <a:ext cx="3476927" cy="6781819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BC58B0EE-6974-C143-B899-B4F8C52C9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450772"/>
              </p:ext>
            </p:extLst>
          </p:nvPr>
        </p:nvGraphicFramePr>
        <p:xfrm>
          <a:off x="634702" y="1532664"/>
          <a:ext cx="7911853" cy="448056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560781">
                  <a:extLst>
                    <a:ext uri="{9D8B030D-6E8A-4147-A177-3AD203B41FA5}">
                      <a16:colId xmlns:a16="http://schemas.microsoft.com/office/drawing/2014/main" val="83292638"/>
                    </a:ext>
                  </a:extLst>
                </a:gridCol>
                <a:gridCol w="4351072">
                  <a:extLst>
                    <a:ext uri="{9D8B030D-6E8A-4147-A177-3AD203B41FA5}">
                      <a16:colId xmlns:a16="http://schemas.microsoft.com/office/drawing/2014/main" val="1368602301"/>
                    </a:ext>
                  </a:extLst>
                </a:gridCol>
              </a:tblGrid>
              <a:tr h="6024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VN" sz="2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 hiện</a:t>
                      </a:r>
                      <a:endParaRPr lang="en-VN" sz="28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6871239"/>
                  </a:ext>
                </a:extLst>
              </a:tr>
              <a:tr h="5322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thức</a:t>
                      </a:r>
                      <a:endParaRPr lang="en-VN" sz="2800" i="1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2127925"/>
                  </a:ext>
                </a:extLst>
              </a:tr>
              <a:tr h="5322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 xúc</a:t>
                      </a:r>
                      <a:endParaRPr lang="en-VN" sz="2800" i="1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8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8345805"/>
                  </a:ext>
                </a:extLst>
              </a:tr>
              <a:tr h="5322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 kể</a:t>
                      </a:r>
                      <a:endParaRPr lang="en-VN" sz="2800" i="1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8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1365132"/>
                  </a:ext>
                </a:extLst>
              </a:tr>
              <a:tr h="5322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VN" sz="2800" i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47919"/>
                  </a:ext>
                </a:extLst>
              </a:tr>
              <a:tr h="5322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 đoạn</a:t>
                      </a:r>
                      <a:endParaRPr lang="en-VN" sz="2800" i="1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3061670"/>
                  </a:ext>
                </a:extLst>
              </a:tr>
              <a:tr h="6024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VN" sz="2800" i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6146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438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97"/>
            <a:stretch/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386A6767-884F-48DB-991C-BDFB581C2D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9934"/>
            <a:ext cx="3938066" cy="3938066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09D115E-602B-4EF5-91A4-037410B0B568}"/>
              </a:ext>
            </a:extLst>
          </p:cNvPr>
          <p:cNvSpPr/>
          <p:nvPr/>
        </p:nvSpPr>
        <p:spPr>
          <a:xfrm>
            <a:off x="2880800" y="650221"/>
            <a:ext cx="2629948" cy="580614"/>
          </a:xfrm>
          <a:prstGeom prst="roundRect">
            <a:avLst>
              <a:gd name="adj" fmla="val 50000"/>
            </a:avLst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2800" b="1" dirty="0">
                <a:latin typeface="+mj-lt"/>
                <a:ea typeface="inpin heiti" charset="-122"/>
              </a:rPr>
              <a:t>Hình thức</a:t>
            </a:r>
            <a:endParaRPr lang="zh-CN" altLang="en-US" sz="2800" b="1" dirty="0">
              <a:latin typeface="+mj-lt"/>
              <a:ea typeface="inpin heiti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D3F3AD1-62E2-46B1-A4D8-5814EB46C8C8}"/>
              </a:ext>
            </a:extLst>
          </p:cNvPr>
          <p:cNvSpPr txBox="1"/>
          <p:nvPr/>
        </p:nvSpPr>
        <p:spPr>
          <a:xfrm>
            <a:off x="5510748" y="466117"/>
            <a:ext cx="6171907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Đảm bảo hình thức của đoạn văn</a:t>
            </a:r>
            <a:endParaRPr lang="zh-CN" alt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B9C9FB6-7A50-4A92-9B30-3286FDE37E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712" y="466117"/>
            <a:ext cx="806824" cy="806824"/>
          </a:xfrm>
          <a:prstGeom prst="rect">
            <a:avLst/>
          </a:prstGeom>
        </p:spPr>
      </p:pic>
      <p:sp>
        <p:nvSpPr>
          <p:cNvPr id="16" name="矩形: 圆角 9">
            <a:extLst>
              <a:ext uri="{FF2B5EF4-FFF2-40B4-BE49-F238E27FC236}">
                <a16:creationId xmlns:a16="http://schemas.microsoft.com/office/drawing/2014/main" id="{C2755499-1921-014C-9349-63308C9F288C}"/>
              </a:ext>
            </a:extLst>
          </p:cNvPr>
          <p:cNvSpPr/>
          <p:nvPr/>
        </p:nvSpPr>
        <p:spPr>
          <a:xfrm>
            <a:off x="2880800" y="1632855"/>
            <a:ext cx="2629948" cy="580614"/>
          </a:xfrm>
          <a:prstGeom prst="roundRect">
            <a:avLst>
              <a:gd name="adj" fmla="val 50000"/>
            </a:avLst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2800" b="1" dirty="0">
                <a:latin typeface="+mj-lt"/>
                <a:ea typeface="inpin heiti" charset="-122"/>
              </a:rPr>
              <a:t>Nội dung</a:t>
            </a:r>
            <a:endParaRPr lang="zh-CN" altLang="en-US" sz="2800" b="1" dirty="0">
              <a:latin typeface="+mj-lt"/>
              <a:ea typeface="inpin heiti" charset="-122"/>
            </a:endParaRPr>
          </a:p>
        </p:txBody>
      </p:sp>
      <p:pic>
        <p:nvPicPr>
          <p:cNvPr id="17" name="图片 4">
            <a:extLst>
              <a:ext uri="{FF2B5EF4-FFF2-40B4-BE49-F238E27FC236}">
                <a16:creationId xmlns:a16="http://schemas.microsoft.com/office/drawing/2014/main" id="{E542B1B3-E70D-0B43-B792-EB62826A9C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712" y="1448751"/>
            <a:ext cx="806824" cy="806824"/>
          </a:xfrm>
          <a:prstGeom prst="rect">
            <a:avLst/>
          </a:prstGeom>
        </p:spPr>
      </p:pic>
      <p:sp>
        <p:nvSpPr>
          <p:cNvPr id="18" name="文本框 14">
            <a:extLst>
              <a:ext uri="{FF2B5EF4-FFF2-40B4-BE49-F238E27FC236}">
                <a16:creationId xmlns:a16="http://schemas.microsoft.com/office/drawing/2014/main" id="{91168F5B-3747-E64D-B431-D7664C5F2BDE}"/>
              </a:ext>
            </a:extLst>
          </p:cNvPr>
          <p:cNvSpPr txBox="1"/>
          <p:nvPr/>
        </p:nvSpPr>
        <p:spPr>
          <a:xfrm>
            <a:off x="5510747" y="1461610"/>
            <a:ext cx="61719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vi-VN" altLang="zh-CN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Trình bày cảm xúc về 1 bài thơ lục bát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vi-VN" altLang="zh-CN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Sử dụng ngôi thứ nhất (xưng “tôi”)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vi-VN" altLang="zh-CN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Cấu trúc 3 phần: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vi-VN" altLang="zh-CN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Mở đoạn: Giới thiệu nhan đề, tác giả, cảm xúc chung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vi-VN" altLang="zh-CN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Thân đoạn: từ ngữ, câu văn thể hiện cảm xúc của người viết…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vi-VN" altLang="zh-CN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Kết đoạn: Khẳng định lại cảm xúc về bài thơ, ý nghĩa với bản thân.</a:t>
            </a:r>
            <a:endParaRPr lang="zh-CN" alt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43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6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80AE75E9-AE92-448C-A8B4-32D52E579F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8" y="0"/>
            <a:ext cx="806824" cy="80682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2929F7C-191A-48DA-A979-0460A0D2136C}"/>
              </a:ext>
            </a:extLst>
          </p:cNvPr>
          <p:cNvSpPr txBox="1"/>
          <p:nvPr/>
        </p:nvSpPr>
        <p:spPr>
          <a:xfrm>
            <a:off x="806824" y="135686"/>
            <a:ext cx="5589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QUY TRÌNH VIẾT</a:t>
            </a:r>
            <a:endParaRPr lang="zh-CN" alt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8" name="任意多边形 33">
            <a:extLst>
              <a:ext uri="{FF2B5EF4-FFF2-40B4-BE49-F238E27FC236}">
                <a16:creationId xmlns:a16="http://schemas.microsoft.com/office/drawing/2014/main" id="{060F65E5-D9C0-4C9A-9E47-A7F0D08C17BE}"/>
              </a:ext>
            </a:extLst>
          </p:cNvPr>
          <p:cNvSpPr>
            <a:spLocks/>
          </p:cNvSpPr>
          <p:nvPr/>
        </p:nvSpPr>
        <p:spPr bwMode="auto">
          <a:xfrm flipH="1">
            <a:off x="3822700" y="1582700"/>
            <a:ext cx="4737100" cy="925512"/>
          </a:xfrm>
          <a:custGeom>
            <a:avLst/>
            <a:gdLst>
              <a:gd name="T0" fmla="*/ 462991 w 4736306"/>
              <a:gd name="T1" fmla="*/ 0 h 925514"/>
              <a:gd name="T2" fmla="*/ 520167 w 4736306"/>
              <a:gd name="T3" fmla="*/ 5761 h 925514"/>
              <a:gd name="T4" fmla="*/ 520167 w 4736306"/>
              <a:gd name="T5" fmla="*/ 0 h 925514"/>
              <a:gd name="T6" fmla="*/ 4738688 w 4736306"/>
              <a:gd name="T7" fmla="*/ 0 h 925514"/>
              <a:gd name="T8" fmla="*/ 4738688 w 4736306"/>
              <a:gd name="T9" fmla="*/ 925508 h 925514"/>
              <a:gd name="T10" fmla="*/ 520167 w 4736306"/>
              <a:gd name="T11" fmla="*/ 925508 h 925514"/>
              <a:gd name="T12" fmla="*/ 520167 w 4736306"/>
              <a:gd name="T13" fmla="*/ 919747 h 925514"/>
              <a:gd name="T14" fmla="*/ 462991 w 4736306"/>
              <a:gd name="T15" fmla="*/ 925508 h 925514"/>
              <a:gd name="T16" fmla="*/ 0 w 4736306"/>
              <a:gd name="T17" fmla="*/ 462754 h 925514"/>
              <a:gd name="T18" fmla="*/ 462991 w 4736306"/>
              <a:gd name="T19" fmla="*/ 0 h 9255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736306"/>
              <a:gd name="T31" fmla="*/ 0 h 925514"/>
              <a:gd name="T32" fmla="*/ 4736306 w 4736306"/>
              <a:gd name="T33" fmla="*/ 925514 h 9255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736306" h="925514">
                <a:moveTo>
                  <a:pt x="462757" y="0"/>
                </a:moveTo>
                <a:lnTo>
                  <a:pt x="519906" y="5761"/>
                </a:lnTo>
                <a:lnTo>
                  <a:pt x="519906" y="0"/>
                </a:lnTo>
                <a:lnTo>
                  <a:pt x="4736306" y="0"/>
                </a:lnTo>
                <a:lnTo>
                  <a:pt x="4736306" y="925514"/>
                </a:lnTo>
                <a:lnTo>
                  <a:pt x="519906" y="925514"/>
                </a:lnTo>
                <a:lnTo>
                  <a:pt x="519906" y="919753"/>
                </a:lnTo>
                <a:lnTo>
                  <a:pt x="462757" y="925514"/>
                </a:lnTo>
                <a:cubicBezTo>
                  <a:pt x="207183" y="925514"/>
                  <a:pt x="0" y="718331"/>
                  <a:pt x="0" y="462757"/>
                </a:cubicBezTo>
                <a:cubicBezTo>
                  <a:pt x="0" y="207183"/>
                  <a:pt x="207183" y="0"/>
                  <a:pt x="462757" y="0"/>
                </a:cubicBezTo>
                <a:close/>
              </a:path>
            </a:pathLst>
          </a:custGeom>
          <a:solidFill>
            <a:srgbClr val="FDEBB0"/>
          </a:solidFill>
          <a:ln>
            <a:noFill/>
          </a:ln>
        </p:spPr>
        <p:txBody>
          <a:bodyPr anchor="ctr"/>
          <a:lstStyle/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9" name="任意多边形 34">
            <a:extLst>
              <a:ext uri="{FF2B5EF4-FFF2-40B4-BE49-F238E27FC236}">
                <a16:creationId xmlns:a16="http://schemas.microsoft.com/office/drawing/2014/main" id="{FD3A067A-8E64-41A8-A2F7-278CED733642}"/>
              </a:ext>
            </a:extLst>
          </p:cNvPr>
          <p:cNvSpPr>
            <a:spLocks/>
          </p:cNvSpPr>
          <p:nvPr/>
        </p:nvSpPr>
        <p:spPr bwMode="auto">
          <a:xfrm flipH="1">
            <a:off x="3290888" y="2508212"/>
            <a:ext cx="4735512" cy="925513"/>
          </a:xfrm>
          <a:custGeom>
            <a:avLst/>
            <a:gdLst>
              <a:gd name="T0" fmla="*/ 462523 w 4736306"/>
              <a:gd name="T1" fmla="*/ 0 h 925514"/>
              <a:gd name="T2" fmla="*/ 519645 w 4736306"/>
              <a:gd name="T3" fmla="*/ 5761 h 925514"/>
              <a:gd name="T4" fmla="*/ 519645 w 4736306"/>
              <a:gd name="T5" fmla="*/ 0 h 925514"/>
              <a:gd name="T6" fmla="*/ 4733924 w 4736306"/>
              <a:gd name="T7" fmla="*/ 0 h 925514"/>
              <a:gd name="T8" fmla="*/ 4733924 w 4736306"/>
              <a:gd name="T9" fmla="*/ 925511 h 925514"/>
              <a:gd name="T10" fmla="*/ 519645 w 4736306"/>
              <a:gd name="T11" fmla="*/ 925511 h 925514"/>
              <a:gd name="T12" fmla="*/ 519645 w 4736306"/>
              <a:gd name="T13" fmla="*/ 919750 h 925514"/>
              <a:gd name="T14" fmla="*/ 462523 w 4736306"/>
              <a:gd name="T15" fmla="*/ 925511 h 925514"/>
              <a:gd name="T16" fmla="*/ 0 w 4736306"/>
              <a:gd name="T17" fmla="*/ 462757 h 925514"/>
              <a:gd name="T18" fmla="*/ 462523 w 4736306"/>
              <a:gd name="T19" fmla="*/ 0 h 9255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736306"/>
              <a:gd name="T31" fmla="*/ 0 h 925514"/>
              <a:gd name="T32" fmla="*/ 4736306 w 4736306"/>
              <a:gd name="T33" fmla="*/ 925514 h 9255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736306" h="925514">
                <a:moveTo>
                  <a:pt x="462757" y="0"/>
                </a:moveTo>
                <a:lnTo>
                  <a:pt x="519906" y="5761"/>
                </a:lnTo>
                <a:lnTo>
                  <a:pt x="519906" y="0"/>
                </a:lnTo>
                <a:lnTo>
                  <a:pt x="4736306" y="0"/>
                </a:lnTo>
                <a:lnTo>
                  <a:pt x="4736306" y="925514"/>
                </a:lnTo>
                <a:lnTo>
                  <a:pt x="519906" y="925514"/>
                </a:lnTo>
                <a:lnTo>
                  <a:pt x="519906" y="919753"/>
                </a:lnTo>
                <a:lnTo>
                  <a:pt x="462757" y="925514"/>
                </a:lnTo>
                <a:cubicBezTo>
                  <a:pt x="207183" y="925514"/>
                  <a:pt x="0" y="718331"/>
                  <a:pt x="0" y="462757"/>
                </a:cubicBezTo>
                <a:cubicBezTo>
                  <a:pt x="0" y="207183"/>
                  <a:pt x="207183" y="0"/>
                  <a:pt x="462757" y="0"/>
                </a:cubicBezTo>
                <a:close/>
              </a:path>
            </a:pathLst>
          </a:custGeom>
          <a:solidFill>
            <a:srgbClr val="FCD5B5"/>
          </a:solidFill>
          <a:ln>
            <a:noFill/>
          </a:ln>
        </p:spPr>
        <p:txBody>
          <a:bodyPr anchor="ctr"/>
          <a:lstStyle/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0" name="任意多边形 35">
            <a:extLst>
              <a:ext uri="{FF2B5EF4-FFF2-40B4-BE49-F238E27FC236}">
                <a16:creationId xmlns:a16="http://schemas.microsoft.com/office/drawing/2014/main" id="{A7D1FFEB-E835-4400-84D3-C0BF3AE03F3A}"/>
              </a:ext>
            </a:extLst>
          </p:cNvPr>
          <p:cNvSpPr>
            <a:spLocks/>
          </p:cNvSpPr>
          <p:nvPr/>
        </p:nvSpPr>
        <p:spPr bwMode="auto">
          <a:xfrm flipH="1">
            <a:off x="2757488" y="3421025"/>
            <a:ext cx="4737100" cy="925512"/>
          </a:xfrm>
          <a:custGeom>
            <a:avLst/>
            <a:gdLst>
              <a:gd name="T0" fmla="*/ 462991 w 4736306"/>
              <a:gd name="T1" fmla="*/ 0 h 925514"/>
              <a:gd name="T2" fmla="*/ 520167 w 4736306"/>
              <a:gd name="T3" fmla="*/ 5761 h 925514"/>
              <a:gd name="T4" fmla="*/ 520167 w 4736306"/>
              <a:gd name="T5" fmla="*/ 0 h 925514"/>
              <a:gd name="T6" fmla="*/ 4738688 w 4736306"/>
              <a:gd name="T7" fmla="*/ 0 h 925514"/>
              <a:gd name="T8" fmla="*/ 4738688 w 4736306"/>
              <a:gd name="T9" fmla="*/ 925508 h 925514"/>
              <a:gd name="T10" fmla="*/ 520167 w 4736306"/>
              <a:gd name="T11" fmla="*/ 925508 h 925514"/>
              <a:gd name="T12" fmla="*/ 520167 w 4736306"/>
              <a:gd name="T13" fmla="*/ 919747 h 925514"/>
              <a:gd name="T14" fmla="*/ 462991 w 4736306"/>
              <a:gd name="T15" fmla="*/ 925508 h 925514"/>
              <a:gd name="T16" fmla="*/ 0 w 4736306"/>
              <a:gd name="T17" fmla="*/ 462754 h 925514"/>
              <a:gd name="T18" fmla="*/ 462991 w 4736306"/>
              <a:gd name="T19" fmla="*/ 0 h 9255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736306"/>
              <a:gd name="T31" fmla="*/ 0 h 925514"/>
              <a:gd name="T32" fmla="*/ 4736306 w 4736306"/>
              <a:gd name="T33" fmla="*/ 925514 h 9255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736306" h="925514">
                <a:moveTo>
                  <a:pt x="462757" y="0"/>
                </a:moveTo>
                <a:lnTo>
                  <a:pt x="519906" y="5761"/>
                </a:lnTo>
                <a:lnTo>
                  <a:pt x="519906" y="0"/>
                </a:lnTo>
                <a:lnTo>
                  <a:pt x="4736306" y="0"/>
                </a:lnTo>
                <a:lnTo>
                  <a:pt x="4736306" y="925514"/>
                </a:lnTo>
                <a:lnTo>
                  <a:pt x="519906" y="925514"/>
                </a:lnTo>
                <a:lnTo>
                  <a:pt x="519906" y="919753"/>
                </a:lnTo>
                <a:lnTo>
                  <a:pt x="462757" y="925514"/>
                </a:lnTo>
                <a:cubicBezTo>
                  <a:pt x="207183" y="925514"/>
                  <a:pt x="0" y="718331"/>
                  <a:pt x="0" y="462757"/>
                </a:cubicBezTo>
                <a:cubicBezTo>
                  <a:pt x="0" y="207183"/>
                  <a:pt x="207183" y="0"/>
                  <a:pt x="462757" y="0"/>
                </a:cubicBezTo>
                <a:close/>
              </a:path>
            </a:pathLst>
          </a:custGeom>
          <a:solidFill>
            <a:srgbClr val="FAC090"/>
          </a:solidFill>
          <a:ln>
            <a:noFill/>
          </a:ln>
        </p:spPr>
        <p:txBody>
          <a:bodyPr anchor="ctr"/>
          <a:lstStyle/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1" name="任意多边形 36">
            <a:extLst>
              <a:ext uri="{FF2B5EF4-FFF2-40B4-BE49-F238E27FC236}">
                <a16:creationId xmlns:a16="http://schemas.microsoft.com/office/drawing/2014/main" id="{976FA575-4DC3-40AE-8874-82AE67AE6C56}"/>
              </a:ext>
            </a:extLst>
          </p:cNvPr>
          <p:cNvSpPr>
            <a:spLocks/>
          </p:cNvSpPr>
          <p:nvPr/>
        </p:nvSpPr>
        <p:spPr bwMode="auto">
          <a:xfrm flipH="1">
            <a:off x="2225674" y="4333837"/>
            <a:ext cx="4735513" cy="1307537"/>
          </a:xfrm>
          <a:custGeom>
            <a:avLst/>
            <a:gdLst>
              <a:gd name="T0" fmla="*/ 462526 w 4736306"/>
              <a:gd name="T1" fmla="*/ 0 h 925514"/>
              <a:gd name="T2" fmla="*/ 519645 w 4736306"/>
              <a:gd name="T3" fmla="*/ 5761 h 925514"/>
              <a:gd name="T4" fmla="*/ 519645 w 4736306"/>
              <a:gd name="T5" fmla="*/ 0 h 925514"/>
              <a:gd name="T6" fmla="*/ 4733927 w 4736306"/>
              <a:gd name="T7" fmla="*/ 0 h 925514"/>
              <a:gd name="T8" fmla="*/ 4733927 w 4736306"/>
              <a:gd name="T9" fmla="*/ 925511 h 925514"/>
              <a:gd name="T10" fmla="*/ 519645 w 4736306"/>
              <a:gd name="T11" fmla="*/ 925511 h 925514"/>
              <a:gd name="T12" fmla="*/ 519645 w 4736306"/>
              <a:gd name="T13" fmla="*/ 919750 h 925514"/>
              <a:gd name="T14" fmla="*/ 462526 w 4736306"/>
              <a:gd name="T15" fmla="*/ 925511 h 925514"/>
              <a:gd name="T16" fmla="*/ 0 w 4736306"/>
              <a:gd name="T17" fmla="*/ 462757 h 925514"/>
              <a:gd name="T18" fmla="*/ 462526 w 4736306"/>
              <a:gd name="T19" fmla="*/ 0 h 9255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736306"/>
              <a:gd name="T31" fmla="*/ 0 h 925514"/>
              <a:gd name="T32" fmla="*/ 4736306 w 4736306"/>
              <a:gd name="T33" fmla="*/ 925514 h 9255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736306" h="925514">
                <a:moveTo>
                  <a:pt x="462757" y="0"/>
                </a:moveTo>
                <a:lnTo>
                  <a:pt x="519906" y="5761"/>
                </a:lnTo>
                <a:lnTo>
                  <a:pt x="519906" y="0"/>
                </a:lnTo>
                <a:lnTo>
                  <a:pt x="4736306" y="0"/>
                </a:lnTo>
                <a:lnTo>
                  <a:pt x="4736306" y="925514"/>
                </a:lnTo>
                <a:lnTo>
                  <a:pt x="519906" y="925514"/>
                </a:lnTo>
                <a:lnTo>
                  <a:pt x="519906" y="919753"/>
                </a:lnTo>
                <a:lnTo>
                  <a:pt x="462757" y="925514"/>
                </a:lnTo>
                <a:cubicBezTo>
                  <a:pt x="207183" y="925514"/>
                  <a:pt x="0" y="718331"/>
                  <a:pt x="0" y="462757"/>
                </a:cubicBezTo>
                <a:cubicBezTo>
                  <a:pt x="0" y="207183"/>
                  <a:pt x="207183" y="0"/>
                  <a:pt x="462757" y="0"/>
                </a:cubicBezTo>
                <a:close/>
              </a:path>
            </a:pathLst>
          </a:custGeom>
          <a:solidFill>
            <a:srgbClr val="FF9409"/>
          </a:solidFill>
          <a:ln>
            <a:noFill/>
          </a:ln>
        </p:spPr>
        <p:txBody>
          <a:bodyPr anchor="ctr"/>
          <a:lstStyle/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2" name="任意多边形 39">
            <a:extLst>
              <a:ext uri="{FF2B5EF4-FFF2-40B4-BE49-F238E27FC236}">
                <a16:creationId xmlns:a16="http://schemas.microsoft.com/office/drawing/2014/main" id="{6C7B40CE-8508-4156-B8A6-76DFA05BB7E2}"/>
              </a:ext>
            </a:extLst>
          </p:cNvPr>
          <p:cNvSpPr>
            <a:spLocks/>
          </p:cNvSpPr>
          <p:nvPr/>
        </p:nvSpPr>
        <p:spPr bwMode="auto">
          <a:xfrm flipH="1">
            <a:off x="0" y="1582700"/>
            <a:ext cx="2135188" cy="925512"/>
          </a:xfrm>
          <a:custGeom>
            <a:avLst/>
            <a:gdLst>
              <a:gd name="T0" fmla="*/ 0 w 3720214"/>
              <a:gd name="T1" fmla="*/ 0 h 925514"/>
              <a:gd name="T2" fmla="*/ 703352 w 3720214"/>
              <a:gd name="T3" fmla="*/ 0 h 925514"/>
              <a:gd name="T4" fmla="*/ 703352 w 3720214"/>
              <a:gd name="T5" fmla="*/ 925508 h 925514"/>
              <a:gd name="T6" fmla="*/ 0 w 3720214"/>
              <a:gd name="T7" fmla="*/ 925508 h 925514"/>
              <a:gd name="T8" fmla="*/ 0 60000 65536"/>
              <a:gd name="T9" fmla="*/ 0 60000 65536"/>
              <a:gd name="T10" fmla="*/ 0 60000 65536"/>
              <a:gd name="T11" fmla="*/ 0 60000 65536"/>
              <a:gd name="T12" fmla="*/ 0 w 3720214"/>
              <a:gd name="T13" fmla="*/ 0 h 925514"/>
              <a:gd name="T14" fmla="*/ 3720214 w 3720214"/>
              <a:gd name="T15" fmla="*/ 925514 h 9255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20214" h="925514">
                <a:moveTo>
                  <a:pt x="0" y="0"/>
                </a:moveTo>
                <a:lnTo>
                  <a:pt x="3720214" y="0"/>
                </a:lnTo>
                <a:lnTo>
                  <a:pt x="3720214" y="925514"/>
                </a:lnTo>
                <a:lnTo>
                  <a:pt x="0" y="925514"/>
                </a:lnTo>
                <a:lnTo>
                  <a:pt x="0" y="0"/>
                </a:lnTo>
                <a:close/>
              </a:path>
            </a:pathLst>
          </a:custGeom>
          <a:solidFill>
            <a:srgbClr val="FDEBB0"/>
          </a:solidFill>
          <a:ln>
            <a:noFill/>
          </a:ln>
        </p:spPr>
        <p:txBody>
          <a:bodyPr anchor="ctr"/>
          <a:lstStyle/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3" name="任意多边形 40">
            <a:extLst>
              <a:ext uri="{FF2B5EF4-FFF2-40B4-BE49-F238E27FC236}">
                <a16:creationId xmlns:a16="http://schemas.microsoft.com/office/drawing/2014/main" id="{4880F2CA-C7A2-45EF-AE43-C62304DBB1D1}"/>
              </a:ext>
            </a:extLst>
          </p:cNvPr>
          <p:cNvSpPr>
            <a:spLocks/>
          </p:cNvSpPr>
          <p:nvPr/>
        </p:nvSpPr>
        <p:spPr bwMode="auto">
          <a:xfrm flipH="1">
            <a:off x="0" y="2498687"/>
            <a:ext cx="1638300" cy="925513"/>
          </a:xfrm>
          <a:custGeom>
            <a:avLst/>
            <a:gdLst>
              <a:gd name="T0" fmla="*/ 0 w 3720214"/>
              <a:gd name="T1" fmla="*/ 0 h 925514"/>
              <a:gd name="T2" fmla="*/ 317720 w 3720214"/>
              <a:gd name="T3" fmla="*/ 0 h 925514"/>
              <a:gd name="T4" fmla="*/ 317720 w 3720214"/>
              <a:gd name="T5" fmla="*/ 925511 h 925514"/>
              <a:gd name="T6" fmla="*/ 0 w 3720214"/>
              <a:gd name="T7" fmla="*/ 925511 h 925514"/>
              <a:gd name="T8" fmla="*/ 0 60000 65536"/>
              <a:gd name="T9" fmla="*/ 0 60000 65536"/>
              <a:gd name="T10" fmla="*/ 0 60000 65536"/>
              <a:gd name="T11" fmla="*/ 0 60000 65536"/>
              <a:gd name="T12" fmla="*/ 0 w 3720214"/>
              <a:gd name="T13" fmla="*/ 0 h 925514"/>
              <a:gd name="T14" fmla="*/ 3720214 w 3720214"/>
              <a:gd name="T15" fmla="*/ 925514 h 9255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20214" h="925514">
                <a:moveTo>
                  <a:pt x="0" y="0"/>
                </a:moveTo>
                <a:lnTo>
                  <a:pt x="3720214" y="0"/>
                </a:lnTo>
                <a:lnTo>
                  <a:pt x="3720214" y="925514"/>
                </a:lnTo>
                <a:lnTo>
                  <a:pt x="0" y="925514"/>
                </a:lnTo>
                <a:lnTo>
                  <a:pt x="0" y="0"/>
                </a:lnTo>
                <a:close/>
              </a:path>
            </a:pathLst>
          </a:custGeom>
          <a:solidFill>
            <a:srgbClr val="FCD5B5"/>
          </a:solidFill>
          <a:ln>
            <a:noFill/>
          </a:ln>
        </p:spPr>
        <p:txBody>
          <a:bodyPr anchor="ctr"/>
          <a:lstStyle/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任意多边形 41">
            <a:extLst>
              <a:ext uri="{FF2B5EF4-FFF2-40B4-BE49-F238E27FC236}">
                <a16:creationId xmlns:a16="http://schemas.microsoft.com/office/drawing/2014/main" id="{DAE27834-1804-46FA-8EB7-7E8AA2DC303A}"/>
              </a:ext>
            </a:extLst>
          </p:cNvPr>
          <p:cNvSpPr>
            <a:spLocks/>
          </p:cNvSpPr>
          <p:nvPr/>
        </p:nvSpPr>
        <p:spPr bwMode="auto">
          <a:xfrm flipH="1">
            <a:off x="0" y="3413087"/>
            <a:ext cx="1104900" cy="927100"/>
          </a:xfrm>
          <a:custGeom>
            <a:avLst/>
            <a:gdLst>
              <a:gd name="T0" fmla="*/ 0 w 3720214"/>
              <a:gd name="T1" fmla="*/ 0 h 925514"/>
              <a:gd name="T2" fmla="*/ 97461 w 3720214"/>
              <a:gd name="T3" fmla="*/ 0 h 925514"/>
              <a:gd name="T4" fmla="*/ 97461 w 3720214"/>
              <a:gd name="T5" fmla="*/ 930280 h 925514"/>
              <a:gd name="T6" fmla="*/ 0 w 3720214"/>
              <a:gd name="T7" fmla="*/ 930280 h 925514"/>
              <a:gd name="T8" fmla="*/ 0 60000 65536"/>
              <a:gd name="T9" fmla="*/ 0 60000 65536"/>
              <a:gd name="T10" fmla="*/ 0 60000 65536"/>
              <a:gd name="T11" fmla="*/ 0 60000 65536"/>
              <a:gd name="T12" fmla="*/ 0 w 3720214"/>
              <a:gd name="T13" fmla="*/ 0 h 925514"/>
              <a:gd name="T14" fmla="*/ 3720214 w 3720214"/>
              <a:gd name="T15" fmla="*/ 925514 h 9255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20214" h="925514">
                <a:moveTo>
                  <a:pt x="0" y="0"/>
                </a:moveTo>
                <a:lnTo>
                  <a:pt x="3720214" y="0"/>
                </a:lnTo>
                <a:lnTo>
                  <a:pt x="3720214" y="925514"/>
                </a:lnTo>
                <a:lnTo>
                  <a:pt x="0" y="925514"/>
                </a:lnTo>
                <a:lnTo>
                  <a:pt x="0" y="0"/>
                </a:lnTo>
                <a:close/>
              </a:path>
            </a:pathLst>
          </a:custGeom>
          <a:solidFill>
            <a:srgbClr val="FAC090"/>
          </a:solidFill>
          <a:ln>
            <a:noFill/>
          </a:ln>
        </p:spPr>
        <p:txBody>
          <a:bodyPr anchor="ctr"/>
          <a:lstStyle/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5" name="任意多边形 42">
            <a:extLst>
              <a:ext uri="{FF2B5EF4-FFF2-40B4-BE49-F238E27FC236}">
                <a16:creationId xmlns:a16="http://schemas.microsoft.com/office/drawing/2014/main" id="{04A4E899-4D17-41EA-B671-681F58709748}"/>
              </a:ext>
            </a:extLst>
          </p:cNvPr>
          <p:cNvSpPr>
            <a:spLocks/>
          </p:cNvSpPr>
          <p:nvPr/>
        </p:nvSpPr>
        <p:spPr bwMode="auto">
          <a:xfrm flipH="1">
            <a:off x="0" y="4340187"/>
            <a:ext cx="673100" cy="925513"/>
          </a:xfrm>
          <a:custGeom>
            <a:avLst/>
            <a:gdLst>
              <a:gd name="T0" fmla="*/ 0 w 3720214"/>
              <a:gd name="T1" fmla="*/ 0 h 925514"/>
              <a:gd name="T2" fmla="*/ 22034 w 3720214"/>
              <a:gd name="T3" fmla="*/ 0 h 925514"/>
              <a:gd name="T4" fmla="*/ 22034 w 3720214"/>
              <a:gd name="T5" fmla="*/ 925511 h 925514"/>
              <a:gd name="T6" fmla="*/ 0 w 3720214"/>
              <a:gd name="T7" fmla="*/ 925511 h 925514"/>
              <a:gd name="T8" fmla="*/ 0 60000 65536"/>
              <a:gd name="T9" fmla="*/ 0 60000 65536"/>
              <a:gd name="T10" fmla="*/ 0 60000 65536"/>
              <a:gd name="T11" fmla="*/ 0 60000 65536"/>
              <a:gd name="T12" fmla="*/ 0 w 3720214"/>
              <a:gd name="T13" fmla="*/ 0 h 925514"/>
              <a:gd name="T14" fmla="*/ 3720214 w 3720214"/>
              <a:gd name="T15" fmla="*/ 925514 h 9255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20214" h="925514">
                <a:moveTo>
                  <a:pt x="0" y="0"/>
                </a:moveTo>
                <a:lnTo>
                  <a:pt x="3720214" y="0"/>
                </a:lnTo>
                <a:lnTo>
                  <a:pt x="3720214" y="925514"/>
                </a:lnTo>
                <a:lnTo>
                  <a:pt x="0" y="925514"/>
                </a:lnTo>
                <a:lnTo>
                  <a:pt x="0" y="0"/>
                </a:lnTo>
                <a:close/>
              </a:path>
            </a:pathLst>
          </a:custGeom>
          <a:solidFill>
            <a:srgbClr val="FF9409"/>
          </a:solidFill>
          <a:ln>
            <a:noFill/>
          </a:ln>
        </p:spPr>
        <p:txBody>
          <a:bodyPr anchor="ctr"/>
          <a:lstStyle/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20" name="文本框 47">
            <a:extLst>
              <a:ext uri="{FF2B5EF4-FFF2-40B4-BE49-F238E27FC236}">
                <a16:creationId xmlns:a16="http://schemas.microsoft.com/office/drawing/2014/main" id="{82FD693B-3CE1-4C04-8D75-008A8F616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0" y="1662075"/>
            <a:ext cx="6351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FDEBB0"/>
                </a:solidFill>
                <a:latin typeface="inpin heiti" charset="-122"/>
                <a:ea typeface="inpin heiti" charset="-122"/>
                <a:sym typeface="微软雅黑" panose="020B0503020204020204" pitchFamily="34" charset="-122"/>
              </a:rPr>
              <a:t>01</a:t>
            </a:r>
            <a:endParaRPr lang="zh-CN" altLang="en-US" sz="4000" dirty="0">
              <a:solidFill>
                <a:srgbClr val="FDEBB0"/>
              </a:solidFill>
              <a:latin typeface="inpin heiti" charset="-122"/>
              <a:ea typeface="inpin heiti" charset="-122"/>
              <a:sym typeface="微软雅黑" panose="020B0503020204020204" pitchFamily="34" charset="-122"/>
            </a:endParaRPr>
          </a:p>
        </p:txBody>
      </p:sp>
      <p:sp>
        <p:nvSpPr>
          <p:cNvPr id="21" name="文本框 48">
            <a:extLst>
              <a:ext uri="{FF2B5EF4-FFF2-40B4-BE49-F238E27FC236}">
                <a16:creationId xmlns:a16="http://schemas.microsoft.com/office/drawing/2014/main" id="{3639B9F5-3717-42F4-854F-272DC4D0A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813" y="2657437"/>
            <a:ext cx="7264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FAC090"/>
                </a:solidFill>
                <a:latin typeface="inpin heiti" charset="-122"/>
                <a:ea typeface="inpin heiti" charset="-122"/>
                <a:sym typeface="微软雅黑" panose="020B0503020204020204" pitchFamily="34" charset="-122"/>
              </a:rPr>
              <a:t>02</a:t>
            </a:r>
            <a:endParaRPr lang="zh-CN" altLang="en-US" sz="4000" dirty="0">
              <a:solidFill>
                <a:srgbClr val="FAC090"/>
              </a:solidFill>
              <a:latin typeface="inpin heiti" charset="-122"/>
              <a:ea typeface="inpin heiti" charset="-122"/>
              <a:sym typeface="微软雅黑" panose="020B0503020204020204" pitchFamily="34" charset="-122"/>
            </a:endParaRPr>
          </a:p>
        </p:txBody>
      </p:sp>
      <p:sp>
        <p:nvSpPr>
          <p:cNvPr id="22" name="文本框 49">
            <a:extLst>
              <a:ext uri="{FF2B5EF4-FFF2-40B4-BE49-F238E27FC236}">
                <a16:creationId xmlns:a16="http://schemas.microsoft.com/office/drawing/2014/main" id="{42058293-10F1-4CA4-93E8-76FB53179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13100"/>
            <a:ext cx="7232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FAC090"/>
                </a:solidFill>
                <a:latin typeface="inpin heiti" charset="-122"/>
                <a:ea typeface="inpin heiti" charset="-122"/>
                <a:sym typeface="微软雅黑" panose="020B0503020204020204" pitchFamily="34" charset="-122"/>
              </a:rPr>
              <a:t>03</a:t>
            </a:r>
            <a:endParaRPr lang="zh-CN" altLang="en-US" sz="4000" dirty="0">
              <a:solidFill>
                <a:srgbClr val="FAC090"/>
              </a:solidFill>
              <a:latin typeface="inpin heiti" charset="-122"/>
              <a:ea typeface="inpin heiti" charset="-122"/>
              <a:sym typeface="微软雅黑" panose="020B0503020204020204" pitchFamily="34" charset="-122"/>
            </a:endParaRPr>
          </a:p>
        </p:txBody>
      </p:sp>
      <p:sp>
        <p:nvSpPr>
          <p:cNvPr id="23" name="文本框 50">
            <a:extLst>
              <a:ext uri="{FF2B5EF4-FFF2-40B4-BE49-F238E27FC236}">
                <a16:creationId xmlns:a16="http://schemas.microsoft.com/office/drawing/2014/main" id="{9960CE4E-492D-499E-80E7-A1F34F8D3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993" y="4595785"/>
            <a:ext cx="7393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FF9409"/>
                </a:solidFill>
                <a:latin typeface="inpin heiti" charset="-122"/>
                <a:ea typeface="inpin heiti" charset="-122"/>
                <a:sym typeface="微软雅黑" panose="020B0503020204020204" pitchFamily="34" charset="-122"/>
              </a:rPr>
              <a:t>04</a:t>
            </a:r>
            <a:endParaRPr lang="zh-CN" altLang="en-US" sz="4000" dirty="0">
              <a:solidFill>
                <a:srgbClr val="FF9409"/>
              </a:solidFill>
              <a:latin typeface="inpin heiti" charset="-122"/>
              <a:ea typeface="inpin heiti" charset="-122"/>
              <a:sym typeface="微软雅黑" panose="020B0503020204020204" pitchFamily="34" charset="-122"/>
            </a:endParaRPr>
          </a:p>
        </p:txBody>
      </p:sp>
      <p:pic>
        <p:nvPicPr>
          <p:cNvPr id="24" name="图片 52">
            <a:extLst>
              <a:ext uri="{FF2B5EF4-FFF2-40B4-BE49-F238E27FC236}">
                <a16:creationId xmlns:a16="http://schemas.microsoft.com/office/drawing/2014/main" id="{FCD0BE9B-0746-4167-8FC4-4DD078756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1760500"/>
            <a:ext cx="5508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53">
            <a:extLst>
              <a:ext uri="{FF2B5EF4-FFF2-40B4-BE49-F238E27FC236}">
                <a16:creationId xmlns:a16="http://schemas.microsoft.com/office/drawing/2014/main" id="{2EAF6CCE-6EF9-4940-A667-F0AE52E54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2676487"/>
            <a:ext cx="43338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54">
            <a:extLst>
              <a:ext uri="{FF2B5EF4-FFF2-40B4-BE49-F238E27FC236}">
                <a16:creationId xmlns:a16="http://schemas.microsoft.com/office/drawing/2014/main" id="{92273C2B-A921-428E-9C9C-0201C25F1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606762"/>
            <a:ext cx="565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55">
            <a:extLst>
              <a:ext uri="{FF2B5EF4-FFF2-40B4-BE49-F238E27FC236}">
                <a16:creationId xmlns:a16="http://schemas.microsoft.com/office/drawing/2014/main" id="{C1211BDB-B53A-472E-A5FD-2CCCD6513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4575137"/>
            <a:ext cx="4587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DE66222D-FA7E-44C3-8400-3914D7DCE1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8677" y="76181"/>
            <a:ext cx="3476927" cy="6781819"/>
          </a:xfrm>
          <a:prstGeom prst="rect">
            <a:avLst/>
          </a:prstGeom>
        </p:spPr>
      </p:pic>
      <p:sp>
        <p:nvSpPr>
          <p:cNvPr id="29" name="文本框 14">
            <a:extLst>
              <a:ext uri="{FF2B5EF4-FFF2-40B4-BE49-F238E27FC236}">
                <a16:creationId xmlns:a16="http://schemas.microsoft.com/office/drawing/2014/main" id="{6F6FE7EB-476C-3D49-9661-2BFEC78CC4C2}"/>
              </a:ext>
            </a:extLst>
          </p:cNvPr>
          <p:cNvSpPr txBox="1"/>
          <p:nvPr/>
        </p:nvSpPr>
        <p:spPr>
          <a:xfrm>
            <a:off x="3822701" y="1608100"/>
            <a:ext cx="4636308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2800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Chuẩn bị trước khi viết</a:t>
            </a:r>
            <a:endParaRPr lang="zh-CN" altLang="en-US" sz="2800" b="1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30" name="图片 5">
            <a:extLst>
              <a:ext uri="{FF2B5EF4-FFF2-40B4-BE49-F238E27FC236}">
                <a16:creationId xmlns:a16="http://schemas.microsoft.com/office/drawing/2014/main" id="{E4047924-8EA6-E644-B65D-16B4C88764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3" y="567414"/>
            <a:ext cx="2286997" cy="295835"/>
          </a:xfrm>
          <a:prstGeom prst="rect">
            <a:avLst/>
          </a:prstGeom>
        </p:spPr>
      </p:pic>
      <p:sp>
        <p:nvSpPr>
          <p:cNvPr id="32" name="文本框 14">
            <a:extLst>
              <a:ext uri="{FF2B5EF4-FFF2-40B4-BE49-F238E27FC236}">
                <a16:creationId xmlns:a16="http://schemas.microsoft.com/office/drawing/2014/main" id="{D7804A35-34A0-1A4B-B4C9-6DBA8C0E4E63}"/>
              </a:ext>
            </a:extLst>
          </p:cNvPr>
          <p:cNvSpPr txBox="1"/>
          <p:nvPr/>
        </p:nvSpPr>
        <p:spPr>
          <a:xfrm>
            <a:off x="3250885" y="2533228"/>
            <a:ext cx="4711235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2800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Tìm ý, lập dàn ý</a:t>
            </a:r>
            <a:endParaRPr lang="zh-CN" altLang="en-US" sz="2800" b="1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14">
            <a:extLst>
              <a:ext uri="{FF2B5EF4-FFF2-40B4-BE49-F238E27FC236}">
                <a16:creationId xmlns:a16="http://schemas.microsoft.com/office/drawing/2014/main" id="{B78C115B-6EE6-1145-A77B-58DCE6FBD265}"/>
              </a:ext>
            </a:extLst>
          </p:cNvPr>
          <p:cNvSpPr txBox="1"/>
          <p:nvPr/>
        </p:nvSpPr>
        <p:spPr>
          <a:xfrm>
            <a:off x="2733901" y="3510705"/>
            <a:ext cx="4636308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2800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Viết đoạn</a:t>
            </a:r>
            <a:endParaRPr lang="zh-CN" altLang="en-US" sz="2800" b="1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14">
            <a:extLst>
              <a:ext uri="{FF2B5EF4-FFF2-40B4-BE49-F238E27FC236}">
                <a16:creationId xmlns:a16="http://schemas.microsoft.com/office/drawing/2014/main" id="{5E70634E-AFC5-DF43-9153-E2B32458B2A8}"/>
              </a:ext>
            </a:extLst>
          </p:cNvPr>
          <p:cNvSpPr txBox="1"/>
          <p:nvPr/>
        </p:nvSpPr>
        <p:spPr>
          <a:xfrm>
            <a:off x="2176148" y="4282820"/>
            <a:ext cx="4711235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2800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Xem lại và chỉnh sửa, rút kinh nghiệm</a:t>
            </a:r>
            <a:endParaRPr lang="zh-CN" altLang="en-US" sz="2800" b="1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37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0" grpId="0"/>
      <p:bldP spid="21" grpId="0"/>
      <p:bldP spid="22" grpId="0"/>
      <p:bldP spid="23" grpId="0"/>
      <p:bldP spid="29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119D9BB-CCDF-46B7-A553-AAD0D54E5977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98D742B0-F26D-43E0-B99B-7D7B3A27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F4044AC-B943-4E2A-B85C-DCA07AECBFDE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C3DB7EF5-02CF-479D-BF94-218346A63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918" y="443753"/>
            <a:ext cx="6858000" cy="685800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36F5BCD9-D656-43B7-958D-A26FAD17ADDB}"/>
              </a:ext>
            </a:extLst>
          </p:cNvPr>
          <p:cNvSpPr/>
          <p:nvPr/>
        </p:nvSpPr>
        <p:spPr>
          <a:xfrm>
            <a:off x="1063598" y="199913"/>
            <a:ext cx="2662517" cy="860612"/>
          </a:xfrm>
          <a:prstGeom prst="roundRect">
            <a:avLst>
              <a:gd name="adj" fmla="val 50000"/>
            </a:avLst>
          </a:prstGeom>
          <a:solidFill>
            <a:srgbClr val="FDE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B38378F-DE6C-48F0-A6F4-6D7954495326}"/>
              </a:ext>
            </a:extLst>
          </p:cNvPr>
          <p:cNvSpPr txBox="1"/>
          <p:nvPr/>
        </p:nvSpPr>
        <p:spPr>
          <a:xfrm>
            <a:off x="1256340" y="341028"/>
            <a:ext cx="2309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200" dirty="0">
                <a:latin typeface="#9Slide03 SFU Grenoble Medium" pitchFamily="2" charset="77"/>
                <a:ea typeface="inpin heiti" charset="-122"/>
              </a:rPr>
              <a:t>BƯỚC 1</a:t>
            </a:r>
            <a:endParaRPr lang="zh-CN" altLang="en-US" sz="3200" dirty="0">
              <a:latin typeface="#9Slide03 SFU Grenoble Medium" pitchFamily="2" charset="77"/>
              <a:ea typeface="inpin heiti" charset="-122"/>
            </a:endParaRPr>
          </a:p>
        </p:txBody>
      </p:sp>
      <p:sp>
        <p:nvSpPr>
          <p:cNvPr id="10" name="文本框 14">
            <a:extLst>
              <a:ext uri="{FF2B5EF4-FFF2-40B4-BE49-F238E27FC236}">
                <a16:creationId xmlns:a16="http://schemas.microsoft.com/office/drawing/2014/main" id="{BBFD75F5-C42E-A642-9D88-05EDC9706835}"/>
              </a:ext>
            </a:extLst>
          </p:cNvPr>
          <p:cNvSpPr txBox="1"/>
          <p:nvPr/>
        </p:nvSpPr>
        <p:spPr>
          <a:xfrm>
            <a:off x="5948082" y="630219"/>
            <a:ext cx="5420061" cy="3991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vi-VN" altLang="zh-CN" sz="2800" b="1" dirty="0">
                <a:latin typeface="+mj-lt"/>
                <a:ea typeface="inpin heiti" charset="-122"/>
                <a:cs typeface="Times New Roman" panose="02020603050405020304" pitchFamily="18" charset="0"/>
              </a:rPr>
              <a:t>* Xác định đề tài:</a:t>
            </a: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vi-VN" altLang="zh-CN" sz="2800" dirty="0">
                <a:latin typeface="+mj-lt"/>
                <a:ea typeface="inpin heiti" charset="-122"/>
                <a:cs typeface="Times New Roman" panose="02020603050405020304" pitchFamily="18" charset="0"/>
              </a:rPr>
              <a:t>Yêu cầu:  ghi lại cảm xúc của em về một bài thơ lục bát.</a:t>
            </a: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vi-VN" altLang="zh-CN" sz="2800" dirty="0">
                <a:latin typeface="+mj-lt"/>
                <a:ea typeface="inpin heiti" charset="-122"/>
                <a:cs typeface="Times New Roman" panose="02020603050405020304" pitchFamily="18" charset="0"/>
              </a:rPr>
              <a:t>Độ dài: từ 150-200 chữ</a:t>
            </a:r>
          </a:p>
          <a:p>
            <a:pPr algn="just">
              <a:lnSpc>
                <a:spcPct val="114000"/>
              </a:lnSpc>
            </a:pPr>
            <a:r>
              <a:rPr lang="vi-VN" altLang="zh-CN" sz="2800" b="1" dirty="0">
                <a:latin typeface="+mj-lt"/>
                <a:ea typeface="inpin heiti" charset="-122"/>
                <a:cs typeface="Times New Roman" panose="02020603050405020304" pitchFamily="18" charset="0"/>
              </a:rPr>
              <a:t>* Thu thập tư liệu: </a:t>
            </a:r>
          </a:p>
          <a:p>
            <a:pPr algn="just">
              <a:lnSpc>
                <a:spcPct val="114000"/>
              </a:lnSpc>
            </a:pPr>
            <a:r>
              <a:rPr lang="vi-VN" altLang="zh-CN" sz="2800" dirty="0">
                <a:latin typeface="+mj-lt"/>
                <a:ea typeface="inpin heiti" charset="-122"/>
                <a:cs typeface="Times New Roman" panose="02020603050405020304" pitchFamily="18" charset="0"/>
              </a:rPr>
              <a:t>Em có thể tìm và chọn 1 bài thơ lục bát mà em yêu thích hoặc có cảm xúc đặc biệt để viết.</a:t>
            </a:r>
            <a:endParaRPr lang="en-VN" sz="2800" dirty="0">
              <a:latin typeface="+mj-lt"/>
            </a:endParaRPr>
          </a:p>
        </p:txBody>
      </p:sp>
      <p:sp>
        <p:nvSpPr>
          <p:cNvPr id="11" name="文本框 14">
            <a:extLst>
              <a:ext uri="{FF2B5EF4-FFF2-40B4-BE49-F238E27FC236}">
                <a16:creationId xmlns:a16="http://schemas.microsoft.com/office/drawing/2014/main" id="{F8B6B7AD-D4F6-DC49-A85C-14C29A4FB2D4}"/>
              </a:ext>
            </a:extLst>
          </p:cNvPr>
          <p:cNvSpPr txBox="1"/>
          <p:nvPr/>
        </p:nvSpPr>
        <p:spPr>
          <a:xfrm>
            <a:off x="0" y="973761"/>
            <a:ext cx="4451766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2800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Chuẩn bị trước khi viết</a:t>
            </a:r>
            <a:endParaRPr lang="zh-CN" altLang="en-US" sz="2800" b="1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763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1CC5266-749E-4895-86DF-AC33F941E2A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14.01"/>
</p:tagLst>
</file>

<file path=ppt/theme/theme1.xml><?xml version="1.0" encoding="utf-8"?>
<a:theme xmlns:a="http://schemas.openxmlformats.org/drawingml/2006/main" name="Office Theme">
  <a:themeElements>
    <a:clrScheme name="自定义 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</TotalTime>
  <Words>704</Words>
  <Application>Microsoft Office PowerPoint</Application>
  <PresentationFormat>Widescreen</PresentationFormat>
  <Paragraphs>111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微软雅黑</vt:lpstr>
      <vt:lpstr>SimSun</vt:lpstr>
      <vt:lpstr>#9Slide03 SFU Grenoble Medium</vt:lpstr>
      <vt:lpstr>Arial</vt:lpstr>
      <vt:lpstr>Calibri Light</vt:lpstr>
      <vt:lpstr>inpin heiti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01.14.01</dc:title>
  <dc:creator>WIN7</dc:creator>
  <cp:lastModifiedBy>Lenovo</cp:lastModifiedBy>
  <cp:revision>196</cp:revision>
  <dcterms:created xsi:type="dcterms:W3CDTF">2017-08-18T03:02:00Z</dcterms:created>
  <dcterms:modified xsi:type="dcterms:W3CDTF">2025-05-17T08:16:02Z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