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97" r:id="rId3"/>
    <p:sldId id="285" r:id="rId4"/>
    <p:sldId id="284" r:id="rId5"/>
    <p:sldId id="286" r:id="rId6"/>
    <p:sldId id="293" r:id="rId7"/>
    <p:sldId id="288" r:id="rId8"/>
    <p:sldId id="290" r:id="rId9"/>
    <p:sldId id="292" r:id="rId10"/>
    <p:sldId id="296" r:id="rId11"/>
    <p:sldId id="287" r:id="rId12"/>
    <p:sldId id="294" r:id="rId13"/>
    <p:sldId id="257" r:id="rId14"/>
    <p:sldId id="29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94660"/>
  </p:normalViewPr>
  <p:slideViewPr>
    <p:cSldViewPr snapToGrid="0">
      <p:cViewPr varScale="1">
        <p:scale>
          <a:sx n="68" d="100"/>
          <a:sy n="68" d="100"/>
        </p:scale>
        <p:origin x="5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EB5E9-3567-4B0C-A43E-F57EE476E571}" type="datetimeFigureOut">
              <a:rPr lang="en-US" smtClean="0"/>
              <a:t>27/3/2022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98599-8002-49E3-8012-C6DA38217CC3}" type="slidenum">
              <a:rPr lang="en-US" smtClean="0"/>
              <a:t>‹#›</a:t>
            </a:fld>
            <a:endParaRPr lang="en-US"/>
          </a:p>
        </p:txBody>
      </p:sp>
    </p:spTree>
    <p:extLst>
      <p:ext uri="{BB962C8B-B14F-4D97-AF65-F5344CB8AC3E}">
        <p14:creationId xmlns:p14="http://schemas.microsoft.com/office/powerpoint/2010/main" val="233508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EB5E9-3567-4B0C-A43E-F57EE476E571}" type="datetimeFigureOut">
              <a:rPr lang="en-US" smtClean="0"/>
              <a:t>27/3/2022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98599-8002-49E3-8012-C6DA38217CC3}" type="slidenum">
              <a:rPr lang="en-US" smtClean="0"/>
              <a:t>‹#›</a:t>
            </a:fld>
            <a:endParaRPr lang="en-US"/>
          </a:p>
        </p:txBody>
      </p:sp>
    </p:spTree>
    <p:extLst>
      <p:ext uri="{BB962C8B-B14F-4D97-AF65-F5344CB8AC3E}">
        <p14:creationId xmlns:p14="http://schemas.microsoft.com/office/powerpoint/2010/main" val="3971237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EB5E9-3567-4B0C-A43E-F57EE476E571}" type="datetimeFigureOut">
              <a:rPr lang="en-US" smtClean="0"/>
              <a:t>27/3/2022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98599-8002-49E3-8012-C6DA38217CC3}" type="slidenum">
              <a:rPr lang="en-US" smtClean="0"/>
              <a:t>‹#›</a:t>
            </a:fld>
            <a:endParaRPr lang="en-US"/>
          </a:p>
        </p:txBody>
      </p:sp>
    </p:spTree>
    <p:extLst>
      <p:ext uri="{BB962C8B-B14F-4D97-AF65-F5344CB8AC3E}">
        <p14:creationId xmlns:p14="http://schemas.microsoft.com/office/powerpoint/2010/main" val="268896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EB5E9-3567-4B0C-A43E-F57EE476E571}" type="datetimeFigureOut">
              <a:rPr lang="en-US" smtClean="0"/>
              <a:t>27/3/2022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98599-8002-49E3-8012-C6DA38217CC3}" type="slidenum">
              <a:rPr lang="en-US" smtClean="0"/>
              <a:t>‹#›</a:t>
            </a:fld>
            <a:endParaRPr lang="en-US"/>
          </a:p>
        </p:txBody>
      </p:sp>
    </p:spTree>
    <p:extLst>
      <p:ext uri="{BB962C8B-B14F-4D97-AF65-F5344CB8AC3E}">
        <p14:creationId xmlns:p14="http://schemas.microsoft.com/office/powerpoint/2010/main" val="2451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CEB5E9-3567-4B0C-A43E-F57EE476E571}" type="datetimeFigureOut">
              <a:rPr lang="en-US" smtClean="0"/>
              <a:t>27/3/2022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98599-8002-49E3-8012-C6DA38217CC3}" type="slidenum">
              <a:rPr lang="en-US" smtClean="0"/>
              <a:t>‹#›</a:t>
            </a:fld>
            <a:endParaRPr lang="en-US"/>
          </a:p>
        </p:txBody>
      </p:sp>
    </p:spTree>
    <p:extLst>
      <p:ext uri="{BB962C8B-B14F-4D97-AF65-F5344CB8AC3E}">
        <p14:creationId xmlns:p14="http://schemas.microsoft.com/office/powerpoint/2010/main" val="348353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CEB5E9-3567-4B0C-A43E-F57EE476E571}" type="datetimeFigureOut">
              <a:rPr lang="en-US" smtClean="0"/>
              <a:t>27/3/2022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98599-8002-49E3-8012-C6DA38217CC3}" type="slidenum">
              <a:rPr lang="en-US" smtClean="0"/>
              <a:t>‹#›</a:t>
            </a:fld>
            <a:endParaRPr lang="en-US"/>
          </a:p>
        </p:txBody>
      </p:sp>
    </p:spTree>
    <p:extLst>
      <p:ext uri="{BB962C8B-B14F-4D97-AF65-F5344CB8AC3E}">
        <p14:creationId xmlns:p14="http://schemas.microsoft.com/office/powerpoint/2010/main" val="261925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CEB5E9-3567-4B0C-A43E-F57EE476E571}" type="datetimeFigureOut">
              <a:rPr lang="en-US" smtClean="0"/>
              <a:t>27/3/2022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A98599-8002-49E3-8012-C6DA38217CC3}" type="slidenum">
              <a:rPr lang="en-US" smtClean="0"/>
              <a:t>‹#›</a:t>
            </a:fld>
            <a:endParaRPr lang="en-US"/>
          </a:p>
        </p:txBody>
      </p:sp>
    </p:spTree>
    <p:extLst>
      <p:ext uri="{BB962C8B-B14F-4D97-AF65-F5344CB8AC3E}">
        <p14:creationId xmlns:p14="http://schemas.microsoft.com/office/powerpoint/2010/main" val="362002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CEB5E9-3567-4B0C-A43E-F57EE476E571}" type="datetimeFigureOut">
              <a:rPr lang="en-US" smtClean="0"/>
              <a:t>27/3/2022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A98599-8002-49E3-8012-C6DA38217CC3}" type="slidenum">
              <a:rPr lang="en-US" smtClean="0"/>
              <a:t>‹#›</a:t>
            </a:fld>
            <a:endParaRPr lang="en-US"/>
          </a:p>
        </p:txBody>
      </p:sp>
    </p:spTree>
    <p:extLst>
      <p:ext uri="{BB962C8B-B14F-4D97-AF65-F5344CB8AC3E}">
        <p14:creationId xmlns:p14="http://schemas.microsoft.com/office/powerpoint/2010/main" val="261386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EB5E9-3567-4B0C-A43E-F57EE476E571}" type="datetimeFigureOut">
              <a:rPr lang="en-US" smtClean="0"/>
              <a:t>27/3/2022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A98599-8002-49E3-8012-C6DA38217CC3}" type="slidenum">
              <a:rPr lang="en-US" smtClean="0"/>
              <a:t>‹#›</a:t>
            </a:fld>
            <a:endParaRPr lang="en-US"/>
          </a:p>
        </p:txBody>
      </p:sp>
    </p:spTree>
    <p:extLst>
      <p:ext uri="{BB962C8B-B14F-4D97-AF65-F5344CB8AC3E}">
        <p14:creationId xmlns:p14="http://schemas.microsoft.com/office/powerpoint/2010/main" val="872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CEB5E9-3567-4B0C-A43E-F57EE476E571}" type="datetimeFigureOut">
              <a:rPr lang="en-US" smtClean="0"/>
              <a:t>27/3/2022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98599-8002-49E3-8012-C6DA38217CC3}" type="slidenum">
              <a:rPr lang="en-US" smtClean="0"/>
              <a:t>‹#›</a:t>
            </a:fld>
            <a:endParaRPr lang="en-US"/>
          </a:p>
        </p:txBody>
      </p:sp>
    </p:spTree>
    <p:extLst>
      <p:ext uri="{BB962C8B-B14F-4D97-AF65-F5344CB8AC3E}">
        <p14:creationId xmlns:p14="http://schemas.microsoft.com/office/powerpoint/2010/main" val="390184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CEB5E9-3567-4B0C-A43E-F57EE476E571}" type="datetimeFigureOut">
              <a:rPr lang="en-US" smtClean="0"/>
              <a:t>27/3/2022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98599-8002-49E3-8012-C6DA38217CC3}" type="slidenum">
              <a:rPr lang="en-US" smtClean="0"/>
              <a:t>‹#›</a:t>
            </a:fld>
            <a:endParaRPr lang="en-US"/>
          </a:p>
        </p:txBody>
      </p:sp>
    </p:spTree>
    <p:extLst>
      <p:ext uri="{BB962C8B-B14F-4D97-AF65-F5344CB8AC3E}">
        <p14:creationId xmlns:p14="http://schemas.microsoft.com/office/powerpoint/2010/main" val="408045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EB5E9-3567-4B0C-A43E-F57EE476E571}" type="datetimeFigureOut">
              <a:rPr lang="en-US" smtClean="0"/>
              <a:t>27/3/2022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98599-8002-49E3-8012-C6DA38217CC3}" type="slidenum">
              <a:rPr lang="en-US" smtClean="0"/>
              <a:t>‹#›</a:t>
            </a:fld>
            <a:endParaRPr lang="en-US"/>
          </a:p>
        </p:txBody>
      </p:sp>
    </p:spTree>
    <p:extLst>
      <p:ext uri="{BB962C8B-B14F-4D97-AF65-F5344CB8AC3E}">
        <p14:creationId xmlns:p14="http://schemas.microsoft.com/office/powerpoint/2010/main" val="1607742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 y="-1"/>
            <a:ext cx="12195539" cy="6850951"/>
            <a:chOff x="-2" y="-1"/>
            <a:chExt cx="12195539" cy="6850951"/>
          </a:xfrm>
        </p:grpSpPr>
        <p:sp>
          <p:nvSpPr>
            <p:cNvPr id="5" name="Rectangle 4"/>
            <p:cNvSpPr/>
            <p:nvPr/>
          </p:nvSpPr>
          <p:spPr>
            <a:xfrm flipV="1">
              <a:off x="-2" y="-1"/>
              <a:ext cx="12191999" cy="276447"/>
            </a:xfrm>
            <a:prstGeom prst="rect">
              <a:avLst/>
            </a:prstGeom>
            <a:solidFill>
              <a:srgbClr val="92D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6200000" flipV="1">
              <a:off x="-3237616" y="3299865"/>
              <a:ext cx="6730412" cy="255181"/>
            </a:xfrm>
            <a:prstGeom prst="rect">
              <a:avLst/>
            </a:prstGeom>
            <a:solidFill>
              <a:srgbClr val="92D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 y="-1"/>
              <a:ext cx="12195537" cy="6850950"/>
              <a:chOff x="-2" y="-1"/>
              <a:chExt cx="12195537" cy="6850950"/>
            </a:xfrm>
            <a:solidFill>
              <a:srgbClr val="92D050"/>
            </a:solidFill>
          </p:grpSpPr>
          <p:sp>
            <p:nvSpPr>
              <p:cNvPr id="8" name="Rectangle 7"/>
              <p:cNvSpPr/>
              <p:nvPr/>
            </p:nvSpPr>
            <p:spPr>
              <a:xfrm flipV="1">
                <a:off x="-2" y="0"/>
                <a:ext cx="12191999" cy="276447"/>
              </a:xfrm>
              <a:prstGeom prst="rect">
                <a:avLst/>
              </a:prstGeom>
              <a:gr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flipV="1">
                <a:off x="-3268742" y="3268740"/>
                <a:ext cx="6792663" cy="255182"/>
              </a:xfrm>
              <a:prstGeom prst="rect">
                <a:avLst/>
              </a:prstGeom>
              <a:gr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flipV="1">
                <a:off x="8699203" y="3239845"/>
                <a:ext cx="6730412" cy="255181"/>
              </a:xfrm>
              <a:prstGeom prst="rect">
                <a:avLst/>
              </a:prstGeom>
              <a:gr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V="1">
                <a:off x="3536" y="6574502"/>
                <a:ext cx="12191999" cy="276447"/>
              </a:xfrm>
              <a:prstGeom prst="rect">
                <a:avLst/>
              </a:prstGeom>
              <a:gr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0" descr="CALCU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27" y="521111"/>
              <a:ext cx="9947337" cy="579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9"/>
            <p:cNvSpPr txBox="1">
              <a:spLocks noChangeArrowheads="1"/>
            </p:cNvSpPr>
            <p:nvPr/>
          </p:nvSpPr>
          <p:spPr bwMode="auto">
            <a:xfrm>
              <a:off x="6439852" y="5043676"/>
              <a:ext cx="4395297" cy="15014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a:p>
              <a:pPr eaLnBrk="1" hangingPunct="1"/>
              <a:endParaRPr lang="en-US" altLang="en-US"/>
            </a:p>
            <a:p>
              <a:pPr eaLnBrk="1" hangingPunct="1"/>
              <a:endParaRPr lang="en-US" altLang="en-US"/>
            </a:p>
          </p:txBody>
        </p:sp>
        <p:sp>
          <p:nvSpPr>
            <p:cNvPr id="17" name="Rectangle 16"/>
            <p:cNvSpPr/>
            <p:nvPr/>
          </p:nvSpPr>
          <p:spPr>
            <a:xfrm rot="16200000" flipV="1">
              <a:off x="-3237616" y="3299866"/>
              <a:ext cx="6730412" cy="255181"/>
            </a:xfrm>
            <a:prstGeom prst="rect">
              <a:avLst/>
            </a:prstGeom>
            <a:solidFill>
              <a:srgbClr val="92D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flipV="1">
              <a:off x="0" y="1"/>
              <a:ext cx="12191999" cy="2764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16200000" flipV="1">
              <a:off x="-3268740" y="3268741"/>
              <a:ext cx="6792663" cy="2551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16200000" flipV="1">
              <a:off x="8699205" y="3239846"/>
              <a:ext cx="6730412" cy="25518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flipV="1">
              <a:off x="3538" y="6574503"/>
              <a:ext cx="12191999" cy="2764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0" descr="CALCU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27" y="521112"/>
              <a:ext cx="9947337" cy="579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9"/>
            <p:cNvSpPr txBox="1">
              <a:spLocks noChangeArrowheads="1"/>
            </p:cNvSpPr>
            <p:nvPr/>
          </p:nvSpPr>
          <p:spPr bwMode="auto">
            <a:xfrm>
              <a:off x="6439852" y="5043677"/>
              <a:ext cx="4395297" cy="15014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a:p>
              <a:pPr eaLnBrk="1" hangingPunct="1"/>
              <a:endParaRPr lang="en-US" altLang="en-US"/>
            </a:p>
            <a:p>
              <a:pPr eaLnBrk="1" hangingPunct="1"/>
              <a:endParaRPr lang="en-US" altLang="en-US"/>
            </a:p>
          </p:txBody>
        </p:sp>
      </p:grpSp>
      <p:sp>
        <p:nvSpPr>
          <p:cNvPr id="30" name="TextBox 29"/>
          <p:cNvSpPr txBox="1"/>
          <p:nvPr/>
        </p:nvSpPr>
        <p:spPr>
          <a:xfrm>
            <a:off x="2352812" y="1907300"/>
            <a:ext cx="2625213" cy="1384995"/>
          </a:xfrm>
          <a:prstGeom prst="rect">
            <a:avLst/>
          </a:prstGeom>
          <a:noFill/>
        </p:spPr>
        <p:txBody>
          <a:bodyPr wrap="square" rtlCol="0">
            <a:spAutoFit/>
          </a:bodyPr>
          <a:lstStyle/>
          <a:p>
            <a:pPr algn="ctr"/>
            <a:r>
              <a:rPr lang="en-US" sz="2800" b="1">
                <a:solidFill>
                  <a:srgbClr val="0000FF"/>
                </a:solidFill>
                <a:latin typeface="Times New Roman" panose="02020603050405020304" pitchFamily="18" charset="0"/>
                <a:cs typeface="Times New Roman" panose="02020603050405020304" pitchFamily="18" charset="0"/>
              </a:rPr>
              <a:t>Tiết …</a:t>
            </a:r>
          </a:p>
          <a:p>
            <a:pPr algn="ctr"/>
            <a:r>
              <a:rPr lang="pl-PL" sz="2800" b="1">
                <a:solidFill>
                  <a:srgbClr val="0000FF"/>
                </a:solidFill>
                <a:latin typeface="Times New Roman" panose="02020603050405020304" pitchFamily="18" charset="0"/>
                <a:cs typeface="Times New Roman" panose="02020603050405020304" pitchFamily="18" charset="0"/>
              </a:rPr>
              <a:t>THỰC HÀNH TIẾNG VIỆT</a:t>
            </a:r>
            <a:endParaRPr lang="en-US" sz="2800">
              <a:solidFill>
                <a:srgbClr val="0000FF"/>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6377107" y="1907299"/>
            <a:ext cx="3153254" cy="1384995"/>
          </a:xfrm>
          <a:prstGeom prst="rect">
            <a:avLst/>
          </a:prstGeom>
          <a:noFill/>
        </p:spPr>
        <p:txBody>
          <a:bodyPr wrap="square" rtlCol="0">
            <a:spAutoFit/>
          </a:bodyPr>
          <a:lstStyle/>
          <a:p>
            <a:pPr algn="ctr"/>
            <a:r>
              <a:rPr lang="pl-PL" sz="2800" b="1">
                <a:solidFill>
                  <a:srgbClr val="0000FF"/>
                </a:solidFill>
                <a:latin typeface="Times New Roman" panose="02020603050405020304" pitchFamily="18" charset="0"/>
                <a:cs typeface="Times New Roman" panose="02020603050405020304" pitchFamily="18" charset="0"/>
              </a:rPr>
              <a:t>LỰA CHỌN </a:t>
            </a:r>
            <a:endParaRPr lang="en-US" sz="2800" b="1">
              <a:solidFill>
                <a:srgbClr val="0000FF"/>
              </a:solidFill>
              <a:latin typeface="Times New Roman" panose="02020603050405020304" pitchFamily="18" charset="0"/>
              <a:cs typeface="Times New Roman" panose="02020603050405020304" pitchFamily="18" charset="0"/>
            </a:endParaRPr>
          </a:p>
          <a:p>
            <a:pPr algn="ctr"/>
            <a:r>
              <a:rPr lang="pl-PL" sz="2800" b="1">
                <a:solidFill>
                  <a:srgbClr val="0000FF"/>
                </a:solidFill>
                <a:latin typeface="Times New Roman" panose="02020603050405020304" pitchFamily="18" charset="0"/>
                <a:cs typeface="Times New Roman" panose="02020603050405020304" pitchFamily="18" charset="0"/>
              </a:rPr>
              <a:t>TỪ NGỮ VÀ</a:t>
            </a:r>
            <a:endParaRPr lang="en-US" sz="2800" b="1">
              <a:solidFill>
                <a:srgbClr val="0000FF"/>
              </a:solidFill>
              <a:latin typeface="Times New Roman" panose="02020603050405020304" pitchFamily="18" charset="0"/>
              <a:cs typeface="Times New Roman" panose="02020603050405020304" pitchFamily="18" charset="0"/>
            </a:endParaRPr>
          </a:p>
          <a:p>
            <a:pPr algn="ctr"/>
            <a:r>
              <a:rPr lang="pl-PL" sz="2800" b="1">
                <a:solidFill>
                  <a:srgbClr val="0000FF"/>
                </a:solidFill>
                <a:latin typeface="Times New Roman" panose="02020603050405020304" pitchFamily="18" charset="0"/>
                <a:cs typeface="Times New Roman" panose="02020603050405020304" pitchFamily="18" charset="0"/>
              </a:rPr>
              <a:t> CẤU TRÚC CÂU</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42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7696" y="136653"/>
            <a:ext cx="2733709" cy="523220"/>
          </a:xfrm>
          <a:prstGeom prst="rect">
            <a:avLst/>
          </a:prstGeom>
          <a:noFill/>
          <a:ln w="9525">
            <a:noFill/>
          </a:ln>
        </p:spPr>
        <p:txBody>
          <a:bodyPr wrap="square" rtlCol="0">
            <a:spAutoFit/>
          </a:bodyPr>
          <a:lstStyle/>
          <a:p>
            <a:pPr algn="ctr"/>
            <a:r>
              <a:rPr lang="en-US" sz="2800" b="1">
                <a:solidFill>
                  <a:srgbClr val="0000FF"/>
                </a:solidFill>
                <a:latin typeface="Times New Roman" panose="02020603050405020304" pitchFamily="18" charset="0"/>
                <a:cs typeface="Times New Roman" panose="02020603050405020304" pitchFamily="18" charset="0"/>
              </a:rPr>
              <a:t>LUYỆN TẬP</a:t>
            </a:r>
          </a:p>
        </p:txBody>
      </p:sp>
      <p:sp>
        <p:nvSpPr>
          <p:cNvPr id="8" name="TextBox 7"/>
          <p:cNvSpPr txBox="1"/>
          <p:nvPr/>
        </p:nvSpPr>
        <p:spPr>
          <a:xfrm>
            <a:off x="399349" y="631479"/>
            <a:ext cx="11328363" cy="3985706"/>
          </a:xfrm>
          <a:prstGeom prst="rect">
            <a:avLst/>
          </a:prstGeom>
          <a:noFill/>
          <a:ln w="9525">
            <a:solidFill>
              <a:srgbClr val="0070C0"/>
            </a:solidFill>
          </a:ln>
        </p:spPr>
        <p:txBody>
          <a:bodyPr wrap="square" rtlCol="0">
            <a:spAutoFit/>
          </a:bodyPr>
          <a:lstStyle/>
          <a:p>
            <a:r>
              <a:rPr lang="en-US" sz="2300" b="1">
                <a:latin typeface="Times New Roman" panose="02020603050405020304" pitchFamily="18" charset="0"/>
                <a:cs typeface="Times New Roman" panose="02020603050405020304" pitchFamily="18" charset="0"/>
              </a:rPr>
              <a:t>Bài tập 1. </a:t>
            </a:r>
            <a:r>
              <a:rPr lang="en-US" sz="2300">
                <a:latin typeface="Times New Roman" panose="02020603050405020304" pitchFamily="18" charset="0"/>
                <a:cs typeface="Times New Roman" panose="02020603050405020304" pitchFamily="18" charset="0"/>
              </a:rPr>
              <a:t>Đọc đoạn văn sau và trả lời câu hỏi:</a:t>
            </a:r>
          </a:p>
          <a:p>
            <a:r>
              <a:rPr lang="en-US" sz="2300" i="1">
                <a:latin typeface="Times New Roman" panose="02020603050405020304" pitchFamily="18" charset="0"/>
                <a:cs typeface="Times New Roman" panose="02020603050405020304" pitchFamily="18" charset="0"/>
              </a:rPr>
              <a:t>“(1)Cũng lời Văn Cao kể, đấy là một đêm mùa đông giá buốt của Hà Nội 1944. (2)Buổi chiều, ông đi dọc đường phố qua ga Hàng Cỏ (nay là ga Hà Nội), qua Hàng Bông rồi ra Bờ Hồ. (3)Ông vừa đi vừa ngẫm nghĩ tìm ý cho bản hành khúc mà tổ chức vừa giao trách nhiệm. (4)Hiện thực đập vào mắt ông là những tốp người đói khổ từ nông thôn tràn về Hà Nội, là ánh mắt của bé gái chừng ba tuổi, là ngọn lửa tím sẫm bập bùng trong hốc mắt mọi người. (5)Đêm ấy, về căn gác nhỏ số 171 phố Mông-gơ-răng (nay là 45 Nguyễn Thượng Hiền), nhạc sĩ Văn Cao đã viết nốt nhạc đầu tiên cho bản hành khúc. (6)Cũng phải mất rất nhiều ngày, bản hành khúc cho một dự báo mới hoàn chỉnh. (7)Do đang trong thời kỳ hoạt động bí mật, “Tiến quân ca” được ghi tên tác giả bằng mật danh Anh Thọ.”</a:t>
            </a:r>
            <a:r>
              <a:rPr lang="en-US" sz="2300">
                <a:latin typeface="Times New Roman" panose="02020603050405020304" pitchFamily="18" charset="0"/>
                <a:cs typeface="Times New Roman" panose="02020603050405020304" pitchFamily="18" charset="0"/>
              </a:rPr>
              <a:t>    (Theo Nguyễn Thụy Kha</a:t>
            </a:r>
            <a:r>
              <a:rPr lang="en-US" sz="2300" i="1">
                <a:latin typeface="Times New Roman" panose="02020603050405020304" pitchFamily="18" charset="0"/>
                <a:cs typeface="Times New Roman" panose="02020603050405020304" pitchFamily="18" charset="0"/>
              </a:rPr>
              <a:t> </a:t>
            </a:r>
            <a:r>
              <a:rPr lang="en-US" sz="2300">
                <a:latin typeface="Times New Roman" panose="02020603050405020304" pitchFamily="18" charset="0"/>
                <a:cs typeface="Times New Roman" panose="02020603050405020304" pitchFamily="18" charset="0"/>
              </a:rPr>
              <a:t>– </a:t>
            </a:r>
            <a:r>
              <a:rPr lang="en-US" sz="2300" i="1">
                <a:latin typeface="Times New Roman" panose="02020603050405020304" pitchFamily="18" charset="0"/>
                <a:cs typeface="Times New Roman" panose="02020603050405020304" pitchFamily="18" charset="0"/>
              </a:rPr>
              <a:t>“Nhạc sĩ Văn Cao và Tiến quân ca”</a:t>
            </a:r>
            <a:r>
              <a:rPr lang="en-US" sz="2300">
                <a:latin typeface="Times New Roman" panose="02020603050405020304" pitchFamily="18" charset="0"/>
                <a:cs typeface="Times New Roman" panose="02020603050405020304" pitchFamily="18" charset="0"/>
              </a:rPr>
              <a:t> - Thứ Hai, 17 - 08 - 2015, nhandan.vn)</a:t>
            </a:r>
          </a:p>
        </p:txBody>
      </p:sp>
      <p:sp>
        <p:nvSpPr>
          <p:cNvPr id="10" name="TextBox 9"/>
          <p:cNvSpPr txBox="1"/>
          <p:nvPr/>
        </p:nvSpPr>
        <p:spPr>
          <a:xfrm>
            <a:off x="399349" y="4728664"/>
            <a:ext cx="5140214" cy="1862048"/>
          </a:xfrm>
          <a:prstGeom prst="rect">
            <a:avLst/>
          </a:prstGeom>
          <a:noFill/>
          <a:ln w="9525">
            <a:solidFill>
              <a:srgbClr val="0070C0"/>
            </a:solidFill>
          </a:ln>
        </p:spPr>
        <p:txBody>
          <a:bodyPr wrap="square" rtlCol="0">
            <a:spAutoFit/>
          </a:bodyPr>
          <a:lstStyle/>
          <a:p>
            <a:r>
              <a:rPr lang="en-US" sz="2300">
                <a:latin typeface="Times New Roman" panose="02020603050405020304" pitchFamily="18" charset="0"/>
                <a:cs typeface="Times New Roman" panose="02020603050405020304" pitchFamily="18" charset="0"/>
              </a:rPr>
              <a:t>1.Tìm các từ ngữ chuyên dùng trong lĩnh vực âm nhạc được sử dụng trong đoạn trích trên</a:t>
            </a:r>
            <a:r>
              <a:rPr lang="en-US" sz="2300" i="1">
                <a:latin typeface="Times New Roman" panose="02020603050405020304" pitchFamily="18" charset="0"/>
                <a:cs typeface="Times New Roman" panose="02020603050405020304" pitchFamily="18" charset="0"/>
              </a:rPr>
              <a:t>? </a:t>
            </a:r>
            <a:r>
              <a:rPr lang="en-US" sz="2300">
                <a:latin typeface="Times New Roman" panose="02020603050405020304" pitchFamily="18" charset="0"/>
                <a:cs typeface="Times New Roman" panose="02020603050405020304" pitchFamily="18" charset="0"/>
              </a:rPr>
              <a:t>Các từ ngữ đó phù hợp với đề tài, tính chất và bạn đọc của bài viết như thế nào?</a:t>
            </a:r>
          </a:p>
        </p:txBody>
      </p:sp>
      <p:sp>
        <p:nvSpPr>
          <p:cNvPr id="6" name="TextBox 5"/>
          <p:cNvSpPr txBox="1"/>
          <p:nvPr/>
        </p:nvSpPr>
        <p:spPr>
          <a:xfrm>
            <a:off x="5624622" y="4728676"/>
            <a:ext cx="6103089" cy="1862048"/>
          </a:xfrm>
          <a:prstGeom prst="rect">
            <a:avLst/>
          </a:prstGeom>
          <a:noFill/>
          <a:ln w="9525">
            <a:solidFill>
              <a:srgbClr val="0070C0"/>
            </a:solidFill>
          </a:ln>
        </p:spPr>
        <p:txBody>
          <a:bodyPr wrap="square" rtlCol="0">
            <a:spAutoFit/>
          </a:bodyPr>
          <a:lstStyle/>
          <a:p>
            <a:r>
              <a:rPr lang="en-US" sz="2300">
                <a:latin typeface="Times New Roman" panose="02020603050405020304" pitchFamily="18" charset="0"/>
                <a:cs typeface="Times New Roman" panose="02020603050405020304" pitchFamily="18" charset="0"/>
              </a:rPr>
              <a:t>2. Phân tích tính mạch lạc, khoa học trong cách trình bày của đoạn văn được thể hiện trong các câu (1), (2), (3), (4), (5). (Chú ý mối quan hệ nguyên nhân – kết quả giữa các câu, cách dùng từ ngữ thay thế.)</a:t>
            </a:r>
          </a:p>
        </p:txBody>
      </p:sp>
    </p:spTree>
    <p:extLst>
      <p:ext uri="{BB962C8B-B14F-4D97-AF65-F5344CB8AC3E}">
        <p14:creationId xmlns:p14="http://schemas.microsoft.com/office/powerpoint/2010/main" val="125287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ppt_x</p:attrName>
                                        </p:attrNameLst>
                                      </p:cBhvr>
                                      <p:tavLst>
                                        <p:tav tm="0">
                                          <p:val>
                                            <p:strVal val="#ppt_x-#ppt_w*1.125000"/>
                                          </p:val>
                                        </p:tav>
                                        <p:tav tm="100000">
                                          <p:val>
                                            <p:strVal val="#ppt_x"/>
                                          </p:val>
                                        </p:tav>
                                      </p:tavLst>
                                    </p:anim>
                                    <p:animEffect transition="in" filter="wipe(righ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676" y="659873"/>
            <a:ext cx="5996763" cy="4893647"/>
          </a:xfrm>
          <a:prstGeom prst="rect">
            <a:avLst/>
          </a:prstGeom>
          <a:noFill/>
          <a:ln w="9525">
            <a:solidFill>
              <a:srgbClr val="0070C0"/>
            </a:solidFill>
          </a:ln>
        </p:spPr>
        <p:txBody>
          <a:bodyPr wrap="square" rtlCol="0">
            <a:spAutoFit/>
          </a:bodyPr>
          <a:lstStyle/>
          <a:p>
            <a:r>
              <a:rPr lang="it-IT" sz="2400" b="1">
                <a:latin typeface="Times New Roman" panose="02020603050405020304" pitchFamily="18" charset="0"/>
                <a:cs typeface="Times New Roman" panose="02020603050405020304" pitchFamily="18" charset="0"/>
              </a:rPr>
              <a:t>Bài tập 1</a:t>
            </a:r>
            <a:endParaRPr lang="en-US" sz="2400">
              <a:latin typeface="Times New Roman" panose="02020603050405020304" pitchFamily="18" charset="0"/>
              <a:cs typeface="Times New Roman" panose="02020603050405020304" pitchFamily="18" charset="0"/>
            </a:endParaRPr>
          </a:p>
          <a:p>
            <a:r>
              <a:rPr lang="it-IT" sz="2400" b="1" i="1" u="sng">
                <a:latin typeface="Times New Roman" panose="02020603050405020304" pitchFamily="18" charset="0"/>
                <a:cs typeface="Times New Roman" panose="02020603050405020304" pitchFamily="18" charset="0"/>
              </a:rPr>
              <a:t>Định hướng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1. - Các từ ngữ chuyên dùng trong lĩnh vực âm nhạc được sử dụng trong đoạn trích: </a:t>
            </a:r>
            <a:r>
              <a:rPr lang="en-US" sz="2400" i="1">
                <a:latin typeface="Times New Roman" panose="02020603050405020304" pitchFamily="18" charset="0"/>
                <a:cs typeface="Times New Roman" panose="02020603050405020304" pitchFamily="18" charset="0"/>
              </a:rPr>
              <a:t>hành khúc, nhạc sĩ Văn Cao, nốt nhạc, Tiến quân ca</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Đặc điểm, tính chất: </a:t>
            </a:r>
          </a:p>
          <a:p>
            <a:r>
              <a:rPr lang="en-US" sz="2400">
                <a:latin typeface="Times New Roman" panose="02020603050405020304" pitchFamily="18" charset="0"/>
                <a:cs typeface="Times New Roman" panose="02020603050405020304" pitchFamily="18" charset="0"/>
              </a:rPr>
              <a:t>+ phù hợp với đề tài (về văn hóa), thể hiện rõ chủ đề (quá trình sáng tác bài “Tiến quân ca”)</a:t>
            </a:r>
          </a:p>
          <a:p>
            <a:r>
              <a:rPr lang="en-US" sz="2400">
                <a:latin typeface="Times New Roman" panose="02020603050405020304" pitchFamily="18" charset="0"/>
                <a:cs typeface="Times New Roman" panose="02020603050405020304" pitchFamily="18" charset="0"/>
              </a:rPr>
              <a:t>+ thể hiện tính chất trang trọng, gần gũi</a:t>
            </a:r>
          </a:p>
          <a:p>
            <a:r>
              <a:rPr lang="en-US" sz="2400">
                <a:latin typeface="Times New Roman" panose="02020603050405020304" pitchFamily="18" charset="0"/>
                <a:cs typeface="Times New Roman" panose="02020603050405020304" pitchFamily="18" charset="0"/>
              </a:rPr>
              <a:t>+ phù hợp với đối tượng độc giả làm nghệ thuật trong lĩnh vực âm nhạc và đối nhiều tượng khác thuộc các lứa tuổi, ngành nghề, tầng lớp, vùng miền,…khác nhau</a:t>
            </a:r>
          </a:p>
        </p:txBody>
      </p:sp>
      <p:sp>
        <p:nvSpPr>
          <p:cNvPr id="3" name="TextBox 2"/>
          <p:cNvSpPr txBox="1"/>
          <p:nvPr/>
        </p:nvSpPr>
        <p:spPr>
          <a:xfrm>
            <a:off x="6475230" y="659873"/>
            <a:ext cx="5241852" cy="4893647"/>
          </a:xfrm>
          <a:prstGeom prst="rect">
            <a:avLst/>
          </a:prstGeom>
          <a:noFill/>
          <a:ln w="9525">
            <a:solidFill>
              <a:srgbClr val="0070C0"/>
            </a:solidFill>
          </a:ln>
        </p:spPr>
        <p:txBody>
          <a:bodyPr wrap="square" rtlCol="0">
            <a:spAutoFit/>
          </a:bodyPr>
          <a:lstStyle/>
          <a:p>
            <a:r>
              <a:rPr lang="en-US" sz="2400">
                <a:latin typeface="Times New Roman" panose="02020603050405020304" pitchFamily="18" charset="0"/>
                <a:cs typeface="Times New Roman" panose="02020603050405020304" pitchFamily="18" charset="0"/>
              </a:rPr>
              <a:t>2. *Mối quan hệ nguyên nhân – kết quả</a:t>
            </a:r>
          </a:p>
          <a:p>
            <a:r>
              <a:rPr lang="en-US" sz="2400">
                <a:latin typeface="Times New Roman" panose="02020603050405020304" pitchFamily="18" charset="0"/>
                <a:cs typeface="Times New Roman" panose="02020603050405020304" pitchFamily="18" charset="0"/>
              </a:rPr>
              <a:t>- (1): nguyên nhân – (2,3,4,5): kết quả</a:t>
            </a:r>
          </a:p>
          <a:p>
            <a:r>
              <a:rPr lang="en-US" sz="2400">
                <a:latin typeface="Times New Roman" panose="02020603050405020304" pitchFamily="18" charset="0"/>
                <a:cs typeface="Times New Roman" panose="02020603050405020304" pitchFamily="18" charset="0"/>
              </a:rPr>
              <a:t>- (2): nguyên nhân – (3): kết quả</a:t>
            </a:r>
          </a:p>
          <a:p>
            <a:r>
              <a:rPr lang="en-US" sz="2400">
                <a:latin typeface="Times New Roman" panose="02020603050405020304" pitchFamily="18" charset="0"/>
                <a:cs typeface="Times New Roman" panose="02020603050405020304" pitchFamily="18" charset="0"/>
              </a:rPr>
              <a:t>- (3): nguyên nhân – (4): kết quả</a:t>
            </a:r>
          </a:p>
          <a:p>
            <a:r>
              <a:rPr lang="en-US" sz="2400">
                <a:latin typeface="Times New Roman" panose="02020603050405020304" pitchFamily="18" charset="0"/>
                <a:cs typeface="Times New Roman" panose="02020603050405020304" pitchFamily="18" charset="0"/>
              </a:rPr>
              <a:t>- (3), (4): nguyên nhân – (5): kết quả</a:t>
            </a:r>
          </a:p>
          <a:p>
            <a:r>
              <a:rPr lang="en-US" sz="2400">
                <a:latin typeface="Times New Roman" panose="02020603050405020304" pitchFamily="18" charset="0"/>
                <a:cs typeface="Times New Roman" panose="02020603050405020304" pitchFamily="18" charset="0"/>
                <a:sym typeface="Wingdings" panose="05000000000000000000" pitchFamily="2" charset="2"/>
              </a:rPr>
              <a:t></a:t>
            </a:r>
            <a:r>
              <a:rPr lang="en-US" sz="2400">
                <a:latin typeface="Times New Roman" panose="02020603050405020304" pitchFamily="18" charset="0"/>
                <a:cs typeface="Times New Roman" panose="02020603050405020304" pitchFamily="18" charset="0"/>
              </a:rPr>
              <a:t> đoạn văn mạch lạc</a:t>
            </a:r>
          </a:p>
          <a:p>
            <a:r>
              <a:rPr lang="en-US" sz="2400">
                <a:latin typeface="Times New Roman" panose="02020603050405020304" pitchFamily="18" charset="0"/>
                <a:cs typeface="Times New Roman" panose="02020603050405020304" pitchFamily="18" charset="0"/>
              </a:rPr>
              <a:t>*Thay thế từ ngữ</a:t>
            </a:r>
          </a:p>
          <a:p>
            <a:r>
              <a:rPr lang="en-US" sz="2400">
                <a:latin typeface="Times New Roman" panose="02020603050405020304" pitchFamily="18" charset="0"/>
                <a:cs typeface="Times New Roman" panose="02020603050405020304" pitchFamily="18" charset="0"/>
              </a:rPr>
              <a:t>- “ông” (câu 2,3,4) thế cho Văn Cao (câu 1); đêm ấy (câu 5) thế cho “một đêm mùa đông giá buốt của Hà Nội 1944” (câu 1)</a:t>
            </a:r>
          </a:p>
          <a:p>
            <a:r>
              <a:rPr lang="en-US" sz="2400">
                <a:latin typeface="Times New Roman" panose="02020603050405020304" pitchFamily="18" charset="0"/>
                <a:cs typeface="Times New Roman" panose="02020603050405020304" pitchFamily="18" charset="0"/>
                <a:sym typeface="Wingdings" panose="05000000000000000000" pitchFamily="2" charset="2"/>
              </a:rPr>
              <a:t></a:t>
            </a:r>
            <a:r>
              <a:rPr lang="en-US" sz="2400">
                <a:latin typeface="Times New Roman" panose="02020603050405020304" pitchFamily="18" charset="0"/>
                <a:cs typeface="Times New Roman" panose="02020603050405020304" pitchFamily="18" charset="0"/>
              </a:rPr>
              <a:t> đoạn văn trình bày khoa học, tránh lặp từ</a:t>
            </a:r>
          </a:p>
        </p:txBody>
      </p:sp>
      <p:sp>
        <p:nvSpPr>
          <p:cNvPr id="4" name="TextBox 3"/>
          <p:cNvSpPr txBox="1"/>
          <p:nvPr/>
        </p:nvSpPr>
        <p:spPr>
          <a:xfrm>
            <a:off x="4517696" y="136653"/>
            <a:ext cx="2733709" cy="523220"/>
          </a:xfrm>
          <a:prstGeom prst="rect">
            <a:avLst/>
          </a:prstGeom>
          <a:noFill/>
          <a:ln w="9525">
            <a:noFill/>
          </a:ln>
        </p:spPr>
        <p:txBody>
          <a:bodyPr wrap="square" rtlCol="0">
            <a:spAutoFit/>
          </a:bodyPr>
          <a:lstStyle/>
          <a:p>
            <a:pPr algn="ctr"/>
            <a:r>
              <a:rPr lang="en-US" sz="2800" b="1">
                <a:solidFill>
                  <a:srgbClr val="0000FF"/>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16906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ppt_x</p:attrName>
                                        </p:attrNameLst>
                                      </p:cBhvr>
                                      <p:tavLst>
                                        <p:tav tm="0">
                                          <p:val>
                                            <p:strVal val="#ppt_x-#ppt_w*1.125000"/>
                                          </p:val>
                                        </p:tav>
                                        <p:tav tm="100000">
                                          <p:val>
                                            <p:strVal val="#ppt_x"/>
                                          </p:val>
                                        </p:tav>
                                      </p:tavLst>
                                    </p:anim>
                                    <p:animEffect transition="in" filter="wipe(righ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7696" y="285515"/>
            <a:ext cx="2733709" cy="523220"/>
          </a:xfrm>
          <a:prstGeom prst="rect">
            <a:avLst/>
          </a:prstGeom>
          <a:noFill/>
          <a:ln w="9525">
            <a:noFill/>
          </a:ln>
        </p:spPr>
        <p:txBody>
          <a:bodyPr wrap="square" rtlCol="0">
            <a:spAutoFit/>
          </a:bodyPr>
          <a:lstStyle/>
          <a:p>
            <a:pPr algn="ctr"/>
            <a:r>
              <a:rPr lang="en-US" sz="2800" b="1">
                <a:solidFill>
                  <a:srgbClr val="0000FF"/>
                </a:solidFill>
                <a:latin typeface="Times New Roman" panose="02020603050405020304" pitchFamily="18" charset="0"/>
                <a:cs typeface="Times New Roman" panose="02020603050405020304" pitchFamily="18" charset="0"/>
              </a:rPr>
              <a:t>LUYỆN TẬP</a:t>
            </a:r>
          </a:p>
        </p:txBody>
      </p:sp>
      <p:sp>
        <p:nvSpPr>
          <p:cNvPr id="8" name="TextBox 7"/>
          <p:cNvSpPr txBox="1"/>
          <p:nvPr/>
        </p:nvSpPr>
        <p:spPr>
          <a:xfrm>
            <a:off x="888447" y="907932"/>
            <a:ext cx="10530919" cy="1384995"/>
          </a:xfrm>
          <a:prstGeom prst="rect">
            <a:avLst/>
          </a:prstGeom>
          <a:noFill/>
          <a:ln w="9525">
            <a:solidFill>
              <a:srgbClr val="0070C0"/>
            </a:solidFill>
          </a:ln>
        </p:spPr>
        <p:txBody>
          <a:bodyPr wrap="square" rtlCol="0">
            <a:spAutoFit/>
          </a:bodyPr>
          <a:lstStyle/>
          <a:p>
            <a:r>
              <a:rPr lang="en-US" sz="2800" b="1">
                <a:latin typeface="Times New Roman" panose="02020603050405020304" pitchFamily="18" charset="0"/>
                <a:cs typeface="Times New Roman" panose="02020603050405020304" pitchFamily="18" charset="0"/>
              </a:rPr>
              <a:t>Bài tập 2.</a:t>
            </a:r>
            <a:r>
              <a:rPr lang="en-US" sz="2800">
                <a:latin typeface="Times New Roman" panose="02020603050405020304" pitchFamily="18" charset="0"/>
                <a:cs typeface="Times New Roman" panose="02020603050405020304" pitchFamily="18" charset="0"/>
              </a:rPr>
              <a:t> (Bài tập 4 sgk/98) Viết một đoạn văn ngắn (khoảng 4 – 5 dòng) nói về cảm xúc của em khi xem một buổi biểu diễn văn nghệ hoặc một cuộc thi thể thao.</a:t>
            </a:r>
          </a:p>
        </p:txBody>
      </p:sp>
      <p:sp>
        <p:nvSpPr>
          <p:cNvPr id="10" name="TextBox 9"/>
          <p:cNvSpPr txBox="1"/>
          <p:nvPr/>
        </p:nvSpPr>
        <p:spPr>
          <a:xfrm>
            <a:off x="888447" y="2435405"/>
            <a:ext cx="4970095" cy="3108543"/>
          </a:xfrm>
          <a:prstGeom prst="rect">
            <a:avLst/>
          </a:prstGeom>
          <a:noFill/>
          <a:ln w="9525">
            <a:solidFill>
              <a:srgbClr val="0070C0"/>
            </a:solidFill>
          </a:ln>
        </p:spPr>
        <p:txBody>
          <a:bodyPr wrap="square" rtlCol="0">
            <a:spAutoFit/>
          </a:bodyPr>
          <a:lstStyle/>
          <a:p>
            <a:r>
              <a:rPr lang="it-IT" sz="2800" b="1" i="1" u="sng">
                <a:latin typeface="Times New Roman" panose="02020603050405020304" pitchFamily="18" charset="0"/>
                <a:cs typeface="Times New Roman" panose="02020603050405020304" pitchFamily="18" charset="0"/>
              </a:rPr>
              <a:t>Định hướng</a:t>
            </a:r>
            <a:endParaRPr lang="en-US" sz="2800">
              <a:latin typeface="Times New Roman" panose="02020603050405020304" pitchFamily="18" charset="0"/>
              <a:cs typeface="Times New Roman" panose="02020603050405020304" pitchFamily="18" charset="0"/>
            </a:endParaRPr>
          </a:p>
          <a:p>
            <a:r>
              <a:rPr lang="it-IT" sz="2800">
                <a:latin typeface="Times New Roman" panose="02020603050405020304" pitchFamily="18" charset="0"/>
                <a:cs typeface="Times New Roman" panose="02020603050405020304" pitchFamily="18" charset="0"/>
              </a:rPr>
              <a:t>*Hình thức</a:t>
            </a:r>
            <a:endParaRPr lang="en-US" sz="2800">
              <a:latin typeface="Times New Roman" panose="02020603050405020304" pitchFamily="18" charset="0"/>
              <a:cs typeface="Times New Roman" panose="02020603050405020304" pitchFamily="18" charset="0"/>
            </a:endParaRPr>
          </a:p>
          <a:p>
            <a:r>
              <a:rPr lang="it-IT" sz="2800">
                <a:latin typeface="Times New Roman" panose="02020603050405020304" pitchFamily="18" charset="0"/>
                <a:cs typeface="Times New Roman" panose="02020603050405020304" pitchFamily="18" charset="0"/>
              </a:rPr>
              <a:t>- đoạn văn </a:t>
            </a:r>
            <a:r>
              <a:rPr lang="en-US" sz="2800">
                <a:latin typeface="Times New Roman" panose="02020603050405020304" pitchFamily="18" charset="0"/>
                <a:cs typeface="Times New Roman" panose="02020603050405020304" pitchFamily="18" charset="0"/>
              </a:rPr>
              <a:t>(khoảng 4 – 5 dòng)</a:t>
            </a:r>
          </a:p>
          <a:p>
            <a:r>
              <a:rPr lang="en-US" sz="2800">
                <a:latin typeface="Times New Roman" panose="02020603050405020304" pitchFamily="18" charset="0"/>
                <a:cs typeface="Times New Roman" panose="02020603050405020304" pitchFamily="18" charset="0"/>
              </a:rPr>
              <a:t>- mạch lạc, lời văn trong sáng, tự nhiên, giàu cảm xúc</a:t>
            </a: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
        <p:nvSpPr>
          <p:cNvPr id="9" name="TextBox 8"/>
          <p:cNvSpPr txBox="1"/>
          <p:nvPr/>
        </p:nvSpPr>
        <p:spPr>
          <a:xfrm>
            <a:off x="5910558" y="2435405"/>
            <a:ext cx="5508807" cy="3108543"/>
          </a:xfrm>
          <a:prstGeom prst="rect">
            <a:avLst/>
          </a:prstGeom>
          <a:noFill/>
          <a:ln w="9525">
            <a:solidFill>
              <a:srgbClr val="0070C0"/>
            </a:solidFill>
          </a:ln>
        </p:spPr>
        <p:txBody>
          <a:bodyPr wrap="square" rtlCol="0">
            <a:spAutoFit/>
          </a:bodyPr>
          <a:lstStyle/>
          <a:p>
            <a:r>
              <a:rPr lang="en-US" sz="2800">
                <a:latin typeface="Times New Roman" panose="02020603050405020304" pitchFamily="18" charset="0"/>
                <a:cs typeface="Times New Roman" panose="02020603050405020304" pitchFamily="18" charset="0"/>
              </a:rPr>
              <a:t>*Nội dung</a:t>
            </a:r>
          </a:p>
          <a:p>
            <a:r>
              <a:rPr lang="en-US" sz="2800">
                <a:latin typeface="Times New Roman" panose="02020603050405020304" pitchFamily="18" charset="0"/>
                <a:cs typeface="Times New Roman" panose="02020603050405020304" pitchFamily="18" charset="0"/>
              </a:rPr>
              <a:t>- Cảm xúc: thích thú, xúc động</a:t>
            </a:r>
          </a:p>
          <a:p>
            <a:r>
              <a:rPr lang="en-US" sz="2800">
                <a:latin typeface="Times New Roman" panose="02020603050405020304" pitchFamily="18" charset="0"/>
                <a:cs typeface="Times New Roman" panose="02020603050405020304" pitchFamily="18" charset="0"/>
              </a:rPr>
              <a:t>- Lí do: </a:t>
            </a:r>
          </a:p>
          <a:p>
            <a:r>
              <a:rPr lang="en-US" sz="2800">
                <a:latin typeface="Times New Roman" panose="02020603050405020304" pitchFamily="18" charset="0"/>
                <a:cs typeface="Times New Roman" panose="02020603050405020304" pitchFamily="18" charset="0"/>
              </a:rPr>
              <a:t>+ Nội dung buổi biểu diễn</a:t>
            </a:r>
          </a:p>
          <a:p>
            <a:r>
              <a:rPr lang="en-US" sz="2800">
                <a:latin typeface="Times New Roman" panose="02020603050405020304" pitchFamily="18" charset="0"/>
                <a:cs typeface="Times New Roman" panose="02020603050405020304" pitchFamily="18" charset="0"/>
              </a:rPr>
              <a:t>+ Phong cách biểu diễn của nghệ sĩ</a:t>
            </a:r>
          </a:p>
          <a:p>
            <a:r>
              <a:rPr lang="en-US" sz="2800">
                <a:latin typeface="Times New Roman" panose="02020603050405020304" pitchFamily="18" charset="0"/>
                <a:cs typeface="Times New Roman" panose="02020603050405020304" pitchFamily="18" charset="0"/>
              </a:rPr>
              <a:t>+ Trang trí sân khấu</a:t>
            </a:r>
          </a:p>
          <a:p>
            <a:r>
              <a:rPr lang="en-US" sz="28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1899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ppt_x</p:attrName>
                                        </p:attrNameLst>
                                      </p:cBhvr>
                                      <p:tavLst>
                                        <p:tav tm="0">
                                          <p:val>
                                            <p:strVal val="#ppt_x-#ppt_w*1.125000"/>
                                          </p:val>
                                        </p:tav>
                                        <p:tav tm="100000">
                                          <p:val>
                                            <p:strVal val="#ppt_x"/>
                                          </p:val>
                                        </p:tav>
                                      </p:tavLst>
                                    </p:anim>
                                    <p:animEffect transition="in" filter="wipe(righ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ppt_x</p:attrName>
                                        </p:attrNameLst>
                                      </p:cBhvr>
                                      <p:tavLst>
                                        <p:tav tm="0">
                                          <p:val>
                                            <p:strVal val="#ppt_x-#ppt_w*1.125000"/>
                                          </p:val>
                                        </p:tav>
                                        <p:tav tm="100000">
                                          <p:val>
                                            <p:strVal val="#ppt_x"/>
                                          </p:val>
                                        </p:tav>
                                      </p:tavLst>
                                    </p:anim>
                                    <p:animEffect transition="in" filter="wipe(righ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4541474" y="818447"/>
            <a:ext cx="4187856" cy="646331"/>
          </a:xfrm>
          <a:prstGeom prst="rect">
            <a:avLst/>
          </a:prstGeom>
          <a:noFill/>
        </p:spPr>
        <p:txBody>
          <a:bodyPr wrap="square" rtlCol="0">
            <a:spAutoFit/>
          </a:bodyPr>
          <a:lstStyle/>
          <a:p>
            <a:pPr algn="ctr"/>
            <a:r>
              <a:rPr lang="en-US" sz="3600" b="1">
                <a:ln w="22225">
                  <a:solidFill>
                    <a:srgbClr val="0000FF"/>
                  </a:solidFill>
                  <a:prstDash val="solid"/>
                </a:ln>
                <a:solidFill>
                  <a:srgbClr val="0000FF"/>
                </a:solidFill>
                <a:latin typeface="Times New Roman" panose="02020603050405020304" pitchFamily="18" charset="0"/>
                <a:cs typeface="Times New Roman" panose="02020603050405020304" pitchFamily="18" charset="0"/>
              </a:rPr>
              <a:t>DỰ ÁN </a:t>
            </a:r>
            <a:r>
              <a:rPr lang="en-US" sz="2800">
                <a:ln w="22225">
                  <a:solidFill>
                    <a:srgbClr val="0000FF"/>
                  </a:solidFill>
                  <a:prstDash val="solid"/>
                </a:ln>
                <a:solidFill>
                  <a:srgbClr val="0000FF"/>
                </a:solidFill>
                <a:latin typeface="Times New Roman" panose="02020603050405020304" pitchFamily="18" charset="0"/>
                <a:cs typeface="Times New Roman" panose="02020603050405020304" pitchFamily="18" charset="0"/>
              </a:rPr>
              <a:t>(tiếp)</a:t>
            </a:r>
          </a:p>
        </p:txBody>
      </p:sp>
      <p:sp>
        <p:nvSpPr>
          <p:cNvPr id="4" name="TextBox 3"/>
          <p:cNvSpPr txBox="1"/>
          <p:nvPr/>
        </p:nvSpPr>
        <p:spPr>
          <a:xfrm>
            <a:off x="1524000" y="1563329"/>
            <a:ext cx="9301316" cy="3970318"/>
          </a:xfrm>
          <a:prstGeom prst="rect">
            <a:avLst/>
          </a:prstGeom>
          <a:noFill/>
        </p:spPr>
        <p:txBody>
          <a:bodyPr wrap="square" rtlCol="0">
            <a:spAutoFit/>
          </a:bodyPr>
          <a:lstStyle/>
          <a:p>
            <a:r>
              <a:rPr lang="nl-NL" sz="2800" b="1" u="sng">
                <a:latin typeface="Times New Roman" panose="02020603050405020304" pitchFamily="18" charset="0"/>
                <a:cs typeface="Times New Roman" panose="02020603050405020304" pitchFamily="18" charset="0"/>
              </a:rPr>
              <a:t>Đề tài:</a:t>
            </a:r>
            <a:r>
              <a:rPr lang="nl-NL" sz="2800" b="1">
                <a:latin typeface="Times New Roman" panose="02020603050405020304" pitchFamily="18" charset="0"/>
                <a:cs typeface="Times New Roman" panose="02020603050405020304" pitchFamily="18" charset="0"/>
              </a:rPr>
              <a:t> Chào mừng kỉ niệm ngày giải phóng miền Nam 30/4 và ngày quốc tế lao động 1/5, liên đội TNTP nhà trường phát động phong trào làm Tập san. Hãy viết một văn bản thông tin tham gia sự kiện có ý nghĩa này.</a:t>
            </a:r>
            <a:endParaRPr lang="en-US" sz="2800" b="1">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 Bước 1: Lựa chọn đề tài</a:t>
            </a:r>
            <a:endParaRPr lang="en-US" sz="2800" b="1">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 Bước 2: Viết tiêu đề, sa pô</a:t>
            </a:r>
            <a:endParaRPr lang="en-US" sz="2800" b="1">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 Bước 3: Tìm ý, lập dàn ý bài viết, tìm hình ảnh minh họa</a:t>
            </a:r>
            <a:endParaRPr lang="en-US" sz="2800" b="1">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 Bước 4: Viết bài, lựa chọn hình thức trình bày</a:t>
            </a:r>
            <a:endParaRPr lang="en-US" sz="2800" b="1">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 Bước 5: Đọc, sửa chữa (nếu cần)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388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ướng dẫn cách chèn hình nền powerpoint đẹp và đơn giản - Tri Thức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98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81963" y="2094614"/>
            <a:ext cx="8569842" cy="3108543"/>
          </a:xfrm>
          <a:prstGeom prst="rect">
            <a:avLst/>
          </a:prstGeom>
          <a:noFill/>
        </p:spPr>
        <p:txBody>
          <a:bodyPr wrap="square" rtlCol="0">
            <a:spAutoFit/>
          </a:bodyPr>
          <a:lstStyle/>
          <a:p>
            <a:pPr algn="ctr"/>
            <a:r>
              <a:rPr lang="pt-BR" sz="2800" b="1">
                <a:solidFill>
                  <a:srgbClr val="0000FF"/>
                </a:solidFill>
                <a:latin typeface="Times New Roman" panose="02020603050405020304" pitchFamily="18" charset="0"/>
                <a:cs typeface="Times New Roman" panose="02020603050405020304" pitchFamily="18" charset="0"/>
              </a:rPr>
              <a:t>HƯỚNG DẪN HỌC Ở NHÀ</a:t>
            </a:r>
            <a:endParaRPr lang="en-US" sz="2800">
              <a:solidFill>
                <a:srgbClr val="0000FF"/>
              </a:solidFill>
              <a:latin typeface="Times New Roman" panose="02020603050405020304" pitchFamily="18" charset="0"/>
              <a:cs typeface="Times New Roman" panose="02020603050405020304" pitchFamily="18" charset="0"/>
            </a:endParaRPr>
          </a:p>
          <a:p>
            <a:r>
              <a:rPr lang="pt-BR" sz="2800" b="1">
                <a:latin typeface="Times New Roman" panose="02020603050405020304" pitchFamily="18" charset="0"/>
                <a:cs typeface="Times New Roman" panose="02020603050405020304" pitchFamily="18" charset="0"/>
              </a:rPr>
              <a:t>- </a:t>
            </a:r>
            <a:r>
              <a:rPr lang="pt-BR" sz="2800">
                <a:latin typeface="Times New Roman" panose="02020603050405020304" pitchFamily="18" charset="0"/>
                <a:cs typeface="Times New Roman" panose="02020603050405020304" pitchFamily="18" charset="0"/>
              </a:rPr>
              <a:t>Ôn lại và nắm chắc kiến thức đã học</a:t>
            </a:r>
            <a:endParaRPr lang="en-US" sz="2800">
              <a:latin typeface="Times New Roman" panose="02020603050405020304" pitchFamily="18" charset="0"/>
              <a:cs typeface="Times New Roman" panose="02020603050405020304" pitchFamily="18" charset="0"/>
            </a:endParaRPr>
          </a:p>
          <a:p>
            <a:r>
              <a:rPr lang="pt-BR" sz="2800">
                <a:latin typeface="Times New Roman" panose="02020603050405020304" pitchFamily="18" charset="0"/>
                <a:cs typeface="Times New Roman" panose="02020603050405020304" pitchFamily="18" charset="0"/>
              </a:rPr>
              <a:t>- Hoàn thiện bài tập. Lập kế hoạch và thực hiện tốt bài tập vận dụng</a:t>
            </a:r>
            <a:endParaRPr lang="en-US" sz="2800">
              <a:latin typeface="Times New Roman" panose="02020603050405020304" pitchFamily="18" charset="0"/>
              <a:cs typeface="Times New Roman" panose="02020603050405020304" pitchFamily="18" charset="0"/>
            </a:endParaRPr>
          </a:p>
          <a:p>
            <a:r>
              <a:rPr lang="pt-BR" sz="2800">
                <a:latin typeface="Times New Roman" panose="02020603050405020304" pitchFamily="18" charset="0"/>
                <a:cs typeface="Times New Roman" panose="02020603050405020304" pitchFamily="18" charset="0"/>
              </a:rPr>
              <a:t>- Soạn bài: </a:t>
            </a:r>
            <a:r>
              <a:rPr lang="pt-BR" sz="2800" i="1">
                <a:latin typeface="Times New Roman" panose="02020603050405020304" pitchFamily="18" charset="0"/>
                <a:cs typeface="Times New Roman" panose="02020603050405020304" pitchFamily="18" charset="0"/>
              </a:rPr>
              <a:t>Những phát minh tình cờ và bất ngờ</a:t>
            </a:r>
            <a:endParaRPr lang="en-US" sz="2800">
              <a:latin typeface="Times New Roman" panose="02020603050405020304" pitchFamily="18" charset="0"/>
              <a:cs typeface="Times New Roman" panose="02020603050405020304" pitchFamily="18" charset="0"/>
            </a:endParaRPr>
          </a:p>
          <a:p>
            <a:r>
              <a:rPr lang="pt-BR" sz="2800">
                <a:latin typeface="Times New Roman" panose="02020603050405020304" pitchFamily="18" charset="0"/>
                <a:cs typeface="Times New Roman" panose="02020603050405020304" pitchFamily="18" charset="0"/>
              </a:rPr>
              <a:t>+ </a:t>
            </a:r>
            <a:r>
              <a:rPr lang="it-IT" sz="2800">
                <a:latin typeface="Times New Roman" panose="02020603050405020304" pitchFamily="18" charset="0"/>
                <a:cs typeface="Times New Roman" panose="02020603050405020304" pitchFamily="18" charset="0"/>
              </a:rPr>
              <a:t>Trả lời câu hỏi theo hướng dẫn sgk</a:t>
            </a:r>
            <a:endParaRPr lang="en-US" sz="2800">
              <a:latin typeface="Times New Roman" panose="02020603050405020304" pitchFamily="18" charset="0"/>
              <a:cs typeface="Times New Roman" panose="02020603050405020304" pitchFamily="18" charset="0"/>
            </a:endParaRPr>
          </a:p>
          <a:p>
            <a:r>
              <a:rPr lang="it-IT"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863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0439085" cy="6858000"/>
          </a:xfrm>
          <a:prstGeom prst="rect">
            <a:avLst/>
          </a:prstGeom>
        </p:spPr>
      </p:pic>
      <p:sp>
        <p:nvSpPr>
          <p:cNvPr id="3" name="TextBox 2"/>
          <p:cNvSpPr txBox="1"/>
          <p:nvPr/>
        </p:nvSpPr>
        <p:spPr>
          <a:xfrm>
            <a:off x="3785191" y="2367171"/>
            <a:ext cx="5139641" cy="2123658"/>
          </a:xfrm>
          <a:prstGeom prst="rect">
            <a:avLst/>
          </a:prstGeom>
          <a:noFill/>
        </p:spPr>
        <p:txBody>
          <a:bodyPr wrap="square" rtlCol="0">
            <a:spAutoFit/>
          </a:bodyPr>
          <a:lstStyle/>
          <a:p>
            <a:pPr algn="ctr"/>
            <a:r>
              <a:rPr lang="en-US" sz="6600" b="1">
                <a:solidFill>
                  <a:srgbClr val="FFC000"/>
                </a:solidFill>
                <a:effectLst>
                  <a:outerShdw blurRad="38100" dist="38100" dir="2700000" algn="tl">
                    <a:srgbClr val="000000">
                      <a:alpha val="43137"/>
                    </a:srgbClr>
                  </a:outerShdw>
                </a:effectLst>
              </a:rPr>
              <a:t>TRÂN TRỌNG CẢM ƠN</a:t>
            </a:r>
            <a:endParaRPr lang="en-US" sz="660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684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7904" y="129902"/>
            <a:ext cx="5279922" cy="523220"/>
          </a:xfrm>
          <a:prstGeom prst="rect">
            <a:avLst/>
          </a:prstGeom>
          <a:noFill/>
          <a:ln w="9525">
            <a:solidFill>
              <a:srgbClr val="0070C0"/>
            </a:solidFill>
          </a:ln>
        </p:spPr>
        <p:txBody>
          <a:bodyPr wrap="square" rtlCol="0">
            <a:spAutoFit/>
          </a:bodyPr>
          <a:lstStyle/>
          <a:p>
            <a:pPr algn="ctr"/>
            <a:r>
              <a:rPr lang="en-US" sz="2800" b="1">
                <a:solidFill>
                  <a:srgbClr val="0000FF"/>
                </a:solidFill>
                <a:latin typeface="Times New Roman" panose="02020603050405020304" pitchFamily="18" charset="0"/>
                <a:cs typeface="Times New Roman" panose="02020603050405020304" pitchFamily="18" charset="0"/>
              </a:rPr>
              <a:t>TRUYỆN VUI DÂN GIAN</a:t>
            </a:r>
          </a:p>
        </p:txBody>
      </p:sp>
      <p:sp>
        <p:nvSpPr>
          <p:cNvPr id="8" name="TextBox 7"/>
          <p:cNvSpPr txBox="1"/>
          <p:nvPr/>
        </p:nvSpPr>
        <p:spPr>
          <a:xfrm>
            <a:off x="511278" y="724513"/>
            <a:ext cx="8462601" cy="5632311"/>
          </a:xfrm>
          <a:prstGeom prst="rect">
            <a:avLst/>
          </a:prstGeom>
          <a:noFill/>
          <a:ln w="9525">
            <a:solidFill>
              <a:srgbClr val="0070C0"/>
            </a:solidFill>
          </a:ln>
        </p:spPr>
        <p:txBody>
          <a:bodyPr wrap="square" rtlCol="0">
            <a:spAutoFit/>
          </a:bodyPr>
          <a:lstStyle/>
          <a:p>
            <a:r>
              <a:rPr lang="en-US" sz="2400">
                <a:latin typeface="Times New Roman" panose="02020603050405020304" pitchFamily="18" charset="0"/>
                <a:cs typeface="Times New Roman" panose="02020603050405020304" pitchFamily="18" charset="0"/>
              </a:rPr>
              <a:t>Đọc truyện cười dưới đây và trả lời câu hỏi.</a:t>
            </a:r>
          </a:p>
          <a:p>
            <a:pPr algn="ctr"/>
            <a:r>
              <a:rPr lang="en-US" sz="2400" b="1">
                <a:latin typeface="Times New Roman" panose="02020603050405020304" pitchFamily="18" charset="0"/>
                <a:cs typeface="Times New Roman" panose="02020603050405020304" pitchFamily="18" charset="0"/>
              </a:rPr>
              <a:t>MẤT RỒI, CHÁY</a:t>
            </a:r>
          </a:p>
          <a:p>
            <a:r>
              <a:rPr lang="en-US" sz="2400" i="1">
                <a:latin typeface="Times New Roman" panose="02020603050405020304" pitchFamily="18" charset="0"/>
                <a:cs typeface="Times New Roman" panose="02020603050405020304" pitchFamily="18" charset="0"/>
              </a:rPr>
              <a:t> Một người sắp đi chơi xa, dặn con:</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 Hễ có ai tới thì đưa cái giấy này cho họ.</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Ðứa bé bỏ tờ giấy vào túi áo. Cả ngày không thấy ai đến. Tối, sẵn có ngọn đèn, nó lấy ra xem, chẳng may vô ý để tờ giấy cháy mất.</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Hôm sau, có người đến hỏi:</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 Thầy cháu có nhà không?</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Sực nhớ đến tờ giấy, nó buồn rầu đáp:</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 Mất rồi!</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Ông khách giật mình, hỏi:</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 Mấy bao giờ?</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 Tối hôm qua.</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 Sao mà mất?</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 Cháy!</a:t>
            </a:r>
            <a:endParaRPr lang="en-US" sz="2400">
              <a:latin typeface="Times New Roman" panose="02020603050405020304" pitchFamily="18" charset="0"/>
              <a:cs typeface="Times New Roman" panose="02020603050405020304" pitchFamily="18" charset="0"/>
            </a:endParaRPr>
          </a:p>
        </p:txBody>
      </p:sp>
      <p:grpSp>
        <p:nvGrpSpPr>
          <p:cNvPr id="5" name="Group 4"/>
          <p:cNvGrpSpPr/>
          <p:nvPr/>
        </p:nvGrpSpPr>
        <p:grpSpPr>
          <a:xfrm>
            <a:off x="8824451" y="653122"/>
            <a:ext cx="3222237" cy="5673250"/>
            <a:chOff x="8824451" y="653122"/>
            <a:chExt cx="3222237" cy="5673250"/>
          </a:xfrm>
        </p:grpSpPr>
        <p:sp>
          <p:nvSpPr>
            <p:cNvPr id="2" name="Vertical Scroll 1"/>
            <p:cNvSpPr/>
            <p:nvPr/>
          </p:nvSpPr>
          <p:spPr>
            <a:xfrm>
              <a:off x="8824451" y="653122"/>
              <a:ext cx="3222237" cy="5673250"/>
            </a:xfrm>
            <a:prstGeom prst="verticalScroll">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473609" y="1212112"/>
              <a:ext cx="2062717" cy="3970318"/>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1. Điều gì khiến em cười khi đọc câu chuyện?</a:t>
              </a:r>
            </a:p>
            <a:p>
              <a:r>
                <a:rPr lang="en-US" sz="2800">
                  <a:solidFill>
                    <a:srgbClr val="FF0000"/>
                  </a:solidFill>
                  <a:latin typeface="Times New Roman" panose="02020603050405020304" pitchFamily="18" charset="0"/>
                  <a:cs typeface="Times New Roman" panose="02020603050405020304" pitchFamily="18" charset="0"/>
                </a:rPr>
                <a:t>2. Qua câu chuyện, em rút ra bài học gì cho bản thân?</a:t>
              </a:r>
              <a:endParaRPr lang="en-US" sz="2800">
                <a:solidFill>
                  <a:srgbClr val="FF0000"/>
                </a:solidFill>
              </a:endParaRPr>
            </a:p>
          </p:txBody>
        </p:sp>
      </p:grpSp>
    </p:spTree>
    <p:extLst>
      <p:ext uri="{BB962C8B-B14F-4D97-AF65-F5344CB8AC3E}">
        <p14:creationId xmlns:p14="http://schemas.microsoft.com/office/powerpoint/2010/main" val="122737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17905050"/>
              </p:ext>
            </p:extLst>
          </p:nvPr>
        </p:nvGraphicFramePr>
        <p:xfrm>
          <a:off x="415495" y="659814"/>
          <a:ext cx="11333477" cy="2572452"/>
        </p:xfrm>
        <a:graphic>
          <a:graphicData uri="http://schemas.openxmlformats.org/drawingml/2006/table">
            <a:tbl>
              <a:tblPr firstRow="1" firstCol="1" bandRow="1">
                <a:tableStyleId>{5C22544A-7EE6-4342-B048-85BDC9FD1C3A}</a:tableStyleId>
              </a:tblPr>
              <a:tblGrid>
                <a:gridCol w="2321293">
                  <a:extLst>
                    <a:ext uri="{9D8B030D-6E8A-4147-A177-3AD203B41FA5}">
                      <a16:colId xmlns:a16="http://schemas.microsoft.com/office/drawing/2014/main" val="4220469990"/>
                    </a:ext>
                  </a:extLst>
                </a:gridCol>
                <a:gridCol w="1813499">
                  <a:extLst>
                    <a:ext uri="{9D8B030D-6E8A-4147-A177-3AD203B41FA5}">
                      <a16:colId xmlns:a16="http://schemas.microsoft.com/office/drawing/2014/main" val="1459969872"/>
                    </a:ext>
                  </a:extLst>
                </a:gridCol>
                <a:gridCol w="1503873">
                  <a:extLst>
                    <a:ext uri="{9D8B030D-6E8A-4147-A177-3AD203B41FA5}">
                      <a16:colId xmlns:a16="http://schemas.microsoft.com/office/drawing/2014/main" val="3197849844"/>
                    </a:ext>
                  </a:extLst>
                </a:gridCol>
                <a:gridCol w="1890899">
                  <a:extLst>
                    <a:ext uri="{9D8B030D-6E8A-4147-A177-3AD203B41FA5}">
                      <a16:colId xmlns:a16="http://schemas.microsoft.com/office/drawing/2014/main" val="4026319412"/>
                    </a:ext>
                  </a:extLst>
                </a:gridCol>
                <a:gridCol w="1519036">
                  <a:extLst>
                    <a:ext uri="{9D8B030D-6E8A-4147-A177-3AD203B41FA5}">
                      <a16:colId xmlns:a16="http://schemas.microsoft.com/office/drawing/2014/main" val="2350370006"/>
                    </a:ext>
                  </a:extLst>
                </a:gridCol>
                <a:gridCol w="2284877">
                  <a:extLst>
                    <a:ext uri="{9D8B030D-6E8A-4147-A177-3AD203B41FA5}">
                      <a16:colId xmlns:a16="http://schemas.microsoft.com/office/drawing/2014/main" val="1335027796"/>
                    </a:ext>
                  </a:extLst>
                </a:gridCol>
              </a:tblGrid>
              <a:tr h="289920">
                <a:tc rowSpan="2">
                  <a:txBody>
                    <a:bodyPr/>
                    <a:lstStyle/>
                    <a:p>
                      <a:pPr marL="0" marR="0" algn="ctr">
                        <a:spcBef>
                          <a:spcPts val="0"/>
                        </a:spcBef>
                        <a:spcAft>
                          <a:spcPts val="0"/>
                        </a:spcAft>
                      </a:pPr>
                      <a:r>
                        <a:rPr lang="en-US" sz="2000">
                          <a:solidFill>
                            <a:srgbClr val="0000FF"/>
                          </a:solidFill>
                          <a:effectLst/>
                          <a:latin typeface="Times New Roman" panose="02020603050405020304" pitchFamily="18" charset="0"/>
                          <a:cs typeface="Times New Roman" panose="02020603050405020304" pitchFamily="18" charset="0"/>
                        </a:rPr>
                        <a:t>Văn bản</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FF"/>
                          </a:solidFill>
                          <a:effectLst/>
                          <a:latin typeface="Times New Roman" panose="02020603050405020304" pitchFamily="18" charset="0"/>
                          <a:cs typeface="Times New Roman" panose="02020603050405020304" pitchFamily="18" charset="0"/>
                        </a:rPr>
                        <a:t> </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2000">
                          <a:solidFill>
                            <a:srgbClr val="0000FF"/>
                          </a:solidFill>
                          <a:effectLst/>
                          <a:latin typeface="Times New Roman" panose="02020603050405020304" pitchFamily="18" charset="0"/>
                          <a:cs typeface="Times New Roman" panose="02020603050405020304" pitchFamily="18" charset="0"/>
                        </a:rPr>
                        <a:t>Từ ngữ</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0" marR="0" algn="ctr">
                        <a:spcBef>
                          <a:spcPts val="0"/>
                        </a:spcBef>
                        <a:spcAft>
                          <a:spcPts val="0"/>
                        </a:spcAft>
                      </a:pPr>
                      <a:r>
                        <a:rPr lang="en-US" sz="2000">
                          <a:solidFill>
                            <a:srgbClr val="0000FF"/>
                          </a:solidFill>
                          <a:effectLst/>
                          <a:latin typeface="Times New Roman" panose="02020603050405020304" pitchFamily="18" charset="0"/>
                          <a:cs typeface="Times New Roman" panose="02020603050405020304" pitchFamily="18" charset="0"/>
                        </a:rPr>
                        <a:t>Đặc điểm, tính chất</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4141046"/>
                  </a:ext>
                </a:extLst>
              </a:tr>
              <a:tr h="289920">
                <a:tc vMerge="1">
                  <a:txBody>
                    <a:bodyPr/>
                    <a:lstStyle/>
                    <a:p>
                      <a:pPr marL="0" marR="0">
                        <a:spcBef>
                          <a:spcPts val="0"/>
                        </a:spcBef>
                        <a:spcAft>
                          <a:spcPts val="0"/>
                        </a:spcAft>
                      </a:pP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a:spcBef>
                          <a:spcPts val="0"/>
                        </a:spcBef>
                        <a:spcAft>
                          <a:spcPts val="0"/>
                        </a:spcAft>
                      </a:pP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Đề tài</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Chủ đề</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Tính chất</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Đối tượng độc giả</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0592853"/>
                  </a:ext>
                </a:extLst>
              </a:tr>
              <a:tr h="869761">
                <a:tc>
                  <a:txBody>
                    <a:bodyPr/>
                    <a:lstStyle/>
                    <a:p>
                      <a:pPr marL="0" marR="0" algn="ctr">
                        <a:spcBef>
                          <a:spcPts val="0"/>
                        </a:spcBef>
                        <a:spcAft>
                          <a:spcPts val="0"/>
                        </a:spcAft>
                      </a:pPr>
                      <a:r>
                        <a:rPr lang="en-US" sz="2000">
                          <a:solidFill>
                            <a:srgbClr val="0000FF"/>
                          </a:solidFill>
                          <a:effectLst/>
                          <a:latin typeface="Times New Roman" panose="02020603050405020304" pitchFamily="18" charset="0"/>
                          <a:cs typeface="Times New Roman" panose="02020603050405020304" pitchFamily="18" charset="0"/>
                        </a:rPr>
                        <a:t>“Phạm Tuyên và ca khúc mừng chiến thắng”</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7532650"/>
                  </a:ext>
                </a:extLst>
              </a:tr>
              <a:tr h="1048452">
                <a:tc>
                  <a:txBody>
                    <a:bodyPr/>
                    <a:lstStyle/>
                    <a:p>
                      <a:pPr marL="0" marR="0" algn="ctr">
                        <a:spcBef>
                          <a:spcPts val="0"/>
                        </a:spcBef>
                        <a:spcAft>
                          <a:spcPts val="0"/>
                        </a:spcAft>
                      </a:pPr>
                      <a:r>
                        <a:rPr lang="en-US" sz="2000">
                          <a:solidFill>
                            <a:srgbClr val="0000FF"/>
                          </a:solidFill>
                          <a:effectLst/>
                          <a:latin typeface="Times New Roman" panose="02020603050405020304" pitchFamily="18" charset="0"/>
                          <a:cs typeface="Times New Roman" panose="02020603050405020304" pitchFamily="18" charset="0"/>
                        </a:rPr>
                        <a:t>“Điều gì giúp bóng đá Việt Nam chiến thắng?”</a:t>
                      </a: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8307509"/>
                  </a:ext>
                </a:extLst>
              </a:tr>
            </a:tbl>
          </a:graphicData>
        </a:graphic>
      </p:graphicFrame>
      <p:sp>
        <p:nvSpPr>
          <p:cNvPr id="6" name="TextBox 5"/>
          <p:cNvSpPr txBox="1"/>
          <p:nvPr/>
        </p:nvSpPr>
        <p:spPr>
          <a:xfrm>
            <a:off x="4174986" y="136594"/>
            <a:ext cx="3958921" cy="523220"/>
          </a:xfrm>
          <a:prstGeom prst="rect">
            <a:avLst/>
          </a:prstGeom>
          <a:noFill/>
          <a:ln w="9525">
            <a:noFill/>
          </a:ln>
        </p:spPr>
        <p:txBody>
          <a:bodyPr wrap="square" rtlCol="0">
            <a:spAutoFit/>
          </a:bodyPr>
          <a:lstStyle/>
          <a:p>
            <a:pPr algn="ctr"/>
            <a:r>
              <a:rPr lang="en-US" sz="2800" b="1">
                <a:solidFill>
                  <a:srgbClr val="0000FF"/>
                </a:solidFill>
                <a:latin typeface="Times New Roman" panose="02020603050405020304" pitchFamily="18" charset="0"/>
                <a:cs typeface="Times New Roman" panose="02020603050405020304" pitchFamily="18" charset="0"/>
              </a:rPr>
              <a:t>LỰA CHỌN TỪ NGỮ</a:t>
            </a:r>
            <a:endParaRPr lang="en-US" sz="280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493" y="3298454"/>
            <a:ext cx="4868881" cy="2123658"/>
          </a:xfrm>
          <a:prstGeom prst="rect">
            <a:avLst/>
          </a:prstGeom>
          <a:noFill/>
          <a:ln w="9525">
            <a:solidFill>
              <a:srgbClr val="0070C0"/>
            </a:solidFill>
          </a:ln>
        </p:spPr>
        <p:txBody>
          <a:bodyPr wrap="square" rtlCol="0">
            <a:spAutoFit/>
          </a:bodyPr>
          <a:lstStyle/>
          <a:p>
            <a:r>
              <a:rPr lang="en-US" sz="2200" b="1">
                <a:solidFill>
                  <a:srgbClr val="FF0000"/>
                </a:solidFill>
                <a:latin typeface="Times New Roman" panose="02020603050405020304" pitchFamily="18" charset="0"/>
                <a:cs typeface="Times New Roman" panose="02020603050405020304" pitchFamily="18" charset="0"/>
              </a:rPr>
              <a:t>1. Tìm các từ ngữ chuyên dùng trong lĩnh vực âm nhạc được sử dụng trong bài viết </a:t>
            </a:r>
            <a:r>
              <a:rPr lang="en-US" sz="2200" b="1" i="1">
                <a:solidFill>
                  <a:srgbClr val="FF0000"/>
                </a:solidFill>
                <a:latin typeface="Times New Roman" panose="02020603050405020304" pitchFamily="18" charset="0"/>
                <a:cs typeface="Times New Roman" panose="02020603050405020304" pitchFamily="18" charset="0"/>
              </a:rPr>
              <a:t>“Phạm Tuyên và ca khúc mừng chiến thắng”? </a:t>
            </a:r>
            <a:r>
              <a:rPr lang="en-US" sz="2200" b="1">
                <a:solidFill>
                  <a:srgbClr val="FF0000"/>
                </a:solidFill>
                <a:latin typeface="Times New Roman" panose="02020603050405020304" pitchFamily="18" charset="0"/>
                <a:cs typeface="Times New Roman" panose="02020603050405020304" pitchFamily="18" charset="0"/>
              </a:rPr>
              <a:t>Các từ ngữ đó phù hợp với đề tài, tính chất và bạn đọc của bài viết như thế nào?</a:t>
            </a:r>
          </a:p>
        </p:txBody>
      </p:sp>
      <p:sp>
        <p:nvSpPr>
          <p:cNvPr id="7" name="TextBox 6"/>
          <p:cNvSpPr txBox="1"/>
          <p:nvPr/>
        </p:nvSpPr>
        <p:spPr>
          <a:xfrm>
            <a:off x="5401333" y="3303515"/>
            <a:ext cx="4763386" cy="2123658"/>
          </a:xfrm>
          <a:prstGeom prst="rect">
            <a:avLst/>
          </a:prstGeom>
          <a:noFill/>
          <a:ln w="9525">
            <a:solidFill>
              <a:srgbClr val="0070C0"/>
            </a:solidFill>
          </a:ln>
        </p:spPr>
        <p:txBody>
          <a:bodyPr wrap="square" rtlCol="0">
            <a:spAutoFit/>
          </a:bodyPr>
          <a:lstStyle/>
          <a:p>
            <a:r>
              <a:rPr lang="en-US" sz="2200" b="1">
                <a:solidFill>
                  <a:srgbClr val="FF0000"/>
                </a:solidFill>
                <a:latin typeface="Times New Roman" panose="02020603050405020304" pitchFamily="18" charset="0"/>
                <a:cs typeface="Times New Roman" panose="02020603050405020304" pitchFamily="18" charset="0"/>
              </a:rPr>
              <a:t>2. Tìm các từ ngữ chuyên dùng trong lĩnh vực bóng đá được sử dụng trong bài viết </a:t>
            </a:r>
            <a:r>
              <a:rPr lang="en-US" sz="2200" b="1" i="1">
                <a:solidFill>
                  <a:srgbClr val="FF0000"/>
                </a:solidFill>
                <a:latin typeface="Times New Roman" panose="02020603050405020304" pitchFamily="18" charset="0"/>
                <a:cs typeface="Times New Roman" panose="02020603050405020304" pitchFamily="18" charset="0"/>
              </a:rPr>
              <a:t>“Điều gì giúp bóng đá Việt Nam chiến thắng?”</a:t>
            </a:r>
            <a:r>
              <a:rPr lang="en-US" sz="2200" b="1">
                <a:solidFill>
                  <a:srgbClr val="FF0000"/>
                </a:solidFill>
                <a:latin typeface="Times New Roman" panose="02020603050405020304" pitchFamily="18" charset="0"/>
                <a:cs typeface="Times New Roman" panose="02020603050405020304" pitchFamily="18" charset="0"/>
              </a:rPr>
              <a:t>. Các từ ngữ đó phù hợp với đề tài, tính chất và bạn đọc của văn bản như thế nào?</a:t>
            </a:r>
          </a:p>
        </p:txBody>
      </p:sp>
      <p:sp>
        <p:nvSpPr>
          <p:cNvPr id="8" name="TextBox 7"/>
          <p:cNvSpPr txBox="1"/>
          <p:nvPr/>
        </p:nvSpPr>
        <p:spPr>
          <a:xfrm>
            <a:off x="10281678" y="3303515"/>
            <a:ext cx="1467294" cy="2123658"/>
          </a:xfrm>
          <a:prstGeom prst="rect">
            <a:avLst/>
          </a:prstGeom>
          <a:noFill/>
          <a:ln w="9525">
            <a:solidFill>
              <a:srgbClr val="0070C0"/>
            </a:solidFill>
          </a:ln>
        </p:spPr>
        <p:txBody>
          <a:bodyPr wrap="square" rtlCol="0">
            <a:spAutoFit/>
          </a:bodyPr>
          <a:lstStyle/>
          <a:p>
            <a:r>
              <a:rPr lang="en-US" sz="2200" b="1">
                <a:solidFill>
                  <a:srgbClr val="FF0000"/>
                </a:solidFill>
                <a:latin typeface="Times New Roman" panose="02020603050405020304" pitchFamily="18" charset="0"/>
                <a:cs typeface="Times New Roman" panose="02020603050405020304" pitchFamily="18" charset="0"/>
              </a:rPr>
              <a:t>3. Theo em, cần chú ý điều gì khi sử dụng từ ngữ?</a:t>
            </a:r>
          </a:p>
        </p:txBody>
      </p:sp>
      <p:sp>
        <p:nvSpPr>
          <p:cNvPr id="9" name="TextBox 8"/>
          <p:cNvSpPr txBox="1"/>
          <p:nvPr/>
        </p:nvSpPr>
        <p:spPr>
          <a:xfrm>
            <a:off x="415494" y="5510014"/>
            <a:ext cx="11333478" cy="1107996"/>
          </a:xfrm>
          <a:prstGeom prst="rect">
            <a:avLst/>
          </a:prstGeom>
          <a:noFill/>
          <a:ln w="9525">
            <a:solidFill>
              <a:srgbClr val="0070C0"/>
            </a:solidFill>
          </a:ln>
        </p:spPr>
        <p:txBody>
          <a:bodyPr wrap="square" rtlCol="0">
            <a:spAutoFit/>
          </a:bodyPr>
          <a:lstStyle/>
          <a:p>
            <a:r>
              <a:rPr lang="en-US" sz="2200" b="1">
                <a:solidFill>
                  <a:srgbClr val="FF0000"/>
                </a:solidFill>
                <a:latin typeface="Times New Roman" panose="02020603050405020304" pitchFamily="18" charset="0"/>
                <a:cs typeface="Times New Roman" panose="02020603050405020304" pitchFamily="18" charset="0"/>
              </a:rPr>
              <a:t>Yêu cầu: </a:t>
            </a:r>
          </a:p>
          <a:p>
            <a:r>
              <a:rPr lang="en-US" sz="2200" b="1">
                <a:solidFill>
                  <a:srgbClr val="FF0000"/>
                </a:solidFill>
                <a:latin typeface="Times New Roman" panose="02020603050405020304" pitchFamily="18" charset="0"/>
                <a:cs typeface="Times New Roman" panose="02020603050405020304" pitchFamily="18" charset="0"/>
              </a:rPr>
              <a:t>- ½ lớp làm câu hỏi 1,3 trao đổi nhóm đôi, thời gian 2p</a:t>
            </a:r>
          </a:p>
          <a:p>
            <a:r>
              <a:rPr lang="en-US" sz="2200" b="1">
                <a:solidFill>
                  <a:srgbClr val="FF0000"/>
                </a:solidFill>
                <a:latin typeface="Times New Roman" panose="02020603050405020304" pitchFamily="18" charset="0"/>
                <a:cs typeface="Times New Roman" panose="02020603050405020304" pitchFamily="18" charset="0"/>
              </a:rPr>
              <a:t>- ½ lớp làm câu hỏi 2,3 trao đổi nhóm đôi, thời gian 2p</a:t>
            </a:r>
          </a:p>
        </p:txBody>
      </p:sp>
    </p:spTree>
    <p:extLst>
      <p:ext uri="{BB962C8B-B14F-4D97-AF65-F5344CB8AC3E}">
        <p14:creationId xmlns:p14="http://schemas.microsoft.com/office/powerpoint/2010/main" val="417240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 presetClass="entr" presetSubtype="1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28425604"/>
              </p:ext>
            </p:extLst>
          </p:nvPr>
        </p:nvGraphicFramePr>
        <p:xfrm>
          <a:off x="702579" y="700944"/>
          <a:ext cx="10897545" cy="5993121"/>
        </p:xfrm>
        <a:graphic>
          <a:graphicData uri="http://schemas.openxmlformats.org/drawingml/2006/table">
            <a:tbl>
              <a:tblPr firstRow="1" firstCol="1" bandRow="1">
                <a:tableStyleId>{5C22544A-7EE6-4342-B048-85BDC9FD1C3A}</a:tableStyleId>
              </a:tblPr>
              <a:tblGrid>
                <a:gridCol w="1567615">
                  <a:extLst>
                    <a:ext uri="{9D8B030D-6E8A-4147-A177-3AD203B41FA5}">
                      <a16:colId xmlns:a16="http://schemas.microsoft.com/office/drawing/2014/main" val="4220469990"/>
                    </a:ext>
                  </a:extLst>
                </a:gridCol>
                <a:gridCol w="2408136">
                  <a:extLst>
                    <a:ext uri="{9D8B030D-6E8A-4147-A177-3AD203B41FA5}">
                      <a16:colId xmlns:a16="http://schemas.microsoft.com/office/drawing/2014/main" val="1459969872"/>
                    </a:ext>
                  </a:extLst>
                </a:gridCol>
                <a:gridCol w="1446028">
                  <a:extLst>
                    <a:ext uri="{9D8B030D-6E8A-4147-A177-3AD203B41FA5}">
                      <a16:colId xmlns:a16="http://schemas.microsoft.com/office/drawing/2014/main" val="3197849844"/>
                    </a:ext>
                  </a:extLst>
                </a:gridCol>
                <a:gridCol w="1818167">
                  <a:extLst>
                    <a:ext uri="{9D8B030D-6E8A-4147-A177-3AD203B41FA5}">
                      <a16:colId xmlns:a16="http://schemas.microsoft.com/office/drawing/2014/main" val="4026319412"/>
                    </a:ext>
                  </a:extLst>
                </a:gridCol>
                <a:gridCol w="1460608">
                  <a:extLst>
                    <a:ext uri="{9D8B030D-6E8A-4147-A177-3AD203B41FA5}">
                      <a16:colId xmlns:a16="http://schemas.microsoft.com/office/drawing/2014/main" val="2350370006"/>
                    </a:ext>
                  </a:extLst>
                </a:gridCol>
                <a:gridCol w="2196991">
                  <a:extLst>
                    <a:ext uri="{9D8B030D-6E8A-4147-A177-3AD203B41FA5}">
                      <a16:colId xmlns:a16="http://schemas.microsoft.com/office/drawing/2014/main" val="1335027796"/>
                    </a:ext>
                  </a:extLst>
                </a:gridCol>
              </a:tblGrid>
              <a:tr h="434633">
                <a:tc rowSpan="2">
                  <a:txBody>
                    <a:bodyPr/>
                    <a:lstStyle/>
                    <a:p>
                      <a:pPr marL="0" marR="0" algn="ctr">
                        <a:spcBef>
                          <a:spcPts val="0"/>
                        </a:spcBef>
                        <a:spcAft>
                          <a:spcPts val="0"/>
                        </a:spcAft>
                      </a:pPr>
                      <a:r>
                        <a:rPr lang="en-US" sz="2000">
                          <a:solidFill>
                            <a:srgbClr val="0000FF"/>
                          </a:solidFill>
                          <a:effectLst/>
                          <a:latin typeface="Times New Roman" panose="02020603050405020304" pitchFamily="18" charset="0"/>
                          <a:cs typeface="Times New Roman" panose="02020603050405020304" pitchFamily="18" charset="0"/>
                        </a:rPr>
                        <a:t>Văn bản</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FF"/>
                          </a:solidFill>
                          <a:effectLst/>
                          <a:latin typeface="Times New Roman" panose="02020603050405020304" pitchFamily="18" charset="0"/>
                          <a:cs typeface="Times New Roman" panose="02020603050405020304" pitchFamily="18" charset="0"/>
                        </a:rPr>
                        <a:t> </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2000">
                          <a:solidFill>
                            <a:srgbClr val="0000FF"/>
                          </a:solidFill>
                          <a:effectLst/>
                          <a:latin typeface="Times New Roman" panose="02020603050405020304" pitchFamily="18" charset="0"/>
                          <a:cs typeface="Times New Roman" panose="02020603050405020304" pitchFamily="18" charset="0"/>
                        </a:rPr>
                        <a:t>Từ ngữ</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0" marR="0" algn="ctr">
                        <a:spcBef>
                          <a:spcPts val="0"/>
                        </a:spcBef>
                        <a:spcAft>
                          <a:spcPts val="0"/>
                        </a:spcAft>
                      </a:pPr>
                      <a:r>
                        <a:rPr lang="en-US" sz="2000">
                          <a:solidFill>
                            <a:srgbClr val="0000FF"/>
                          </a:solidFill>
                          <a:effectLst/>
                          <a:latin typeface="Times New Roman" panose="02020603050405020304" pitchFamily="18" charset="0"/>
                          <a:cs typeface="Times New Roman" panose="02020603050405020304" pitchFamily="18" charset="0"/>
                        </a:rPr>
                        <a:t>Đặc điểm, tính chất</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4141046"/>
                  </a:ext>
                </a:extLst>
              </a:tr>
              <a:tr h="469215">
                <a:tc vMerge="1">
                  <a:txBody>
                    <a:bodyPr/>
                    <a:lstStyle/>
                    <a:p>
                      <a:pPr marL="0" marR="0">
                        <a:spcBef>
                          <a:spcPts val="0"/>
                        </a:spcBef>
                        <a:spcAft>
                          <a:spcPts val="0"/>
                        </a:spcAft>
                      </a:pP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a:spcBef>
                          <a:spcPts val="0"/>
                        </a:spcBef>
                        <a:spcAft>
                          <a:spcPts val="0"/>
                        </a:spcAft>
                      </a:pP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Đề tài</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Chủ đề</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Tính chất</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Đối tượng độc giả</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0592853"/>
                  </a:ext>
                </a:extLst>
              </a:tr>
              <a:tr h="2318617">
                <a:tc>
                  <a:txBody>
                    <a:bodyPr/>
                    <a:lstStyle/>
                    <a:p>
                      <a:pPr marL="0" marR="0" algn="ctr">
                        <a:spcBef>
                          <a:spcPts val="0"/>
                        </a:spcBef>
                        <a:spcAft>
                          <a:spcPts val="0"/>
                        </a:spcAft>
                      </a:pPr>
                      <a:r>
                        <a:rPr lang="en-US" sz="2000">
                          <a:solidFill>
                            <a:srgbClr val="0000FF"/>
                          </a:solidFill>
                          <a:effectLst/>
                          <a:latin typeface="Times New Roman" panose="02020603050405020304" pitchFamily="18" charset="0"/>
                          <a:cs typeface="Times New Roman" panose="02020603050405020304" pitchFamily="18" charset="0"/>
                        </a:rPr>
                        <a:t>“Phạm Tuyên và ca khúc mừng chiến thắng”</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nhạc phẩm, bài hát, cánh nhạc sĩ, bản hợp xướng,…</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phù hợp với đề tài (về văn hóa)</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thể hiện rõ chủ đề (quá trình sáng tác bài hát)</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trang trọng, gần gũi</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kern="1200">
                          <a:solidFill>
                            <a:schemeClr val="dk1"/>
                          </a:solidFill>
                          <a:effectLst/>
                          <a:latin typeface="Times New Roman" panose="02020603050405020304" pitchFamily="18" charset="0"/>
                          <a:ea typeface="+mn-ea"/>
                          <a:cs typeface="Times New Roman" panose="02020603050405020304" pitchFamily="18" charset="0"/>
                        </a:rPr>
                        <a:t>phù hợp với đối tượng độc giả làm nghệ thuật trong lĩnh vực âm nhạc và đối tượng khác thuộc nhiều lứa tuổi, ngành nghề, tầng lớp, vùng miền,…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7532650"/>
                  </a:ext>
                </a:extLst>
              </a:tr>
              <a:tr h="2346073">
                <a:tc>
                  <a:txBody>
                    <a:bodyPr/>
                    <a:lstStyle/>
                    <a:p>
                      <a:pPr marL="0" marR="0" algn="ctr">
                        <a:spcBef>
                          <a:spcPts val="0"/>
                        </a:spcBef>
                        <a:spcAft>
                          <a:spcPts val="0"/>
                        </a:spcAft>
                      </a:pPr>
                      <a:r>
                        <a:rPr lang="en-US" sz="2000">
                          <a:solidFill>
                            <a:srgbClr val="0000FF"/>
                          </a:solidFill>
                          <a:effectLst/>
                          <a:latin typeface="Times New Roman" panose="02020603050405020304" pitchFamily="18" charset="0"/>
                          <a:cs typeface="Times New Roman" panose="02020603050405020304" pitchFamily="18" charset="0"/>
                        </a:rPr>
                        <a:t>“Điều gì giúp bóng đá Việt Nam chiến thắng?”</a:t>
                      </a:r>
                    </a:p>
                    <a:p>
                      <a:pPr marL="0" marR="0" algn="ctr">
                        <a:spcBef>
                          <a:spcPts val="0"/>
                        </a:spcBef>
                        <a:spcAft>
                          <a:spcPts val="0"/>
                        </a:spcAft>
                      </a:pPr>
                      <a:r>
                        <a:rPr lang="en-US" sz="2000">
                          <a:solidFill>
                            <a:srgbClr val="0000FF"/>
                          </a:solidFill>
                          <a:effectLst/>
                          <a:latin typeface="Times New Roman" panose="02020603050405020304" pitchFamily="18" charset="0"/>
                          <a:cs typeface="Times New Roman" panose="02020603050405020304" pitchFamily="18" charset="0"/>
                        </a:rPr>
                        <a:t> </a:t>
                      </a:r>
                      <a:endParaRPr lang="en-US" sz="2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bóng đá Việt Nam, “thống trị”, đội tuyển bóng đá nam, vô địch AFF Cup, thi đấu, sân đấu, khát khao, quyết tâm giành chiến thắng,…</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phù hợp với đề tài (về văn hóa)</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thể hiện rõ chủ đề (nguyên nhân chiến thắng của bóng đá Việt Nam)</a:t>
                      </a:r>
                    </a:p>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tươi vui, sôi nổi, tự hào</a:t>
                      </a:r>
                    </a:p>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phù hợp với đối tượng độc giả là người hâm mộ, yêu thích thể thao</a:t>
                      </a:r>
                    </a:p>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8307509"/>
                  </a:ext>
                </a:extLst>
              </a:tr>
            </a:tbl>
          </a:graphicData>
        </a:graphic>
      </p:graphicFrame>
      <p:sp>
        <p:nvSpPr>
          <p:cNvPr id="6" name="TextBox 5"/>
          <p:cNvSpPr txBox="1"/>
          <p:nvPr/>
        </p:nvSpPr>
        <p:spPr>
          <a:xfrm>
            <a:off x="4206884" y="200389"/>
            <a:ext cx="3958921" cy="523220"/>
          </a:xfrm>
          <a:prstGeom prst="rect">
            <a:avLst/>
          </a:prstGeom>
          <a:noFill/>
          <a:ln w="9525">
            <a:noFill/>
          </a:ln>
        </p:spPr>
        <p:txBody>
          <a:bodyPr wrap="square" rtlCol="0">
            <a:spAutoFit/>
          </a:bodyPr>
          <a:lstStyle/>
          <a:p>
            <a:r>
              <a:rPr lang="en-US" sz="2800" b="1">
                <a:solidFill>
                  <a:srgbClr val="0000FF"/>
                </a:solidFill>
                <a:latin typeface="Times New Roman" panose="02020603050405020304" pitchFamily="18" charset="0"/>
                <a:cs typeface="Times New Roman" panose="02020603050405020304" pitchFamily="18" charset="0"/>
              </a:rPr>
              <a:t>LỰA CHỌN TỪ NGỮ</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05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53907" y="464199"/>
            <a:ext cx="3203936" cy="584775"/>
          </a:xfrm>
          <a:prstGeom prst="rect">
            <a:avLst/>
          </a:prstGeom>
          <a:noFill/>
          <a:ln w="9525">
            <a:solidFill>
              <a:srgbClr val="0070C0"/>
            </a:solidFill>
          </a:ln>
        </p:spPr>
        <p:txBody>
          <a:bodyPr wrap="square" rtlCol="0">
            <a:spAutoFit/>
          </a:bodyPr>
          <a:lstStyle/>
          <a:p>
            <a:pPr algn="ctr"/>
            <a:r>
              <a:rPr lang="en-US" sz="3200" b="1">
                <a:solidFill>
                  <a:srgbClr val="0000FF"/>
                </a:solidFill>
                <a:latin typeface="Times New Roman" panose="02020603050405020304" pitchFamily="18" charset="0"/>
                <a:cs typeface="Times New Roman" panose="02020603050405020304" pitchFamily="18" charset="0"/>
              </a:rPr>
              <a:t>GHI NHỚ 1</a:t>
            </a:r>
          </a:p>
        </p:txBody>
      </p:sp>
      <p:sp>
        <p:nvSpPr>
          <p:cNvPr id="8" name="TextBox 7"/>
          <p:cNvSpPr txBox="1"/>
          <p:nvPr/>
        </p:nvSpPr>
        <p:spPr>
          <a:xfrm>
            <a:off x="2860151" y="1288912"/>
            <a:ext cx="6974958" cy="1077218"/>
          </a:xfrm>
          <a:prstGeom prst="rect">
            <a:avLst/>
          </a:prstGeom>
          <a:noFill/>
          <a:ln w="9525">
            <a:solidFill>
              <a:srgbClr val="0070C0"/>
            </a:solidFill>
          </a:ln>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Dùng từ ngữ phải phù hợp với yêu cầu thể hiện nghĩa của văn bản. </a:t>
            </a:r>
          </a:p>
        </p:txBody>
      </p:sp>
      <p:sp>
        <p:nvSpPr>
          <p:cNvPr id="10" name="TextBox 9"/>
          <p:cNvSpPr txBox="1"/>
          <p:nvPr/>
        </p:nvSpPr>
        <p:spPr>
          <a:xfrm>
            <a:off x="332008" y="2605905"/>
            <a:ext cx="3452037" cy="1077218"/>
          </a:xfrm>
          <a:prstGeom prst="rect">
            <a:avLst/>
          </a:prstGeom>
          <a:noFill/>
          <a:ln w="9525">
            <a:solidFill>
              <a:srgbClr val="0070C0"/>
            </a:solidFill>
          </a:ln>
        </p:spPr>
        <p:txBody>
          <a:bodyPr wrap="square" rtlCol="0">
            <a:spAutoFit/>
          </a:bodyPr>
          <a:lstStyle/>
          <a:p>
            <a:pPr algn="ctr"/>
            <a:r>
              <a:rPr lang="en-US" sz="3200">
                <a:latin typeface="Times New Roman" panose="02020603050405020304" pitchFamily="18" charset="0"/>
                <a:cs typeface="Times New Roman" panose="02020603050405020304" pitchFamily="18" charset="0"/>
              </a:rPr>
              <a:t>phù hợp với </a:t>
            </a:r>
            <a:r>
              <a:rPr lang="en-US" sz="3200" b="1">
                <a:latin typeface="Times New Roman" panose="02020603050405020304" pitchFamily="18" charset="0"/>
                <a:cs typeface="Times New Roman" panose="02020603050405020304" pitchFamily="18" charset="0"/>
              </a:rPr>
              <a:t>đề tài</a:t>
            </a:r>
            <a:r>
              <a:rPr lang="en-US" sz="3200">
                <a:latin typeface="Times New Roman" panose="02020603050405020304" pitchFamily="18" charset="0"/>
                <a:cs typeface="Times New Roman" panose="02020603050405020304" pitchFamily="18" charset="0"/>
              </a:rPr>
              <a:t> của văn bản </a:t>
            </a:r>
            <a:endParaRPr lang="en-US" sz="3200" b="1">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146694" y="2605905"/>
            <a:ext cx="3870251" cy="1077218"/>
          </a:xfrm>
          <a:prstGeom prst="rect">
            <a:avLst/>
          </a:prstGeom>
          <a:noFill/>
          <a:ln w="9525">
            <a:solidFill>
              <a:srgbClr val="0070C0"/>
            </a:solidFill>
          </a:ln>
        </p:spPr>
        <p:txBody>
          <a:bodyPr wrap="square" rtlCol="0">
            <a:spAutoFit/>
          </a:bodyPr>
          <a:lstStyle/>
          <a:p>
            <a:r>
              <a:rPr lang="en-US" sz="3200">
                <a:latin typeface="Times New Roman" panose="02020603050405020304" pitchFamily="18" charset="0"/>
                <a:cs typeface="Times New Roman" panose="02020603050405020304" pitchFamily="18" charset="0"/>
              </a:rPr>
              <a:t>phù hợp với </a:t>
            </a:r>
            <a:r>
              <a:rPr lang="en-US" sz="3200" b="1">
                <a:latin typeface="Times New Roman" panose="02020603050405020304" pitchFamily="18" charset="0"/>
                <a:cs typeface="Times New Roman" panose="02020603050405020304" pitchFamily="18" charset="0"/>
              </a:rPr>
              <a:t>tính chất của loại văn bản</a:t>
            </a:r>
            <a:endParaRPr lang="en-US" sz="3200">
              <a:latin typeface="Times New Roman" panose="02020603050405020304" pitchFamily="18" charset="0"/>
              <a:cs typeface="Times New Roman" panose="02020603050405020304" pitchFamily="18" charset="0"/>
            </a:endParaRPr>
          </a:p>
        </p:txBody>
      </p:sp>
      <p:sp>
        <p:nvSpPr>
          <p:cNvPr id="12" name="TextBox 11"/>
          <p:cNvSpPr txBox="1"/>
          <p:nvPr/>
        </p:nvSpPr>
        <p:spPr>
          <a:xfrm>
            <a:off x="8393873" y="2605905"/>
            <a:ext cx="3469759" cy="1077218"/>
          </a:xfrm>
          <a:prstGeom prst="rect">
            <a:avLst/>
          </a:prstGeom>
          <a:noFill/>
          <a:ln w="9525">
            <a:solidFill>
              <a:srgbClr val="0070C0"/>
            </a:solidFill>
          </a:ln>
        </p:spPr>
        <p:txBody>
          <a:bodyPr wrap="square" rtlCol="0">
            <a:spAutoFit/>
          </a:bodyPr>
          <a:lstStyle/>
          <a:p>
            <a:r>
              <a:rPr lang="en-US" sz="3200">
                <a:latin typeface="Times New Roman" panose="02020603050405020304" pitchFamily="18" charset="0"/>
                <a:cs typeface="Times New Roman" panose="02020603050405020304" pitchFamily="18" charset="0"/>
              </a:rPr>
              <a:t>phù hợp với </a:t>
            </a:r>
            <a:r>
              <a:rPr lang="en-US" sz="3200" b="1">
                <a:latin typeface="Times New Roman" panose="02020603050405020304" pitchFamily="18" charset="0"/>
                <a:cs typeface="Times New Roman" panose="02020603050405020304" pitchFamily="18" charset="0"/>
              </a:rPr>
              <a:t>bạn đọc</a:t>
            </a:r>
            <a:endParaRPr lang="en-US" sz="3200">
              <a:latin typeface="Times New Roman" panose="02020603050405020304" pitchFamily="18" charset="0"/>
              <a:cs typeface="Times New Roman" panose="02020603050405020304" pitchFamily="18" charset="0"/>
            </a:endParaRPr>
          </a:p>
        </p:txBody>
      </p:sp>
      <p:sp>
        <p:nvSpPr>
          <p:cNvPr id="13" name="TextBox 12"/>
          <p:cNvSpPr txBox="1"/>
          <p:nvPr/>
        </p:nvSpPr>
        <p:spPr>
          <a:xfrm>
            <a:off x="332008" y="3965933"/>
            <a:ext cx="3452037" cy="2062103"/>
          </a:xfrm>
          <a:prstGeom prst="rect">
            <a:avLst/>
          </a:prstGeom>
          <a:noFill/>
          <a:ln w="9525">
            <a:solidFill>
              <a:srgbClr val="0070C0"/>
            </a:solidFill>
          </a:ln>
        </p:spPr>
        <p:txBody>
          <a:bodyPr wrap="square" rtlCol="0">
            <a:spAutoFit/>
          </a:bodyPr>
          <a:lstStyle/>
          <a:p>
            <a:pPr algn="ctr"/>
            <a:r>
              <a:rPr lang="en-US" sz="3200">
                <a:latin typeface="Times New Roman" panose="02020603050405020304" pitchFamily="18" charset="0"/>
                <a:cs typeface="Times New Roman" panose="02020603050405020304" pitchFamily="18" charset="0"/>
              </a:rPr>
              <a:t>văn hóa, giáo dục hoặc thể thao, kinh tế, môi trường…</a:t>
            </a:r>
          </a:p>
          <a:p>
            <a:pPr algn="ctr"/>
            <a:endParaRPr lang="en-US" sz="3200" b="1">
              <a:solidFill>
                <a:srgbClr val="0000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146694" y="3965933"/>
            <a:ext cx="3870252" cy="2062103"/>
          </a:xfrm>
          <a:prstGeom prst="rect">
            <a:avLst/>
          </a:prstGeom>
          <a:noFill/>
          <a:ln w="9525">
            <a:solidFill>
              <a:srgbClr val="0070C0"/>
            </a:solidFill>
          </a:ln>
        </p:spPr>
        <p:txBody>
          <a:bodyPr wrap="square" rtlCol="0">
            <a:spAutoFit/>
          </a:bodyPr>
          <a:lstStyle/>
          <a:p>
            <a:r>
              <a:rPr lang="en-US" sz="3200">
                <a:latin typeface="Times New Roman" panose="02020603050405020304" pitchFamily="18" charset="0"/>
                <a:cs typeface="Times New Roman" panose="02020603050405020304" pitchFamily="18" charset="0"/>
              </a:rPr>
              <a:t>Văn bản hành chính: trang trọng; văn bản giải trí: vui tươi, giàu hình ảnh…</a:t>
            </a:r>
          </a:p>
        </p:txBody>
      </p:sp>
      <p:sp>
        <p:nvSpPr>
          <p:cNvPr id="16" name="TextBox 15"/>
          <p:cNvSpPr txBox="1"/>
          <p:nvPr/>
        </p:nvSpPr>
        <p:spPr>
          <a:xfrm>
            <a:off x="8393873" y="3965933"/>
            <a:ext cx="3469759" cy="2062103"/>
          </a:xfrm>
          <a:prstGeom prst="rect">
            <a:avLst/>
          </a:prstGeom>
          <a:noFill/>
          <a:ln w="9525">
            <a:solidFill>
              <a:srgbClr val="0070C0"/>
            </a:solidFill>
          </a:ln>
        </p:spPr>
        <p:txBody>
          <a:bodyPr wrap="square" rtlCol="0">
            <a:spAutoFit/>
          </a:bodyPr>
          <a:lstStyle/>
          <a:p>
            <a:r>
              <a:rPr lang="en-US" sz="3200">
                <a:latin typeface="Times New Roman" panose="02020603050405020304" pitchFamily="18" charset="0"/>
                <a:cs typeface="Times New Roman" panose="02020603050405020304" pitchFamily="18" charset="0"/>
              </a:rPr>
              <a:t>già hay trẻ; hâm mộ thể thao hay quan tâm đến các vấn đề xã hội…</a:t>
            </a:r>
          </a:p>
        </p:txBody>
      </p:sp>
    </p:spTree>
    <p:extLst>
      <p:ext uri="{BB962C8B-B14F-4D97-AF65-F5344CB8AC3E}">
        <p14:creationId xmlns:p14="http://schemas.microsoft.com/office/powerpoint/2010/main" val="269361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ppt_x</p:attrName>
                                        </p:attrNameLst>
                                      </p:cBhvr>
                                      <p:tavLst>
                                        <p:tav tm="0">
                                          <p:val>
                                            <p:strVal val="#ppt_x-#ppt_w*1.125000"/>
                                          </p:val>
                                        </p:tav>
                                        <p:tav tm="100000">
                                          <p:val>
                                            <p:strVal val="#ppt_x"/>
                                          </p:val>
                                        </p:tav>
                                      </p:tavLst>
                                    </p:anim>
                                    <p:animEffect transition="in" filter="wipe(right)">
                                      <p:cBhvr>
                                        <p:cTn id="20" dur="500"/>
                                        <p:tgtEl>
                                          <p:spTgt spid="10"/>
                                        </p:tgtEl>
                                      </p:cBhvr>
                                    </p:animEffect>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ppt_x</p:attrName>
                                        </p:attrNameLst>
                                      </p:cBhvr>
                                      <p:tavLst>
                                        <p:tav tm="0">
                                          <p:val>
                                            <p:strVal val="#ppt_x-#ppt_w*1.125000"/>
                                          </p:val>
                                        </p:tav>
                                        <p:tav tm="100000">
                                          <p:val>
                                            <p:strVal val="#ppt_x"/>
                                          </p:val>
                                        </p:tav>
                                      </p:tavLst>
                                    </p:anim>
                                    <p:animEffect transition="in" filter="wipe(righ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ppt_x</p:attrName>
                                        </p:attrNameLst>
                                      </p:cBhvr>
                                      <p:tavLst>
                                        <p:tav tm="0">
                                          <p:val>
                                            <p:strVal val="#ppt_x-#ppt_w*1.125000"/>
                                          </p:val>
                                        </p:tav>
                                        <p:tav tm="100000">
                                          <p:val>
                                            <p:strVal val="#ppt_x"/>
                                          </p:val>
                                        </p:tav>
                                      </p:tavLst>
                                    </p:anim>
                                    <p:animEffect transition="in" filter="wipe(right)">
                                      <p:cBhvr>
                                        <p:cTn id="31" dur="500"/>
                                        <p:tgtEl>
                                          <p:spTgt spid="11"/>
                                        </p:tgtEl>
                                      </p:cBhvr>
                                    </p:animEffect>
                                  </p:childTnLst>
                                </p:cTn>
                              </p:par>
                            </p:childTnLst>
                          </p:cTn>
                        </p:par>
                        <p:par>
                          <p:cTn id="32" fill="hold">
                            <p:stCondLst>
                              <p:cond delay="500"/>
                            </p:stCondLst>
                            <p:childTnLst>
                              <p:par>
                                <p:cTn id="33" presetID="1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p:tgtEl>
                                          <p:spTgt spid="15"/>
                                        </p:tgtEl>
                                        <p:attrNameLst>
                                          <p:attrName>ppt_x</p:attrName>
                                        </p:attrNameLst>
                                      </p:cBhvr>
                                      <p:tavLst>
                                        <p:tav tm="0">
                                          <p:val>
                                            <p:strVal val="#ppt_x-#ppt_w*1.125000"/>
                                          </p:val>
                                        </p:tav>
                                        <p:tav tm="100000">
                                          <p:val>
                                            <p:strVal val="#ppt_x"/>
                                          </p:val>
                                        </p:tav>
                                      </p:tavLst>
                                    </p:anim>
                                    <p:animEffect transition="in" filter="wipe(righ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ppt_x</p:attrName>
                                        </p:attrNameLst>
                                      </p:cBhvr>
                                      <p:tavLst>
                                        <p:tav tm="0">
                                          <p:val>
                                            <p:strVal val="#ppt_x-#ppt_w*1.125000"/>
                                          </p:val>
                                        </p:tav>
                                        <p:tav tm="100000">
                                          <p:val>
                                            <p:strVal val="#ppt_x"/>
                                          </p:val>
                                        </p:tav>
                                      </p:tavLst>
                                    </p:anim>
                                    <p:animEffect transition="in" filter="wipe(right)">
                                      <p:cBhvr>
                                        <p:cTn id="42" dur="500"/>
                                        <p:tgtEl>
                                          <p:spTgt spid="12"/>
                                        </p:tgtEl>
                                      </p:cBhvr>
                                    </p:animEffect>
                                  </p:childTnLst>
                                </p:cTn>
                              </p:par>
                            </p:childTnLst>
                          </p:cTn>
                        </p:par>
                        <p:par>
                          <p:cTn id="43" fill="hold">
                            <p:stCondLst>
                              <p:cond delay="500"/>
                            </p:stCondLst>
                            <p:childTnLst>
                              <p:par>
                                <p:cTn id="44" presetID="1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p:tgtEl>
                                          <p:spTgt spid="16"/>
                                        </p:tgtEl>
                                        <p:attrNameLst>
                                          <p:attrName>ppt_x</p:attrName>
                                        </p:attrNameLst>
                                      </p:cBhvr>
                                      <p:tavLst>
                                        <p:tav tm="0">
                                          <p:val>
                                            <p:strVal val="#ppt_x-#ppt_w*1.125000"/>
                                          </p:val>
                                        </p:tav>
                                        <p:tav tm="100000">
                                          <p:val>
                                            <p:strVal val="#ppt_x"/>
                                          </p:val>
                                        </p:tav>
                                      </p:tavLst>
                                    </p:anim>
                                    <p:animEffect transition="in" filter="wipe(righ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2" grpId="0" animBg="1"/>
      <p:bldP spid="13"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7212" y="166486"/>
            <a:ext cx="5083504" cy="954107"/>
          </a:xfrm>
          <a:prstGeom prst="rect">
            <a:avLst/>
          </a:prstGeom>
          <a:noFill/>
          <a:ln w="9525">
            <a:noFill/>
          </a:ln>
        </p:spPr>
        <p:txBody>
          <a:bodyPr wrap="square" rtlCol="0">
            <a:spAutoFit/>
          </a:bodyPr>
          <a:lstStyle/>
          <a:p>
            <a:pPr algn="ctr"/>
            <a:r>
              <a:rPr lang="en-US" sz="2800" b="1">
                <a:solidFill>
                  <a:srgbClr val="0000FF"/>
                </a:solidFill>
                <a:latin typeface="Times New Roman" panose="02020603050405020304" pitchFamily="18" charset="0"/>
                <a:cs typeface="Times New Roman" panose="02020603050405020304" pitchFamily="18" charset="0"/>
              </a:rPr>
              <a:t>LỰA CHỌN CẤU TRÚC CÂU</a:t>
            </a:r>
          </a:p>
          <a:p>
            <a:pPr algn="ctr"/>
            <a:r>
              <a:rPr lang="en-US" sz="2800" b="1">
                <a:solidFill>
                  <a:srgbClr val="0000FF"/>
                </a:solidFill>
                <a:latin typeface="Times New Roman" panose="02020603050405020304" pitchFamily="18" charset="0"/>
                <a:cs typeface="Times New Roman" panose="02020603050405020304" pitchFamily="18" charset="0"/>
              </a:rPr>
              <a:t>(Thảo luận nhóm 5 – 5 phút)</a:t>
            </a:r>
          </a:p>
        </p:txBody>
      </p:sp>
      <p:sp>
        <p:nvSpPr>
          <p:cNvPr id="8" name="TextBox 7"/>
          <p:cNvSpPr txBox="1"/>
          <p:nvPr/>
        </p:nvSpPr>
        <p:spPr>
          <a:xfrm>
            <a:off x="399349" y="1046162"/>
            <a:ext cx="11328363" cy="1785104"/>
          </a:xfrm>
          <a:prstGeom prst="rect">
            <a:avLst/>
          </a:prstGeom>
          <a:noFill/>
          <a:ln w="9525">
            <a:solidFill>
              <a:srgbClr val="0070C0"/>
            </a:solidFill>
          </a:ln>
        </p:spPr>
        <p:txBody>
          <a:bodyPr wrap="square" rtlCol="0">
            <a:spAutoFit/>
          </a:bodyPr>
          <a:lstStyle/>
          <a:p>
            <a:r>
              <a:rPr lang="en-US" sz="2200" b="1">
                <a:solidFill>
                  <a:srgbClr val="FF0000"/>
                </a:solidFill>
                <a:latin typeface="Times New Roman" panose="02020603050405020304" pitchFamily="18" charset="0"/>
                <a:cs typeface="Times New Roman" panose="02020603050405020304" pitchFamily="18" charset="0"/>
              </a:rPr>
              <a:t>Đọc đoạn văn sau và trả lời câu hỏi:</a:t>
            </a:r>
          </a:p>
          <a:p>
            <a:r>
              <a:rPr lang="en-US" sz="2200" b="1" i="1">
                <a:solidFill>
                  <a:srgbClr val="FF0000"/>
                </a:solidFill>
                <a:latin typeface="Times New Roman" panose="02020603050405020304" pitchFamily="18" charset="0"/>
                <a:cs typeface="Times New Roman" panose="02020603050405020304" pitchFamily="18" charset="0"/>
              </a:rPr>
              <a:t>          “Một lần, khi được hỏi về thời gian sáng tác bài hát, ông cười trả lời: “Tôi viết trong hai tiếng cộng cả cuộc đời! Bởi nếu không sống những ngày gian khổ, không nuôi khát vọng giải phóng dân tộc, làm sao cảm xúc có thể vỡ òa cùng ngày chiến thắng. Để có được như ngày hôm nay, chúng ta đã phải đổi bằng máu và nước mắt.” </a:t>
            </a:r>
            <a:r>
              <a:rPr lang="en-US" sz="2200" b="1">
                <a:solidFill>
                  <a:srgbClr val="FF0000"/>
                </a:solidFill>
                <a:latin typeface="Times New Roman" panose="02020603050405020304" pitchFamily="18" charset="0"/>
                <a:cs typeface="Times New Roman" panose="02020603050405020304" pitchFamily="18" charset="0"/>
              </a:rPr>
              <a:t>(Nguyệt Cát)</a:t>
            </a:r>
          </a:p>
        </p:txBody>
      </p:sp>
      <p:sp>
        <p:nvSpPr>
          <p:cNvPr id="10" name="TextBox 9"/>
          <p:cNvSpPr txBox="1"/>
          <p:nvPr/>
        </p:nvSpPr>
        <p:spPr>
          <a:xfrm>
            <a:off x="399349" y="2910497"/>
            <a:ext cx="4778708" cy="3785652"/>
          </a:xfrm>
          <a:prstGeom prst="rect">
            <a:avLst/>
          </a:prstGeom>
          <a:noFill/>
          <a:ln w="9525">
            <a:solidFill>
              <a:srgbClr val="0070C0"/>
            </a:solidFill>
          </a:ln>
        </p:spPr>
        <p:txBody>
          <a:bodyPr wrap="square" rtlCol="0">
            <a:spAutoFit/>
          </a:bodyPr>
          <a:lstStyle/>
          <a:p>
            <a:pPr algn="just"/>
            <a:r>
              <a:rPr lang="en-US" sz="2400" b="1">
                <a:solidFill>
                  <a:srgbClr val="FF0000"/>
                </a:solidFill>
                <a:latin typeface="Times New Roman" panose="02020603050405020304" pitchFamily="18" charset="0"/>
                <a:cs typeface="Times New Roman" panose="02020603050405020304" pitchFamily="18" charset="0"/>
              </a:rPr>
              <a:t>1. Tìm trạng ngữ của câu mở đầu đoạn văn </a:t>
            </a:r>
            <a:r>
              <a:rPr lang="en-US" sz="2400" b="1" i="1">
                <a:solidFill>
                  <a:srgbClr val="FF0000"/>
                </a:solidFill>
                <a:latin typeface="Times New Roman" panose="02020603050405020304" pitchFamily="18" charset="0"/>
                <a:cs typeface="Times New Roman" panose="02020603050405020304" pitchFamily="18" charset="0"/>
              </a:rPr>
              <a:t>(“Một lần, khi được hỏi về thời gian sáng tác bài hát, ông cười trả lời”</a:t>
            </a:r>
            <a:r>
              <a:rPr lang="en-US" sz="2400" b="1">
                <a:solidFill>
                  <a:srgbClr val="FF0000"/>
                </a:solidFill>
                <a:latin typeface="Times New Roman" panose="02020603050405020304" pitchFamily="18" charset="0"/>
                <a:cs typeface="Times New Roman" panose="02020603050405020304" pitchFamily="18" charset="0"/>
              </a:rPr>
              <a:t>) và cho biết: Vì sao tác giả không cần nêu đích xác ngày tháng như trong các văn bản “Hồ Chí Minh và “Tuyên ngôn độc lập”, “Diễn biến chiến dịch Điện Biên Phủ” (sách Ngữ văn 6, tập một, trang 90, 94)?</a:t>
            </a:r>
          </a:p>
        </p:txBody>
      </p:sp>
      <p:sp>
        <p:nvSpPr>
          <p:cNvPr id="6" name="TextBox 5"/>
          <p:cNvSpPr txBox="1"/>
          <p:nvPr/>
        </p:nvSpPr>
        <p:spPr>
          <a:xfrm>
            <a:off x="5273754" y="2910497"/>
            <a:ext cx="4859654" cy="3785652"/>
          </a:xfrm>
          <a:prstGeom prst="rect">
            <a:avLst/>
          </a:prstGeom>
          <a:noFill/>
          <a:ln w="9525">
            <a:solidFill>
              <a:srgbClr val="0070C0"/>
            </a:solidFill>
          </a:ln>
        </p:spPr>
        <p:txBody>
          <a:bodyPr wrap="square" rtlCol="0">
            <a:spAutoFit/>
          </a:bodyPr>
          <a:lstStyle/>
          <a:p>
            <a:pPr algn="just"/>
            <a:r>
              <a:rPr lang="en-US" sz="2400" b="1">
                <a:solidFill>
                  <a:srgbClr val="FF0000"/>
                </a:solidFill>
                <a:latin typeface="Times New Roman" panose="02020603050405020304" pitchFamily="18" charset="0"/>
                <a:cs typeface="Times New Roman" panose="02020603050405020304" pitchFamily="18" charset="0"/>
              </a:rPr>
              <a:t>2. Tìm trạng ngữ trong câu </a:t>
            </a:r>
            <a:r>
              <a:rPr lang="en-US" sz="2400" b="1" i="1">
                <a:solidFill>
                  <a:srgbClr val="FF0000"/>
                </a:solidFill>
                <a:latin typeface="Times New Roman" panose="02020603050405020304" pitchFamily="18" charset="0"/>
                <a:cs typeface="Times New Roman" panose="02020603050405020304" pitchFamily="18" charset="0"/>
              </a:rPr>
              <a:t>“Tôi viết trong hai tiếng cộng cả cuộc đời!”)</a:t>
            </a:r>
            <a:r>
              <a:rPr lang="en-US" sz="2400" b="1">
                <a:solidFill>
                  <a:srgbClr val="FF0000"/>
                </a:solidFill>
                <a:latin typeface="Times New Roman" panose="02020603050405020304" pitchFamily="18" charset="0"/>
                <a:cs typeface="Times New Roman" panose="02020603050405020304" pitchFamily="18" charset="0"/>
              </a:rPr>
              <a:t> và cho biết: </a:t>
            </a:r>
          </a:p>
          <a:p>
            <a:pPr algn="just"/>
            <a:r>
              <a:rPr lang="en-US" sz="2400" b="1">
                <a:solidFill>
                  <a:srgbClr val="FF0000"/>
                </a:solidFill>
                <a:latin typeface="Times New Roman" panose="02020603050405020304" pitchFamily="18" charset="0"/>
                <a:cs typeface="Times New Roman" panose="02020603050405020304" pitchFamily="18" charset="0"/>
              </a:rPr>
              <a:t>- Vị trí, công dụng của trạng ngữ trong câu?</a:t>
            </a:r>
          </a:p>
          <a:p>
            <a:pPr algn="just"/>
            <a:r>
              <a:rPr lang="en-US" sz="2400" b="1">
                <a:solidFill>
                  <a:srgbClr val="FF0000"/>
                </a:solidFill>
                <a:latin typeface="Times New Roman" panose="02020603050405020304" pitchFamily="18" charset="0"/>
                <a:cs typeface="Times New Roman" panose="02020603050405020304" pitchFamily="18" charset="0"/>
              </a:rPr>
              <a:t>- Trạng ngữ và những câu tiếp theo có mối quan hệ với nhau như thế nào? </a:t>
            </a:r>
          </a:p>
          <a:p>
            <a:pPr algn="just"/>
            <a:r>
              <a:rPr lang="en-US" sz="2400" b="1">
                <a:solidFill>
                  <a:srgbClr val="FF0000"/>
                </a:solidFill>
                <a:latin typeface="Times New Roman" panose="02020603050405020304" pitchFamily="18" charset="0"/>
                <a:cs typeface="Times New Roman" panose="02020603050405020304" pitchFamily="18" charset="0"/>
              </a:rPr>
              <a:t>- Việc lựa chọn cấu trúc câu này có tác dụng như thế nào?</a:t>
            </a:r>
          </a:p>
        </p:txBody>
      </p:sp>
      <p:sp>
        <p:nvSpPr>
          <p:cNvPr id="7" name="TextBox 6"/>
          <p:cNvSpPr txBox="1"/>
          <p:nvPr/>
        </p:nvSpPr>
        <p:spPr>
          <a:xfrm>
            <a:off x="10229105" y="2910497"/>
            <a:ext cx="1615565" cy="3785652"/>
          </a:xfrm>
          <a:prstGeom prst="rect">
            <a:avLst/>
          </a:prstGeom>
          <a:noFill/>
          <a:ln w="9525">
            <a:solidFill>
              <a:srgbClr val="0070C0"/>
            </a:solidFill>
          </a:ln>
        </p:spPr>
        <p:txBody>
          <a:bodyPr wrap="square" rtlCol="0">
            <a:spAutoFit/>
          </a:bodyPr>
          <a:lstStyle/>
          <a:p>
            <a:pPr algn="just"/>
            <a:r>
              <a:rPr lang="en-US" sz="2400" b="1">
                <a:solidFill>
                  <a:srgbClr val="FF0000"/>
                </a:solidFill>
                <a:latin typeface="Times New Roman" panose="02020603050405020304" pitchFamily="18" charset="0"/>
                <a:cs typeface="Times New Roman" panose="02020603050405020304" pitchFamily="18" charset="0"/>
              </a:rPr>
              <a:t>3. Theo em, cần chú ý điều gì khi lựa chọn cấu trúc câu?</a:t>
            </a:r>
          </a:p>
          <a:p>
            <a:pPr algn="just"/>
            <a:endParaRPr lang="en-US" sz="2400" b="1">
              <a:solidFill>
                <a:srgbClr val="FF0000"/>
              </a:solidFill>
              <a:latin typeface="Times New Roman" panose="02020603050405020304" pitchFamily="18" charset="0"/>
              <a:cs typeface="Times New Roman" panose="02020603050405020304" pitchFamily="18" charset="0"/>
            </a:endParaRPr>
          </a:p>
          <a:p>
            <a:pPr algn="just"/>
            <a:endParaRPr lang="en-US" sz="2400" b="1">
              <a:solidFill>
                <a:srgbClr val="FF0000"/>
              </a:solidFill>
              <a:latin typeface="Times New Roman" panose="02020603050405020304" pitchFamily="18" charset="0"/>
              <a:cs typeface="Times New Roman" panose="02020603050405020304" pitchFamily="18" charset="0"/>
            </a:endParaRPr>
          </a:p>
          <a:p>
            <a:pPr algn="just"/>
            <a:endParaRPr lang="en-US" sz="2400" b="1">
              <a:solidFill>
                <a:srgbClr val="FF0000"/>
              </a:solidFill>
              <a:latin typeface="Times New Roman" panose="02020603050405020304" pitchFamily="18" charset="0"/>
              <a:cs typeface="Times New Roman" panose="02020603050405020304" pitchFamily="18" charset="0"/>
            </a:endParaRPr>
          </a:p>
          <a:p>
            <a:pPr algn="just"/>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87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ppt_x</p:attrName>
                                        </p:attrNameLst>
                                      </p:cBhvr>
                                      <p:tavLst>
                                        <p:tav tm="0">
                                          <p:val>
                                            <p:strVal val="#ppt_x-#ppt_w*1.125000"/>
                                          </p:val>
                                        </p:tav>
                                        <p:tav tm="100000">
                                          <p:val>
                                            <p:strVal val="#ppt_x"/>
                                          </p:val>
                                        </p:tav>
                                      </p:tavLst>
                                    </p:anim>
                                    <p:animEffect transition="in" filter="wipe(righ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7212" y="166486"/>
            <a:ext cx="5083504" cy="954107"/>
          </a:xfrm>
          <a:prstGeom prst="rect">
            <a:avLst/>
          </a:prstGeom>
          <a:noFill/>
          <a:ln w="9525">
            <a:noFill/>
          </a:ln>
        </p:spPr>
        <p:txBody>
          <a:bodyPr wrap="square" rtlCol="0">
            <a:spAutoFit/>
          </a:bodyPr>
          <a:lstStyle/>
          <a:p>
            <a:pPr algn="ctr"/>
            <a:r>
              <a:rPr lang="en-US" sz="2800" b="1">
                <a:solidFill>
                  <a:srgbClr val="0000FF"/>
                </a:solidFill>
                <a:latin typeface="Times New Roman" panose="02020603050405020304" pitchFamily="18" charset="0"/>
                <a:cs typeface="Times New Roman" panose="02020603050405020304" pitchFamily="18" charset="0"/>
              </a:rPr>
              <a:t>LỰA CHỌN CẤU TRÚC CÂU</a:t>
            </a:r>
          </a:p>
          <a:p>
            <a:pPr algn="ctr"/>
            <a:r>
              <a:rPr lang="en-US" sz="2800" b="1">
                <a:solidFill>
                  <a:srgbClr val="0000FF"/>
                </a:solidFill>
                <a:latin typeface="Times New Roman" panose="02020603050405020304" pitchFamily="18" charset="0"/>
                <a:cs typeface="Times New Roman" panose="02020603050405020304" pitchFamily="18" charset="0"/>
              </a:rPr>
              <a:t>(Thảo luận nhóm 5 – 5 phút)</a:t>
            </a:r>
          </a:p>
        </p:txBody>
      </p:sp>
      <p:sp>
        <p:nvSpPr>
          <p:cNvPr id="8" name="TextBox 7"/>
          <p:cNvSpPr txBox="1"/>
          <p:nvPr/>
        </p:nvSpPr>
        <p:spPr>
          <a:xfrm>
            <a:off x="399349" y="1046162"/>
            <a:ext cx="11328363" cy="1785104"/>
          </a:xfrm>
          <a:prstGeom prst="rect">
            <a:avLst/>
          </a:prstGeom>
          <a:noFill/>
          <a:ln w="9525">
            <a:solidFill>
              <a:srgbClr val="0070C0"/>
            </a:solidFill>
          </a:ln>
        </p:spPr>
        <p:txBody>
          <a:bodyPr wrap="square" rtlCol="0">
            <a:spAutoFit/>
          </a:bodyPr>
          <a:lstStyle/>
          <a:p>
            <a:r>
              <a:rPr lang="en-US" sz="2200" b="1">
                <a:solidFill>
                  <a:srgbClr val="FF0000"/>
                </a:solidFill>
                <a:latin typeface="Times New Roman" panose="02020603050405020304" pitchFamily="18" charset="0"/>
                <a:cs typeface="Times New Roman" panose="02020603050405020304" pitchFamily="18" charset="0"/>
              </a:rPr>
              <a:t>Đọc đoạn văn sau và trả lời câu hỏi:</a:t>
            </a:r>
          </a:p>
          <a:p>
            <a:r>
              <a:rPr lang="en-US" sz="2200" b="1" i="1">
                <a:solidFill>
                  <a:srgbClr val="FF0000"/>
                </a:solidFill>
                <a:latin typeface="Times New Roman" panose="02020603050405020304" pitchFamily="18" charset="0"/>
                <a:cs typeface="Times New Roman" panose="02020603050405020304" pitchFamily="18" charset="0"/>
              </a:rPr>
              <a:t>          “Một lần, khi được hỏi về thời gian sáng tác bài hát, ông cười trả lời: “Tôi viết trong hai tiếng cộng cả cuộc đời! Bởi nếu không sống những ngày gian khổ, không nuôi khát vọng giải phóng dân tộc, làm sao cảm xúc có thể vỡ òa cùng ngày chiến thắng. Để có được như ngày hôm nay, chúng ta đã phải đổi bằng máu và nước mắt.” </a:t>
            </a:r>
            <a:r>
              <a:rPr lang="en-US" sz="2200" b="1">
                <a:solidFill>
                  <a:srgbClr val="FF0000"/>
                </a:solidFill>
                <a:latin typeface="Times New Roman" panose="02020603050405020304" pitchFamily="18" charset="0"/>
                <a:cs typeface="Times New Roman" panose="02020603050405020304" pitchFamily="18" charset="0"/>
              </a:rPr>
              <a:t>(Nguyệt Cát)</a:t>
            </a:r>
          </a:p>
        </p:txBody>
      </p:sp>
      <p:sp>
        <p:nvSpPr>
          <p:cNvPr id="10" name="TextBox 9"/>
          <p:cNvSpPr txBox="1"/>
          <p:nvPr/>
        </p:nvSpPr>
        <p:spPr>
          <a:xfrm>
            <a:off x="399349" y="2910497"/>
            <a:ext cx="4778708" cy="3785652"/>
          </a:xfrm>
          <a:prstGeom prst="rect">
            <a:avLst/>
          </a:prstGeom>
          <a:noFill/>
          <a:ln w="9525">
            <a:solidFill>
              <a:srgbClr val="0070C0"/>
            </a:solidFill>
          </a:ln>
        </p:spPr>
        <p:txBody>
          <a:bodyPr wrap="square" rtlCol="0">
            <a:spAutoFit/>
          </a:bodyPr>
          <a:lstStyle/>
          <a:p>
            <a:pPr algn="just"/>
            <a:r>
              <a:rPr lang="en-US" sz="2400" b="1">
                <a:solidFill>
                  <a:srgbClr val="FF0000"/>
                </a:solidFill>
                <a:latin typeface="Times New Roman" panose="02020603050405020304" pitchFamily="18" charset="0"/>
                <a:cs typeface="Times New Roman" panose="02020603050405020304" pitchFamily="18" charset="0"/>
              </a:rPr>
              <a:t>1. Tìm trạng ngữ của câu mở đầu đoạn văn </a:t>
            </a:r>
            <a:r>
              <a:rPr lang="en-US" sz="2400" b="1" i="1">
                <a:solidFill>
                  <a:srgbClr val="FF0000"/>
                </a:solidFill>
                <a:latin typeface="Times New Roman" panose="02020603050405020304" pitchFamily="18" charset="0"/>
                <a:cs typeface="Times New Roman" panose="02020603050405020304" pitchFamily="18" charset="0"/>
              </a:rPr>
              <a:t>(“Một lần, khi được hỏi về thời gian sáng tác bài hát, ông cười trả lời”</a:t>
            </a:r>
            <a:r>
              <a:rPr lang="en-US" sz="2400" b="1">
                <a:solidFill>
                  <a:srgbClr val="FF0000"/>
                </a:solidFill>
                <a:latin typeface="Times New Roman" panose="02020603050405020304" pitchFamily="18" charset="0"/>
                <a:cs typeface="Times New Roman" panose="02020603050405020304" pitchFamily="18" charset="0"/>
              </a:rPr>
              <a:t>) và cho biết: Vì sao tác giả không cần nêu đích xác ngày tháng như trong các văn bản “Hồ Chí Minh và “Tuyên ngôn độc lập”, “Diễn biến chiến dịch Điện Biên Phủ” (sách Ngữ văn 6, tập một, trang 90, 94)?</a:t>
            </a:r>
          </a:p>
        </p:txBody>
      </p:sp>
      <p:sp>
        <p:nvSpPr>
          <p:cNvPr id="11" name="TextBox 10"/>
          <p:cNvSpPr txBox="1"/>
          <p:nvPr/>
        </p:nvSpPr>
        <p:spPr>
          <a:xfrm>
            <a:off x="5603362" y="2985584"/>
            <a:ext cx="5241850" cy="3416320"/>
          </a:xfrm>
          <a:prstGeom prst="rect">
            <a:avLst/>
          </a:prstGeom>
          <a:noFill/>
          <a:ln w="9525">
            <a:noFill/>
          </a:ln>
        </p:spPr>
        <p:txBody>
          <a:bodyPr wrap="square" rtlCol="0">
            <a:spAutoFit/>
          </a:bodyPr>
          <a:lstStyle/>
          <a:p>
            <a:pPr>
              <a:lnSpc>
                <a:spcPct val="150000"/>
              </a:lnSpc>
            </a:pPr>
            <a:r>
              <a:rPr lang="en-US" sz="2400" b="1">
                <a:solidFill>
                  <a:srgbClr val="0000FF"/>
                </a:solidFill>
                <a:latin typeface="Times New Roman" panose="02020603050405020304" pitchFamily="18" charset="0"/>
                <a:cs typeface="Times New Roman" panose="02020603050405020304" pitchFamily="18" charset="0"/>
              </a:rPr>
              <a:t>- Trạng ngữ:  </a:t>
            </a:r>
            <a:r>
              <a:rPr lang="en-US" sz="2400" b="1" i="1">
                <a:solidFill>
                  <a:srgbClr val="0000FF"/>
                </a:solidFill>
                <a:latin typeface="Times New Roman" panose="02020603050405020304" pitchFamily="18" charset="0"/>
                <a:cs typeface="Times New Roman" panose="02020603050405020304" pitchFamily="18" charset="0"/>
              </a:rPr>
              <a:t>Một lần, khi được hỏi về thời gian sáng tác bài hát</a:t>
            </a:r>
            <a:endParaRPr lang="en-US" sz="2400" b="1">
              <a:solidFill>
                <a:srgbClr val="0000FF"/>
              </a:solidFill>
              <a:latin typeface="Times New Roman" panose="02020603050405020304" pitchFamily="18" charset="0"/>
              <a:cs typeface="Times New Roman" panose="02020603050405020304" pitchFamily="18" charset="0"/>
            </a:endParaRPr>
          </a:p>
          <a:p>
            <a:pPr>
              <a:lnSpc>
                <a:spcPct val="150000"/>
              </a:lnSpc>
            </a:pPr>
            <a:r>
              <a:rPr lang="en-US" sz="2400" b="1">
                <a:solidFill>
                  <a:srgbClr val="0000FF"/>
                </a:solidFill>
                <a:latin typeface="Times New Roman" panose="02020603050405020304" pitchFamily="18" charset="0"/>
                <a:cs typeface="Times New Roman" panose="02020603050405020304" pitchFamily="18" charset="0"/>
              </a:rPr>
              <a:t>- Tác giả không cần nêu đích xác ngày tháng: vì thông tin được nêu không yêu cầu phải chính xác về thời gian, không gian.</a:t>
            </a:r>
          </a:p>
        </p:txBody>
      </p:sp>
    </p:spTree>
    <p:extLst>
      <p:ext uri="{BB962C8B-B14F-4D97-AF65-F5344CB8AC3E}">
        <p14:creationId xmlns:p14="http://schemas.microsoft.com/office/powerpoint/2010/main" val="334216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7212" y="166486"/>
            <a:ext cx="5083504" cy="954107"/>
          </a:xfrm>
          <a:prstGeom prst="rect">
            <a:avLst/>
          </a:prstGeom>
          <a:noFill/>
          <a:ln w="9525">
            <a:noFill/>
          </a:ln>
        </p:spPr>
        <p:txBody>
          <a:bodyPr wrap="square" rtlCol="0">
            <a:spAutoFit/>
          </a:bodyPr>
          <a:lstStyle/>
          <a:p>
            <a:pPr algn="ctr"/>
            <a:r>
              <a:rPr lang="en-US" sz="2800" b="1">
                <a:solidFill>
                  <a:srgbClr val="0000FF"/>
                </a:solidFill>
                <a:latin typeface="Times New Roman" panose="02020603050405020304" pitchFamily="18" charset="0"/>
                <a:cs typeface="Times New Roman" panose="02020603050405020304" pitchFamily="18" charset="0"/>
              </a:rPr>
              <a:t>LỰA CHỌN CẤU TRÚC CÂU</a:t>
            </a:r>
          </a:p>
          <a:p>
            <a:pPr algn="ctr"/>
            <a:r>
              <a:rPr lang="en-US" sz="2800" b="1">
                <a:solidFill>
                  <a:srgbClr val="0000FF"/>
                </a:solidFill>
                <a:latin typeface="Times New Roman" panose="02020603050405020304" pitchFamily="18" charset="0"/>
                <a:cs typeface="Times New Roman" panose="02020603050405020304" pitchFamily="18" charset="0"/>
              </a:rPr>
              <a:t>(Thảo luận nhóm 5 – 5 phút)</a:t>
            </a:r>
          </a:p>
        </p:txBody>
      </p:sp>
      <p:sp>
        <p:nvSpPr>
          <p:cNvPr id="8" name="TextBox 7"/>
          <p:cNvSpPr txBox="1"/>
          <p:nvPr/>
        </p:nvSpPr>
        <p:spPr>
          <a:xfrm>
            <a:off x="399349" y="1046162"/>
            <a:ext cx="11328363" cy="1785104"/>
          </a:xfrm>
          <a:prstGeom prst="rect">
            <a:avLst/>
          </a:prstGeom>
          <a:noFill/>
          <a:ln w="9525">
            <a:solidFill>
              <a:srgbClr val="0070C0"/>
            </a:solidFill>
          </a:ln>
        </p:spPr>
        <p:txBody>
          <a:bodyPr wrap="square" rtlCol="0">
            <a:spAutoFit/>
          </a:bodyPr>
          <a:lstStyle/>
          <a:p>
            <a:r>
              <a:rPr lang="en-US" sz="2200" b="1">
                <a:solidFill>
                  <a:srgbClr val="FF0000"/>
                </a:solidFill>
                <a:latin typeface="Times New Roman" panose="02020603050405020304" pitchFamily="18" charset="0"/>
                <a:cs typeface="Times New Roman" panose="02020603050405020304" pitchFamily="18" charset="0"/>
              </a:rPr>
              <a:t>Đọc đoạn văn sau và trả lời câu hỏi:</a:t>
            </a:r>
          </a:p>
          <a:p>
            <a:r>
              <a:rPr lang="en-US" sz="2200" b="1" i="1">
                <a:solidFill>
                  <a:srgbClr val="FF0000"/>
                </a:solidFill>
                <a:latin typeface="Times New Roman" panose="02020603050405020304" pitchFamily="18" charset="0"/>
                <a:cs typeface="Times New Roman" panose="02020603050405020304" pitchFamily="18" charset="0"/>
              </a:rPr>
              <a:t>          “Một lần, khi được hỏi về thời gian sáng tác bài hát, ông cười trả lời: “Tôi viết trong hai tiếng cộng cả cuộc đời! Bởi nếu không sống những ngày gian khổ, không nuôi khát vọng giải phóng dân tộc, làm sao cảm xúc có thể vỡ òa cùng ngày chiến thắng. Để có được như ngày hôm nay, chúng ta đã phải đổi bằng máu và nước mắt.” </a:t>
            </a:r>
            <a:r>
              <a:rPr lang="en-US" sz="2200" b="1">
                <a:solidFill>
                  <a:srgbClr val="FF0000"/>
                </a:solidFill>
                <a:latin typeface="Times New Roman" panose="02020603050405020304" pitchFamily="18" charset="0"/>
                <a:cs typeface="Times New Roman" panose="02020603050405020304" pitchFamily="18" charset="0"/>
              </a:rPr>
              <a:t>(Nguyệt Cát)</a:t>
            </a:r>
          </a:p>
        </p:txBody>
      </p:sp>
      <p:sp>
        <p:nvSpPr>
          <p:cNvPr id="10" name="TextBox 9"/>
          <p:cNvSpPr txBox="1"/>
          <p:nvPr/>
        </p:nvSpPr>
        <p:spPr>
          <a:xfrm>
            <a:off x="473780" y="2899864"/>
            <a:ext cx="6139674" cy="3816429"/>
          </a:xfrm>
          <a:prstGeom prst="rect">
            <a:avLst/>
          </a:prstGeom>
          <a:noFill/>
          <a:ln w="9525">
            <a:noFill/>
          </a:ln>
        </p:spPr>
        <p:txBody>
          <a:bodyPr wrap="square" rtlCol="0">
            <a:spAutoFit/>
          </a:bodyPr>
          <a:lstStyle/>
          <a:p>
            <a:r>
              <a:rPr lang="en-US" sz="2200" b="1">
                <a:solidFill>
                  <a:srgbClr val="0000FF"/>
                </a:solidFill>
                <a:latin typeface="Times New Roman" panose="02020603050405020304" pitchFamily="18" charset="0"/>
                <a:cs typeface="Times New Roman" panose="02020603050405020304" pitchFamily="18" charset="0"/>
              </a:rPr>
              <a:t>- Trạng ngữ: </a:t>
            </a:r>
            <a:r>
              <a:rPr lang="en-US" sz="2200" b="1" i="1">
                <a:solidFill>
                  <a:srgbClr val="0000FF"/>
                </a:solidFill>
                <a:latin typeface="Times New Roman" panose="02020603050405020304" pitchFamily="18" charset="0"/>
                <a:cs typeface="Times New Roman" panose="02020603050405020304" pitchFamily="18" charset="0"/>
              </a:rPr>
              <a:t>trong hai tiếng cộng cả cuộc đời</a:t>
            </a:r>
            <a:endParaRPr lang="en-US" sz="2200" b="1">
              <a:solidFill>
                <a:srgbClr val="0000FF"/>
              </a:solidFill>
              <a:latin typeface="Times New Roman" panose="02020603050405020304" pitchFamily="18" charset="0"/>
              <a:cs typeface="Times New Roman" panose="02020603050405020304" pitchFamily="18" charset="0"/>
            </a:endParaRPr>
          </a:p>
          <a:p>
            <a:r>
              <a:rPr lang="en-US" sz="2200" b="1">
                <a:solidFill>
                  <a:srgbClr val="0000FF"/>
                </a:solidFill>
                <a:latin typeface="Times New Roman" panose="02020603050405020304" pitchFamily="18" charset="0"/>
                <a:cs typeface="Times New Roman" panose="02020603050405020304" pitchFamily="18" charset="0"/>
              </a:rPr>
              <a:t>- Vị trí: cuối câu</a:t>
            </a:r>
          </a:p>
          <a:p>
            <a:r>
              <a:rPr lang="en-US" sz="2200" b="1" i="1">
                <a:solidFill>
                  <a:srgbClr val="0000FF"/>
                </a:solidFill>
                <a:latin typeface="Times New Roman" panose="02020603050405020304" pitchFamily="18" charset="0"/>
                <a:cs typeface="Times New Roman" panose="02020603050405020304" pitchFamily="18" charset="0"/>
              </a:rPr>
              <a:t>­</a:t>
            </a:r>
            <a:r>
              <a:rPr lang="en-US" sz="2200" b="1">
                <a:solidFill>
                  <a:srgbClr val="0000FF"/>
                </a:solidFill>
                <a:latin typeface="Times New Roman" panose="02020603050405020304" pitchFamily="18" charset="0"/>
                <a:cs typeface="Times New Roman" panose="02020603050405020304" pitchFamily="18" charset="0"/>
              </a:rPr>
              <a:t>- Công dụng: chỉ thời gian</a:t>
            </a:r>
          </a:p>
          <a:p>
            <a:r>
              <a:rPr lang="en-US" sz="2200" b="1">
                <a:solidFill>
                  <a:srgbClr val="0000FF"/>
                </a:solidFill>
                <a:latin typeface="Times New Roman" panose="02020603050405020304" pitchFamily="18" charset="0"/>
                <a:cs typeface="Times New Roman" panose="02020603050405020304" pitchFamily="18" charset="0"/>
              </a:rPr>
              <a:t>- Mối quan hệ của trạng ngữ với những câu tiếp theo:  </a:t>
            </a:r>
          </a:p>
          <a:p>
            <a:r>
              <a:rPr lang="en-US" sz="2200" b="1">
                <a:solidFill>
                  <a:srgbClr val="0000FF"/>
                </a:solidFill>
                <a:latin typeface="Times New Roman" panose="02020603050405020304" pitchFamily="18" charset="0"/>
                <a:cs typeface="Times New Roman" panose="02020603050405020304" pitchFamily="18" charset="0"/>
              </a:rPr>
              <a:t>+ TN: chỉ kết quả</a:t>
            </a:r>
          </a:p>
          <a:p>
            <a:r>
              <a:rPr lang="en-US" sz="2200" b="1">
                <a:solidFill>
                  <a:srgbClr val="0000FF"/>
                </a:solidFill>
                <a:latin typeface="Times New Roman" panose="02020603050405020304" pitchFamily="18" charset="0"/>
                <a:cs typeface="Times New Roman" panose="02020603050405020304" pitchFamily="18" charset="0"/>
              </a:rPr>
              <a:t>+ Những câu tiếp theo: chỉ nguyên nhân, giải thích rõ hơn nội dung (thông tin) được nêu ở trạng ngữ.</a:t>
            </a:r>
          </a:p>
          <a:p>
            <a:r>
              <a:rPr lang="en-US" sz="2200" b="1">
                <a:solidFill>
                  <a:srgbClr val="0000FF"/>
                </a:solidFill>
                <a:latin typeface="Times New Roman" panose="02020603050405020304" pitchFamily="18" charset="0"/>
                <a:cs typeface="Times New Roman" panose="02020603050405020304" pitchFamily="18" charset="0"/>
              </a:rPr>
              <a:t>- Tác dụng của việc lựa chọn cấu trúc câu: giúp thông tin cung cấp được rõ ràng, trong bài viết.</a:t>
            </a:r>
          </a:p>
        </p:txBody>
      </p:sp>
      <p:sp>
        <p:nvSpPr>
          <p:cNvPr id="11" name="TextBox 10"/>
          <p:cNvSpPr txBox="1"/>
          <p:nvPr/>
        </p:nvSpPr>
        <p:spPr>
          <a:xfrm>
            <a:off x="6847369" y="2910497"/>
            <a:ext cx="4859654" cy="3785652"/>
          </a:xfrm>
          <a:prstGeom prst="rect">
            <a:avLst/>
          </a:prstGeom>
          <a:noFill/>
          <a:ln w="9525">
            <a:solidFill>
              <a:srgbClr val="0070C0"/>
            </a:solidFill>
          </a:ln>
        </p:spPr>
        <p:txBody>
          <a:bodyPr wrap="square" rtlCol="0">
            <a:spAutoFit/>
          </a:bodyPr>
          <a:lstStyle/>
          <a:p>
            <a:pPr algn="just"/>
            <a:r>
              <a:rPr lang="en-US" sz="2400" b="1">
                <a:solidFill>
                  <a:srgbClr val="FF0000"/>
                </a:solidFill>
                <a:latin typeface="Times New Roman" panose="02020603050405020304" pitchFamily="18" charset="0"/>
                <a:cs typeface="Times New Roman" panose="02020603050405020304" pitchFamily="18" charset="0"/>
              </a:rPr>
              <a:t>2. Tìm trạng ngữ trong câu </a:t>
            </a:r>
            <a:r>
              <a:rPr lang="en-US" sz="2400" b="1" i="1">
                <a:solidFill>
                  <a:srgbClr val="FF0000"/>
                </a:solidFill>
                <a:latin typeface="Times New Roman" panose="02020603050405020304" pitchFamily="18" charset="0"/>
                <a:cs typeface="Times New Roman" panose="02020603050405020304" pitchFamily="18" charset="0"/>
              </a:rPr>
              <a:t>“Tôi viết trong hai tiếng cộng cả cuộc đời!”)</a:t>
            </a:r>
            <a:r>
              <a:rPr lang="en-US" sz="2400" b="1">
                <a:solidFill>
                  <a:srgbClr val="FF0000"/>
                </a:solidFill>
                <a:latin typeface="Times New Roman" panose="02020603050405020304" pitchFamily="18" charset="0"/>
                <a:cs typeface="Times New Roman" panose="02020603050405020304" pitchFamily="18" charset="0"/>
              </a:rPr>
              <a:t> và cho biết: </a:t>
            </a:r>
          </a:p>
          <a:p>
            <a:pPr algn="just"/>
            <a:r>
              <a:rPr lang="en-US" sz="2400" b="1">
                <a:solidFill>
                  <a:srgbClr val="FF0000"/>
                </a:solidFill>
                <a:latin typeface="Times New Roman" panose="02020603050405020304" pitchFamily="18" charset="0"/>
                <a:cs typeface="Times New Roman" panose="02020603050405020304" pitchFamily="18" charset="0"/>
              </a:rPr>
              <a:t>- Vị trí, công dụng của trạng ngữ trong câu?</a:t>
            </a:r>
          </a:p>
          <a:p>
            <a:pPr algn="just"/>
            <a:r>
              <a:rPr lang="en-US" sz="2400" b="1">
                <a:solidFill>
                  <a:srgbClr val="FF0000"/>
                </a:solidFill>
                <a:latin typeface="Times New Roman" panose="02020603050405020304" pitchFamily="18" charset="0"/>
                <a:cs typeface="Times New Roman" panose="02020603050405020304" pitchFamily="18" charset="0"/>
              </a:rPr>
              <a:t>- Trạng ngữ và những câu tiếp theo có mối quan hệ với nhau như thế nào? </a:t>
            </a:r>
          </a:p>
          <a:p>
            <a:pPr algn="just"/>
            <a:r>
              <a:rPr lang="en-US" sz="2400" b="1">
                <a:solidFill>
                  <a:srgbClr val="FF0000"/>
                </a:solidFill>
                <a:latin typeface="Times New Roman" panose="02020603050405020304" pitchFamily="18" charset="0"/>
                <a:cs typeface="Times New Roman" panose="02020603050405020304" pitchFamily="18" charset="0"/>
              </a:rPr>
              <a:t>- Việc lựa chọn cấu trúc câu này có tác dụng như thế nào?</a:t>
            </a:r>
          </a:p>
        </p:txBody>
      </p:sp>
    </p:spTree>
    <p:extLst>
      <p:ext uri="{BB962C8B-B14F-4D97-AF65-F5344CB8AC3E}">
        <p14:creationId xmlns:p14="http://schemas.microsoft.com/office/powerpoint/2010/main" val="279553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53907" y="517364"/>
            <a:ext cx="3203936" cy="584775"/>
          </a:xfrm>
          <a:prstGeom prst="rect">
            <a:avLst/>
          </a:prstGeom>
          <a:noFill/>
          <a:ln w="9525">
            <a:solidFill>
              <a:srgbClr val="0070C0"/>
            </a:solidFill>
          </a:ln>
        </p:spPr>
        <p:txBody>
          <a:bodyPr wrap="square" rtlCol="0">
            <a:spAutoFit/>
          </a:bodyPr>
          <a:lstStyle/>
          <a:p>
            <a:pPr algn="ctr"/>
            <a:r>
              <a:rPr lang="en-US" sz="3200" b="1">
                <a:solidFill>
                  <a:srgbClr val="0000FF"/>
                </a:solidFill>
                <a:latin typeface="Times New Roman" panose="02020603050405020304" pitchFamily="18" charset="0"/>
                <a:cs typeface="Times New Roman" panose="02020603050405020304" pitchFamily="18" charset="0"/>
              </a:rPr>
              <a:t>GHI NHỚ 2</a:t>
            </a:r>
          </a:p>
        </p:txBody>
      </p:sp>
      <p:sp>
        <p:nvSpPr>
          <p:cNvPr id="8" name="TextBox 7"/>
          <p:cNvSpPr txBox="1"/>
          <p:nvPr/>
        </p:nvSpPr>
        <p:spPr>
          <a:xfrm>
            <a:off x="3264188" y="1288912"/>
            <a:ext cx="6262586" cy="1077218"/>
          </a:xfrm>
          <a:prstGeom prst="rect">
            <a:avLst/>
          </a:prstGeom>
          <a:noFill/>
          <a:ln w="9525">
            <a:solidFill>
              <a:srgbClr val="0070C0"/>
            </a:solidFill>
          </a:ln>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Đặt câu phải phù hợp với yêu cầu thể hiện nghĩa của văn bản. </a:t>
            </a:r>
          </a:p>
        </p:txBody>
      </p:sp>
      <p:sp>
        <p:nvSpPr>
          <p:cNvPr id="10" name="TextBox 9"/>
          <p:cNvSpPr txBox="1"/>
          <p:nvPr/>
        </p:nvSpPr>
        <p:spPr>
          <a:xfrm>
            <a:off x="1565388" y="2531475"/>
            <a:ext cx="3729626" cy="1077218"/>
          </a:xfrm>
          <a:prstGeom prst="rect">
            <a:avLst/>
          </a:prstGeom>
          <a:noFill/>
          <a:ln w="9525">
            <a:solidFill>
              <a:srgbClr val="0070C0"/>
            </a:solidFill>
          </a:ln>
        </p:spPr>
        <p:txBody>
          <a:bodyPr wrap="square" rtlCol="0">
            <a:spAutoFit/>
          </a:bodyPr>
          <a:lstStyle/>
          <a:p>
            <a:pPr algn="ctr"/>
            <a:r>
              <a:rPr lang="en-US" sz="3200">
                <a:latin typeface="Times New Roman" panose="02020603050405020304" pitchFamily="18" charset="0"/>
                <a:cs typeface="Times New Roman" panose="02020603050405020304" pitchFamily="18" charset="0"/>
              </a:rPr>
              <a:t>phù hợp với</a:t>
            </a:r>
            <a:r>
              <a:rPr lang="en-US" sz="3200" b="1">
                <a:latin typeface="Times New Roman" panose="02020603050405020304" pitchFamily="18" charset="0"/>
                <a:cs typeface="Times New Roman" panose="02020603050405020304" pitchFamily="18" charset="0"/>
              </a:rPr>
              <a:t> tính chất</a:t>
            </a:r>
            <a:r>
              <a:rPr lang="en-US" sz="3200">
                <a:latin typeface="Times New Roman" panose="02020603050405020304" pitchFamily="18" charset="0"/>
                <a:cs typeface="Times New Roman" panose="02020603050405020304" pitchFamily="18" charset="0"/>
              </a:rPr>
              <a:t> của loại văn bản</a:t>
            </a:r>
            <a:endParaRPr lang="en-US" sz="3200" b="1">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657834" y="2531475"/>
            <a:ext cx="2759678" cy="1077218"/>
          </a:xfrm>
          <a:prstGeom prst="rect">
            <a:avLst/>
          </a:prstGeom>
          <a:noFill/>
          <a:ln w="9525">
            <a:solidFill>
              <a:srgbClr val="0070C0"/>
            </a:solidFill>
          </a:ln>
        </p:spPr>
        <p:txBody>
          <a:bodyPr wrap="square" rtlCol="0">
            <a:spAutoFit/>
          </a:bodyPr>
          <a:lstStyle/>
          <a:p>
            <a:pPr algn="ctr"/>
            <a:r>
              <a:rPr lang="en-US" sz="3200">
                <a:latin typeface="Times New Roman" panose="02020603050405020304" pitchFamily="18" charset="0"/>
                <a:cs typeface="Times New Roman" panose="02020603050405020304" pitchFamily="18" charset="0"/>
              </a:rPr>
              <a:t>phù hợp với </a:t>
            </a:r>
            <a:r>
              <a:rPr lang="en-US" sz="3200" b="1">
                <a:latin typeface="Times New Roman" panose="02020603050405020304" pitchFamily="18" charset="0"/>
                <a:cs typeface="Times New Roman" panose="02020603050405020304" pitchFamily="18" charset="0"/>
              </a:rPr>
              <a:t>ngữ cảnh</a:t>
            </a:r>
            <a:r>
              <a:rPr lang="en-US" sz="3200">
                <a:latin typeface="Times New Roman" panose="02020603050405020304" pitchFamily="18" charset="0"/>
                <a:cs typeface="Times New Roman" panose="02020603050405020304" pitchFamily="18" charset="0"/>
              </a:rPr>
              <a:t> </a:t>
            </a:r>
          </a:p>
        </p:txBody>
      </p:sp>
      <p:sp>
        <p:nvSpPr>
          <p:cNvPr id="13" name="TextBox 12"/>
          <p:cNvSpPr txBox="1"/>
          <p:nvPr/>
        </p:nvSpPr>
        <p:spPr>
          <a:xfrm>
            <a:off x="480867" y="3732013"/>
            <a:ext cx="2797667" cy="2554545"/>
          </a:xfrm>
          <a:prstGeom prst="rect">
            <a:avLst/>
          </a:prstGeom>
          <a:noFill/>
          <a:ln w="9525">
            <a:solidFill>
              <a:srgbClr val="0070C0"/>
            </a:solidFill>
          </a:ln>
        </p:spPr>
        <p:txBody>
          <a:bodyPr wrap="square" rtlCol="0">
            <a:spAutoFit/>
          </a:bodyPr>
          <a:lstStyle/>
          <a:p>
            <a:pPr algn="ctr"/>
            <a:r>
              <a:rPr lang="en-US" sz="3200">
                <a:latin typeface="Times New Roman" panose="02020603050405020304" pitchFamily="18" charset="0"/>
                <a:cs typeface="Times New Roman" panose="02020603050405020304" pitchFamily="18" charset="0"/>
              </a:rPr>
              <a:t>Văn bản hành chính, thư từ có những quy ước về cách viết</a:t>
            </a:r>
          </a:p>
          <a:p>
            <a:pPr algn="ctr"/>
            <a:endParaRPr lang="en-US" sz="3200" b="1">
              <a:solidFill>
                <a:srgbClr val="0000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349254" y="3732012"/>
            <a:ext cx="3136605" cy="2554545"/>
          </a:xfrm>
          <a:prstGeom prst="rect">
            <a:avLst/>
          </a:prstGeom>
          <a:noFill/>
          <a:ln w="9525">
            <a:solidFill>
              <a:srgbClr val="0070C0"/>
            </a:solidFill>
          </a:ln>
        </p:spPr>
        <p:txBody>
          <a:bodyPr wrap="square" rtlCol="0">
            <a:spAutoFit/>
          </a:bodyPr>
          <a:lstStyle/>
          <a:p>
            <a:r>
              <a:rPr lang="en-US" sz="3200">
                <a:latin typeface="Times New Roman" panose="02020603050405020304" pitchFamily="18" charset="0"/>
                <a:cs typeface="Times New Roman" panose="02020603050405020304" pitchFamily="18" charset="0"/>
              </a:rPr>
              <a:t>Văn bản truyện dân gian thường mở đầu bằng những câu giới thiệu sự tồn tại …</a:t>
            </a:r>
          </a:p>
        </p:txBody>
      </p:sp>
      <p:sp>
        <p:nvSpPr>
          <p:cNvPr id="16" name="TextBox 15"/>
          <p:cNvSpPr txBox="1"/>
          <p:nvPr/>
        </p:nvSpPr>
        <p:spPr>
          <a:xfrm>
            <a:off x="6767096" y="3756810"/>
            <a:ext cx="1909071" cy="2554545"/>
          </a:xfrm>
          <a:prstGeom prst="rect">
            <a:avLst/>
          </a:prstGeom>
          <a:noFill/>
          <a:ln w="9525">
            <a:solidFill>
              <a:srgbClr val="0070C0"/>
            </a:solidFill>
          </a:ln>
        </p:spPr>
        <p:txBody>
          <a:bodyPr wrap="square" rtlCol="0">
            <a:spAutoFit/>
          </a:bodyPr>
          <a:lstStyle/>
          <a:p>
            <a:pPr algn="r"/>
            <a:r>
              <a:rPr lang="en-US" sz="3200">
                <a:latin typeface="Times New Roman" panose="02020603050405020304" pitchFamily="18" charset="0"/>
                <a:cs typeface="Times New Roman" panose="02020603050405020304" pitchFamily="18" charset="0"/>
              </a:rPr>
              <a:t>phù hợp với những câu đứng trước và đứng sau</a:t>
            </a:r>
          </a:p>
        </p:txBody>
      </p:sp>
      <p:sp>
        <p:nvSpPr>
          <p:cNvPr id="14" name="TextBox 13"/>
          <p:cNvSpPr txBox="1"/>
          <p:nvPr/>
        </p:nvSpPr>
        <p:spPr>
          <a:xfrm>
            <a:off x="8779570" y="3756810"/>
            <a:ext cx="2996082" cy="2554545"/>
          </a:xfrm>
          <a:prstGeom prst="rect">
            <a:avLst/>
          </a:prstGeom>
          <a:noFill/>
          <a:ln w="9525">
            <a:solidFill>
              <a:srgbClr val="0070C0"/>
            </a:solidFill>
          </a:ln>
        </p:spPr>
        <p:txBody>
          <a:bodyPr wrap="square" rtlCol="0">
            <a:spAutoFit/>
          </a:bodyPr>
          <a:lstStyle/>
          <a:p>
            <a:r>
              <a:rPr lang="en-US" sz="3200">
                <a:latin typeface="Times New Roman" panose="02020603050405020304" pitchFamily="18" charset="0"/>
                <a:cs typeface="Times New Roman" panose="02020603050405020304" pitchFamily="18" charset="0"/>
              </a:rPr>
              <a:t>tạo thành một mạch văn thống nhất, không lặp cấu trúc, gây nhàm chán.</a:t>
            </a:r>
          </a:p>
        </p:txBody>
      </p:sp>
    </p:spTree>
    <p:extLst>
      <p:ext uri="{BB962C8B-B14F-4D97-AF65-F5344CB8AC3E}">
        <p14:creationId xmlns:p14="http://schemas.microsoft.com/office/powerpoint/2010/main" val="402122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ppt_x</p:attrName>
                                        </p:attrNameLst>
                                      </p:cBhvr>
                                      <p:tavLst>
                                        <p:tav tm="0">
                                          <p:val>
                                            <p:strVal val="#ppt_x-#ppt_w*1.125000"/>
                                          </p:val>
                                        </p:tav>
                                        <p:tav tm="100000">
                                          <p:val>
                                            <p:strVal val="#ppt_x"/>
                                          </p:val>
                                        </p:tav>
                                      </p:tavLst>
                                    </p:anim>
                                    <p:animEffect transition="in" filter="wipe(right)">
                                      <p:cBhvr>
                                        <p:cTn id="20" dur="500"/>
                                        <p:tgtEl>
                                          <p:spTgt spid="10"/>
                                        </p:tgtEl>
                                      </p:cBhvr>
                                    </p:animEffect>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ppt_x</p:attrName>
                                        </p:attrNameLst>
                                      </p:cBhvr>
                                      <p:tavLst>
                                        <p:tav tm="0">
                                          <p:val>
                                            <p:strVal val="#ppt_x-#ppt_w*1.125000"/>
                                          </p:val>
                                        </p:tav>
                                        <p:tav tm="100000">
                                          <p:val>
                                            <p:strVal val="#ppt_x"/>
                                          </p:val>
                                        </p:tav>
                                      </p:tavLst>
                                    </p:anim>
                                    <p:animEffect transition="in" filter="wipe(right)">
                                      <p:cBhvr>
                                        <p:cTn id="25" dur="500"/>
                                        <p:tgtEl>
                                          <p:spTgt spid="13"/>
                                        </p:tgtEl>
                                      </p:cBhvr>
                                    </p:animEffect>
                                  </p:childTnLst>
                                </p:cTn>
                              </p:par>
                            </p:childTnLst>
                          </p:cTn>
                        </p:par>
                        <p:par>
                          <p:cTn id="26" fill="hold">
                            <p:stCondLst>
                              <p:cond delay="1000"/>
                            </p:stCondLst>
                            <p:childTnLst>
                              <p:par>
                                <p:cTn id="27" presetID="1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ppt_x</p:attrName>
                                        </p:attrNameLst>
                                      </p:cBhvr>
                                      <p:tavLst>
                                        <p:tav tm="0">
                                          <p:val>
                                            <p:strVal val="#ppt_x-#ppt_w*1.125000"/>
                                          </p:val>
                                        </p:tav>
                                        <p:tav tm="100000">
                                          <p:val>
                                            <p:strVal val="#ppt_x"/>
                                          </p:val>
                                        </p:tav>
                                      </p:tavLst>
                                    </p:anim>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p:tgtEl>
                                          <p:spTgt spid="12"/>
                                        </p:tgtEl>
                                        <p:attrNameLst>
                                          <p:attrName>ppt_x</p:attrName>
                                        </p:attrNameLst>
                                      </p:cBhvr>
                                      <p:tavLst>
                                        <p:tav tm="0">
                                          <p:val>
                                            <p:strVal val="#ppt_x-#ppt_w*1.125000"/>
                                          </p:val>
                                        </p:tav>
                                        <p:tav tm="100000">
                                          <p:val>
                                            <p:strVal val="#ppt_x"/>
                                          </p:val>
                                        </p:tav>
                                      </p:tavLst>
                                    </p:anim>
                                    <p:animEffect transition="in" filter="wipe(right)">
                                      <p:cBhvr>
                                        <p:cTn id="36" dur="500"/>
                                        <p:tgtEl>
                                          <p:spTgt spid="12"/>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p:tgtEl>
                                          <p:spTgt spid="16"/>
                                        </p:tgtEl>
                                        <p:attrNameLst>
                                          <p:attrName>ppt_x</p:attrName>
                                        </p:attrNameLst>
                                      </p:cBhvr>
                                      <p:tavLst>
                                        <p:tav tm="0">
                                          <p:val>
                                            <p:strVal val="#ppt_x-#ppt_w*1.125000"/>
                                          </p:val>
                                        </p:tav>
                                        <p:tav tm="100000">
                                          <p:val>
                                            <p:strVal val="#ppt_x"/>
                                          </p:val>
                                        </p:tav>
                                      </p:tavLst>
                                    </p:anim>
                                    <p:animEffect transition="in" filter="wipe(right)">
                                      <p:cBhvr>
                                        <p:cTn id="41" dur="500"/>
                                        <p:tgtEl>
                                          <p:spTgt spid="16"/>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p:tgtEl>
                                          <p:spTgt spid="14"/>
                                        </p:tgtEl>
                                        <p:attrNameLst>
                                          <p:attrName>ppt_x</p:attrName>
                                        </p:attrNameLst>
                                      </p:cBhvr>
                                      <p:tavLst>
                                        <p:tav tm="0">
                                          <p:val>
                                            <p:strVal val="#ppt_x-#ppt_w*1.125000"/>
                                          </p:val>
                                        </p:tav>
                                        <p:tav tm="100000">
                                          <p:val>
                                            <p:strVal val="#ppt_x"/>
                                          </p:val>
                                        </p:tav>
                                      </p:tavLst>
                                    </p:anim>
                                    <p:animEffect transition="in" filter="wipe(right)">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2" grpId="0" animBg="1"/>
      <p:bldP spid="13" grpId="0" animBg="1"/>
      <p:bldP spid="15" grpId="0" animBg="1"/>
      <p:bldP spid="16"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2451</Words>
  <Application>Microsoft Office PowerPoint</Application>
  <PresentationFormat>Widescreen</PresentationFormat>
  <Paragraphs>167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Administrator</cp:lastModifiedBy>
  <cp:revision>103</cp:revision>
  <dcterms:created xsi:type="dcterms:W3CDTF">2021-06-21T10:13:56Z</dcterms:created>
  <dcterms:modified xsi:type="dcterms:W3CDTF">2022-03-27T01:31:21Z</dcterms:modified>
</cp:coreProperties>
</file>