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10" r:id="rId2"/>
    <p:sldId id="294" r:id="rId3"/>
    <p:sldId id="311" r:id="rId4"/>
    <p:sldId id="285" r:id="rId5"/>
    <p:sldId id="291" r:id="rId6"/>
    <p:sldId id="312" r:id="rId7"/>
    <p:sldId id="313" r:id="rId8"/>
    <p:sldId id="318" r:id="rId9"/>
    <p:sldId id="314" r:id="rId10"/>
    <p:sldId id="315" r:id="rId11"/>
    <p:sldId id="316" r:id="rId12"/>
    <p:sldId id="317" r:id="rId13"/>
    <p:sldId id="319" r:id="rId14"/>
    <p:sldId id="320" r:id="rId15"/>
    <p:sldId id="321" r:id="rId16"/>
    <p:sldId id="298" r:id="rId17"/>
    <p:sldId id="322" r:id="rId18"/>
  </p:sldIdLst>
  <p:sldSz cx="12192000" cy="6858000"/>
  <p:notesSz cx="6858000" cy="9144000"/>
  <p:embeddedFontLst>
    <p:embeddedFont>
      <p:font typeface="SimSun" panose="02010600030101010101" pitchFamily="2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o leo" initials="bl" lastIdx="4" clrIdx="0">
    <p:extLst>
      <p:ext uri="{19B8F6BF-5375-455C-9EA6-DF929625EA0E}">
        <p15:presenceInfo xmlns:p15="http://schemas.microsoft.com/office/powerpoint/2012/main" userId="883f9ff7250147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EFE"/>
    <a:srgbClr val="A56C46"/>
    <a:srgbClr val="F0CD80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" y="1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3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4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2025/5/17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8864E-2E47-4CB8-ADF5-A6BA4EA4BC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7FE9BA-F964-47C9-8045-3D7C86E38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57" y="1163415"/>
            <a:ext cx="3006846" cy="200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5DF2B7-4246-45A7-96C2-12A5F99E7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03" y="1399471"/>
            <a:ext cx="2979011" cy="1986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46A22F-2D49-4E0B-BF2D-CB76E332E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630">
            <a:off x="8344803" y="1240547"/>
            <a:ext cx="2792017" cy="1861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2234971-82E1-4B8B-ADFE-560C9524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93" y="3899192"/>
            <a:ext cx="2795168" cy="186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5B6F41BD-6DC6-466F-B3E4-77D19C1FC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630">
            <a:off x="1358214" y="3716636"/>
            <a:ext cx="3030403" cy="202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825E9CC7-A4AD-4DC8-B0EC-22B421817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90" y="3778932"/>
            <a:ext cx="2795168" cy="186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277D8-9D7D-46B8-B387-6CD899C96A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09">
            <a:off x="1448015" y="1251168"/>
            <a:ext cx="2823347" cy="179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2B1601-3C21-4309-94E1-F4B0F09945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823">
            <a:off x="5073483" y="1484776"/>
            <a:ext cx="2820813" cy="183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24DC6A-5292-4018-A1B3-35FC9DE3A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074">
            <a:off x="8422590" y="1351659"/>
            <a:ext cx="2615631" cy="165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DFFE9-12AD-4E46-B6C7-B15336655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397">
            <a:off x="1418645" y="3820299"/>
            <a:ext cx="2883512" cy="182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720A79-A04E-4B33-8B07-19AD01B569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784">
            <a:off x="4957175" y="3829312"/>
            <a:ext cx="2648806" cy="17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C78F0F-9CBC-4E8C-BE97-5FDBAE4C54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789">
            <a:off x="8173343" y="3994106"/>
            <a:ext cx="2590728" cy="16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2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EB1E03-7B70-4685-A0F5-8382D7223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187352"/>
              </p:ext>
            </p:extLst>
          </p:nvPr>
        </p:nvGraphicFramePr>
        <p:xfrm>
          <a:off x="992372" y="810577"/>
          <a:ext cx="10207256" cy="5428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165">
                  <a:extLst>
                    <a:ext uri="{9D8B030D-6E8A-4147-A177-3AD203B41FA5}">
                      <a16:colId xmlns:a16="http://schemas.microsoft.com/office/drawing/2014/main" val="1788295009"/>
                    </a:ext>
                  </a:extLst>
                </a:gridCol>
                <a:gridCol w="6502091">
                  <a:extLst>
                    <a:ext uri="{9D8B030D-6E8A-4147-A177-3AD203B41FA5}">
                      <a16:colId xmlns:a16="http://schemas.microsoft.com/office/drawing/2014/main" val="2322864546"/>
                    </a:ext>
                  </a:extLst>
                </a:gridCol>
              </a:tblGrid>
              <a:tr h="71205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496483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033828250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con người khác biệt, không hoàn hảo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4117521214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Gấu con chân vòng kiềng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2085018864"/>
                  </a:ext>
                </a:extLst>
              </a:tr>
              <a:tr h="2185719">
                <a:tc>
                  <a:txBody>
                    <a:bodyPr/>
                    <a:lstStyle/>
                    <a:p>
                      <a:pPr marL="13335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 của gấu con trong cảm nhận của sáo và thỏ: Chân vòng kiềng rất xấu.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bai,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Điều này khiến gấu con cảm thấy xẩu hổ, tự ti về bản thân 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3371027127"/>
                  </a:ext>
                </a:extLst>
              </a:tr>
              <a:tr h="14488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2159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272147103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4C019C-D6B7-46E5-A0AC-3CA7E1144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03270"/>
              </p:ext>
            </p:extLst>
          </p:nvPr>
        </p:nvGraphicFramePr>
        <p:xfrm>
          <a:off x="1056167" y="4169233"/>
          <a:ext cx="10079666" cy="18776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852">
                  <a:extLst>
                    <a:ext uri="{9D8B030D-6E8A-4147-A177-3AD203B41FA5}">
                      <a16:colId xmlns:a16="http://schemas.microsoft.com/office/drawing/2014/main" val="2112466055"/>
                    </a:ext>
                  </a:extLst>
                </a:gridCol>
                <a:gridCol w="6420814">
                  <a:extLst>
                    <a:ext uri="{9D8B030D-6E8A-4147-A177-3AD203B41FA5}">
                      <a16:colId xmlns:a16="http://schemas.microsoft.com/office/drawing/2014/main" val="3563316172"/>
                    </a:ext>
                  </a:extLst>
                </a:gridCol>
              </a:tblGrid>
              <a:tr h="18776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hể thơ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ngữ, từ láy,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078952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82C7E5-7CA1-4FDA-B79F-F7998DB3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81033"/>
              </p:ext>
            </p:extLst>
          </p:nvPr>
        </p:nvGraphicFramePr>
        <p:xfrm>
          <a:off x="1056167" y="909190"/>
          <a:ext cx="10079666" cy="32600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851">
                  <a:extLst>
                    <a:ext uri="{9D8B030D-6E8A-4147-A177-3AD203B41FA5}">
                      <a16:colId xmlns:a16="http://schemas.microsoft.com/office/drawing/2014/main" val="476401384"/>
                    </a:ext>
                  </a:extLst>
                </a:gridCol>
                <a:gridCol w="6420815">
                  <a:extLst>
                    <a:ext uri="{9D8B030D-6E8A-4147-A177-3AD203B41FA5}">
                      <a16:colId xmlns:a16="http://schemas.microsoft.com/office/drawing/2014/main" val="3710053725"/>
                    </a:ext>
                  </a:extLst>
                </a:gridCol>
              </a:tblGrid>
              <a:tr h="32600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yếu tố tự sự, miêu tả trong văn bản: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 con đi dạo trong rừng nhặt quả 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quả rơi trúng đầu nên ngã.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Sáo, đàn thỏ trêu chọc chân vòng kiềng của gấu.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 về nhà mách mẹ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mẹ khuyên nhủ.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Tác dụng: Khiến người đọc thấy rõ được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2256280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ECCFFE-5E62-401A-97F6-1633F8FA4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91312"/>
              </p:ext>
            </p:extLst>
          </p:nvPr>
        </p:nvGraphicFramePr>
        <p:xfrm>
          <a:off x="1056968" y="1373340"/>
          <a:ext cx="10078064" cy="42802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270">
                  <a:extLst>
                    <a:ext uri="{9D8B030D-6E8A-4147-A177-3AD203B41FA5}">
                      <a16:colId xmlns:a16="http://schemas.microsoft.com/office/drawing/2014/main" val="269812226"/>
                    </a:ext>
                  </a:extLst>
                </a:gridCol>
                <a:gridCol w="6419794">
                  <a:extLst>
                    <a:ext uri="{9D8B030D-6E8A-4147-A177-3AD203B41FA5}">
                      <a16:colId xmlns:a16="http://schemas.microsoft.com/office/drawing/2014/main" val="1938858991"/>
                    </a:ext>
                  </a:extLst>
                </a:gridCol>
              </a:tblGrid>
              <a:tr h="27309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Qua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714307991"/>
                  </a:ext>
                </a:extLst>
              </a:tr>
              <a:tr h="15492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Qua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(VD: 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12475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9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278403" y="2610510"/>
            <a:ext cx="5671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III. KINH NGHIỆM ĐỌC HIỂU VĂN BẢN THƠ</a:t>
            </a:r>
          </a:p>
          <a:p>
            <a:pPr algn="ctr"/>
            <a:r>
              <a:rPr lang="en-US" sz="3200" b="1" dirty="0"/>
              <a:t>CÓ YẾU TỐ TỰ SỰ, MIÊU TẢ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362295" y="-296698"/>
            <a:ext cx="14110309" cy="745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967BB-FF83-44BD-B05B-94705491ABD6}"/>
              </a:ext>
            </a:extLst>
          </p:cNvPr>
          <p:cNvSpPr txBox="1"/>
          <p:nvPr/>
        </p:nvSpPr>
        <p:spPr>
          <a:xfrm>
            <a:off x="1184787" y="1103170"/>
            <a:ext cx="9822426" cy="492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Đọc văn bản xác định thể loại,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nội dung chính.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Đọc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kĩ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ghi chép lại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tưởng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được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nét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Hiểu được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Liên hệ bài học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065304" y="2757994"/>
            <a:ext cx="567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III. VẬN DỤNG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D0F3C-9AB8-4093-8620-5AFA29423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4565" r="63525" b="56978"/>
          <a:stretch/>
        </p:blipFill>
        <p:spPr>
          <a:xfrm>
            <a:off x="-62777" y="1373340"/>
            <a:ext cx="9458632" cy="53146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503330" y="3429000"/>
            <a:ext cx="3201579" cy="2651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C31F80-CCF2-407C-BE31-CB7C5416E7D6}"/>
              </a:ext>
            </a:extLst>
          </p:cNvPr>
          <p:cNvSpPr txBox="1"/>
          <p:nvPr/>
        </p:nvSpPr>
        <p:spPr>
          <a:xfrm rot="313163">
            <a:off x="2267650" y="1609759"/>
            <a:ext cx="7717149" cy="419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(A)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ngáng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A?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5512E-EC23-4C0F-9B39-67944418F103}"/>
              </a:ext>
            </a:extLst>
          </p:cNvPr>
          <p:cNvSpPr txBox="1"/>
          <p:nvPr/>
        </p:nvSpPr>
        <p:spPr>
          <a:xfrm>
            <a:off x="1268362" y="774434"/>
            <a:ext cx="9458632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Users\FPT SHOP\Desktop\z2582292042336_af2d2a78cd553a12a8f88f1cbdcf5e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93900"/>
            <a:ext cx="119888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609600" y="609600"/>
            <a:ext cx="11277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r>
              <a:rPr lang="nl-NL" sz="2800" b="1">
                <a:latin typeface="Times New Roman" pitchFamily="18" charset="0"/>
                <a:cs typeface="Times New Roman" pitchFamily="18" charset="0"/>
              </a:rPr>
              <a:t>Em hãy viết đoạn văn kể chuyện theo tranh, vẽ tranh, làm thơ theo bức tranh sau</a:t>
            </a:r>
            <a:endParaRPr 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7F6D7-9B89-4510-95B3-1EB7EA66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-404037"/>
            <a:ext cx="10918475" cy="7118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7" name="图片 86">
            <a:extLst>
              <a:ext uri="{FF2B5EF4-FFF2-40B4-BE49-F238E27FC236}">
                <a16:creationId xmlns:a16="http://schemas.microsoft.com/office/drawing/2014/main" id="{F54ACADE-9755-4746-9BB2-E61D1513EB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5105" y="1201450"/>
            <a:ext cx="6284422" cy="51242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F12346-B238-4A6F-A5F5-BF2D715AA752}"/>
              </a:ext>
            </a:extLst>
          </p:cNvPr>
          <p:cNvSpPr txBox="1"/>
          <p:nvPr/>
        </p:nvSpPr>
        <p:spPr>
          <a:xfrm>
            <a:off x="5262315" y="1943318"/>
            <a:ext cx="50439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Qua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图片 79">
            <a:extLst>
              <a:ext uri="{FF2B5EF4-FFF2-40B4-BE49-F238E27FC236}">
                <a16:creationId xmlns:a16="http://schemas.microsoft.com/office/drawing/2014/main" id="{07E1AF8C-491E-47E9-982B-D500280FF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3" y="1334943"/>
            <a:ext cx="2281181" cy="4990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720856" y="2562447"/>
            <a:ext cx="4678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I. ĐỌC VÀ</a:t>
            </a:r>
          </a:p>
          <a:p>
            <a:pPr algn="ctr"/>
            <a:r>
              <a:rPr lang="en-US" sz="4000" b="1" dirty="0"/>
              <a:t>TÌM HIỂU CHUNG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33400" y="144239"/>
            <a:ext cx="8416531" cy="6713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9B5E88-7A08-4533-9001-9C548B3D5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203066" y="144239"/>
            <a:ext cx="5455534" cy="27470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AA9462-3A6E-4266-93BE-29ABA4722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3149" r="63155" b="32185"/>
          <a:stretch/>
        </p:blipFill>
        <p:spPr>
          <a:xfrm>
            <a:off x="7548089" y="1908939"/>
            <a:ext cx="4643911" cy="4665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59A275-60E7-4F44-87D9-DC604763B416}"/>
              </a:ext>
            </a:extLst>
          </p:cNvPr>
          <p:cNvSpPr txBox="1"/>
          <p:nvPr/>
        </p:nvSpPr>
        <p:spPr>
          <a:xfrm>
            <a:off x="1450317" y="2488395"/>
            <a:ext cx="6097772" cy="249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U-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7D86D-D199-41D8-A377-31F2379AB699}"/>
              </a:ext>
            </a:extLst>
          </p:cNvPr>
          <p:cNvSpPr txBox="1"/>
          <p:nvPr/>
        </p:nvSpPr>
        <p:spPr>
          <a:xfrm>
            <a:off x="1318437" y="937230"/>
            <a:ext cx="9626009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182880" indent="-36830" algn="just"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(1958), Nga.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31115" indent="-36830"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 nhà văn, nhà thơ, nhà viết kịch cho thiếu nhi.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31115" indent="-36830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 thức biểu đạt: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2210706" y="0"/>
            <a:ext cx="742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</a:rPr>
              <a:t> 91,92: GẤU </a:t>
            </a:r>
            <a:r>
              <a:rPr lang="en-US" sz="3200" b="1" dirty="0">
                <a:solidFill>
                  <a:srgbClr val="FF0000"/>
                </a:solidFill>
              </a:rPr>
              <a:t>CON CHÂN VÒNG KIỀNG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                (</a:t>
            </a:r>
            <a:r>
              <a:rPr lang="en-US" sz="3200" b="1" dirty="0">
                <a:solidFill>
                  <a:srgbClr val="FF0000"/>
                </a:solidFill>
              </a:rPr>
              <a:t>U-</a:t>
            </a:r>
            <a:r>
              <a:rPr lang="en-US" sz="3200" b="1" dirty="0" err="1">
                <a:solidFill>
                  <a:srgbClr val="FF0000"/>
                </a:solidFill>
              </a:rPr>
              <a:t>xa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chốp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357264" y="-211638"/>
            <a:ext cx="14110309" cy="7451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49326-8027-43D1-84C3-FA552049B686}"/>
              </a:ext>
            </a:extLst>
          </p:cNvPr>
          <p:cNvSpPr txBox="1"/>
          <p:nvPr/>
        </p:nvSpPr>
        <p:spPr>
          <a:xfrm>
            <a:off x="1178441" y="1676570"/>
            <a:ext cx="9835117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4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612700" y="2965570"/>
            <a:ext cx="554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II. THỰC HÀNH ĐỌC HIỂU</a:t>
            </a:r>
          </a:p>
        </p:txBody>
      </p:sp>
    </p:spTree>
    <p:extLst>
      <p:ext uri="{BB962C8B-B14F-4D97-AF65-F5344CB8AC3E}">
        <p14:creationId xmlns:p14="http://schemas.microsoft.com/office/powerpoint/2010/main" val="38293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B169C-EA94-4B47-B996-D90D3203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66206"/>
              </p:ext>
            </p:extLst>
          </p:nvPr>
        </p:nvGraphicFramePr>
        <p:xfrm>
          <a:off x="737195" y="621435"/>
          <a:ext cx="10675087" cy="57651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36928">
                  <a:extLst>
                    <a:ext uri="{9D8B030D-6E8A-4147-A177-3AD203B41FA5}">
                      <a16:colId xmlns:a16="http://schemas.microsoft.com/office/drawing/2014/main" val="1949871317"/>
                    </a:ext>
                  </a:extLst>
                </a:gridCol>
                <a:gridCol w="4138159">
                  <a:extLst>
                    <a:ext uri="{9D8B030D-6E8A-4147-A177-3AD203B41FA5}">
                      <a16:colId xmlns:a16="http://schemas.microsoft.com/office/drawing/2014/main" val="3261670422"/>
                    </a:ext>
                  </a:extLst>
                </a:gridCol>
              </a:tblGrid>
              <a:tr h="4202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15958"/>
                  </a:ext>
                </a:extLst>
              </a:tr>
              <a:tr h="115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834645983"/>
                  </a:ext>
                </a:extLst>
              </a:tr>
              <a:tr h="1221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685175297"/>
                  </a:ext>
                </a:extLst>
              </a:tr>
              <a:tr h="1323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1871852768"/>
                  </a:ext>
                </a:extLst>
              </a:tr>
              <a:tr h="9095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3537746762"/>
                  </a:ext>
                </a:extLst>
              </a:tr>
              <a:tr h="74484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037181441"/>
                  </a:ext>
                </a:extLst>
              </a:tr>
              <a:tr h="5271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747099246"/>
                  </a:ext>
                </a:extLst>
              </a:tr>
              <a:tr h="67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859510512"/>
                  </a:ext>
                </a:extLst>
              </a:tr>
              <a:tr h="5271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99327107"/>
                  </a:ext>
                </a:extLst>
              </a:tr>
              <a:tr h="584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37837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1359</Words>
  <Application>Microsoft Office PowerPoint</Application>
  <PresentationFormat>Widescreen</PresentationFormat>
  <Paragraphs>102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SimSun</vt:lpstr>
      <vt:lpstr>Calibri Light</vt:lpstr>
      <vt:lpstr>Calibri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Lenovo</cp:lastModifiedBy>
  <cp:revision>140</cp:revision>
  <dcterms:created xsi:type="dcterms:W3CDTF">2019-03-29T12:25:33Z</dcterms:created>
  <dcterms:modified xsi:type="dcterms:W3CDTF">2025-05-17T08:07:00Z</dcterms:modified>
</cp:coreProperties>
</file>