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90" r:id="rId3"/>
    <p:sldId id="347" r:id="rId4"/>
    <p:sldId id="292" r:id="rId5"/>
    <p:sldId id="291" r:id="rId6"/>
    <p:sldId id="348" r:id="rId7"/>
    <p:sldId id="324" r:id="rId8"/>
    <p:sldId id="294" r:id="rId9"/>
    <p:sldId id="264" r:id="rId10"/>
    <p:sldId id="349" r:id="rId11"/>
    <p:sldId id="350" r:id="rId12"/>
    <p:sldId id="351" r:id="rId13"/>
    <p:sldId id="352"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295" r:id="rId31"/>
    <p:sldId id="296" r:id="rId32"/>
    <p:sldId id="297" r:id="rId33"/>
    <p:sldId id="298" r:id="rId34"/>
    <p:sldId id="268" r:id="rId35"/>
    <p:sldId id="271" r:id="rId36"/>
    <p:sldId id="299" r:id="rId37"/>
    <p:sldId id="273" r:id="rId38"/>
    <p:sldId id="300" r:id="rId39"/>
    <p:sldId id="301" r:id="rId40"/>
    <p:sldId id="270" r:id="rId41"/>
    <p:sldId id="303" r:id="rId42"/>
    <p:sldId id="304" r:id="rId43"/>
    <p:sldId id="302" r:id="rId44"/>
    <p:sldId id="305" r:id="rId45"/>
    <p:sldId id="346" r:id="rId46"/>
    <p:sldId id="32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00000"/>
    <a:srgbClr val="003300"/>
    <a:srgbClr val="660033"/>
    <a:srgbClr val="FF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A9D364-F606-4B11-B518-0BB2F11F176F}"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44851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9D364-F606-4B11-B518-0BB2F11F176F}"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057974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9D364-F606-4B11-B518-0BB2F11F176F}"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426692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9D364-F606-4B11-B518-0BB2F11F176F}"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3195962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A9D364-F606-4B11-B518-0BB2F11F176F}"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26494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A9D364-F606-4B11-B518-0BB2F11F176F}"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03540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A9D364-F606-4B11-B518-0BB2F11F176F}" type="datetimeFigureOut">
              <a:rPr lang="en-US" smtClean="0"/>
              <a:t>5/17/2025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961154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A9D364-F606-4B11-B518-0BB2F11F176F}" type="datetimeFigureOut">
              <a:rPr lang="en-US" smtClean="0"/>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391893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9D364-F606-4B11-B518-0BB2F11F176F}" type="datetimeFigureOut">
              <a:rPr lang="en-US" smtClean="0"/>
              <a:t>5/17/2025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7327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A9D364-F606-4B11-B518-0BB2F11F176F}"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30222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A9D364-F606-4B11-B518-0BB2F11F176F}"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52310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9D364-F606-4B11-B518-0BB2F11F176F}" type="datetimeFigureOut">
              <a:rPr lang="en-US" smtClean="0"/>
              <a:t>5/17/2025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85AAB-E0A8-4CF6-8678-4796E6BBEF11}" type="slidenum">
              <a:rPr lang="en-US" smtClean="0"/>
              <a:t>‹#›</a:t>
            </a:fld>
            <a:endParaRPr lang="en-US"/>
          </a:p>
        </p:txBody>
      </p:sp>
    </p:spTree>
    <p:extLst>
      <p:ext uri="{BB962C8B-B14F-4D97-AF65-F5344CB8AC3E}">
        <p14:creationId xmlns:p14="http://schemas.microsoft.com/office/powerpoint/2010/main" val="545646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 name="Text Box 13"/>
          <p:cNvSpPr txBox="1">
            <a:spLocks noChangeArrowheads="1"/>
          </p:cNvSpPr>
          <p:nvPr/>
        </p:nvSpPr>
        <p:spPr bwMode="auto">
          <a:xfrm>
            <a:off x="8348749" y="6400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2400">
              <a:latin typeface="Times New Roman" panose="02020603050405020304" pitchFamily="18" charset="0"/>
            </a:endParaRPr>
          </a:p>
        </p:txBody>
      </p:sp>
      <p:pic>
        <p:nvPicPr>
          <p:cNvPr id="14" name="Picture 13" descr="0"/>
          <p:cNvPicPr>
            <a:picLocks noChangeAspect="1" noChangeArrowheads="1"/>
          </p:cNvPicPr>
          <p:nvPr/>
        </p:nvPicPr>
        <p:blipFill>
          <a:blip r:embed="rId2"/>
          <a:srcRect/>
          <a:stretch>
            <a:fillRect/>
          </a:stretch>
        </p:blipFill>
        <p:spPr bwMode="auto">
          <a:xfrm>
            <a:off x="0" y="0"/>
            <a:ext cx="12192000" cy="6858000"/>
          </a:xfrm>
          <a:prstGeom prst="rect">
            <a:avLst/>
          </a:prstGeom>
          <a:noFill/>
        </p:spPr>
      </p:pic>
      <p:sp>
        <p:nvSpPr>
          <p:cNvPr id="16" name="TextBox 15"/>
          <p:cNvSpPr txBox="1"/>
          <p:nvPr/>
        </p:nvSpPr>
        <p:spPr>
          <a:xfrm>
            <a:off x="2168666" y="109182"/>
            <a:ext cx="8531179" cy="1569660"/>
          </a:xfrm>
          <a:prstGeom prst="rect">
            <a:avLst/>
          </a:prstGeom>
          <a:solidFill>
            <a:schemeClr val="bg1"/>
          </a:solidFill>
        </p:spPr>
        <p:txBody>
          <a:bodyPr wrap="square" rtlCol="0">
            <a:spAutoFit/>
          </a:bodyPr>
          <a:lstStyle/>
          <a:p>
            <a:pPr algn="ctr"/>
            <a:r>
              <a:rPr lang="en-US" sz="3200" b="1" i="1" dirty="0" smtClean="0">
                <a:solidFill>
                  <a:srgbClr val="C00000"/>
                </a:solidFill>
                <a:latin typeface="Times New Roman" panose="02020603050405020304" pitchFamily="18" charset="0"/>
                <a:cs typeface="Times New Roman" panose="02020603050405020304" pitchFamily="18" charset="0"/>
              </a:rPr>
              <a:t>TIẾT 51: </a:t>
            </a:r>
            <a:r>
              <a:rPr lang="en-US" sz="3200" b="1" dirty="0" smtClean="0">
                <a:latin typeface="Times New Roman" panose="02020603050405020304" pitchFamily="18" charset="0"/>
                <a:cs typeface="Times New Roman" panose="02020603050405020304" pitchFamily="18" charset="0"/>
              </a:rPr>
              <a:t>THỰC HÀNH ĐỌC HIỂU</a:t>
            </a:r>
          </a:p>
          <a:p>
            <a:pPr algn="ctr"/>
            <a:r>
              <a:rPr lang="en-US" sz="3200" b="1" dirty="0" smtClean="0">
                <a:solidFill>
                  <a:srgbClr val="C00000"/>
                </a:solidFill>
                <a:latin typeface="Times New Roman" panose="02020603050405020304" pitchFamily="18" charset="0"/>
                <a:cs typeface="Times New Roman" panose="02020603050405020304" pitchFamily="18" charset="0"/>
              </a:rPr>
              <a:t>CHIẾC LƯỢC NGÀ</a:t>
            </a:r>
          </a:p>
          <a:p>
            <a:pPr algn="ctr"/>
            <a:r>
              <a:rPr lang="en-US" sz="3200" b="1" i="1" dirty="0" smtClean="0">
                <a:solidFill>
                  <a:srgbClr val="C00000"/>
                </a:solidFill>
                <a:latin typeface="Times New Roman" panose="02020603050405020304" pitchFamily="18" charset="0"/>
                <a:cs typeface="Times New Roman" panose="02020603050405020304" pitchFamily="18" charset="0"/>
              </a:rPr>
              <a:t>                                    </a:t>
            </a:r>
            <a:r>
              <a:rPr lang="en-US" sz="3200" b="1" i="1" dirty="0" err="1" smtClean="0">
                <a:solidFill>
                  <a:srgbClr val="0000FF"/>
                </a:solidFill>
                <a:latin typeface="Times New Roman" panose="02020603050405020304" pitchFamily="18" charset="0"/>
                <a:cs typeface="Times New Roman" panose="02020603050405020304" pitchFamily="18" charset="0"/>
              </a:rPr>
              <a:t>Nguyễn</a:t>
            </a:r>
            <a:r>
              <a:rPr lang="en-US" sz="3200" b="1" i="1" dirty="0" smtClean="0">
                <a:solidFill>
                  <a:srgbClr val="0000FF"/>
                </a:solidFill>
                <a:latin typeface="Times New Roman" panose="02020603050405020304" pitchFamily="18" charset="0"/>
                <a:cs typeface="Times New Roman" panose="02020603050405020304" pitchFamily="18" charset="0"/>
              </a:rPr>
              <a:t> </a:t>
            </a:r>
            <a:r>
              <a:rPr lang="en-US" sz="3200" b="1" i="1" dirty="0" err="1" smtClean="0">
                <a:solidFill>
                  <a:srgbClr val="0000FF"/>
                </a:solidFill>
                <a:latin typeface="Times New Roman" panose="02020603050405020304" pitchFamily="18" charset="0"/>
                <a:cs typeface="Times New Roman" panose="02020603050405020304" pitchFamily="18" charset="0"/>
              </a:rPr>
              <a:t>Quang</a:t>
            </a:r>
            <a:r>
              <a:rPr lang="en-US" sz="3200" b="1" i="1" dirty="0" smtClean="0">
                <a:solidFill>
                  <a:srgbClr val="0000FF"/>
                </a:solidFill>
                <a:latin typeface="Times New Roman" panose="02020603050405020304" pitchFamily="18" charset="0"/>
                <a:cs typeface="Times New Roman" panose="02020603050405020304" pitchFamily="18" charset="0"/>
              </a:rPr>
              <a:t> </a:t>
            </a:r>
            <a:r>
              <a:rPr lang="en-US" sz="3200" b="1" i="1" dirty="0" err="1" smtClean="0">
                <a:solidFill>
                  <a:srgbClr val="0000FF"/>
                </a:solidFill>
                <a:latin typeface="Times New Roman" panose="02020603050405020304" pitchFamily="18" charset="0"/>
                <a:cs typeface="Times New Roman" panose="02020603050405020304" pitchFamily="18" charset="0"/>
              </a:rPr>
              <a:t>Sáng</a:t>
            </a:r>
            <a:endParaRPr lang="vi-VN" sz="3200" b="1" i="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5704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kern="100" dirty="0">
                <a:latin typeface="Times New Roman" panose="02020603050405020304" pitchFamily="18" charset="0"/>
                <a:ea typeface="Calibri" panose="020F0502020204030204" pitchFamily="34" charset="0"/>
                <a:cs typeface="Times New Roman" panose="02020603050405020304" pitchFamily="18" charset="0"/>
              </a:rPr>
              <a:t>II. ĐỌC HIỂU VĂN </a:t>
            </a:r>
            <a:r>
              <a:rPr lang="en-US" b="1" kern="100" dirty="0" smtClean="0">
                <a:latin typeface="Times New Roman" panose="02020603050405020304" pitchFamily="18" charset="0"/>
                <a:ea typeface="Calibri" panose="020F0502020204030204" pitchFamily="34" charset="0"/>
                <a:cs typeface="Times New Roman" panose="02020603050405020304" pitchFamily="18" charset="0"/>
              </a:rPr>
              <a:t>BẢN</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lgn="ctr">
              <a:lnSpc>
                <a:spcPct val="107000"/>
              </a:lnSpc>
              <a:spcAft>
                <a:spcPts val="800"/>
              </a:spcAf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b="1" i="1" kern="100" dirty="0" err="1" smtClean="0">
                <a:latin typeface="Times New Roman" panose="02020603050405020304" pitchFamily="18" charset="0"/>
                <a:ea typeface="Times New Roman" panose="02020603050405020304" pitchFamily="18" charset="0"/>
                <a:cs typeface="Times New Roman" panose="02020603050405020304" pitchFamily="18" charset="0"/>
              </a:rPr>
              <a:t>Cốt</a:t>
            </a:r>
            <a:r>
              <a:rPr lang="en-US" sz="3200" b="1" i="1" kern="1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quát</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nhan</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i="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kern="100" dirty="0" err="1" smtClean="0">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3200" b="1" i="1" kern="1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Cốt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truyện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xoay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quanh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chuyện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tình</a:t>
            </a:r>
            <a:r>
              <a:rPr lang="en-US" sz="3200" dirty="0" smtClean="0">
                <a:latin typeface="Times New Roman" panose="02020603050405020304" pitchFamily="18" charset="0"/>
                <a:cs typeface="Times New Roman" panose="02020603050405020304" pitchFamily="18" charset="0"/>
              </a:rPr>
              <a:t> cha con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Sáu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bé</a:t>
            </a:r>
            <a:r>
              <a:rPr lang="en-US" sz="3200" dirty="0" smtClean="0">
                <a:latin typeface="Times New Roman" panose="02020603050405020304" pitchFamily="18" charset="0"/>
                <a:cs typeface="Times New Roman" panose="02020603050405020304" pitchFamily="18" charset="0"/>
              </a:rPr>
              <a:t> Thu</a:t>
            </a:r>
          </a:p>
          <a:p>
            <a:pPr marL="0" indent="0" algn="just">
              <a:buNone/>
            </a:pP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ngắn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cha con </a:t>
            </a:r>
            <a:r>
              <a:rPr lang="en-US" sz="3200" dirty="0" err="1">
                <a:latin typeface="Times New Roman" panose="02020603050405020304" pitchFamily="18" charset="0"/>
                <a:cs typeface="Times New Roman" panose="02020603050405020304" pitchFamily="18" charset="0"/>
              </a:rPr>
              <a:t>giữa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Sáu</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miền</a:t>
            </a:r>
            <a:r>
              <a:rPr lang="en-US" sz="3200" dirty="0">
                <a:latin typeface="Times New Roman" panose="02020603050405020304" pitchFamily="18" charset="0"/>
                <a:cs typeface="Times New Roman" panose="02020603050405020304" pitchFamily="18" charset="0"/>
              </a:rPr>
              <a:t> Nam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bé</a:t>
            </a:r>
            <a:r>
              <a:rPr lang="en-US" sz="3200" dirty="0">
                <a:latin typeface="Times New Roman" panose="02020603050405020304" pitchFamily="18" charset="0"/>
                <a:cs typeface="Times New Roman" panose="02020603050405020304" pitchFamily="18" charset="0"/>
              </a:rPr>
              <a:t> Thu – con </a:t>
            </a:r>
            <a:r>
              <a:rPr lang="en-US" sz="3200" dirty="0" err="1">
                <a:latin typeface="Times New Roman" panose="02020603050405020304" pitchFamily="18" charset="0"/>
                <a:cs typeface="Times New Roman" panose="02020603050405020304" pitchFamily="18" charset="0"/>
              </a:rPr>
              <a:t>gái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chi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cha </a:t>
            </a:r>
            <a:r>
              <a:rPr lang="en-US" sz="3200" dirty="0" err="1">
                <a:latin typeface="Times New Roman" panose="02020603050405020304" pitchFamily="18" charset="0"/>
                <a:cs typeface="Times New Roman" panose="02020603050405020304" pitchFamily="18" charset="0"/>
              </a:rPr>
              <a:t>nhớ</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gái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cụi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tặng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con</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p:txBody>
      </p:sp>
    </p:spTree>
    <p:extLst>
      <p:ext uri="{BB962C8B-B14F-4D97-AF65-F5344CB8AC3E}">
        <p14:creationId xmlns:p14="http://schemas.microsoft.com/office/powerpoint/2010/main" val="22486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latin typeface="Times New Roman" panose="02020603050405020304" pitchFamily="18" charset="0"/>
                <a:cs typeface="Times New Roman" panose="02020603050405020304" pitchFamily="18" charset="0"/>
              </a:rPr>
              <a:t>2. </a:t>
            </a:r>
            <a:r>
              <a:rPr lang="nl-NL" b="1" i="1" dirty="0">
                <a:latin typeface="Times New Roman" panose="02020603050405020304" pitchFamily="18" charset="0"/>
                <a:cs typeface="Times New Roman" panose="02020603050405020304" pitchFamily="18" charset="0"/>
              </a:rPr>
              <a:t>Người kể </a:t>
            </a:r>
            <a:r>
              <a:rPr lang="nl-NL" b="1" i="1" dirty="0" smtClean="0">
                <a:latin typeface="Times New Roman" panose="02020603050405020304" pitchFamily="18" charset="0"/>
                <a:cs typeface="Times New Roman" panose="02020603050405020304" pitchFamily="18" charset="0"/>
              </a:rPr>
              <a:t>chuyện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785" y="1825625"/>
            <a:ext cx="11696131" cy="4766244"/>
          </a:xfrm>
        </p:spPr>
        <p:txBody>
          <a:bodyPr>
            <a:noAutofit/>
          </a:bodyPr>
          <a:lstStyle/>
          <a:p>
            <a:pPr marL="0" indent="0" algn="just">
              <a:buNone/>
            </a:pPr>
            <a:r>
              <a:rPr lang="nl-NL" sz="3600" dirty="0">
                <a:latin typeface="Times New Roman" panose="02020603050405020304" pitchFamily="18" charset="0"/>
                <a:cs typeface="Times New Roman" panose="02020603050405020304" pitchFamily="18" charset="0"/>
              </a:rPr>
              <a:t>- Người kể câu chuyện có tên là Ba, một chiến sĩ giải phóng quân, bạn thân của ông Sáu, người đã chứng kiến câu chuyện giữa ông Sáu và bé Thu, cũng là người sau này đã trao lại chiếc lược ngà của ông Sáu cho bé Thu, khi đó đã trở thành một cô giao liên dũng cảm.</a:t>
            </a:r>
            <a:endParaRPr lang="en-US" sz="3600" dirty="0">
              <a:latin typeface="Times New Roman" panose="02020603050405020304" pitchFamily="18" charset="0"/>
              <a:cs typeface="Times New Roman" panose="02020603050405020304" pitchFamily="18" charset="0"/>
            </a:endParaRPr>
          </a:p>
          <a:p>
            <a:pPr marL="0" indent="0" algn="just">
              <a:buNone/>
            </a:pPr>
            <a:r>
              <a:rPr lang="nl-NL" sz="3600" dirty="0">
                <a:latin typeface="Times New Roman" panose="02020603050405020304" pitchFamily="18" charset="0"/>
                <a:cs typeface="Times New Roman" panose="02020603050405020304" pitchFamily="18" charset="0"/>
              </a:rPr>
              <a:t>- Người kể xưng tôi – ngôi thứ nhất, là người chứng kiến và có mối quan hệ thân thiết với các nhân vật chính, giúp nhà văn trình bày câu chuyện một cách trung thực, khách quan.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i="1" dirty="0">
                <a:latin typeface="Times New Roman" panose="02020603050405020304" pitchFamily="18" charset="0"/>
                <a:cs typeface="Times New Roman" panose="02020603050405020304" pitchFamily="18" charset="0"/>
              </a:rPr>
              <a:t>3. Nghệ thuật xây dựng nhân vật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de-DE" b="1" i="1" dirty="0">
                <a:latin typeface="Times New Roman" panose="02020603050405020304" pitchFamily="18" charset="0"/>
                <a:cs typeface="Times New Roman" panose="02020603050405020304" pitchFamily="18" charset="0"/>
              </a:rPr>
              <a:t>a. Nhân vật bé </a:t>
            </a:r>
            <a:r>
              <a:rPr lang="de-DE" b="1" i="1" dirty="0" smtClean="0">
                <a:latin typeface="Times New Roman" panose="02020603050405020304" pitchFamily="18" charset="0"/>
                <a:cs typeface="Times New Roman" panose="02020603050405020304" pitchFamily="18" charset="0"/>
              </a:rPr>
              <a:t>Thu</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7754872"/>
              </p:ext>
            </p:extLst>
          </p:nvPr>
        </p:nvGraphicFramePr>
        <p:xfrm>
          <a:off x="838200" y="1880971"/>
          <a:ext cx="10515600" cy="4109085"/>
        </p:xfrm>
        <a:graphic>
          <a:graphicData uri="http://schemas.openxmlformats.org/drawingml/2006/table">
            <a:tbl>
              <a:tblPr firstRow="1" firstCol="1" bandRow="1">
                <a:tableStyleId>{5C22544A-7EE6-4342-B048-85BDC9FD1C3A}</a:tableStyleId>
              </a:tblPr>
              <a:tblGrid>
                <a:gridCol w="2955624">
                  <a:extLst>
                    <a:ext uri="{9D8B030D-6E8A-4147-A177-3AD203B41FA5}">
                      <a16:colId xmlns:a16="http://schemas.microsoft.com/office/drawing/2014/main" val="3015449503"/>
                    </a:ext>
                  </a:extLst>
                </a:gridCol>
                <a:gridCol w="2731190">
                  <a:extLst>
                    <a:ext uri="{9D8B030D-6E8A-4147-A177-3AD203B41FA5}">
                      <a16:colId xmlns:a16="http://schemas.microsoft.com/office/drawing/2014/main" val="2287871614"/>
                    </a:ext>
                  </a:extLst>
                </a:gridCol>
                <a:gridCol w="4828786">
                  <a:extLst>
                    <a:ext uri="{9D8B030D-6E8A-4147-A177-3AD203B41FA5}">
                      <a16:colId xmlns:a16="http://schemas.microsoft.com/office/drawing/2014/main" val="326587672"/>
                    </a:ext>
                  </a:extLst>
                </a:gridCol>
              </a:tblGrid>
              <a:tr h="0">
                <a:tc gridSpan="3">
                  <a:txBody>
                    <a:bodyPr/>
                    <a:lstStyle/>
                    <a:p>
                      <a:pPr algn="ctr">
                        <a:lnSpc>
                          <a:spcPct val="107000"/>
                        </a:lnSpc>
                        <a:spcAft>
                          <a:spcPts val="0"/>
                        </a:spcAft>
                      </a:pPr>
                      <a:r>
                        <a:rPr lang="en-GB" sz="2800" kern="100">
                          <a:solidFill>
                            <a:schemeClr val="tx1"/>
                          </a:solidFill>
                          <a:effectLst/>
                          <a:latin typeface="Times New Roman" panose="02020603050405020304" pitchFamily="18" charset="0"/>
                          <a:cs typeface="Times New Roman" panose="02020603050405020304" pitchFamily="18" charset="0"/>
                        </a:rPr>
                        <a:t>Phân tích nhân vật Bé Thu</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7969702"/>
                  </a:ext>
                </a:extLst>
              </a:tr>
              <a:tr h="0">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Suy nghĩ và hành động</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Chi tiết tiêu biểu</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Nhận xét, ý nghĩa</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950543"/>
                  </a:ext>
                </a:extLst>
              </a:tr>
              <a:tr h="0">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Trước khi nhận ông Sáu là cha</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 </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 </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9538507"/>
                  </a:ext>
                </a:extLst>
              </a:tr>
              <a:tr h="0">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Khi nhận ra ông Sáu là cha mình</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vi-VN" sz="2800" kern="100">
                          <a:solidFill>
                            <a:schemeClr val="tx1"/>
                          </a:solidFill>
                          <a:effectLst/>
                          <a:latin typeface="Times New Roman" panose="02020603050405020304" pitchFamily="18" charset="0"/>
                          <a:cs typeface="Times New Roman" panose="02020603050405020304" pitchFamily="18" charset="0"/>
                        </a:rPr>
                        <a:t> </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 </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87961617"/>
                  </a:ext>
                </a:extLst>
              </a:tr>
              <a:tr h="0">
                <a:tc>
                  <a:txBody>
                    <a:bodyPr/>
                    <a:lstStyle/>
                    <a:p>
                      <a:pPr>
                        <a:lnSpc>
                          <a:spcPct val="107000"/>
                        </a:lnSpc>
                        <a:spcAft>
                          <a:spcPts val="0"/>
                        </a:spcAft>
                      </a:pPr>
                      <a:r>
                        <a:rPr lang="en-US" sz="2800" kern="100">
                          <a:solidFill>
                            <a:schemeClr val="tx1"/>
                          </a:solidFill>
                          <a:effectLst/>
                          <a:latin typeface="Times New Roman" panose="02020603050405020304" pitchFamily="18" charset="0"/>
                          <a:cs typeface="Times New Roman" panose="02020603050405020304" pitchFamily="18" charset="0"/>
                        </a:rPr>
                        <a:t>Kết luận (Tính cách của bé Thu)</a:t>
                      </a:r>
                      <a:endParaRPr lang="en-US" sz="20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nSpc>
                          <a:spcPct val="107000"/>
                        </a:lnSpc>
                        <a:spcAft>
                          <a:spcPts val="0"/>
                        </a:spcAft>
                      </a:pPr>
                      <a:r>
                        <a:rPr lang="vi-VN" sz="2800" kern="100" dirty="0">
                          <a:solidFill>
                            <a:schemeClr val="tx1"/>
                          </a:solidFill>
                          <a:effectLst/>
                          <a:latin typeface="Times New Roman" panose="02020603050405020304" pitchFamily="18" charset="0"/>
                          <a:cs typeface="Times New Roman" panose="02020603050405020304" pitchFamily="18" charset="0"/>
                        </a:rPr>
                        <a:t>=&gt;</a:t>
                      </a:r>
                      <a:endParaRPr lang="en-US"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938700670"/>
                  </a:ext>
                </a:extLst>
              </a:tr>
            </a:tbl>
          </a:graphicData>
        </a:graphic>
      </p:graphicFrame>
    </p:spTree>
    <p:extLst>
      <p:ext uri="{BB962C8B-B14F-4D97-AF65-F5344CB8AC3E}">
        <p14:creationId xmlns:p14="http://schemas.microsoft.com/office/powerpoint/2010/main" val="399899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i="1" dirty="0">
                <a:latin typeface="Times New Roman" panose="02020603050405020304" pitchFamily="18" charset="0"/>
                <a:cs typeface="Times New Roman" panose="02020603050405020304" pitchFamily="18" charset="0"/>
              </a:rPr>
              <a:t>b. Nhân vật ông Sáu</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1448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69669" y="1642636"/>
            <a:ext cx="5009775" cy="55399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Hoàn</a:t>
            </a:r>
            <a:r>
              <a:rPr kumimoji="0" lang="en-US" sz="30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30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cảnh</a:t>
            </a:r>
            <a:r>
              <a:rPr kumimoji="0" lang="en-US" sz="30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30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của</a:t>
            </a:r>
            <a:r>
              <a:rPr kumimoji="0" lang="en-US" sz="30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30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ông</a:t>
            </a:r>
            <a:r>
              <a:rPr kumimoji="0" lang="en-US" sz="30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30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Sáu</a:t>
            </a:r>
            <a:endParaRPr kumimoji="0" lang="en-US" sz="30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15" name="TextBox 14"/>
          <p:cNvSpPr txBox="1"/>
          <p:nvPr/>
        </p:nvSpPr>
        <p:spPr>
          <a:xfrm>
            <a:off x="5818094" y="1601072"/>
            <a:ext cx="6194611" cy="3970318"/>
          </a:xfrm>
          <a:prstGeom prst="rect">
            <a:avLst/>
          </a:prstGeom>
          <a:solidFill>
            <a:schemeClr val="accent5">
              <a:lumMod val="20000"/>
              <a:lumOff val="80000"/>
            </a:schemeClr>
          </a:solidFill>
          <a:ln w="28575">
            <a:solidFill>
              <a:srgbClr val="C00000"/>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Ông đi kháng chiến khi con gái ông chưa đầy một tuổi;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Ông chỉ duy nhất một lần trở về thăm gia đình 3 ngày (khi con ông lên 8), sau đó ông ra đi và vĩnh viễn nằm lại nơi chiến trường.</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 name="TextBox 2"/>
          <p:cNvSpPr txBox="1"/>
          <p:nvPr/>
        </p:nvSpPr>
        <p:spPr>
          <a:xfrm>
            <a:off x="434788" y="2196634"/>
            <a:ext cx="55177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Cảnh</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chia li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bởi</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chiến</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tranh</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=&gt;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thật</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đáng</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thương</a:t>
            </a:r>
            <a:r>
              <a:rPr kumimoji="0" lang="en-US"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330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ppt_w</p:attrName>
                                        </p:attrNameLst>
                                      </p:cBhvr>
                                      <p:tavLst>
                                        <p:tav tm="0">
                                          <p:val>
                                            <p:fltVal val="0"/>
                                          </p:val>
                                        </p:tav>
                                        <p:tav tm="100000">
                                          <p:val>
                                            <p:strVal val="#ppt_w"/>
                                          </p:val>
                                        </p:tav>
                                      </p:tavLst>
                                    </p:anim>
                                    <p:anim calcmode="lin" valueType="num">
                                      <p:cBhvr>
                                        <p:cTn id="15" dur="1000" fill="hold"/>
                                        <p:tgtEl>
                                          <p:spTgt spid="15"/>
                                        </p:tgtEl>
                                        <p:attrNameLst>
                                          <p:attrName>ppt_h</p:attrName>
                                        </p:attrNameLst>
                                      </p:cBhvr>
                                      <p:tavLst>
                                        <p:tav tm="0">
                                          <p:val>
                                            <p:fltVal val="0"/>
                                          </p:val>
                                        </p:tav>
                                        <p:tav tm="100000">
                                          <p:val>
                                            <p:strVal val="#ppt_h"/>
                                          </p:val>
                                        </p:tav>
                                      </p:tavLst>
                                    </p:anim>
                                    <p:anim calcmode="lin" valueType="num">
                                      <p:cBhvr>
                                        <p:cTn id="16" dur="1000" fill="hold"/>
                                        <p:tgtEl>
                                          <p:spTgt spid="15"/>
                                        </p:tgtEl>
                                        <p:attrNameLst>
                                          <p:attrName>style.rotation</p:attrName>
                                        </p:attrNameLst>
                                      </p:cBhvr>
                                      <p:tavLst>
                                        <p:tav tm="0">
                                          <p:val>
                                            <p:fltVal val="90"/>
                                          </p:val>
                                        </p:tav>
                                        <p:tav tm="100000">
                                          <p:val>
                                            <p:fltVal val="0"/>
                                          </p:val>
                                        </p:tav>
                                      </p:tavLst>
                                    </p:anim>
                                    <p:animEffect transition="in" filter="fade">
                                      <p:cBhvr>
                                        <p:cTn id="17" dur="1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heel(1)">
                                      <p:cBhvr>
                                        <p:cTn id="2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5" grpId="0"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1062" y="2238198"/>
            <a:ext cx="5280613" cy="553998"/>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 </a:t>
            </a:r>
            <a:r>
              <a:rPr kumimoji="0" lang="pt-BR" sz="30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 nổi bật của nhân vật.</a:t>
            </a:r>
            <a:endParaRPr kumimoji="0" lang="en-US" sz="30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7064188" y="1324073"/>
            <a:ext cx="5011271" cy="5016758"/>
          </a:xfrm>
          <a:prstGeom prst="rect">
            <a:avLst/>
          </a:prstGeom>
          <a:solidFill>
            <a:schemeClr val="accent5">
              <a:lumMod val="20000"/>
              <a:lumOff val="80000"/>
            </a:schemeClr>
          </a:solidFill>
          <a:ln w="28575">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 đã hi sinh tình riêng vì nghĩa lớn.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Ông </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 trải qua </a:t>
            </a:r>
            <a:r>
              <a:rPr kumimoji="0" lang="pt-BR"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 thiếu thốn, gian lao</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của cuộc sống kháng chiến</a:t>
            </a:r>
            <a:r>
              <a:rPr kumimoji="0" lang="pt-BR"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 đã từng </a:t>
            </a:r>
            <a:r>
              <a:rPr kumimoji="0" lang="pt-BR"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 bom đạn của kẻ thù khiến cho bị thương</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và rồi ông đã </a:t>
            </a:r>
            <a:r>
              <a:rPr kumimoji="0" lang="pt-BR"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 sinh</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trong một trận càn của địch lên khu căn cứ.</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ectangle 17"/>
          <p:cNvSpPr/>
          <p:nvPr/>
        </p:nvSpPr>
        <p:spPr>
          <a:xfrm>
            <a:off x="430306" y="3512450"/>
            <a:ext cx="6158753" cy="193899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0" i="1" u="none" strike="noStrike" kern="1200" cap="none" spc="0" normalizeH="0" baseline="0" noProof="0" dirty="0">
                <a:ln>
                  <a:noFill/>
                </a:ln>
                <a:solidFill>
                  <a:srgbClr val="660033"/>
                </a:solidFill>
                <a:effectLst/>
                <a:uLnTx/>
                <a:uFillTx/>
                <a:latin typeface="Times New Roman" panose="02020603050405020304" pitchFamily="18" charset="0"/>
                <a:cs typeface="Times New Roman" panose="02020603050405020304" pitchFamily="18" charset="0"/>
              </a:rPr>
              <a:t>Ông Sáu - một cán bộ kháng chiến giàu lòng yêu nước và có tinh thần trách nhiệm cao </a:t>
            </a:r>
            <a:r>
              <a:rPr kumimoji="0" lang="pt-BR" sz="3000" b="0" i="1" u="none" strike="noStrike" kern="1200" cap="none" spc="0" normalizeH="0" baseline="0" noProof="0" dirty="0" smtClean="0">
                <a:ln>
                  <a:noFill/>
                </a:ln>
                <a:solidFill>
                  <a:srgbClr val="660033"/>
                </a:solidFill>
                <a:effectLst/>
                <a:uLnTx/>
                <a:uFillTx/>
                <a:latin typeface="Times New Roman" panose="02020603050405020304" pitchFamily="18" charset="0"/>
                <a:cs typeface="Times New Roman" panose="02020603050405020304" pitchFamily="18" charset="0"/>
              </a:rPr>
              <a:t>với </a:t>
            </a:r>
            <a:r>
              <a:rPr kumimoji="0" lang="pt-BR" sz="3000" b="0" i="1" u="none" strike="noStrike" kern="1200" cap="none" spc="0" normalizeH="0" baseline="0" noProof="0" dirty="0">
                <a:ln>
                  <a:noFill/>
                </a:ln>
                <a:solidFill>
                  <a:srgbClr val="660033"/>
                </a:solidFill>
                <a:effectLst/>
                <a:uLnTx/>
                <a:uFillTx/>
                <a:latin typeface="Times New Roman" panose="02020603050405020304" pitchFamily="18" charset="0"/>
                <a:cs typeface="Times New Roman" panose="02020603050405020304" pitchFamily="18" charset="0"/>
              </a:rPr>
              <a:t>sự nghiệp Cách mạng của dân tộc</a:t>
            </a:r>
            <a:r>
              <a:rPr kumimoji="0" lang="pt-BR" sz="3000" b="0" i="0" u="none" strike="noStrike" kern="1200" cap="none" spc="0" normalizeH="0" baseline="0" noProof="0" dirty="0" smtClean="0">
                <a:ln>
                  <a:noFill/>
                </a:ln>
                <a:solidFill>
                  <a:srgbClr val="660033"/>
                </a:solidFill>
                <a:effectLst/>
                <a:uLnTx/>
                <a:uFillTx/>
                <a:latin typeface="Times New Roman" panose="02020603050405020304" pitchFamily="18" charset="0"/>
                <a:cs typeface="Times New Roman" panose="02020603050405020304" pitchFamily="18" charset="0"/>
              </a:rPr>
              <a:t>.</a:t>
            </a:r>
            <a:endParaRPr kumimoji="0" lang="en-US" sz="3000" b="0" i="0" u="none" strike="noStrike" kern="1200" cap="none" spc="0" normalizeH="0" baseline="0" noProof="0" dirty="0">
              <a:ln>
                <a:noFill/>
              </a:ln>
              <a:solidFill>
                <a:srgbClr val="660033"/>
              </a:solidFill>
              <a:effectLst/>
              <a:uLnTx/>
              <a:uFillTx/>
              <a:latin typeface="Times New Roman" panose="02020603050405020304" pitchFamily="18" charset="0"/>
              <a:cs typeface="Times New Roman" panose="02020603050405020304" pitchFamily="18" charset="0"/>
            </a:endParaRPr>
          </a:p>
        </p:txBody>
      </p:sp>
      <p:sp>
        <p:nvSpPr>
          <p:cNvPr id="21" name="Rectangle 20"/>
          <p:cNvSpPr/>
          <p:nvPr/>
        </p:nvSpPr>
        <p:spPr>
          <a:xfrm>
            <a:off x="228599" y="2823607"/>
            <a:ext cx="6835589" cy="55399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Với cuộc kháng chiến của dân tộc.</a:t>
            </a:r>
            <a:endParaRPr kumimoji="0" lang="en-US" sz="30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84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8"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1062" y="2238198"/>
            <a:ext cx="5280613" cy="553998"/>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 </a:t>
            </a:r>
            <a:r>
              <a:rPr kumimoji="0" lang="pt-BR" sz="30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 nổi bật của nhân vật.</a:t>
            </a:r>
            <a:endParaRPr kumimoji="0" lang="en-US" sz="30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1" name="Rectangle 20"/>
          <p:cNvSpPr/>
          <p:nvPr/>
        </p:nvSpPr>
        <p:spPr>
          <a:xfrm>
            <a:off x="331596" y="3420431"/>
            <a:ext cx="1769523" cy="553998"/>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Với con.</a:t>
            </a:r>
            <a:endParaRPr kumimoji="0" lang="en-US" sz="30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Rectangle 10"/>
          <p:cNvSpPr/>
          <p:nvPr/>
        </p:nvSpPr>
        <p:spPr>
          <a:xfrm>
            <a:off x="228599" y="2823607"/>
            <a:ext cx="6835589" cy="55399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14300" algn="l"/>
              </a:tabLst>
              <a:defRPr/>
            </a:pPr>
            <a:r>
              <a:rPr kumimoji="0" lang="pt-BR" sz="30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Với cuộc kháng chiến của dân tộc.</a:t>
            </a:r>
            <a:endParaRPr kumimoji="0" lang="en-US" sz="30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998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6483" y="2716054"/>
            <a:ext cx="2164976" cy="1077218"/>
          </a:xfrm>
          <a:prstGeom prst="rect">
            <a:avLst/>
          </a:prstGeom>
          <a:solidFill>
            <a:schemeClr val="accent5">
              <a:lumMod val="20000"/>
              <a:lumOff val="80000"/>
            </a:schemeClr>
          </a:solidFill>
          <a:ln w="28575">
            <a:solidFill>
              <a:srgbClr val="C00000"/>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Ông</a:t>
            </a:r>
            <a:r>
              <a:rPr kumimoji="0" lang="en-US" sz="32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Sáu</a:t>
            </a:r>
            <a:r>
              <a:rPr kumimoji="0" lang="en-US" sz="32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với</a:t>
            </a:r>
            <a:r>
              <a:rPr kumimoji="0" lang="en-US" sz="32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con</a:t>
            </a:r>
            <a:endParaRPr kumimoji="0" lang="en-US" altLang="en-US" sz="3200" b="0" i="1" u="none" strike="noStrike" kern="1200" cap="none" spc="0" normalizeH="0" baseline="0" noProof="0" dirty="0">
              <a:ln>
                <a:noFill/>
              </a:ln>
              <a:solidFill>
                <a:srgbClr val="660033"/>
              </a:solidFill>
              <a:effectLst/>
              <a:uLnTx/>
              <a:uFillTx/>
              <a:latin typeface="Times New Roman" panose="02020603050405020304" pitchFamily="18" charset="0"/>
              <a:cs typeface="Times New Roman" panose="02020603050405020304" pitchFamily="18" charset="0"/>
            </a:endParaRPr>
          </a:p>
        </p:txBody>
      </p:sp>
      <p:sp>
        <p:nvSpPr>
          <p:cNvPr id="9" name="Rectangle 8"/>
          <p:cNvSpPr/>
          <p:nvPr/>
        </p:nvSpPr>
        <p:spPr>
          <a:xfrm>
            <a:off x="4344252" y="556455"/>
            <a:ext cx="4243936" cy="584775"/>
          </a:xfrm>
          <a:prstGeom prst="rect">
            <a:avLst/>
          </a:prstGeom>
          <a:solidFill>
            <a:schemeClr val="accent2">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Những</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ngày</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xa</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con</a:t>
            </a:r>
          </a:p>
        </p:txBody>
      </p:sp>
      <p:sp>
        <p:nvSpPr>
          <p:cNvPr id="10" name="Rectangle 9"/>
          <p:cNvSpPr/>
          <p:nvPr/>
        </p:nvSpPr>
        <p:spPr>
          <a:xfrm>
            <a:off x="4380109" y="1366950"/>
            <a:ext cx="4243937" cy="584775"/>
          </a:xfrm>
          <a:prstGeom prst="rect">
            <a:avLst/>
          </a:prstGeom>
          <a:solidFill>
            <a:schemeClr val="accent2">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Phút</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đầu</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gặp</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2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lại</a:t>
            </a: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con</a:t>
            </a:r>
            <a:endParaRPr kumimoji="0" lang="en-US" altLang="en-US"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1" name="Rectangle 10"/>
          <p:cNvSpPr/>
          <p:nvPr/>
        </p:nvSpPr>
        <p:spPr>
          <a:xfrm>
            <a:off x="4415969" y="2177445"/>
            <a:ext cx="4172219" cy="1077218"/>
          </a:xfrm>
          <a:prstGeom prst="rect">
            <a:avLst/>
          </a:prstGeom>
          <a:solidFill>
            <a:schemeClr val="accent2">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Trong những ngày nghỉ phép</a:t>
            </a:r>
            <a:endParaRPr kumimoji="0" lang="en-US" altLang="en-US"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2" name="Rectangle 11"/>
          <p:cNvSpPr/>
          <p:nvPr/>
        </p:nvSpPr>
        <p:spPr>
          <a:xfrm>
            <a:off x="4415969" y="3480383"/>
            <a:ext cx="4172219" cy="1077218"/>
          </a:xfrm>
          <a:prstGeom prst="rect">
            <a:avLst/>
          </a:prstGeom>
          <a:solidFill>
            <a:schemeClr val="accent2">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Khi </a:t>
            </a:r>
            <a:r>
              <a:rPr kumimoji="0" lang="pt-BR"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lên </a:t>
            </a:r>
            <a:r>
              <a:rPr kumimoji="0" lang="pt-BR"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đường trở lại khu căn cứ.</a:t>
            </a:r>
            <a:endParaRPr kumimoji="0" lang="en-US" altLang="en-US"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3" name="Rectangle 12"/>
          <p:cNvSpPr/>
          <p:nvPr/>
        </p:nvSpPr>
        <p:spPr>
          <a:xfrm>
            <a:off x="4415969" y="4783321"/>
            <a:ext cx="4172219" cy="1077218"/>
          </a:xfrm>
          <a:prstGeom prst="rect">
            <a:avLst/>
          </a:prstGeom>
          <a:solidFill>
            <a:schemeClr val="accent2">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2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Những ngày ở khu căn cứ </a:t>
            </a:r>
            <a:endParaRPr kumimoji="0" lang="en-US" altLang="en-US" sz="32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cxnSp>
        <p:nvCxnSpPr>
          <p:cNvPr id="15" name="Straight Arrow Connector 14"/>
          <p:cNvCxnSpPr>
            <a:stCxn id="8" idx="3"/>
            <a:endCxn id="9" idx="1"/>
          </p:cNvCxnSpPr>
          <p:nvPr/>
        </p:nvCxnSpPr>
        <p:spPr>
          <a:xfrm flipV="1">
            <a:off x="2931459" y="848843"/>
            <a:ext cx="1412793" cy="2405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3"/>
            <a:endCxn id="10" idx="1"/>
          </p:cNvCxnSpPr>
          <p:nvPr/>
        </p:nvCxnSpPr>
        <p:spPr>
          <a:xfrm flipV="1">
            <a:off x="2931459" y="1659338"/>
            <a:ext cx="1448650" cy="1595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11" idx="1"/>
          </p:cNvCxnSpPr>
          <p:nvPr/>
        </p:nvCxnSpPr>
        <p:spPr>
          <a:xfrm flipV="1">
            <a:off x="2931459" y="2716054"/>
            <a:ext cx="1484510" cy="5386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3"/>
            <a:endCxn id="12" idx="1"/>
          </p:cNvCxnSpPr>
          <p:nvPr/>
        </p:nvCxnSpPr>
        <p:spPr>
          <a:xfrm>
            <a:off x="2931459" y="3254663"/>
            <a:ext cx="1484510" cy="7643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3"/>
            <a:endCxn id="13" idx="1"/>
          </p:cNvCxnSpPr>
          <p:nvPr/>
        </p:nvCxnSpPr>
        <p:spPr>
          <a:xfrm>
            <a:off x="2931459" y="3254663"/>
            <a:ext cx="1484510" cy="2067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44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par>
                                <p:cTn id="17" presetID="53" presetClass="entr" presetSubtype="16"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par>
                                <p:cTn id="22" presetID="53" presetClass="entr" presetSubtype="16"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par>
                                <p:cTn id="27" presetID="53" presetClass="entr" presetSubtype="16"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par>
                                <p:cTn id="32" presetID="53" presetClass="entr" presetSubtype="16"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 calcmode="lin" valueType="num">
                                      <p:cBhvr>
                                        <p:cTn id="34" dur="500" fill="hold"/>
                                        <p:tgtEl>
                                          <p:spTgt spid="23"/>
                                        </p:tgtEl>
                                        <p:attrNameLst>
                                          <p:attrName>ppt_w</p:attrName>
                                        </p:attrNameLst>
                                      </p:cBhvr>
                                      <p:tavLst>
                                        <p:tav tm="0">
                                          <p:val>
                                            <p:fltVal val="0"/>
                                          </p:val>
                                        </p:tav>
                                        <p:tav tm="100000">
                                          <p:val>
                                            <p:strVal val="#ppt_w"/>
                                          </p:val>
                                        </p:tav>
                                      </p:tavLst>
                                    </p:anim>
                                    <p:anim calcmode="lin" valueType="num">
                                      <p:cBhvr>
                                        <p:cTn id="35" dur="500" fill="hold"/>
                                        <p:tgtEl>
                                          <p:spTgt spid="23"/>
                                        </p:tgtEl>
                                        <p:attrNameLst>
                                          <p:attrName>ppt_h</p:attrName>
                                        </p:attrNameLst>
                                      </p:cBhvr>
                                      <p:tavLst>
                                        <p:tav tm="0">
                                          <p:val>
                                            <p:fltVal val="0"/>
                                          </p:val>
                                        </p:tav>
                                        <p:tav tm="100000">
                                          <p:val>
                                            <p:strVal val="#ppt_h"/>
                                          </p:val>
                                        </p:tav>
                                      </p:tavLst>
                                    </p:anim>
                                    <p:animEffect transition="in" filter="fade">
                                      <p:cBhvr>
                                        <p:cTn id="36" dur="500"/>
                                        <p:tgtEl>
                                          <p:spTgt spid="23"/>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fltVal val="0"/>
                                          </p:val>
                                        </p:tav>
                                        <p:tav tm="100000">
                                          <p:val>
                                            <p:strVal val="#ppt_w"/>
                                          </p:val>
                                        </p:tav>
                                      </p:tavLst>
                                    </p:anim>
                                    <p:anim calcmode="lin" valueType="num">
                                      <p:cBhvr>
                                        <p:cTn id="40" dur="500" fill="hold"/>
                                        <p:tgtEl>
                                          <p:spTgt spid="9"/>
                                        </p:tgtEl>
                                        <p:attrNameLst>
                                          <p:attrName>ppt_h</p:attrName>
                                        </p:attrNameLst>
                                      </p:cBhvr>
                                      <p:tavLst>
                                        <p:tav tm="0">
                                          <p:val>
                                            <p:fltVal val="0"/>
                                          </p:val>
                                        </p:tav>
                                        <p:tav tm="100000">
                                          <p:val>
                                            <p:strVal val="#ppt_h"/>
                                          </p:val>
                                        </p:tav>
                                      </p:tavLst>
                                    </p:anim>
                                    <p:animEffect transition="in" filter="fade">
                                      <p:cBhvr>
                                        <p:cTn id="41" dur="500"/>
                                        <p:tgtEl>
                                          <p:spTgt spid="9"/>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animEffect transition="in" filter="fade">
                                      <p:cBhvr>
                                        <p:cTn id="46" dur="500"/>
                                        <p:tgtEl>
                                          <p:spTgt spid="10"/>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fltVal val="0"/>
                                          </p:val>
                                        </p:tav>
                                        <p:tav tm="100000">
                                          <p:val>
                                            <p:strVal val="#ppt_h"/>
                                          </p:val>
                                        </p:tav>
                                      </p:tavLst>
                                    </p:anim>
                                    <p:animEffect transition="in" filter="fade">
                                      <p:cBhvr>
                                        <p:cTn id="56" dur="500"/>
                                        <p:tgtEl>
                                          <p:spTgt spid="1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Effect transition="in" filter="fade">
                                      <p:cBhvr>
                                        <p:cTn id="6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5459" y="618566"/>
            <a:ext cx="10936941" cy="4247317"/>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1.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Tìm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chi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tiết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khắc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họa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thái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độ</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hành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động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lời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nói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việc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làm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của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Sáu</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trong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từng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thời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điểm</a:t>
            </a:r>
            <a:endPar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2.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Nhận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xét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đánh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giá</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về</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nghệ</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thuật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khắc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họa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nhân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vật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của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tác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giả</a:t>
            </a:r>
            <a:endPar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3.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Nhận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xét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về</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nhân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vật</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Sáu</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47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638" y="1307957"/>
            <a:ext cx="4245073" cy="646331"/>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Những</a:t>
            </a: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ngày</a:t>
            </a: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xa</a:t>
            </a: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con.</a:t>
            </a:r>
            <a:endPar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2" name="Rectangle 11"/>
          <p:cNvSpPr/>
          <p:nvPr/>
        </p:nvSpPr>
        <p:spPr>
          <a:xfrm>
            <a:off x="1253729" y="1991232"/>
            <a:ext cx="7700681" cy="120032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Nhớ</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mong</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được</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gặp</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con.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Ngắm</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nhìn</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con qua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tấm</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ảnh</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nhỏ</a:t>
            </a:r>
            <a:r>
              <a:rPr kumimoji="0" lang="en-US" altLang="en-US" sz="3600" b="0" i="1"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a:t>
            </a:r>
            <a:endParaRPr kumimoji="0" lang="en-US" altLang="en-US" sz="36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13" name="Rectangle 12"/>
          <p:cNvSpPr/>
          <p:nvPr/>
        </p:nvSpPr>
        <p:spPr>
          <a:xfrm>
            <a:off x="1323621" y="3191561"/>
            <a:ext cx="7700681" cy="64633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=&gt; </a:t>
            </a:r>
            <a:r>
              <a:rPr kumimoji="0" lang="en-US" altLang="en-US" sz="3600" b="0" i="1" u="none" strike="noStrike" kern="1200" cap="none" spc="0" normalizeH="0" baseline="0" noProof="0" dirty="0" err="1" smtClean="0">
                <a:ln>
                  <a:noFill/>
                </a:ln>
                <a:solidFill>
                  <a:srgbClr val="C00000"/>
                </a:solidFill>
                <a:effectLst/>
                <a:uLnTx/>
                <a:uFillTx/>
                <a:latin typeface="Times New Roman" panose="02020603050405020304" pitchFamily="18" charset="0"/>
                <a:cs typeface="Times New Roman" panose="02020603050405020304" pitchFamily="18" charset="0"/>
              </a:rPr>
              <a:t>Luôn</a:t>
            </a:r>
            <a:r>
              <a:rPr kumimoji="0" lang="en-US" altLang="en-US" sz="36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C00000"/>
                </a:solidFill>
                <a:effectLst/>
                <a:uLnTx/>
                <a:uFillTx/>
                <a:latin typeface="Times New Roman" panose="02020603050405020304" pitchFamily="18" charset="0"/>
                <a:cs typeface="Times New Roman" panose="02020603050405020304" pitchFamily="18" charset="0"/>
              </a:rPr>
              <a:t>yêu</a:t>
            </a:r>
            <a:r>
              <a:rPr kumimoji="0" lang="en-US" altLang="en-US" sz="36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 </a:t>
            </a:r>
            <a:r>
              <a:rPr kumimoji="0" lang="en-US" altLang="en-US" sz="3600" b="0" i="1" u="none" strike="noStrike" kern="1200" cap="none" spc="0" normalizeH="0" baseline="0" noProof="0" dirty="0" err="1" smtClean="0">
                <a:ln>
                  <a:noFill/>
                </a:ln>
                <a:solidFill>
                  <a:srgbClr val="C00000"/>
                </a:solidFill>
                <a:effectLst/>
                <a:uLnTx/>
                <a:uFillTx/>
                <a:latin typeface="Times New Roman" panose="02020603050405020304" pitchFamily="18" charset="0"/>
                <a:cs typeface="Times New Roman" panose="02020603050405020304" pitchFamily="18" charset="0"/>
              </a:rPr>
              <a:t>thương</a:t>
            </a:r>
            <a:r>
              <a:rPr kumimoji="0" lang="en-US" altLang="en-US" sz="36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 con.</a:t>
            </a:r>
            <a:endParaRPr kumimoji="0" lang="en-US" altLang="en-US" sz="36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8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fltVal val="0"/>
                                          </p:val>
                                        </p:tav>
                                        <p:tav tm="100000">
                                          <p:val>
                                            <p:strVal val="#ppt_w"/>
                                          </p:val>
                                        </p:tav>
                                      </p:tavLst>
                                    </p:anim>
                                    <p:anim calcmode="lin" valueType="num">
                                      <p:cBhvr>
                                        <p:cTn id="18" dur="1000" fill="hold"/>
                                        <p:tgtEl>
                                          <p:spTgt spid="13"/>
                                        </p:tgtEl>
                                        <p:attrNameLst>
                                          <p:attrName>ppt_h</p:attrName>
                                        </p:attrNameLst>
                                      </p:cBhvr>
                                      <p:tavLst>
                                        <p:tav tm="0">
                                          <p:val>
                                            <p:fltVal val="0"/>
                                          </p:val>
                                        </p:tav>
                                        <p:tav tm="100000">
                                          <p:val>
                                            <p:strVal val="#ppt_h"/>
                                          </p:val>
                                        </p:tav>
                                      </p:tavLst>
                                    </p:anim>
                                    <p:anim calcmode="lin" valueType="num">
                                      <p:cBhvr>
                                        <p:cTn id="19" dur="1000" fill="hold"/>
                                        <p:tgtEl>
                                          <p:spTgt spid="13"/>
                                        </p:tgtEl>
                                        <p:attrNameLst>
                                          <p:attrName>style.rotation</p:attrName>
                                        </p:attrNameLst>
                                      </p:cBhvr>
                                      <p:tavLst>
                                        <p:tav tm="0">
                                          <p:val>
                                            <p:fltVal val="90"/>
                                          </p:val>
                                        </p:tav>
                                        <p:tav tm="100000">
                                          <p:val>
                                            <p:fltVal val="0"/>
                                          </p:val>
                                        </p:tav>
                                      </p:tavLst>
                                    </p:anim>
                                    <p:animEffect transition="in" filter="fade">
                                      <p:cBhvr>
                                        <p:cTn id="2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1. </a:t>
            </a:r>
            <a:r>
              <a:rPr lang="en-US" altLang="en-US" sz="3000" b="1" dirty="0" err="1" smtClean="0">
                <a:solidFill>
                  <a:srgbClr val="002060"/>
                </a:solidFill>
                <a:cs typeface="Arial" panose="020B0604020202020204" pitchFamily="34" charset="0"/>
              </a:rPr>
              <a:t>Tác</a:t>
            </a:r>
            <a:r>
              <a:rPr lang="en-US" altLang="en-US" sz="3000" b="1" dirty="0" smtClean="0">
                <a:solidFill>
                  <a:srgbClr val="002060"/>
                </a:solidFill>
                <a:cs typeface="Arial" panose="020B0604020202020204" pitchFamily="34" charset="0"/>
              </a:rPr>
              <a:t> </a:t>
            </a:r>
            <a:r>
              <a:rPr lang="en-US" altLang="en-US" sz="3000" b="1" dirty="0" err="1" smtClean="0">
                <a:solidFill>
                  <a:srgbClr val="002060"/>
                </a:solidFill>
                <a:cs typeface="Arial" panose="020B0604020202020204" pitchFamily="34" charset="0"/>
              </a:rPr>
              <a:t>giả</a:t>
            </a:r>
            <a:r>
              <a:rPr lang="en-US" altLang="en-US" sz="3000" b="1" dirty="0" smtClean="0">
                <a:solidFill>
                  <a:srgbClr val="002060"/>
                </a:solidFill>
                <a:cs typeface="Arial" panose="020B0604020202020204" pitchFamily="34" charset="0"/>
              </a:rPr>
              <a:t>.</a:t>
            </a:r>
          </a:p>
        </p:txBody>
      </p:sp>
      <p:pic>
        <p:nvPicPr>
          <p:cNvPr id="7" name="Picture 7" descr="ImageView"/>
          <p:cNvPicPr>
            <a:picLocks noChangeAspect="1" noChangeArrowheads="1"/>
          </p:cNvPicPr>
          <p:nvPr/>
        </p:nvPicPr>
        <p:blipFill>
          <a:blip r:embed="rId2"/>
          <a:srcRect/>
          <a:stretch>
            <a:fillRect/>
          </a:stretch>
        </p:blipFill>
        <p:spPr bwMode="auto">
          <a:xfrm>
            <a:off x="466166" y="2411506"/>
            <a:ext cx="2931459" cy="3532094"/>
          </a:xfrm>
          <a:prstGeom prst="rect">
            <a:avLst/>
          </a:prstGeom>
          <a:solidFill>
            <a:schemeClr val="accent6"/>
          </a:solidFill>
          <a:ln>
            <a:solidFill>
              <a:srgbClr val="FF0000"/>
            </a:solidFill>
          </a:ln>
        </p:spPr>
      </p:pic>
      <p:sp>
        <p:nvSpPr>
          <p:cNvPr id="2" name="TextBox 1"/>
          <p:cNvSpPr txBox="1"/>
          <p:nvPr/>
        </p:nvSpPr>
        <p:spPr>
          <a:xfrm>
            <a:off x="466166" y="6060141"/>
            <a:ext cx="2931459" cy="646331"/>
          </a:xfrm>
          <a:prstGeom prst="rect">
            <a:avLst/>
          </a:prstGeom>
          <a:noFill/>
        </p:spPr>
        <p:txBody>
          <a:bodyPr wrap="square" rtlCol="0">
            <a:spAutoFit/>
          </a:bodyPr>
          <a:lstStyle/>
          <a:p>
            <a:pPr algn="ctr"/>
            <a:r>
              <a:rPr lang="en-US" b="1" dirty="0" smtClean="0">
                <a:latin typeface="Arial" panose="020B0604020202020204" pitchFamily="34" charset="0"/>
                <a:cs typeface="Arial" panose="020B0604020202020204" pitchFamily="34" charset="0"/>
              </a:rPr>
              <a:t>NGUYỄN QUANG SÁNG </a:t>
            </a:r>
          </a:p>
          <a:p>
            <a:pPr algn="ctr"/>
            <a:r>
              <a:rPr lang="en-US" b="1" dirty="0" smtClean="0">
                <a:latin typeface="Arial" panose="020B0604020202020204" pitchFamily="34" charset="0"/>
                <a:cs typeface="Arial" panose="020B0604020202020204" pitchFamily="34" charset="0"/>
              </a:rPr>
              <a:t>(1932-2014)</a:t>
            </a:r>
            <a:endParaRPr lang="en-US" b="1" dirty="0">
              <a:latin typeface="Arial" panose="020B0604020202020204" pitchFamily="34" charset="0"/>
              <a:cs typeface="Arial" panose="020B0604020202020204" pitchFamily="34" charset="0"/>
            </a:endParaRPr>
          </a:p>
        </p:txBody>
      </p:sp>
      <p:sp>
        <p:nvSpPr>
          <p:cNvPr id="11" name="TextBox 10"/>
          <p:cNvSpPr txBox="1"/>
          <p:nvPr/>
        </p:nvSpPr>
        <p:spPr>
          <a:xfrm>
            <a:off x="4336348" y="1131630"/>
            <a:ext cx="7691717" cy="492443"/>
          </a:xfrm>
          <a:prstGeom prst="rect">
            <a:avLst/>
          </a:prstGeom>
          <a:solidFill>
            <a:schemeClr val="accent5">
              <a:lumMod val="20000"/>
              <a:lumOff val="80000"/>
            </a:schemeClr>
          </a:solidFill>
          <a:ln>
            <a:solidFill>
              <a:srgbClr val="C00000"/>
            </a:solidFill>
          </a:ln>
        </p:spPr>
        <p:txBody>
          <a:bodyPr wrap="square" rtlCol="0">
            <a:spAutoFit/>
          </a:bodyPr>
          <a:lstStyle/>
          <a:p>
            <a:pPr algn="just"/>
            <a:r>
              <a:rPr lang="en-US" sz="2600" i="1" dirty="0" smtClean="0">
                <a:latin typeface="Arial" panose="020B0604020202020204" pitchFamily="34" charset="0"/>
                <a:ea typeface="Times New Roman" panose="02020603050405020304" pitchFamily="18" charset="0"/>
                <a:cs typeface="Arial" panose="020B0604020202020204" pitchFamily="34" charset="0"/>
              </a:rPr>
              <a:t>- </a:t>
            </a:r>
            <a:r>
              <a:rPr lang="en-US" sz="2600" i="1" dirty="0" err="1" smtClean="0">
                <a:latin typeface="Arial" panose="020B0604020202020204" pitchFamily="34" charset="0"/>
                <a:ea typeface="Times New Roman" panose="02020603050405020304" pitchFamily="18" charset="0"/>
                <a:cs typeface="Arial" panose="020B0604020202020204" pitchFamily="34" charset="0"/>
              </a:rPr>
              <a:t>Quê</a:t>
            </a:r>
            <a:r>
              <a:rPr lang="en-US" sz="2600" i="1" dirty="0" smtClean="0">
                <a:latin typeface="Arial" panose="020B0604020202020204" pitchFamily="34" charset="0"/>
                <a:ea typeface="Times New Roman" panose="02020603050405020304" pitchFamily="18" charset="0"/>
                <a:cs typeface="Arial" panose="020B0604020202020204" pitchFamily="34" charset="0"/>
              </a:rPr>
              <a:t> ở </a:t>
            </a:r>
            <a:r>
              <a:rPr lang="en-US" sz="2600" i="1" dirty="0" err="1" smtClean="0">
                <a:latin typeface="Arial" panose="020B0604020202020204" pitchFamily="34" charset="0"/>
                <a:ea typeface="Times New Roman" panose="02020603050405020304" pitchFamily="18" charset="0"/>
                <a:cs typeface="Arial" panose="020B0604020202020204" pitchFamily="34" charset="0"/>
              </a:rPr>
              <a:t>Chợ</a:t>
            </a:r>
            <a:r>
              <a:rPr lang="en-US" sz="2600" i="1" dirty="0" smtClean="0">
                <a:latin typeface="Arial" panose="020B0604020202020204" pitchFamily="34" charset="0"/>
                <a:ea typeface="Times New Roman" panose="02020603050405020304" pitchFamily="18" charset="0"/>
                <a:cs typeface="Arial" panose="020B0604020202020204" pitchFamily="34" charset="0"/>
              </a:rPr>
              <a:t> </a:t>
            </a:r>
            <a:r>
              <a:rPr lang="en-US" sz="2600" i="1" dirty="0" err="1" smtClean="0">
                <a:latin typeface="Arial" panose="020B0604020202020204" pitchFamily="34" charset="0"/>
                <a:ea typeface="Times New Roman" panose="02020603050405020304" pitchFamily="18" charset="0"/>
                <a:cs typeface="Arial" panose="020B0604020202020204" pitchFamily="34" charset="0"/>
              </a:rPr>
              <a:t>Mới</a:t>
            </a:r>
            <a:r>
              <a:rPr lang="en-US" sz="2600" i="1" dirty="0" smtClean="0">
                <a:latin typeface="Arial" panose="020B0604020202020204" pitchFamily="34" charset="0"/>
                <a:ea typeface="Times New Roman" panose="02020603050405020304" pitchFamily="18" charset="0"/>
                <a:cs typeface="Arial" panose="020B0604020202020204" pitchFamily="34" charset="0"/>
              </a:rPr>
              <a:t>, </a:t>
            </a:r>
            <a:r>
              <a:rPr lang="en-US" sz="2600" i="1" dirty="0" err="1" smtClean="0">
                <a:latin typeface="Arial" panose="020B0604020202020204" pitchFamily="34" charset="0"/>
                <a:ea typeface="Times New Roman" panose="02020603050405020304" pitchFamily="18" charset="0"/>
                <a:cs typeface="Arial" panose="020B0604020202020204" pitchFamily="34" charset="0"/>
              </a:rPr>
              <a:t>tỉnh</a:t>
            </a:r>
            <a:r>
              <a:rPr lang="en-US" sz="2600" i="1" dirty="0" smtClean="0">
                <a:latin typeface="Arial" panose="020B0604020202020204" pitchFamily="34" charset="0"/>
                <a:ea typeface="Times New Roman" panose="02020603050405020304" pitchFamily="18" charset="0"/>
                <a:cs typeface="Arial" panose="020B0604020202020204" pitchFamily="34" charset="0"/>
              </a:rPr>
              <a:t> An </a:t>
            </a:r>
            <a:r>
              <a:rPr lang="en-US" sz="2600" i="1" dirty="0" err="1" smtClean="0">
                <a:latin typeface="Arial" panose="020B0604020202020204" pitchFamily="34" charset="0"/>
                <a:ea typeface="Times New Roman" panose="02020603050405020304" pitchFamily="18" charset="0"/>
                <a:cs typeface="Arial" panose="020B0604020202020204" pitchFamily="34" charset="0"/>
              </a:rPr>
              <a:t>Giang</a:t>
            </a:r>
            <a:r>
              <a:rPr lang="en-US" sz="2600" i="1" dirty="0" smtClean="0">
                <a:latin typeface="Arial" panose="020B0604020202020204" pitchFamily="34" charset="0"/>
                <a:ea typeface="Times New Roman" panose="02020603050405020304" pitchFamily="18"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sp>
        <p:nvSpPr>
          <p:cNvPr id="12" name="Rectangle 11"/>
          <p:cNvSpPr/>
          <p:nvPr/>
        </p:nvSpPr>
        <p:spPr>
          <a:xfrm>
            <a:off x="4336348" y="1735871"/>
            <a:ext cx="7691717" cy="892552"/>
          </a:xfrm>
          <a:prstGeom prst="rect">
            <a:avLst/>
          </a:prstGeom>
          <a:solidFill>
            <a:schemeClr val="accent4">
              <a:lumMod val="20000"/>
              <a:lumOff val="80000"/>
            </a:schemeClr>
          </a:solidFill>
          <a:ln>
            <a:solidFill>
              <a:srgbClr val="C00000"/>
            </a:solidFill>
          </a:ln>
        </p:spPr>
        <p:txBody>
          <a:bodyPr wrap="square">
            <a:spAutoFit/>
          </a:bodyPr>
          <a:lstStyle/>
          <a:p>
            <a:pPr algn="just"/>
            <a:r>
              <a:rPr lang="en-US" sz="2600" i="1" dirty="0" smtClean="0">
                <a:latin typeface="Arial" panose="020B0604020202020204" pitchFamily="34" charset="0"/>
                <a:ea typeface="Times New Roman" panose="02020603050405020304" pitchFamily="18" charset="0"/>
                <a:cs typeface="Arial" panose="020B0604020202020204" pitchFamily="34" charset="0"/>
              </a:rPr>
              <a:t>-</a:t>
            </a:r>
            <a:r>
              <a:rPr lang="vi-VN" sz="2600" i="1" dirty="0" smtClean="0">
                <a:latin typeface="Arial" panose="020B0604020202020204" pitchFamily="34" charset="0"/>
                <a:ea typeface="Times New Roman" panose="02020603050405020304" pitchFamily="18" charset="0"/>
                <a:cs typeface="Arial" panose="020B0604020202020204" pitchFamily="34" charset="0"/>
              </a:rPr>
              <a:t> </a:t>
            </a:r>
            <a:r>
              <a:rPr lang="fr-FR" sz="2600" i="1" dirty="0" err="1">
                <a:latin typeface="Arial" panose="020B0604020202020204" pitchFamily="34" charset="0"/>
                <a:cs typeface="Arial" panose="020B0604020202020204" pitchFamily="34" charset="0"/>
              </a:rPr>
              <a:t>Trong</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kháng</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chiến</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chống</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Pháp</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ông</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tham</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gia</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bộ</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đội</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hoạt</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động</a:t>
            </a:r>
            <a:r>
              <a:rPr lang="fr-FR" sz="2600" i="1" dirty="0">
                <a:latin typeface="Arial" panose="020B0604020202020204" pitchFamily="34" charset="0"/>
                <a:cs typeface="Arial" panose="020B0604020202020204" pitchFamily="34" charset="0"/>
              </a:rPr>
              <a:t> ở </a:t>
            </a:r>
            <a:r>
              <a:rPr lang="fr-FR" sz="2600" i="1" dirty="0" err="1">
                <a:latin typeface="Arial" panose="020B0604020202020204" pitchFamily="34" charset="0"/>
                <a:cs typeface="Arial" panose="020B0604020202020204" pitchFamily="34" charset="0"/>
              </a:rPr>
              <a:t>chiến</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trường</a:t>
            </a:r>
            <a:r>
              <a:rPr lang="fr-FR" sz="2600" i="1" dirty="0">
                <a:latin typeface="Arial" panose="020B0604020202020204" pitchFamily="34" charset="0"/>
                <a:cs typeface="Arial" panose="020B0604020202020204" pitchFamily="34" charset="0"/>
              </a:rPr>
              <a:t> Nam </a:t>
            </a:r>
            <a:r>
              <a:rPr lang="fr-FR" sz="2600" i="1" dirty="0" err="1">
                <a:latin typeface="Arial" panose="020B0604020202020204" pitchFamily="34" charset="0"/>
                <a:cs typeface="Arial" panose="020B0604020202020204" pitchFamily="34" charset="0"/>
              </a:rPr>
              <a:t>Bộ</a:t>
            </a:r>
            <a:r>
              <a:rPr lang="fr-FR" sz="2600" i="1"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
        <p:nvSpPr>
          <p:cNvPr id="16" name="Rectangle 15"/>
          <p:cNvSpPr/>
          <p:nvPr/>
        </p:nvSpPr>
        <p:spPr>
          <a:xfrm>
            <a:off x="4336347" y="2711505"/>
            <a:ext cx="7691717" cy="492443"/>
          </a:xfrm>
          <a:prstGeom prst="rect">
            <a:avLst/>
          </a:prstGeom>
          <a:solidFill>
            <a:schemeClr val="accent6">
              <a:lumMod val="20000"/>
              <a:lumOff val="80000"/>
            </a:schemeClr>
          </a:solidFill>
          <a:ln>
            <a:solidFill>
              <a:srgbClr val="FF0000"/>
            </a:solidFill>
          </a:ln>
        </p:spPr>
        <p:txBody>
          <a:bodyPr wrap="square">
            <a:spAutoFit/>
          </a:bodyPr>
          <a:lstStyle/>
          <a:p>
            <a:r>
              <a:rPr lang="en-US" sz="2600" i="1" dirty="0" smtClean="0">
                <a:latin typeface="Arial" panose="020B0604020202020204" pitchFamily="34" charset="0"/>
                <a:ea typeface="Times New Roman" panose="02020603050405020304" pitchFamily="18" charset="0"/>
                <a:cs typeface="Arial" panose="020B0604020202020204" pitchFamily="34" charset="0"/>
              </a:rPr>
              <a:t>- </a:t>
            </a:r>
            <a:r>
              <a:rPr lang="fr-FR" sz="2600" i="1" dirty="0" err="1">
                <a:latin typeface="Arial" panose="020B0604020202020204" pitchFamily="34" charset="0"/>
                <a:cs typeface="Arial" panose="020B0604020202020204" pitchFamily="34" charset="0"/>
              </a:rPr>
              <a:t>S</a:t>
            </a:r>
            <a:r>
              <a:rPr lang="fr-FR" sz="2600" i="1" dirty="0" err="1" smtClean="0">
                <a:latin typeface="Arial" panose="020B0604020202020204" pitchFamily="34" charset="0"/>
                <a:cs typeface="Arial" panose="020B0604020202020204" pitchFamily="34" charset="0"/>
              </a:rPr>
              <a:t>au</a:t>
            </a:r>
            <a:r>
              <a:rPr lang="fr-FR" sz="2600" i="1" dirty="0" smtClean="0">
                <a:latin typeface="Arial" panose="020B0604020202020204" pitchFamily="34" charset="0"/>
                <a:cs typeface="Arial" panose="020B0604020202020204" pitchFamily="34" charset="0"/>
              </a:rPr>
              <a:t> </a:t>
            </a:r>
            <a:r>
              <a:rPr lang="fr-FR" sz="2600" i="1" dirty="0">
                <a:latin typeface="Arial" panose="020B0604020202020204" pitchFamily="34" charset="0"/>
                <a:cs typeface="Arial" panose="020B0604020202020204" pitchFamily="34" charset="0"/>
              </a:rPr>
              <a:t>1954 </a:t>
            </a:r>
            <a:r>
              <a:rPr lang="fr-FR" sz="2600" i="1" dirty="0" err="1">
                <a:latin typeface="Arial" panose="020B0604020202020204" pitchFamily="34" charset="0"/>
                <a:cs typeface="Arial" panose="020B0604020202020204" pitchFamily="34" charset="0"/>
              </a:rPr>
              <a:t>ông</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tập</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kết</a:t>
            </a:r>
            <a:r>
              <a:rPr lang="fr-FR" sz="2600" i="1" dirty="0">
                <a:latin typeface="Arial" panose="020B0604020202020204" pitchFamily="34" charset="0"/>
                <a:cs typeface="Arial" panose="020B0604020202020204" pitchFamily="34" charset="0"/>
              </a:rPr>
              <a:t> ra </a:t>
            </a:r>
            <a:r>
              <a:rPr lang="fr-FR" sz="2600" i="1" dirty="0" err="1">
                <a:latin typeface="Arial" panose="020B0604020202020204" pitchFamily="34" charset="0"/>
                <a:cs typeface="Arial" panose="020B0604020202020204" pitchFamily="34" charset="0"/>
              </a:rPr>
              <a:t>Bắc</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và</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bắt</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đầu</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viết</a:t>
            </a:r>
            <a:r>
              <a:rPr lang="fr-FR" sz="2600" i="1" dirty="0">
                <a:latin typeface="Arial" panose="020B0604020202020204" pitchFamily="34" charset="0"/>
                <a:cs typeface="Arial" panose="020B0604020202020204" pitchFamily="34" charset="0"/>
              </a:rPr>
              <a:t> </a:t>
            </a:r>
            <a:r>
              <a:rPr lang="fr-FR" sz="2600" i="1" dirty="0" err="1">
                <a:latin typeface="Arial" panose="020B0604020202020204" pitchFamily="34" charset="0"/>
                <a:cs typeface="Arial" panose="020B0604020202020204" pitchFamily="34" charset="0"/>
              </a:rPr>
              <a:t>văn</a:t>
            </a:r>
            <a:r>
              <a:rPr lang="fr-FR" sz="2600" i="1"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
        <p:nvSpPr>
          <p:cNvPr id="17" name="TextBox 16"/>
          <p:cNvSpPr txBox="1"/>
          <p:nvPr/>
        </p:nvSpPr>
        <p:spPr>
          <a:xfrm>
            <a:off x="4336346" y="3330841"/>
            <a:ext cx="7691717" cy="830997"/>
          </a:xfrm>
          <a:prstGeom prst="rect">
            <a:avLst/>
          </a:prstGeom>
          <a:solidFill>
            <a:schemeClr val="accent5">
              <a:lumMod val="20000"/>
              <a:lumOff val="80000"/>
            </a:schemeClr>
          </a:solidFill>
          <a:ln>
            <a:solidFill>
              <a:srgbClr val="C00000"/>
            </a:solidFill>
          </a:ln>
        </p:spPr>
        <p:txBody>
          <a:bodyPr wrap="square" rtlCol="0">
            <a:spAutoFit/>
          </a:bodyPr>
          <a:lstStyle/>
          <a:p>
            <a:pPr algn="just"/>
            <a:r>
              <a:rPr lang="en-US" sz="2400" i="1" dirty="0" smtClean="0">
                <a:latin typeface="Arial" panose="020B0604020202020204" pitchFamily="34" charset="0"/>
                <a:ea typeface="Times New Roman" panose="02020603050405020304" pitchFamily="18" charset="0"/>
                <a:cs typeface="Arial" panose="020B0604020202020204" pitchFamily="34" charset="0"/>
              </a:rPr>
              <a:t>- </a:t>
            </a:r>
            <a:r>
              <a:rPr lang="fr-FR" sz="2400" i="1" dirty="0" err="1">
                <a:latin typeface="Arial" panose="020B0604020202020204" pitchFamily="34" charset="0"/>
                <a:cs typeface="Arial" panose="020B0604020202020204" pitchFamily="34" charset="0"/>
              </a:rPr>
              <a:t>Trong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những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năm</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kháng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chiến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chống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Mĩ</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ông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trở</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về</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miền</a:t>
            </a:r>
            <a:r>
              <a:rPr lang="fr-FR" sz="2400" i="1" dirty="0">
                <a:latin typeface="Arial" panose="020B0604020202020204" pitchFamily="34" charset="0"/>
                <a:cs typeface="Arial" panose="020B0604020202020204" pitchFamily="34" charset="0"/>
              </a:rPr>
              <a:t> Nam </a:t>
            </a:r>
            <a:r>
              <a:rPr lang="fr-FR" sz="2400" i="1" dirty="0" err="1">
                <a:latin typeface="Arial" panose="020B0604020202020204" pitchFamily="34" charset="0"/>
                <a:cs typeface="Arial" panose="020B0604020202020204" pitchFamily="34" charset="0"/>
              </a:rPr>
              <a:t>tham</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gia</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kháng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chiến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và</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tiếp</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tục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sáng</a:t>
            </a:r>
            <a:r>
              <a:rPr lang="fr-FR" sz="2400" i="1" dirty="0">
                <a:latin typeface="Arial" panose="020B0604020202020204" pitchFamily="34" charset="0"/>
                <a:cs typeface="Arial" panose="020B0604020202020204" pitchFamily="34" charset="0"/>
              </a:rPr>
              <a:t> </a:t>
            </a:r>
            <a:r>
              <a:rPr lang="fr-FR" sz="2400" i="1" dirty="0" err="1" smtClean="0">
                <a:latin typeface="Arial" panose="020B0604020202020204" pitchFamily="34" charset="0"/>
                <a:cs typeface="Arial" panose="020B0604020202020204" pitchFamily="34" charset="0"/>
              </a:rPr>
              <a:t>tác</a:t>
            </a:r>
            <a:r>
              <a:rPr lang="fr-FR" sz="2400" i="1"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18" name="Rectangle 17"/>
          <p:cNvSpPr/>
          <p:nvPr/>
        </p:nvSpPr>
        <p:spPr>
          <a:xfrm>
            <a:off x="4336345" y="4288731"/>
            <a:ext cx="7691717" cy="1569660"/>
          </a:xfrm>
          <a:prstGeom prst="rect">
            <a:avLst/>
          </a:prstGeom>
          <a:solidFill>
            <a:schemeClr val="accent2">
              <a:lumMod val="20000"/>
              <a:lumOff val="80000"/>
            </a:schemeClr>
          </a:solidFill>
          <a:ln>
            <a:solidFill>
              <a:srgbClr val="002060"/>
            </a:solidFill>
          </a:ln>
        </p:spPr>
        <p:txBody>
          <a:bodyPr wrap="square">
            <a:spAutoFit/>
          </a:bodyPr>
          <a:lstStyle/>
          <a:p>
            <a:pPr algn="just"/>
            <a:r>
              <a:rPr lang="fr-FR" sz="2400" i="1" dirty="0" smtClean="0">
                <a:latin typeface="Arial" panose="020B0604020202020204" pitchFamily="34" charset="0"/>
                <a:cs typeface="Arial" panose="020B0604020202020204" pitchFamily="34" charset="0"/>
              </a:rPr>
              <a:t>- </a:t>
            </a:r>
            <a:r>
              <a:rPr lang="fr-FR" sz="2400" i="1" dirty="0" err="1" smtClean="0">
                <a:latin typeface="Arial" panose="020B0604020202020204" pitchFamily="34" charset="0"/>
                <a:cs typeface="Arial" panose="020B0604020202020204" pitchFamily="34" charset="0"/>
              </a:rPr>
              <a:t>Tác</a:t>
            </a:r>
            <a:r>
              <a:rPr lang="fr-FR" sz="2400" i="1" dirty="0" smtClean="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phẩm</a:t>
            </a:r>
            <a:r>
              <a:rPr lang="fr-FR" sz="2400" i="1" dirty="0">
                <a:latin typeface="Arial" panose="020B0604020202020204" pitchFamily="34" charset="0"/>
                <a:cs typeface="Arial" panose="020B0604020202020204" pitchFamily="34" charset="0"/>
              </a:rPr>
              <a:t> </a:t>
            </a:r>
            <a:r>
              <a:rPr lang="fr-FR" sz="2400" i="1" dirty="0" err="1" smtClean="0">
                <a:latin typeface="Arial" panose="020B0604020202020204" pitchFamily="34" charset="0"/>
                <a:cs typeface="Arial" panose="020B0604020202020204" pitchFamily="34" charset="0"/>
              </a:rPr>
              <a:t>có</a:t>
            </a:r>
            <a:r>
              <a:rPr lang="fr-FR" sz="2400" i="1" dirty="0" smtClean="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nhiều</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thể</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loại</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tiểu</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thuyết</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truyện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ngắn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kịch</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bản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phim</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và</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hầu</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hết</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chỉ</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viết</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về</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cuộc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sống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và</a:t>
            </a:r>
            <a:r>
              <a:rPr lang="fr-FR" sz="2400" i="1" dirty="0">
                <a:latin typeface="Arial" panose="020B0604020202020204" pitchFamily="34" charset="0"/>
                <a:cs typeface="Arial" panose="020B0604020202020204" pitchFamily="34" charset="0"/>
              </a:rPr>
              <a:t> con </a:t>
            </a:r>
            <a:r>
              <a:rPr lang="fr-FR" sz="2400" i="1" dirty="0" err="1">
                <a:latin typeface="Arial" panose="020B0604020202020204" pitchFamily="34" charset="0"/>
                <a:cs typeface="Arial" panose="020B0604020202020204" pitchFamily="34" charset="0"/>
              </a:rPr>
              <a:t>người</a:t>
            </a:r>
            <a:r>
              <a:rPr lang="fr-FR" sz="2400" i="1" dirty="0">
                <a:latin typeface="Arial" panose="020B0604020202020204" pitchFamily="34" charset="0"/>
                <a:cs typeface="Arial" panose="020B0604020202020204" pitchFamily="34" charset="0"/>
              </a:rPr>
              <a:t> Nam </a:t>
            </a:r>
            <a:r>
              <a:rPr lang="fr-FR" sz="2400" i="1" dirty="0" err="1">
                <a:latin typeface="Arial" panose="020B0604020202020204" pitchFamily="34" charset="0"/>
                <a:cs typeface="Arial" panose="020B0604020202020204" pitchFamily="34" charset="0"/>
              </a:rPr>
              <a:t>Bộ</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trong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chiến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tranh</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cũng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như</a:t>
            </a:r>
            <a:r>
              <a:rPr lang="fr-FR" sz="2400" i="1" dirty="0">
                <a:latin typeface="Arial" panose="020B0604020202020204" pitchFamily="34" charset="0"/>
                <a:cs typeface="Arial" panose="020B0604020202020204" pitchFamily="34" charset="0"/>
              </a:rPr>
              <a:t> khi </a:t>
            </a:r>
            <a:r>
              <a:rPr lang="fr-FR" sz="2400" i="1" dirty="0" err="1">
                <a:latin typeface="Arial" panose="020B0604020202020204" pitchFamily="34" charset="0"/>
                <a:cs typeface="Arial" panose="020B0604020202020204" pitchFamily="34" charset="0"/>
              </a:rPr>
              <a:t>đất</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nước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đã</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hoà</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bình</a:t>
            </a:r>
            <a:r>
              <a:rPr lang="fr-FR" sz="2400" dirty="0">
                <a:latin typeface="Arial" panose="020B0604020202020204" pitchFamily="34" charset="0"/>
                <a:cs typeface="Arial" panose="020B0604020202020204" pitchFamily="34" charset="0"/>
              </a:rPr>
              <a:t>.</a:t>
            </a:r>
            <a:r>
              <a:rPr lang="en-US" sz="2400" i="1" dirty="0" smtClean="0">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19" name="Rectangle 18"/>
          <p:cNvSpPr/>
          <p:nvPr/>
        </p:nvSpPr>
        <p:spPr>
          <a:xfrm>
            <a:off x="4336344" y="5943600"/>
            <a:ext cx="7691717" cy="830997"/>
          </a:xfrm>
          <a:prstGeom prst="rect">
            <a:avLst/>
          </a:prstGeom>
          <a:solidFill>
            <a:schemeClr val="accent6">
              <a:lumMod val="20000"/>
              <a:lumOff val="80000"/>
            </a:schemeClr>
          </a:solidFill>
          <a:ln>
            <a:solidFill>
              <a:srgbClr val="FF0000"/>
            </a:solidFill>
          </a:ln>
        </p:spPr>
        <p:txBody>
          <a:bodyPr wrap="square">
            <a:spAutoFit/>
          </a:bodyPr>
          <a:lstStyle/>
          <a:p>
            <a:r>
              <a:rPr lang="en-US" sz="2400" i="1" dirty="0" smtClean="0">
                <a:latin typeface="Arial" panose="020B0604020202020204" pitchFamily="34" charset="0"/>
                <a:ea typeface="Times New Roman" panose="02020603050405020304" pitchFamily="18" charset="0"/>
                <a:cs typeface="Arial" panose="020B0604020202020204" pitchFamily="34" charset="0"/>
              </a:rPr>
              <a:t>- </a:t>
            </a:r>
            <a:r>
              <a:rPr lang="fr-FR" sz="2400" i="1" dirty="0" err="1">
                <a:latin typeface="Arial" panose="020B0604020202020204" pitchFamily="34" charset="0"/>
                <a:cs typeface="Arial" panose="020B0604020202020204" pitchFamily="34" charset="0"/>
              </a:rPr>
              <a:t>Năm</a:t>
            </a:r>
            <a:r>
              <a:rPr lang="fr-FR" sz="2400" i="1" dirty="0">
                <a:latin typeface="Arial" panose="020B0604020202020204" pitchFamily="34" charset="0"/>
                <a:cs typeface="Arial" panose="020B0604020202020204" pitchFamily="34" charset="0"/>
              </a:rPr>
              <a:t> 2000 </a:t>
            </a:r>
            <a:r>
              <a:rPr lang="fr-FR" sz="2400" i="1" dirty="0" err="1">
                <a:latin typeface="Arial" panose="020B0604020202020204" pitchFamily="34" charset="0"/>
                <a:cs typeface="Arial" panose="020B0604020202020204" pitchFamily="34" charset="0"/>
              </a:rPr>
              <a:t>ông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được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Nhà</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nước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tặng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Giải</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thưởng</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Hồ</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Chí</a:t>
            </a:r>
            <a:r>
              <a:rPr lang="fr-FR" sz="2400" i="1" dirty="0">
                <a:latin typeface="Arial" panose="020B0604020202020204" pitchFamily="34" charset="0"/>
                <a:cs typeface="Arial" panose="020B0604020202020204" pitchFamily="34" charset="0"/>
              </a:rPr>
              <a:t> Minh </a:t>
            </a:r>
            <a:r>
              <a:rPr lang="fr-FR" sz="2400" i="1" dirty="0" err="1">
                <a:latin typeface="Arial" panose="020B0604020202020204" pitchFamily="34" charset="0"/>
                <a:cs typeface="Arial" panose="020B0604020202020204" pitchFamily="34" charset="0"/>
              </a:rPr>
              <a:t>về</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văn</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học</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nghê</a:t>
            </a:r>
            <a:r>
              <a:rPr lang="fr-FR" sz="2400" i="1" dirty="0">
                <a:latin typeface="Arial" panose="020B0604020202020204" pitchFamily="34" charset="0"/>
                <a:cs typeface="Arial" panose="020B0604020202020204" pitchFamily="34" charset="0"/>
              </a:rPr>
              <a:t> </a:t>
            </a:r>
            <a:r>
              <a:rPr lang="fr-FR" sz="2400" i="1" dirty="0" err="1">
                <a:latin typeface="Arial" panose="020B0604020202020204" pitchFamily="34" charset="0"/>
                <a:cs typeface="Arial" panose="020B0604020202020204" pitchFamily="34" charset="0"/>
              </a:rPr>
              <a:t>thuật</a:t>
            </a:r>
            <a:endParaRPr lang="en-US" sz="2400" dirty="0">
              <a:latin typeface="Arial" panose="020B0604020202020204" pitchFamily="34" charset="0"/>
              <a:cs typeface="Arial" panose="020B0604020202020204" pitchFamily="34" charset="0"/>
            </a:endParaRPr>
          </a:p>
        </p:txBody>
      </p:sp>
      <p:cxnSp>
        <p:nvCxnSpPr>
          <p:cNvPr id="4" name="Straight Arrow Connector 3"/>
          <p:cNvCxnSpPr>
            <a:stCxn id="2" idx="3"/>
          </p:cNvCxnSpPr>
          <p:nvPr/>
        </p:nvCxnSpPr>
        <p:spPr>
          <a:xfrm flipV="1">
            <a:off x="3397625" y="1380565"/>
            <a:ext cx="938720" cy="5002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2" idx="3"/>
          </p:cNvCxnSpPr>
          <p:nvPr/>
        </p:nvCxnSpPr>
        <p:spPr>
          <a:xfrm flipV="1">
            <a:off x="3397625" y="2206787"/>
            <a:ext cx="938719" cy="4176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 idx="3"/>
          </p:cNvCxnSpPr>
          <p:nvPr/>
        </p:nvCxnSpPr>
        <p:spPr>
          <a:xfrm flipV="1">
            <a:off x="3397625" y="2976282"/>
            <a:ext cx="938717" cy="3407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 idx="3"/>
            <a:endCxn id="17" idx="1"/>
          </p:cNvCxnSpPr>
          <p:nvPr/>
        </p:nvCxnSpPr>
        <p:spPr>
          <a:xfrm flipV="1">
            <a:off x="3397625" y="3746340"/>
            <a:ext cx="938721" cy="2636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 idx="3"/>
            <a:endCxn id="18" idx="1"/>
          </p:cNvCxnSpPr>
          <p:nvPr/>
        </p:nvCxnSpPr>
        <p:spPr>
          <a:xfrm flipV="1">
            <a:off x="3397625" y="5073561"/>
            <a:ext cx="938720" cy="1309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 idx="3"/>
            <a:endCxn id="19" idx="1"/>
          </p:cNvCxnSpPr>
          <p:nvPr/>
        </p:nvCxnSpPr>
        <p:spPr>
          <a:xfrm flipV="1">
            <a:off x="3397625" y="6359099"/>
            <a:ext cx="938719" cy="24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167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par>
                                <p:cTn id="22" presetID="6" presetClass="entr" presetSubtype="16"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circle(in)">
                                      <p:cBhvr>
                                        <p:cTn id="24" dur="2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par>
                                <p:cTn id="30" presetID="14" presetClass="entr" presetSubtype="1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randombar(horizontal)">
                                      <p:cBhvr>
                                        <p:cTn id="32" dur="500"/>
                                        <p:tgtEl>
                                          <p:spTgt spid="18"/>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circle(in)">
                                      <p:cBhvr>
                                        <p:cTn id="35" dur="2000"/>
                                        <p:tgtEl>
                                          <p:spTgt spid="19"/>
                                        </p:tgtEl>
                                      </p:cBhvr>
                                    </p:animEffect>
                                  </p:childTnLst>
                                </p:cTn>
                              </p:par>
                            </p:childTnLst>
                          </p:cTn>
                        </p:par>
                        <p:par>
                          <p:cTn id="36" fill="hold">
                            <p:stCondLst>
                              <p:cond delay="2500"/>
                            </p:stCondLst>
                            <p:childTnLst>
                              <p:par>
                                <p:cTn id="37" presetID="16" presetClass="entr" presetSubtype="21"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barn(inVertical)">
                                      <p:cBhvr>
                                        <p:cTn id="39" dur="500"/>
                                        <p:tgtEl>
                                          <p:spTgt spid="4"/>
                                        </p:tgtEl>
                                      </p:cBhvr>
                                    </p:animEffect>
                                  </p:childTnLst>
                                </p:cTn>
                              </p:par>
                              <p:par>
                                <p:cTn id="40" presetID="16" presetClass="entr" presetSubtype="21" fill="hold"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par>
                                <p:cTn id="43" presetID="16" presetClass="entr" presetSubtype="21"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arn(inVertical)">
                                      <p:cBhvr>
                                        <p:cTn id="45" dur="500"/>
                                        <p:tgtEl>
                                          <p:spTgt spid="20"/>
                                        </p:tgtEl>
                                      </p:cBhvr>
                                    </p:animEffect>
                                  </p:childTnLst>
                                </p:cTn>
                              </p:par>
                              <p:par>
                                <p:cTn id="46" presetID="16" presetClass="entr" presetSubtype="21" fill="hold"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barn(inVertical)">
                                      <p:cBhvr>
                                        <p:cTn id="48" dur="500"/>
                                        <p:tgtEl>
                                          <p:spTgt spid="22"/>
                                        </p:tgtEl>
                                      </p:cBhvr>
                                    </p:animEffect>
                                  </p:childTnLst>
                                </p:cTn>
                              </p:par>
                              <p:par>
                                <p:cTn id="49" presetID="16" presetClass="entr" presetSubtype="21"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arn(inVertical)">
                                      <p:cBhvr>
                                        <p:cTn id="51" dur="500"/>
                                        <p:tgtEl>
                                          <p:spTgt spid="24"/>
                                        </p:tgtEl>
                                      </p:cBhvr>
                                    </p:animEffect>
                                  </p:childTnLst>
                                </p:cTn>
                              </p:par>
                              <p:par>
                                <p:cTn id="52" presetID="16" presetClass="entr" presetSubtype="21" fill="hold" nodeType="with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barn(inVertical)">
                                      <p:cBhvr>
                                        <p:cTn id="5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6" grpId="0" animBg="1"/>
      <p:bldP spid="17" grpId="0" animBg="1"/>
      <p:bldP spid="18" grpId="0" animBg="1"/>
      <p:bldP spid="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206" y="98841"/>
            <a:ext cx="3674404" cy="538609"/>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Phút</a:t>
            </a:r>
            <a:r>
              <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đầu</a:t>
            </a:r>
            <a:r>
              <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gặp</a:t>
            </a:r>
            <a:r>
              <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a:ln>
                  <a:noFill/>
                </a:ln>
                <a:solidFill>
                  <a:srgbClr val="003300"/>
                </a:solidFill>
                <a:effectLst/>
                <a:uLnTx/>
                <a:uFillTx/>
                <a:latin typeface="Times New Roman" panose="02020603050405020304" pitchFamily="18" charset="0"/>
                <a:cs typeface="Times New Roman" panose="02020603050405020304" pitchFamily="18" charset="0"/>
              </a:rPr>
              <a:t>lại</a:t>
            </a:r>
            <a:r>
              <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con</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endPar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2" name="Rectangle 11"/>
          <p:cNvSpPr/>
          <p:nvPr/>
        </p:nvSpPr>
        <p:spPr>
          <a:xfrm>
            <a:off x="249683" y="582973"/>
            <a:ext cx="11780952" cy="470898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Khao khát được gặp con, ngày trở về “</a:t>
            </a:r>
            <a:r>
              <a:rPr kumimoji="0" lang="pt-BR" sz="29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cái lòng người cha trong anh cứ </a:t>
            </a:r>
            <a:r>
              <a:rPr kumimoji="0" lang="pt-BR"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nao nao</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endParaRPr kumimoji="0" lang="en-US"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N</a:t>
            </a:r>
            <a:r>
              <a:rPr kumimoji="0" lang="pt-BR" sz="2900" b="0" i="0"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hận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ngay ra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 trong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đám </a:t>
            </a:r>
            <a:r>
              <a:rPr kumimoji="0" lang="pt-BR" sz="2900" b="0" i="0"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trẻ</a:t>
            </a:r>
            <a:r>
              <a:rPr kumimoji="0" lang="pt-BR" sz="29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pt-BR"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K</a:t>
            </a:r>
            <a:r>
              <a:rPr kumimoji="0" lang="pt-BR" sz="29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hông </a:t>
            </a:r>
            <a:r>
              <a:rPr kumimoji="0" lang="pt-BR"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đợi xuồng cập bến, anh nhún chân, nhảy thót lên bờ”, “bước những bước dài</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và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a:t>
            </a:r>
            <a:r>
              <a:rPr kumimoji="0" lang="pt-BR"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kêu to: Thu, con</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rồi anh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dang tay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như đón chờ được ôm con vào lòng</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G</a:t>
            </a:r>
            <a:r>
              <a:rPr kumimoji="0" lang="pt-BR" sz="2900" b="0" i="0"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iọng</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ông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lặp bặp, run run</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mặt </a:t>
            </a:r>
            <a:r>
              <a:rPr kumimoji="0" lang="pt-BR" sz="2900" b="0" i="0"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đỏ bừng</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vết thẹo trên má phải giật giật liên hồi. </a:t>
            </a:r>
            <a:endPar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Khi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 </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gái ngạc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nhiên, hốt </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hoảng </a:t>
            </a:r>
            <a:r>
              <a:rPr kumimoji="0" lang="pt-BR" sz="29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“vụt chạy” ông </a:t>
            </a:r>
            <a:r>
              <a:rPr kumimoji="0" lang="pt-BR" sz="29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r>
              <a:rPr kumimoji="0" lang="pt-BR" sz="2900" b="0" i="1"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đứng </a:t>
            </a:r>
            <a:r>
              <a:rPr kumimoji="0" lang="pt-BR"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rPr>
              <a:t>đó, hai tay buông thõng như bị gãy</a:t>
            </a:r>
            <a:r>
              <a:rPr kumimoji="0" lang="pt-BR" sz="2900" b="0" i="0" u="none" strike="noStrike" kern="1200" cap="none" spc="0" normalizeH="0" baseline="0" noProof="0" dirty="0" smtClean="0">
                <a:ln>
                  <a:noFill/>
                </a:ln>
                <a:solidFill>
                  <a:srgbClr val="C00000"/>
                </a:solidFill>
                <a:effectLst/>
                <a:uLnTx/>
                <a:uFillTx/>
                <a:latin typeface="Times New Roman" panose="02020603050405020304" pitchFamily="18" charset="0"/>
                <a:cs typeface="Times New Roman" panose="02020603050405020304" pitchFamily="18" charset="0"/>
              </a:rPr>
              <a:t>”.</a:t>
            </a:r>
            <a:endParaRPr kumimoji="0" lang="en-US" altLang="en-US" sz="2900" b="0" i="1" u="none" strike="noStrike" kern="120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endParaRPr>
          </a:p>
        </p:txBody>
      </p:sp>
      <p:sp>
        <p:nvSpPr>
          <p:cNvPr id="13" name="Rectangle 12"/>
          <p:cNvSpPr/>
          <p:nvPr/>
        </p:nvSpPr>
        <p:spPr>
          <a:xfrm>
            <a:off x="381911" y="5205085"/>
            <a:ext cx="5131379" cy="1431161"/>
          </a:xfrm>
          <a:prstGeom prst="rect">
            <a:avLst/>
          </a:prstGeom>
          <a:solidFill>
            <a:schemeClr val="accent2">
              <a:lumMod val="20000"/>
              <a:lumOff val="80000"/>
            </a:schemeClr>
          </a:solid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Kết</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hợp</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kể</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với</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tả</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Ngôn</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từ</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giàu</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sức</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gợi</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Sử</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dụng</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phép</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tu</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từ</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so </a:t>
            </a:r>
            <a:r>
              <a:rPr kumimoji="0" lang="en-US" altLang="en-US" sz="2900" b="0" i="1"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sánh</a:t>
            </a:r>
            <a:r>
              <a:rPr kumimoji="0" lang="en-US" altLang="en-US" sz="29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endParaRPr kumimoji="0" lang="en-US" altLang="en-US" sz="29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3" name="Right Arrow 2"/>
          <p:cNvSpPr/>
          <p:nvPr/>
        </p:nvSpPr>
        <p:spPr>
          <a:xfrm>
            <a:off x="5481042" y="5682943"/>
            <a:ext cx="394445" cy="599226"/>
          </a:xfrm>
          <a:prstGeom prst="rightArrow">
            <a:avLst>
              <a:gd name="adj1" fmla="val 50000"/>
              <a:gd name="adj2" fmla="val 59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4" name="TextBox 3"/>
          <p:cNvSpPr txBox="1"/>
          <p:nvPr/>
        </p:nvSpPr>
        <p:spPr>
          <a:xfrm>
            <a:off x="5875488" y="5225436"/>
            <a:ext cx="4909054" cy="1477328"/>
          </a:xfrm>
          <a:prstGeom prst="rect">
            <a:avLst/>
          </a:prstGeom>
          <a:solidFill>
            <a:schemeClr val="accent1">
              <a:lumMod val="20000"/>
              <a:lumOff val="80000"/>
            </a:schemeClr>
          </a:solidFill>
          <a:ln>
            <a:solidFill>
              <a:srgbClr val="C00000"/>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pt-BR" sz="29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Nỗi </a:t>
            </a:r>
            <a:r>
              <a:rPr kumimoji="0" lang="pt-BR" sz="2900" b="0" i="0"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nhớ thương, mong đợi </a:t>
            </a:r>
            <a:endParaRPr kumimoji="0" lang="pt-BR" sz="29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kumimoji="0" lang="pt-BR" sz="29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niềm </a:t>
            </a:r>
            <a:r>
              <a:rPr kumimoji="0" lang="pt-BR" sz="2900" b="0" i="0"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vui và sự xúc </a:t>
            </a:r>
            <a:r>
              <a:rPr kumimoji="0" lang="pt-BR" sz="29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động dâng tràn.</a:t>
            </a:r>
            <a:endParaRPr kumimoji="0" lang="en-US" sz="2900" b="0" i="0"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7" name="Right Arrow 6"/>
          <p:cNvSpPr/>
          <p:nvPr/>
        </p:nvSpPr>
        <p:spPr>
          <a:xfrm>
            <a:off x="10784542" y="5682943"/>
            <a:ext cx="394445" cy="682491"/>
          </a:xfrm>
          <a:prstGeom prst="rightArrow">
            <a:avLst>
              <a:gd name="adj1" fmla="val 50000"/>
              <a:gd name="adj2" fmla="val 547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5" name="TextBox 4"/>
          <p:cNvSpPr txBox="1"/>
          <p:nvPr/>
        </p:nvSpPr>
        <p:spPr>
          <a:xfrm>
            <a:off x="11178987" y="4551474"/>
            <a:ext cx="983876" cy="2323713"/>
          </a:xfrm>
          <a:prstGeom prst="rect">
            <a:avLst/>
          </a:prstGeom>
          <a:solidFill>
            <a:schemeClr val="accent5">
              <a:lumMod val="40000"/>
              <a:lumOff val="60000"/>
            </a:schemeClr>
          </a:solidFill>
          <a:ln w="285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Tình</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yêu</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con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vô</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bờ</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endParaRPr kumimoji="0" lang="en-US" sz="2900" b="1"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905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fltVal val="0"/>
                                          </p:val>
                                        </p:tav>
                                        <p:tav tm="100000">
                                          <p:val>
                                            <p:strVal val="#ppt_w"/>
                                          </p:val>
                                        </p:tav>
                                      </p:tavLst>
                                    </p:anim>
                                    <p:anim calcmode="lin" valueType="num">
                                      <p:cBhvr>
                                        <p:cTn id="18" dur="1000" fill="hold"/>
                                        <p:tgtEl>
                                          <p:spTgt spid="13"/>
                                        </p:tgtEl>
                                        <p:attrNameLst>
                                          <p:attrName>ppt_h</p:attrName>
                                        </p:attrNameLst>
                                      </p:cBhvr>
                                      <p:tavLst>
                                        <p:tav tm="0">
                                          <p:val>
                                            <p:fltVal val="0"/>
                                          </p:val>
                                        </p:tav>
                                        <p:tav tm="100000">
                                          <p:val>
                                            <p:strVal val="#ppt_h"/>
                                          </p:val>
                                        </p:tav>
                                      </p:tavLst>
                                    </p:anim>
                                    <p:anim calcmode="lin" valueType="num">
                                      <p:cBhvr>
                                        <p:cTn id="19" dur="1000" fill="hold"/>
                                        <p:tgtEl>
                                          <p:spTgt spid="13"/>
                                        </p:tgtEl>
                                        <p:attrNameLst>
                                          <p:attrName>style.rotation</p:attrName>
                                        </p:attrNameLst>
                                      </p:cBhvr>
                                      <p:tavLst>
                                        <p:tav tm="0">
                                          <p:val>
                                            <p:fltVal val="90"/>
                                          </p:val>
                                        </p:tav>
                                        <p:tav tm="100000">
                                          <p:val>
                                            <p:fltVal val="0"/>
                                          </p:val>
                                        </p:tav>
                                      </p:tavLst>
                                    </p:anim>
                                    <p:animEffect transition="in" filter="fade">
                                      <p:cBhvr>
                                        <p:cTn id="20" dur="10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heel(1)">
                                      <p:cBhvr>
                                        <p:cTn id="37" dur="2000"/>
                                        <p:tgtEl>
                                          <p:spTgt spid="7"/>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heel(1)">
                                      <p:cBhvr>
                                        <p:cTn id="4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3" grpId="0" animBg="1"/>
      <p:bldP spid="3" grpId="0" animBg="1"/>
      <p:bldP spid="4" grpId="0" animBg="1"/>
      <p:bldP spid="7"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7406" y="107805"/>
            <a:ext cx="5019066" cy="553998"/>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0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0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Trong những ngày nghỉ </a:t>
            </a:r>
            <a:r>
              <a:rPr kumimoji="0" lang="pt-BR" sz="30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phép</a:t>
            </a:r>
            <a:r>
              <a:rPr kumimoji="0" lang="en-US" altLang="en-US" sz="30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endParaRPr kumimoji="0" lang="en-US" altLang="en-US" sz="30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2" name="Rectangle 11"/>
          <p:cNvSpPr/>
          <p:nvPr/>
        </p:nvSpPr>
        <p:spPr>
          <a:xfrm>
            <a:off x="249683" y="618833"/>
            <a:ext cx="11780952" cy="3323987"/>
          </a:xfrm>
          <a:prstGeom prst="rect">
            <a:avLst/>
          </a:prstGeom>
          <a:solidFill>
            <a:schemeClr val="accent1">
              <a:lumMod val="20000"/>
              <a:lumOff val="80000"/>
            </a:schemeClr>
          </a:solidFill>
          <a:ln>
            <a:solidFill>
              <a:srgbClr val="C0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hông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đi đâu xa, luôn gần gũi vỗ về chăm chút cho con. </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hao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khát được nghe con gọi một tiếng “ba</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Buồn và khổ </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tâm khi con gọi mình là “người ta” và luôn lảng tránh, ngờ vực, không chịu gọi ông là “ba”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nhưng </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ông chỉ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“lắc đầu cười” mà thôi. </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Đã có lúc ông đánh con, đó là khi con bé có những hành động hỗn hào (hất tung cái trứng cá ông gắp cho nó trong bữa </a:t>
            </a:r>
            <a:r>
              <a:rPr kumimoji="0" lang="pt-BR" sz="3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cơm) để </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rồi ông luôn </a:t>
            </a:r>
            <a:r>
              <a:rPr kumimoji="0" lang="pt-BR" sz="3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day dứt, ân hận</a:t>
            </a:r>
            <a:r>
              <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trong lòng.</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4" name="TextBox 3"/>
          <p:cNvSpPr txBox="1"/>
          <p:nvPr/>
        </p:nvSpPr>
        <p:spPr>
          <a:xfrm>
            <a:off x="439271" y="4846439"/>
            <a:ext cx="11394141" cy="553998"/>
          </a:xfrm>
          <a:prstGeom prst="rect">
            <a:avLst/>
          </a:prstGeom>
          <a:solidFill>
            <a:schemeClr val="accent2">
              <a:lumMod val="20000"/>
              <a:lumOff val="80000"/>
            </a:schemeClr>
          </a:solidFill>
          <a:ln>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Niềm</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khao</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khát</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nỗi</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buồn</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cùng</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sự</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quan</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tâm</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lo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lắng</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của</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ông</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Sáu</a:t>
            </a:r>
            <a:endParaRPr kumimoji="0" lang="en-US" sz="3000" b="0" i="0"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8" name="TextBox 7"/>
          <p:cNvSpPr txBox="1"/>
          <p:nvPr/>
        </p:nvSpPr>
        <p:spPr>
          <a:xfrm>
            <a:off x="3890681" y="5842391"/>
            <a:ext cx="4993341" cy="538609"/>
          </a:xfrm>
          <a:prstGeom prst="rect">
            <a:avLst/>
          </a:prstGeom>
          <a:solidFill>
            <a:schemeClr val="accent5">
              <a:lumMod val="40000"/>
              <a:lumOff val="60000"/>
            </a:schemeClr>
          </a:solidFill>
          <a:ln w="285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Yêu</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và</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trách</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nhiệm</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với</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con</a:t>
            </a:r>
            <a:endParaRPr kumimoji="0" lang="en-US" sz="2900" b="1"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6" name="Down Arrow 5"/>
          <p:cNvSpPr/>
          <p:nvPr/>
        </p:nvSpPr>
        <p:spPr>
          <a:xfrm>
            <a:off x="6069106" y="4404485"/>
            <a:ext cx="600635" cy="441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0" name="Down Arrow 9"/>
          <p:cNvSpPr/>
          <p:nvPr/>
        </p:nvSpPr>
        <p:spPr>
          <a:xfrm>
            <a:off x="6104300" y="5400437"/>
            <a:ext cx="600635" cy="441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90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4" grpId="0" animBg="1"/>
      <p:bldP spid="8" grpId="0" animBg="1"/>
      <p:bldP spid="6"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92" y="90388"/>
            <a:ext cx="7908132" cy="64633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Khi lên đường trở lại khu căn cứ</a:t>
            </a:r>
            <a:r>
              <a:rPr kumimoji="0" lang="pt-BR" sz="3600" b="0" i="1"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a:t>
            </a:r>
            <a:endPar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12" name="Rectangle 11"/>
          <p:cNvSpPr/>
          <p:nvPr/>
        </p:nvSpPr>
        <p:spPr>
          <a:xfrm>
            <a:off x="245865" y="1013280"/>
            <a:ext cx="11780952" cy="2308324"/>
          </a:xfrm>
          <a:prstGeom prst="rect">
            <a:avLst/>
          </a:prstGeom>
          <a:solidFill>
            <a:schemeClr val="accent1">
              <a:lumMod val="20000"/>
              <a:lumOff val="80000"/>
            </a:schemeClr>
          </a:solidFill>
          <a:ln>
            <a:solidFill>
              <a:srgbClr val="C00000"/>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Vô </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cùng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vui sướng</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khi bất ngờ được nghe con gọi “ba”, được đón nhận tình yêu nồng cháy qua những nụ hôn, qua những vòng tay, cái câu chân xiết chặt, qua những tiếng khóc nghẹn ngào, níu giữ của </a:t>
            </a:r>
            <a:r>
              <a:rPr kumimoji="0" lang="pt-BR"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con =&gt; khóc.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4" name="TextBox 3"/>
          <p:cNvSpPr txBox="1"/>
          <p:nvPr/>
        </p:nvSpPr>
        <p:spPr>
          <a:xfrm>
            <a:off x="3148852" y="3838881"/>
            <a:ext cx="6297706" cy="553998"/>
          </a:xfrm>
          <a:prstGeom prst="rect">
            <a:avLst/>
          </a:prstGeom>
          <a:solidFill>
            <a:schemeClr val="accent2">
              <a:lumMod val="20000"/>
              <a:lumOff val="80000"/>
            </a:schemeClr>
          </a:solidFill>
          <a:ln>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Niềm</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hạnh</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phúc</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trong</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tình</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phụ</a:t>
            </a:r>
            <a:r>
              <a:rPr kumimoji="0" lang="en-US" sz="3000" b="0" i="0" u="none" strike="noStrike" kern="1200" cap="none" spc="0" normalizeH="0" baseline="0" noProof="0" dirty="0" smtClean="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en-US" sz="3000" b="0" i="0" u="none" strike="noStrike" kern="1200" cap="none" spc="0" normalizeH="0" baseline="0" noProof="0" dirty="0" err="1" smtClean="0">
                <a:ln>
                  <a:noFill/>
                </a:ln>
                <a:solidFill>
                  <a:srgbClr val="003300"/>
                </a:solidFill>
                <a:effectLst/>
                <a:uLnTx/>
                <a:uFillTx/>
                <a:latin typeface="Times New Roman" panose="02020603050405020304" pitchFamily="18" charset="0"/>
                <a:cs typeface="Times New Roman" panose="02020603050405020304" pitchFamily="18" charset="0"/>
              </a:rPr>
              <a:t>tử</a:t>
            </a:r>
            <a:endParaRPr kumimoji="0" lang="en-US" sz="3000" b="0" i="0"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8" name="TextBox 7"/>
          <p:cNvSpPr txBox="1"/>
          <p:nvPr/>
        </p:nvSpPr>
        <p:spPr>
          <a:xfrm>
            <a:off x="4336672" y="4985479"/>
            <a:ext cx="4101356" cy="538609"/>
          </a:xfrm>
          <a:prstGeom prst="rect">
            <a:avLst/>
          </a:prstGeom>
          <a:solidFill>
            <a:schemeClr val="accent5">
              <a:lumMod val="40000"/>
              <a:lumOff val="60000"/>
            </a:schemeClr>
          </a:solidFill>
          <a:ln w="28575">
            <a:solidFill>
              <a:srgbClr val="C00000"/>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Tình</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yêu</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a:t>
            </a:r>
            <a:r>
              <a:rPr kumimoji="0" lang="en-US" sz="2900" b="1" i="0" u="none" strike="noStrike" kern="1200" cap="none" spc="0" normalizeH="0" baseline="0" noProof="0" dirty="0" err="1" smtClean="0">
                <a:ln>
                  <a:noFill/>
                </a:ln>
                <a:solidFill>
                  <a:srgbClr val="800000"/>
                </a:solidFill>
                <a:effectLst/>
                <a:uLnTx/>
                <a:uFillTx/>
                <a:latin typeface="Times New Roman" panose="02020603050405020304" pitchFamily="18" charset="0"/>
                <a:cs typeface="Times New Roman" panose="02020603050405020304" pitchFamily="18" charset="0"/>
              </a:rPr>
              <a:t>thương</a:t>
            </a:r>
            <a:r>
              <a:rPr kumimoji="0" lang="en-US" sz="2900" b="1" i="0" u="none" strike="noStrike" kern="1200" cap="none" spc="0" normalizeH="0" baseline="0" noProof="0" dirty="0" smtClean="0">
                <a:ln>
                  <a:noFill/>
                </a:ln>
                <a:solidFill>
                  <a:srgbClr val="800000"/>
                </a:solidFill>
                <a:effectLst/>
                <a:uLnTx/>
                <a:uFillTx/>
                <a:latin typeface="Times New Roman" panose="02020603050405020304" pitchFamily="18" charset="0"/>
                <a:cs typeface="Times New Roman" panose="02020603050405020304" pitchFamily="18" charset="0"/>
              </a:rPr>
              <a:t> con</a:t>
            </a:r>
            <a:endParaRPr kumimoji="0" lang="en-US" sz="2900" b="1"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6" name="Down Arrow 5"/>
          <p:cNvSpPr/>
          <p:nvPr/>
        </p:nvSpPr>
        <p:spPr>
          <a:xfrm>
            <a:off x="5997388" y="3369931"/>
            <a:ext cx="600635" cy="441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0" name="Down Arrow 9"/>
          <p:cNvSpPr/>
          <p:nvPr/>
        </p:nvSpPr>
        <p:spPr>
          <a:xfrm>
            <a:off x="6087033" y="4468202"/>
            <a:ext cx="600635" cy="441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05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4" grpId="0" animBg="1"/>
      <p:bldP spid="8" grpId="0" animBg="1"/>
      <p:bldP spid="6"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715" y="935209"/>
            <a:ext cx="7908132" cy="64633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 </a:t>
            </a:r>
            <a:r>
              <a:rPr kumimoji="0" lang="pt-BR"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rPr>
              <a:t>Những ngày ở khu căn cứ </a:t>
            </a:r>
            <a:endParaRPr kumimoji="0" lang="en-US" altLang="en-US" sz="3600" b="0" i="1" u="none" strike="noStrike" kern="1200" cap="none" spc="0" normalizeH="0" baseline="0" noProof="0" dirty="0">
              <a:ln>
                <a:noFill/>
              </a:ln>
              <a:solidFill>
                <a:srgbClr val="0033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367553" y="1760834"/>
            <a:ext cx="11689976" cy="175432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Tự tay làm </a:t>
            </a:r>
            <a:r>
              <a:rPr kumimoji="0" lang="pt-BR" sz="36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 tặng con. </a:t>
            </a:r>
            <a:endParaRPr kumimoji="0" lang="en-US" sz="36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Trước </a:t>
            </a:r>
            <a:r>
              <a:rPr kumimoji="0" lang="pt-BR" sz="36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 hi </a:t>
            </a:r>
            <a:r>
              <a:rPr kumimoji="0" lang="pt-BR" sz="3600" b="0"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 vẫn nhớ trao cây lược cho bác Ba gửi về cho con.</a:t>
            </a:r>
            <a:endParaRPr kumimoji="0" lang="en-US" sz="36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99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1728"/>
            <a:ext cx="12120282" cy="5863144"/>
          </a:xfrm>
          <a:prstGeom prst="rect">
            <a:avLst/>
          </a:prstGeom>
        </p:spPr>
        <p:txBody>
          <a:bodyPr wrap="square">
            <a:spAutoFit/>
          </a:bodyPr>
          <a:lstStyle/>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lấp</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mòn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lẫn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hớt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hải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khúc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khoe</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hớn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hở</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5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5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vỏ</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li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đập</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mỏng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khúc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miếng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rỗi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thợ</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tấc</a:t>
            </a:r>
            <a:r>
              <a:rPr kumimoji="0" lang="en-US" sz="25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bề</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gò</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tẩn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mẩn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nét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tặng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Thu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gỡ</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rối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nỗi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hối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ngắm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nghía</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mượt</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mong</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gặp</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5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91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9622" y="600635"/>
            <a:ext cx="11734801" cy="4975657"/>
          </a:xfrm>
          <a:prstGeom prst="rect">
            <a:avLst/>
          </a:prstGeom>
          <a:noFill/>
        </p:spPr>
        <p:txBody>
          <a:bodyPr wrap="square" rtlCol="0">
            <a:spAutoFit/>
          </a:bodyPr>
          <a:lstStyle/>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Lí</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do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làm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Hoàn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cảnh</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Sáu</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làm</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cây</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Hình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ảnh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Sáu</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khi</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làm</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Hình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ảnh</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cây</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Sáu</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làm</a:t>
            </a:r>
            <a:endPar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Thái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độ</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của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với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cây</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50000"/>
              </a:lnSpc>
              <a:spcBef>
                <a:spcPts val="0"/>
              </a:spcBef>
              <a:spcAft>
                <a:spcPts val="0"/>
              </a:spcAft>
              <a:buClrTx/>
              <a:buSzTx/>
              <a:buFontTx/>
              <a:buAutoNum type="arabicPeriod"/>
              <a:tabLst/>
              <a:defRPr/>
            </a:pP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Cảm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nhận</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của</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em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về</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ông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Sáu</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khi</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làm</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lược</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prstClr val="black"/>
                </a:solidFill>
                <a:effectLst/>
                <a:uLnTx/>
                <a:uFillTx/>
                <a:latin typeface="Times New Roman" panose="02020603050405020304" pitchFamily="18" charset="0"/>
                <a:cs typeface="Times New Roman" panose="02020603050405020304" pitchFamily="18" charset="0"/>
              </a:rPr>
              <a:t>tặng</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con.</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07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23784709"/>
              </p:ext>
            </p:extLst>
          </p:nvPr>
        </p:nvGraphicFramePr>
        <p:xfrm>
          <a:off x="0" y="0"/>
          <a:ext cx="12192000" cy="6858000"/>
        </p:xfrm>
        <a:graphic>
          <a:graphicData uri="http://schemas.openxmlformats.org/drawingml/2006/table">
            <a:tbl>
              <a:tblPr firstRow="1" bandRow="1">
                <a:tableStyleId>{5C22544A-7EE6-4342-B048-85BDC9FD1C3A}</a:tableStyleId>
              </a:tblPr>
              <a:tblGrid>
                <a:gridCol w="1866672">
                  <a:extLst>
                    <a:ext uri="{9D8B030D-6E8A-4147-A177-3AD203B41FA5}">
                      <a16:colId xmlns:a16="http://schemas.microsoft.com/office/drawing/2014/main" val="2467760746"/>
                    </a:ext>
                  </a:extLst>
                </a:gridCol>
                <a:gridCol w="10325328">
                  <a:extLst>
                    <a:ext uri="{9D8B030D-6E8A-4147-A177-3AD203B41FA5}">
                      <a16:colId xmlns:a16="http://schemas.microsoft.com/office/drawing/2014/main" val="3387630192"/>
                    </a:ext>
                  </a:extLst>
                </a:gridCol>
              </a:tblGrid>
              <a:tr h="684295">
                <a:tc gridSpan="2">
                  <a:txBody>
                    <a:bodyPr/>
                    <a:lstStyle/>
                    <a:p>
                      <a:pPr algn="ctr"/>
                      <a:r>
                        <a:rPr lang="en-US" sz="2800" dirty="0" err="1" smtClean="0">
                          <a:solidFill>
                            <a:srgbClr val="002060"/>
                          </a:solidFill>
                          <a:latin typeface="Times New Roman" panose="02020603050405020304" pitchFamily="18" charset="0"/>
                          <a:cs typeface="Times New Roman" panose="02020603050405020304" pitchFamily="18" charset="0"/>
                        </a:rPr>
                        <a:t>Ông</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Sáu</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làm</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cây</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lược</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để</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tặng</a:t>
                      </a:r>
                      <a:r>
                        <a:rPr lang="en-US" sz="2800" baseline="0" dirty="0" smtClean="0">
                          <a:solidFill>
                            <a:srgbClr val="002060"/>
                          </a:solidFill>
                          <a:latin typeface="Times New Roman" panose="02020603050405020304" pitchFamily="18" charset="0"/>
                          <a:cs typeface="Times New Roman" panose="02020603050405020304" pitchFamily="18" charset="0"/>
                        </a:rPr>
                        <a:t> con</a:t>
                      </a:r>
                      <a:endParaRPr lang="en-US" sz="2800" dirty="0">
                        <a:solidFill>
                          <a:srgbClr val="002060"/>
                        </a:solidFill>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tc hMerge="1">
                  <a:txBody>
                    <a:bodyPr/>
                    <a:lstStyle/>
                    <a:p>
                      <a:endParaRPr lang="en-US" dirty="0"/>
                    </a:p>
                  </a:txBody>
                  <a:tcPr/>
                </a:tc>
                <a:extLst>
                  <a:ext uri="{0D108BD9-81ED-4DB2-BD59-A6C34878D82A}">
                    <a16:rowId xmlns:a16="http://schemas.microsoft.com/office/drawing/2014/main" val="3198012204"/>
                  </a:ext>
                </a:extLst>
              </a:tr>
              <a:tr h="1610209">
                <a:tc>
                  <a:txBody>
                    <a:bodyPr/>
                    <a:lstStyle/>
                    <a:p>
                      <a:pPr algn="just"/>
                      <a:r>
                        <a:rPr lang="en-US" sz="2800" smtClean="0">
                          <a:latin typeface="Times New Roman" panose="02020603050405020304" pitchFamily="18" charset="0"/>
                          <a:cs typeface="Times New Roman" panose="02020603050405020304" pitchFamily="18" charset="0"/>
                        </a:rPr>
                        <a:t>1. Lí</a:t>
                      </a:r>
                      <a:r>
                        <a:rPr lang="en-US" sz="2800" baseline="0" smtClean="0">
                          <a:latin typeface="Times New Roman" panose="02020603050405020304" pitchFamily="18" charset="0"/>
                          <a:cs typeface="Times New Roman" panose="02020603050405020304" pitchFamily="18" charset="0"/>
                        </a:rPr>
                        <a:t> do</a:t>
                      </a: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362322500"/>
                  </a:ext>
                </a:extLst>
              </a:tr>
              <a:tr h="1983385">
                <a:tc>
                  <a:txBody>
                    <a:bodyPr/>
                    <a:lstStyle/>
                    <a:p>
                      <a:pPr algn="just"/>
                      <a:r>
                        <a:rPr lang="en-US" sz="2800" smtClean="0">
                          <a:latin typeface="Times New Roman" panose="02020603050405020304" pitchFamily="18" charset="0"/>
                          <a:cs typeface="Times New Roman" panose="02020603050405020304" pitchFamily="18" charset="0"/>
                        </a:rPr>
                        <a:t> 2. Hoàn</a:t>
                      </a:r>
                      <a:r>
                        <a:rPr lang="en-US" sz="2800" baseline="0" smtClean="0">
                          <a:latin typeface="Times New Roman" panose="02020603050405020304" pitchFamily="18" charset="0"/>
                          <a:cs typeface="Times New Roman" panose="02020603050405020304" pitchFamily="18" charset="0"/>
                        </a:rPr>
                        <a:t> cảnh làm lược</a:t>
                      </a: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2068788113"/>
                  </a:ext>
                </a:extLst>
              </a:tr>
              <a:tr h="2580111">
                <a:tc>
                  <a:txBody>
                    <a:bodyPr/>
                    <a:lstStyle/>
                    <a:p>
                      <a:pPr algn="just"/>
                      <a:r>
                        <a:rPr lang="en-US" sz="2800" smtClean="0">
                          <a:latin typeface="Times New Roman" panose="02020603050405020304" pitchFamily="18" charset="0"/>
                          <a:cs typeface="Times New Roman" panose="02020603050405020304" pitchFamily="18" charset="0"/>
                        </a:rPr>
                        <a:t>3. ông Sáu khi làm lược</a:t>
                      </a: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solidFill>
                      <a:schemeClr val="accent6">
                        <a:lumMod val="20000"/>
                        <a:lumOff val="80000"/>
                      </a:schemeClr>
                    </a:solidFill>
                  </a:tcPr>
                </a:tc>
                <a:extLst>
                  <a:ext uri="{0D108BD9-81ED-4DB2-BD59-A6C34878D82A}">
                    <a16:rowId xmlns:a16="http://schemas.microsoft.com/office/drawing/2014/main" val="2311533739"/>
                  </a:ext>
                </a:extLst>
              </a:tr>
            </a:tbl>
          </a:graphicData>
        </a:graphic>
      </p:graphicFrame>
      <p:sp>
        <p:nvSpPr>
          <p:cNvPr id="5" name="Rectangle 4"/>
          <p:cNvSpPr/>
          <p:nvPr/>
        </p:nvSpPr>
        <p:spPr>
          <a:xfrm>
            <a:off x="1873625" y="748265"/>
            <a:ext cx="10174944"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Tình thương nhớ</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cùng </a:t>
            </a: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niềm ân hận</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 </a:t>
            </a: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lời dặn của con cứ văng vẳng bên tai</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pt-BR" sz="2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Ba về ba mua cho con cây lược nghe ba</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=&gt; </a:t>
            </a: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thôi thúc ông</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phải kiếm bằng được cây lược cho con. </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Rectangle 5"/>
          <p:cNvSpPr/>
          <p:nvPr/>
        </p:nvSpPr>
        <p:spPr>
          <a:xfrm>
            <a:off x="1873626" y="2383834"/>
            <a:ext cx="10174943" cy="181588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Nơi </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căn cứ bộn bề công </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việc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Điều kiện thiếu thốn: phải vào rừng xin ngà voi;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lấy</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vỏ</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đạn</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của</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Mĩ</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đập</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mỏng</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làm</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thành</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một</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cây</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cưa</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8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nhỏ</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=&gt;</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ông vẫn cố công tự tay làm lược tặng con</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Rectangle 6"/>
          <p:cNvSpPr/>
          <p:nvPr/>
        </p:nvSpPr>
        <p:spPr>
          <a:xfrm>
            <a:off x="2017058" y="4266520"/>
            <a:ext cx="10174942" cy="224676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Ông vui mừng, hớn hở khi tìm được khúc ngà voi; </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Ông dành hết tâm trí, sức lực vào làm cây lược “những lúc rỗi, anh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cưa từng chiếc răng lược</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thận trọng, tỉ mỉ, cố công như người thợ bạc</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cây lược làm xong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anh lại tỉ mẩn, gò lưng</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khắc dòng chữ “</a:t>
            </a:r>
            <a:r>
              <a:rPr kumimoji="0" lang="pt-BR" sz="28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Yêu nhớ tặng Thu con của ba”</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2234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fltVal val="0"/>
                                          </p:val>
                                        </p:tav>
                                        <p:tav tm="100000">
                                          <p:val>
                                            <p:strVal val="#ppt_w"/>
                                          </p:val>
                                        </p:tav>
                                      </p:tavLst>
                                    </p:anim>
                                    <p:anim calcmode="lin" valueType="num">
                                      <p:cBhvr>
                                        <p:cTn id="23" dur="1000" fill="hold"/>
                                        <p:tgtEl>
                                          <p:spTgt spid="7"/>
                                        </p:tgtEl>
                                        <p:attrNameLst>
                                          <p:attrName>ppt_h</p:attrName>
                                        </p:attrNameLst>
                                      </p:cBhvr>
                                      <p:tavLst>
                                        <p:tav tm="0">
                                          <p:val>
                                            <p:fltVal val="0"/>
                                          </p:val>
                                        </p:tav>
                                        <p:tav tm="100000">
                                          <p:val>
                                            <p:strVal val="#ppt_h"/>
                                          </p:val>
                                        </p:tav>
                                      </p:tavLst>
                                    </p:anim>
                                    <p:anim calcmode="lin" valueType="num">
                                      <p:cBhvr>
                                        <p:cTn id="24" dur="1000" fill="hold"/>
                                        <p:tgtEl>
                                          <p:spTgt spid="7"/>
                                        </p:tgtEl>
                                        <p:attrNameLst>
                                          <p:attrName>style.rotation</p:attrName>
                                        </p:attrNameLst>
                                      </p:cBhvr>
                                      <p:tavLst>
                                        <p:tav tm="0">
                                          <p:val>
                                            <p:fltVal val="90"/>
                                          </p:val>
                                        </p:tav>
                                        <p:tav tm="100000">
                                          <p:val>
                                            <p:fltVal val="0"/>
                                          </p:val>
                                        </p:tav>
                                      </p:tavLst>
                                    </p:anim>
                                    <p:animEffect transition="in" filter="fade">
                                      <p:cBhvr>
                                        <p:cTn id="2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3" y="-1"/>
          <a:ext cx="12192002" cy="5450541"/>
        </p:xfrm>
        <a:graphic>
          <a:graphicData uri="http://schemas.openxmlformats.org/drawingml/2006/table">
            <a:tbl>
              <a:tblPr firstRow="1" bandRow="1">
                <a:tableStyleId>{5C22544A-7EE6-4342-B048-85BDC9FD1C3A}</a:tableStyleId>
              </a:tblPr>
              <a:tblGrid>
                <a:gridCol w="2106709">
                  <a:extLst>
                    <a:ext uri="{9D8B030D-6E8A-4147-A177-3AD203B41FA5}">
                      <a16:colId xmlns:a16="http://schemas.microsoft.com/office/drawing/2014/main" val="687781768"/>
                    </a:ext>
                  </a:extLst>
                </a:gridCol>
                <a:gridCol w="10085293">
                  <a:extLst>
                    <a:ext uri="{9D8B030D-6E8A-4147-A177-3AD203B41FA5}">
                      <a16:colId xmlns:a16="http://schemas.microsoft.com/office/drawing/2014/main" val="2221007082"/>
                    </a:ext>
                  </a:extLst>
                </a:gridCol>
              </a:tblGrid>
              <a:tr h="14096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olidFill>
                            <a:srgbClr val="002060"/>
                          </a:solidFill>
                          <a:latin typeface="Arial" panose="020B0604020202020204" pitchFamily="34" charset="0"/>
                          <a:cs typeface="Arial" panose="020B0604020202020204" pitchFamily="34" charset="0"/>
                        </a:rPr>
                        <a:t>4. </a:t>
                      </a:r>
                      <a:r>
                        <a:rPr lang="en-US" sz="2800" b="0" dirty="0" err="1" smtClean="0">
                          <a:solidFill>
                            <a:srgbClr val="002060"/>
                          </a:solidFill>
                          <a:latin typeface="Arial" panose="020B0604020202020204" pitchFamily="34" charset="0"/>
                          <a:cs typeface="Arial" panose="020B0604020202020204" pitchFamily="34" charset="0"/>
                        </a:rPr>
                        <a:t>Hình</a:t>
                      </a:r>
                      <a:r>
                        <a:rPr lang="en-US" sz="2800" b="0" dirty="0" smtClean="0">
                          <a:solidFill>
                            <a:srgbClr val="002060"/>
                          </a:solidFill>
                          <a:latin typeface="Arial" panose="020B0604020202020204" pitchFamily="34" charset="0"/>
                          <a:cs typeface="Arial" panose="020B0604020202020204" pitchFamily="34" charset="0"/>
                        </a:rPr>
                        <a:t> </a:t>
                      </a:r>
                      <a:r>
                        <a:rPr lang="en-US" sz="2800" b="0" dirty="0" err="1" smtClean="0">
                          <a:solidFill>
                            <a:srgbClr val="002060"/>
                          </a:solidFill>
                          <a:latin typeface="Arial" panose="020B0604020202020204" pitchFamily="34" charset="0"/>
                          <a:cs typeface="Arial" panose="020B0604020202020204" pitchFamily="34" charset="0"/>
                        </a:rPr>
                        <a:t>ảnh</a:t>
                      </a:r>
                      <a:r>
                        <a:rPr lang="en-US" sz="2800" b="0" dirty="0" smtClean="0">
                          <a:solidFill>
                            <a:srgbClr val="002060"/>
                          </a:solidFill>
                          <a:latin typeface="Arial" panose="020B0604020202020204" pitchFamily="34" charset="0"/>
                          <a:cs typeface="Arial" panose="020B0604020202020204" pitchFamily="34" charset="0"/>
                        </a:rPr>
                        <a:t> </a:t>
                      </a:r>
                      <a:r>
                        <a:rPr lang="en-US" sz="2800" b="0" dirty="0" err="1" smtClean="0">
                          <a:solidFill>
                            <a:srgbClr val="002060"/>
                          </a:solidFill>
                          <a:latin typeface="Arial" panose="020B0604020202020204" pitchFamily="34" charset="0"/>
                          <a:cs typeface="Arial" panose="020B0604020202020204" pitchFamily="34" charset="0"/>
                        </a:rPr>
                        <a:t>cây</a:t>
                      </a:r>
                      <a:r>
                        <a:rPr lang="en-US" sz="2800" b="0" dirty="0" smtClean="0">
                          <a:solidFill>
                            <a:srgbClr val="002060"/>
                          </a:solidFill>
                          <a:latin typeface="Arial" panose="020B0604020202020204" pitchFamily="34" charset="0"/>
                          <a:cs typeface="Arial" panose="020B0604020202020204" pitchFamily="34" charset="0"/>
                        </a:rPr>
                        <a:t> </a:t>
                      </a:r>
                      <a:r>
                        <a:rPr lang="en-US" sz="2800" b="0" dirty="0" err="1" smtClean="0">
                          <a:solidFill>
                            <a:srgbClr val="002060"/>
                          </a:solidFill>
                          <a:latin typeface="Arial" panose="020B0604020202020204" pitchFamily="34" charset="0"/>
                          <a:cs typeface="Arial" panose="020B0604020202020204" pitchFamily="34" charset="0"/>
                        </a:rPr>
                        <a:t>lược</a:t>
                      </a:r>
                      <a:endParaRPr lang="en-US" sz="2800" b="0" dirty="0" smtClean="0">
                        <a:solidFill>
                          <a:srgbClr val="002060"/>
                        </a:solidFill>
                        <a:latin typeface="Arial" panose="020B0604020202020204" pitchFamily="34" charset="0"/>
                        <a:cs typeface="Arial" panose="020B0604020202020204" pitchFamily="34" charset="0"/>
                      </a:endParaRPr>
                    </a:p>
                    <a:p>
                      <a:endParaRPr lang="en-US" sz="2800" dirty="0">
                        <a:solidFill>
                          <a:srgbClr val="C00000"/>
                        </a:solidFill>
                        <a:latin typeface="Arial" panose="020B0604020202020204" pitchFamily="34" charset="0"/>
                        <a:cs typeface="Arial" panose="020B0604020202020204" pitchFamily="34" charset="0"/>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47569838"/>
                  </a:ext>
                </a:extLst>
              </a:tr>
              <a:tr h="4040918">
                <a:tc>
                  <a:txBody>
                    <a:bodyPr/>
                    <a:lstStyle/>
                    <a:p>
                      <a:pPr algn="just"/>
                      <a:r>
                        <a:rPr lang="en-US" sz="2800" dirty="0" smtClean="0">
                          <a:latin typeface="Arial" panose="020B0604020202020204" pitchFamily="34" charset="0"/>
                          <a:cs typeface="Arial" panose="020B0604020202020204" pitchFamily="34" charset="0"/>
                        </a:rPr>
                        <a:t>5.</a:t>
                      </a:r>
                      <a:r>
                        <a:rPr lang="en-US" sz="2800" baseline="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Thái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độ</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của</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ông</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Sáu</a:t>
                      </a:r>
                      <a:r>
                        <a:rPr lang="en-US" sz="2800" baseline="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với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cây</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lược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Lí</a:t>
                      </a:r>
                      <a:r>
                        <a:rPr lang="en-US" sz="2800" baseline="0" dirty="0" smtClean="0">
                          <a:latin typeface="Arial" panose="020B0604020202020204" pitchFamily="34" charset="0"/>
                          <a:cs typeface="Arial" panose="020B0604020202020204" pitchFamily="34" charset="0"/>
                        </a:rPr>
                        <a:t> do.</a:t>
                      </a:r>
                      <a:endParaRPr lang="en-US" sz="2800" dirty="0" smtClean="0">
                        <a:latin typeface="Arial" panose="020B0604020202020204" pitchFamily="34" charset="0"/>
                        <a:cs typeface="Arial" panose="020B0604020202020204" pitchFamily="34" charset="0"/>
                      </a:endParaRPr>
                    </a:p>
                  </a:txBody>
                  <a:tcPr>
                    <a:solidFill>
                      <a:schemeClr val="accent5">
                        <a:lumMod val="40000"/>
                        <a:lumOff val="60000"/>
                      </a:schemeClr>
                    </a:solidFill>
                  </a:tcPr>
                </a:tc>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txBody>
                  <a:tcPr>
                    <a:solidFill>
                      <a:schemeClr val="accent5">
                        <a:lumMod val="40000"/>
                        <a:lumOff val="60000"/>
                      </a:schemeClr>
                    </a:solidFill>
                  </a:tcPr>
                </a:tc>
                <a:extLst>
                  <a:ext uri="{0D108BD9-81ED-4DB2-BD59-A6C34878D82A}">
                    <a16:rowId xmlns:a16="http://schemas.microsoft.com/office/drawing/2014/main" val="3354479203"/>
                  </a:ext>
                </a:extLst>
              </a:tr>
            </a:tbl>
          </a:graphicData>
        </a:graphic>
      </p:graphicFrame>
      <p:sp>
        <p:nvSpPr>
          <p:cNvPr id="6" name="Rectangle 5"/>
          <p:cNvSpPr/>
          <p:nvPr/>
        </p:nvSpPr>
        <p:spPr>
          <a:xfrm>
            <a:off x="2196351" y="-13395"/>
            <a:ext cx="9663954" cy="13849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r>
              <a:rPr kumimoji="0" lang="pt-BR" sz="2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cây lược dài độ hơn một tấc, bề ngang độ ba phân rưỡi, ... cây lược chỉ có một hàng răng thưa</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=&gt; Cây lược </a:t>
            </a:r>
            <a:r>
              <a:rPr kumimoji="0" lang="pt-BR" sz="2800" b="0" i="0" u="none" strike="noStrike" kern="1200" cap="none" spc="0" normalizeH="0" baseline="0" noProof="0" dirty="0" smtClean="0">
                <a:ln>
                  <a:noFill/>
                </a:ln>
                <a:solidFill>
                  <a:srgbClr val="C00000"/>
                </a:solidFill>
                <a:effectLst/>
                <a:uLnTx/>
                <a:uFillTx/>
                <a:latin typeface="Arial" panose="020B0604020202020204" pitchFamily="34" charset="0"/>
                <a:ea typeface="+mn-ea"/>
                <a:cs typeface="Arial" panose="020B0604020202020204" pitchFamily="34" charset="0"/>
              </a:rPr>
              <a:t>không có gì đặc biệt</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Rectangle 6"/>
          <p:cNvSpPr/>
          <p:nvPr/>
        </p:nvSpPr>
        <p:spPr>
          <a:xfrm>
            <a:off x="2196351" y="1420855"/>
            <a:ext cx="9995648" cy="1815882"/>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Lúc </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nào cũng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mang theo trong túi áo ngực</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R</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ảnh </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rỗi lại lấy ra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ngắm nghía</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và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mài lên tóc cho thêm </a:t>
            </a: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bóng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=&gt; </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Ô</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ng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trân quý</a:t>
            </a:r>
            <a:r>
              <a:rPr kumimoji="0" lang="pt-BR" sz="2800" b="0"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và xem nó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như một báu </a:t>
            </a:r>
            <a:r>
              <a:rPr kumimoji="0" lang="pt-BR" sz="2800" b="1" i="0" u="none" strike="noStrike" kern="1200" cap="none" spc="0" normalizeH="0" baseline="0" noProof="0" dirty="0" smtClean="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vật</a:t>
            </a:r>
            <a:r>
              <a:rPr kumimoji="0" lang="pt-BR" sz="28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Rectangle 7"/>
          <p:cNvSpPr/>
          <p:nvPr/>
        </p:nvSpPr>
        <p:spPr>
          <a:xfrm>
            <a:off x="2196351" y="3208200"/>
            <a:ext cx="9995648" cy="224676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Lí do: cây lược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chứa đựng tất cả tấm lòng người cha với con gái nhỏ</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nó làm </a:t>
            </a:r>
            <a:r>
              <a:rPr kumimoji="0" lang="pt-BR" sz="28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dịu bớt</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đi </a:t>
            </a:r>
            <a:r>
              <a:rPr kumimoji="0" lang="pt-BR"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nỗi ân hận, dày vò</a:t>
            </a:r>
            <a:r>
              <a:rPr kumimoji="0" lang="pt-BR"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nơi ông. Mỗi khi nhìn cây lược ông lại như nhìn thấy con; Cây lược đãtrở thành cây cầu gắn kết tình cảm của cha con ông trong những ngày xa cách</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p:cNvSpPr txBox="1"/>
          <p:nvPr/>
        </p:nvSpPr>
        <p:spPr>
          <a:xfrm>
            <a:off x="-3" y="5450540"/>
            <a:ext cx="12192002" cy="1015663"/>
          </a:xfrm>
          <a:prstGeom prst="rect">
            <a:avLst/>
          </a:prstGeom>
          <a:solidFill>
            <a:schemeClr val="accent5">
              <a:lumMod val="40000"/>
              <a:lumOff val="6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Ông</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Sáu</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làm</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cây</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lược</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bằng</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tất</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cả</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nỗi</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nhớ</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niềm</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thương</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con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=&gt;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ông</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rất</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a:t>
            </a:r>
            <a:r>
              <a:rPr kumimoji="0" lang="en-US" sz="3000" b="0" i="0" u="none" strike="noStrike" kern="1200" cap="none" spc="0" normalizeH="0" baseline="0" noProof="0" dirty="0" err="1" smtClean="0">
                <a:ln>
                  <a:noFill/>
                </a:ln>
                <a:solidFill>
                  <a:srgbClr val="800000"/>
                </a:solidFill>
                <a:effectLst/>
                <a:uLnTx/>
                <a:uFillTx/>
                <a:latin typeface="Arial" panose="020B0604020202020204" pitchFamily="34" charset="0"/>
                <a:ea typeface="+mn-ea"/>
                <a:cs typeface="Arial" panose="020B0604020202020204" pitchFamily="34" charset="0"/>
              </a:rPr>
              <a:t>yêu</a:t>
            </a:r>
            <a:r>
              <a:rPr kumimoji="0" lang="en-US" sz="3000" b="0" i="0" u="none" strike="noStrike" kern="1200" cap="none" spc="0" normalizeH="0" baseline="0" noProof="0" dirty="0" smtClean="0">
                <a:ln>
                  <a:noFill/>
                </a:ln>
                <a:solidFill>
                  <a:srgbClr val="800000"/>
                </a:solidFill>
                <a:effectLst/>
                <a:uLnTx/>
                <a:uFillTx/>
                <a:latin typeface="Arial" panose="020B0604020202020204" pitchFamily="34" charset="0"/>
                <a:ea typeface="+mn-ea"/>
                <a:cs typeface="Arial" panose="020B0604020202020204" pitchFamily="34" charset="0"/>
              </a:rPr>
              <a:t> con</a:t>
            </a:r>
            <a:endParaRPr kumimoji="0" lang="en-US" sz="3000" b="0" i="0" u="none" strike="noStrike" kern="1200" cap="none" spc="0" normalizeH="0" baseline="0" noProof="0" dirty="0">
              <a:ln>
                <a:noFill/>
              </a:ln>
              <a:solidFill>
                <a:srgbClr val="8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4588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fltVal val="0"/>
                                          </p:val>
                                        </p:tav>
                                        <p:tav tm="100000">
                                          <p:val>
                                            <p:strVal val="#ppt_w"/>
                                          </p:val>
                                        </p:tav>
                                      </p:tavLst>
                                    </p:anim>
                                    <p:anim calcmode="lin" valueType="num">
                                      <p:cBhvr>
                                        <p:cTn id="27" dur="1000" fill="hold"/>
                                        <p:tgtEl>
                                          <p:spTgt spid="8"/>
                                        </p:tgtEl>
                                        <p:attrNameLst>
                                          <p:attrName>ppt_h</p:attrName>
                                        </p:attrNameLst>
                                      </p:cBhvr>
                                      <p:tavLst>
                                        <p:tav tm="0">
                                          <p:val>
                                            <p:fltVal val="0"/>
                                          </p:val>
                                        </p:tav>
                                        <p:tav tm="100000">
                                          <p:val>
                                            <p:strVal val="#ppt_h"/>
                                          </p:val>
                                        </p:tav>
                                      </p:tavLst>
                                    </p:anim>
                                    <p:anim calcmode="lin" valueType="num">
                                      <p:cBhvr>
                                        <p:cTn id="28" dur="1000" fill="hold"/>
                                        <p:tgtEl>
                                          <p:spTgt spid="8"/>
                                        </p:tgtEl>
                                        <p:attrNameLst>
                                          <p:attrName>style.rotation</p:attrName>
                                        </p:attrNameLst>
                                      </p:cBhvr>
                                      <p:tavLst>
                                        <p:tav tm="0">
                                          <p:val>
                                            <p:fltVal val="90"/>
                                          </p:val>
                                        </p:tav>
                                        <p:tav tm="100000">
                                          <p:val>
                                            <p:fltVal val="0"/>
                                          </p:val>
                                        </p:tav>
                                      </p:tavLst>
                                    </p:anim>
                                    <p:animEffect transition="in" filter="fade">
                                      <p:cBhvr>
                                        <p:cTn id="29" dur="1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647" y="125121"/>
            <a:ext cx="12039600" cy="5847755"/>
          </a:xfrm>
          <a:prstGeom prst="rect">
            <a:avLst/>
          </a:prstGeom>
        </p:spPr>
        <p:txBody>
          <a:bodyPr wrap="square">
            <a:spAutoFit/>
          </a:bodyPr>
          <a:lstStyle/>
          <a:p>
            <a:pPr marL="0" marR="0" lvl="0" indent="457200" algn="just" defTabSz="914400" rtl="0" eaLnBrk="1" fontAlgn="base"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may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mươi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tám</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quân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ngụy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Sáu</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hi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trăng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con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móc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lẽ</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thỉnh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thoảng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914400" rtl="0" eaLnBrk="1" fontAlgn="base"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914400" rtl="0" eaLnBrk="1" fontAlgn="base"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cúi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gần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khẽ</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nhắm</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xuôi</a:t>
            </a:r>
            <a:r>
              <a:rPr kumimoji="0" lang="en-US" sz="34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Rectangle 12"/>
          <p:cNvSpPr/>
          <p:nvPr/>
        </p:nvSpPr>
        <p:spPr>
          <a:xfrm>
            <a:off x="9416822" y="1711369"/>
            <a:ext cx="2610010" cy="615553"/>
          </a:xfrm>
          <a:prstGeom prst="rect">
            <a:avLst/>
          </a:prstGeom>
          <a:solidFill>
            <a:schemeClr val="bg1"/>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phút</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14" name="Rectangle 13"/>
          <p:cNvSpPr/>
          <p:nvPr/>
        </p:nvSpPr>
        <p:spPr>
          <a:xfrm>
            <a:off x="89647" y="2222358"/>
            <a:ext cx="1032655" cy="61555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15" name="Rectangle 14"/>
          <p:cNvSpPr/>
          <p:nvPr/>
        </p:nvSpPr>
        <p:spPr>
          <a:xfrm>
            <a:off x="1312123" y="2222357"/>
            <a:ext cx="5492089" cy="615553"/>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trăng</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smtClean="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trối</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16" name="Rectangle 15"/>
          <p:cNvSpPr/>
          <p:nvPr/>
        </p:nvSpPr>
        <p:spPr>
          <a:xfrm>
            <a:off x="89647" y="3244335"/>
            <a:ext cx="2542684" cy="615553"/>
          </a:xfrm>
          <a:prstGeom prst="rect">
            <a:avLst/>
          </a:prstGeom>
          <a:solidFill>
            <a:schemeClr val="bg1"/>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móc</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17" name="Rectangle 16"/>
          <p:cNvSpPr/>
          <p:nvPr/>
        </p:nvSpPr>
        <p:spPr>
          <a:xfrm>
            <a:off x="3000948" y="3249399"/>
            <a:ext cx="2250937" cy="615553"/>
          </a:xfrm>
          <a:prstGeom prst="rect">
            <a:avLst/>
          </a:prstGeom>
          <a:solidFill>
            <a:schemeClr val="bg1"/>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
        <p:nvSpPr>
          <p:cNvPr id="18" name="Rectangle 17"/>
          <p:cNvSpPr/>
          <p:nvPr/>
        </p:nvSpPr>
        <p:spPr>
          <a:xfrm>
            <a:off x="6038783" y="3232685"/>
            <a:ext cx="3629520" cy="615553"/>
          </a:xfrm>
          <a:prstGeom prst="rect">
            <a:avLst/>
          </a:prstGeom>
          <a:solidFill>
            <a:schemeClr val="bg1"/>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hồi</a:t>
            </a:r>
            <a:r>
              <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400" b="0" i="0" u="none" strike="noStrike" kern="1200" cap="none" spc="0" normalizeH="0" baseline="0" noProof="0" dirty="0" err="1">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lâu</a:t>
            </a:r>
            <a:endParaRPr kumimoji="0" lang="en-US" sz="3400" b="0" i="0" u="none" strike="noStrike" kern="1200" cap="none" spc="0" normalizeH="0" baseline="0" noProof="0" dirty="0">
              <a:ln>
                <a:noFill/>
              </a:ln>
              <a:solidFill>
                <a:srgbClr val="8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110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animBg="1"/>
      <p:bldP spid="14" grpId="0"/>
      <p:bldP spid="15" grpId="0" animBg="1"/>
      <p:bldP spid="16" grpId="0" animBg="1"/>
      <p:bldP spid="17" grpId="0" animBg="1"/>
      <p:bldP spid="1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5153" y="139424"/>
            <a:ext cx="11555506" cy="230832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Khi không còn đủ sức nói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 trăng trối</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ông đã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dồn hết tàn lực</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để móc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 lược</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đưa cho người đồng đội thân thiết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 về cho con</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và cứ thế nhìn bạn hồi lâu. Ánh mắt ông, ánh mắt </a:t>
            </a:r>
            <a:r>
              <a:rPr kumimoji="0" lang="pt-BR" sz="3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đong đầy yêu thương</a:t>
            </a:r>
            <a:r>
              <a:rPr kumimoji="0" lang="pt-BR" sz="3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ấy ám ảnh bác Ba mãi </a:t>
            </a:r>
            <a:r>
              <a:rPr kumimoji="0" lang="pt-BR"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268941" y="3227311"/>
            <a:ext cx="11447930" cy="175432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36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 một lời nhắn gửi </a:t>
            </a:r>
            <a:r>
              <a:rPr kumimoji="0" lang="pt-BR" sz="3600" b="1"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song ánh mắt kia</a:t>
            </a:r>
            <a:r>
              <a:rPr kumimoji="0" lang="pt-BR" sz="36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còn </a:t>
            </a:r>
            <a:r>
              <a:rPr kumimoji="0" lang="pt-BR" sz="3600" b="0" i="1"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thiêng liêng hơn cả một lời di chúc</a:t>
            </a:r>
            <a:r>
              <a:rPr kumimoji="0" lang="pt-BR" sz="36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Và cây lược ngà giờ đây là kỉ vật giữ mãi tình yêu ông dành cho con.</a:t>
            </a:r>
            <a:endParaRPr kumimoji="0" lang="en-US" sz="3600" b="0" i="0" u="none" strike="noStrike" kern="1200" cap="none" spc="0" normalizeH="0" baseline="0" noProof="0" dirty="0">
              <a:ln>
                <a:noFill/>
              </a:ln>
              <a:solidFill>
                <a:srgbClr val="8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997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6830" r="17988"/>
          <a:stretch>
            <a:fillRect/>
          </a:stretch>
        </p:blipFill>
        <p:spPr bwMode="auto">
          <a:xfrm>
            <a:off x="7203617" y="1079608"/>
            <a:ext cx="1854323" cy="2521560"/>
          </a:xfrm>
          <a:prstGeom prst="rect">
            <a:avLst/>
          </a:prstGeom>
          <a:ln w="88900" cap="sq" cmpd="thickThin">
            <a:solidFill>
              <a:srgbClr val="000000"/>
            </a:solidFill>
            <a:prstDash val="solid"/>
            <a:miter lim="800000"/>
            <a:headEnd/>
            <a:tailEnd/>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5128"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26368" r="26085"/>
          <a:stretch>
            <a:fillRect/>
          </a:stretch>
        </p:blipFill>
        <p:spPr bwMode="auto">
          <a:xfrm>
            <a:off x="9857389" y="2340388"/>
            <a:ext cx="1921487" cy="2790824"/>
          </a:xfrm>
          <a:prstGeom prst="rect">
            <a:avLst/>
          </a:prstGeom>
          <a:ln w="88900" cap="sq" cmpd="thickThin">
            <a:solidFill>
              <a:srgbClr val="000000"/>
            </a:solidFill>
            <a:prstDash val="solid"/>
            <a:miter lim="800000"/>
            <a:headEnd/>
            <a:tailEnd/>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5037" y="206221"/>
            <a:ext cx="1777339" cy="2232912"/>
          </a:xfrm>
          <a:prstGeom prst="rect">
            <a:avLst/>
          </a:prstGeom>
          <a:ln w="88900" cap="sq" cmpd="thickThin">
            <a:solidFill>
              <a:srgbClr val="000000"/>
            </a:solidFill>
            <a:prstDash val="solid"/>
            <a:miter lim="800000"/>
            <a:headEnd/>
            <a:tailEnd/>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2" name="Right Triangle 1"/>
          <p:cNvSpPr/>
          <p:nvPr/>
        </p:nvSpPr>
        <p:spPr>
          <a:xfrm>
            <a:off x="0" y="0"/>
            <a:ext cx="12192000" cy="685800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8" name="Picture 5" descr="Những tác phẩm nổi tiếng của nhà văn Nguyễn Quang Sáng - Xuất bản"/>
          <p:cNvPicPr>
            <a:picLocks noChangeAspect="1" noChangeArrowheads="1"/>
          </p:cNvPicPr>
          <p:nvPr/>
        </p:nvPicPr>
        <p:blipFill rotWithShape="1">
          <a:blip r:embed="rId5">
            <a:extLst>
              <a:ext uri="{28A0092B-C50C-407E-A947-70E740481C1C}">
                <a14:useLocalDpi xmlns:a14="http://schemas.microsoft.com/office/drawing/2010/main" val="0"/>
              </a:ext>
            </a:extLst>
          </a:blip>
          <a:srcRect r="50553"/>
          <a:stretch>
            <a:fillRect/>
          </a:stretch>
        </p:blipFill>
        <p:spPr bwMode="auto">
          <a:xfrm>
            <a:off x="348237" y="1543226"/>
            <a:ext cx="1823359" cy="2547762"/>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5" descr="Những tác phẩm nổi tiếng của nhà văn Nguyễn Quang Sáng - Xuất bản"/>
          <p:cNvPicPr>
            <a:picLocks noChangeAspect="1" noChangeArrowheads="1"/>
          </p:cNvPicPr>
          <p:nvPr/>
        </p:nvPicPr>
        <p:blipFill rotWithShape="1">
          <a:blip r:embed="rId5">
            <a:extLst>
              <a:ext uri="{28A0092B-C50C-407E-A947-70E740481C1C}">
                <a14:useLocalDpi xmlns:a14="http://schemas.microsoft.com/office/drawing/2010/main" val="0"/>
              </a:ext>
            </a:extLst>
          </a:blip>
          <a:srcRect l="50885"/>
          <a:stretch>
            <a:fillRect/>
          </a:stretch>
        </p:blipFill>
        <p:spPr bwMode="auto">
          <a:xfrm>
            <a:off x="2652573" y="2953623"/>
            <a:ext cx="1898475" cy="2670658"/>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Picture 7" descr="Những tác phẩm nổi tiếng của nhà văn Nguyễn Quang Sáng - Xuất bản"/>
          <p:cNvPicPr>
            <a:picLocks noChangeAspect="1" noChangeArrowheads="1"/>
          </p:cNvPicPr>
          <p:nvPr/>
        </p:nvPicPr>
        <p:blipFill rotWithShape="1">
          <a:blip r:embed="rId6">
            <a:extLst>
              <a:ext uri="{28A0092B-C50C-407E-A947-70E740481C1C}">
                <a14:useLocalDpi xmlns:a14="http://schemas.microsoft.com/office/drawing/2010/main" val="0"/>
              </a:ext>
            </a:extLst>
          </a:blip>
          <a:srcRect l="7886" t="5616" r="7975" b="5353"/>
          <a:stretch>
            <a:fillRect/>
          </a:stretch>
        </p:blipFill>
        <p:spPr bwMode="auto">
          <a:xfrm>
            <a:off x="5090437" y="4090989"/>
            <a:ext cx="1803273" cy="2523172"/>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TextBox 12"/>
          <p:cNvSpPr txBox="1"/>
          <p:nvPr/>
        </p:nvSpPr>
        <p:spPr>
          <a:xfrm rot="1750178">
            <a:off x="132484" y="790018"/>
            <a:ext cx="4841390" cy="769441"/>
          </a:xfrm>
          <a:prstGeom prst="rect">
            <a:avLst/>
          </a:prstGeom>
          <a:noFill/>
        </p:spPr>
        <p:txBody>
          <a:bodyPr wrap="none" rtlCol="0">
            <a:spAutoFit/>
          </a:bodyPr>
          <a:lstStyle/>
          <a:p>
            <a:r>
              <a:rPr lang="en-US" sz="4400" b="1" dirty="0" err="1" smtClean="0">
                <a:solidFill>
                  <a:srgbClr val="FF0000"/>
                </a:solidFill>
                <a:latin typeface="Times New Roman" panose="02020603050405020304" pitchFamily="18" charset="0"/>
                <a:cs typeface="Times New Roman" panose="02020603050405020304" pitchFamily="18" charset="0"/>
              </a:rPr>
              <a:t>Tác</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phẩm</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tiêu</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biểu</a:t>
            </a:r>
            <a:endParaRPr lang="en-US"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939905"/>
      </p:ext>
    </p:extLst>
  </p:cSld>
  <p:clrMapOvr>
    <a:masterClrMapping/>
  </p:clrMapOvr>
  <mc:AlternateContent xmlns:mc="http://schemas.openxmlformats.org/markup-compatibility/2006" xmlns:p14="http://schemas.microsoft.com/office/powerpoint/2010/main">
    <mc:Choice Requires="p14">
      <p:transition spd="slow" p14:dur="34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123"/>
                                        </p:tgtEl>
                                        <p:attrNameLst>
                                          <p:attrName>style.visibility</p:attrName>
                                        </p:attrNameLst>
                                      </p:cBhvr>
                                      <p:to>
                                        <p:strVal val="visible"/>
                                      </p:to>
                                    </p:set>
                                    <p:animEffect transition="in" filter="wipe(down)">
                                      <p:cBhvr>
                                        <p:cTn id="17" dur="500"/>
                                        <p:tgtEl>
                                          <p:spTgt spid="512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circle(in)">
                                      <p:cBhvr>
                                        <p:cTn id="22" dur="2000"/>
                                        <p:tgtEl>
                                          <p:spTgt spid="512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3"/>
          <p:cNvSpPr txBox="1">
            <a:spLocks noChangeArrowheads="1"/>
          </p:cNvSpPr>
          <p:nvPr/>
        </p:nvSpPr>
        <p:spPr bwMode="auto">
          <a:xfrm>
            <a:off x="130926"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latin typeface="Times New Roman" panose="02020603050405020304" pitchFamily="18" charset="0"/>
                <a:cs typeface="Times New Roman" panose="02020603050405020304" pitchFamily="18" charset="0"/>
              </a:rPr>
              <a:t>II. ĐỌC HIỂU VĂN BẢN </a:t>
            </a:r>
          </a:p>
        </p:txBody>
      </p:sp>
      <p:sp>
        <p:nvSpPr>
          <p:cNvPr id="16" name="TextBox 15"/>
          <p:cNvSpPr txBox="1"/>
          <p:nvPr/>
        </p:nvSpPr>
        <p:spPr>
          <a:xfrm>
            <a:off x="130926" y="2248351"/>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2843913"/>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6096000" y="1104637"/>
            <a:ext cx="5943599" cy="2554545"/>
          </a:xfrm>
          <a:prstGeom prst="rect">
            <a:avLst/>
          </a:prstGeom>
          <a:solidFill>
            <a:schemeClr val="accent5">
              <a:lumMod val="20000"/>
              <a:lumOff val="80000"/>
            </a:schemeClr>
          </a:solidFill>
          <a:ln w="28575">
            <a:solidFill>
              <a:srgbClr val="C00000"/>
            </a:solidFill>
          </a:ln>
        </p:spPr>
        <p:txBody>
          <a:bodyPr wrap="square" rtlCol="0">
            <a:spAutoFit/>
          </a:bodyPr>
          <a:lstStyle/>
          <a:p>
            <a:pPr marL="457200" indent="-457200" algn="just">
              <a:buFontTx/>
              <a:buChar char="-"/>
            </a:pPr>
            <a:r>
              <a:rPr lang="en-US" sz="3200" dirty="0" smtClean="0">
                <a:latin typeface="Times New Roman" panose="02020603050405020304" pitchFamily="18" charset="0"/>
                <a:cs typeface="Times New Roman" panose="02020603050405020304" pitchFamily="18" charset="0"/>
              </a:rPr>
              <a:t>Ô</a:t>
            </a:r>
            <a:r>
              <a:rPr lang="vi-VN" sz="3200" dirty="0" smtClean="0">
                <a:latin typeface="Times New Roman" panose="02020603050405020304" pitchFamily="18" charset="0"/>
                <a:cs typeface="Times New Roman" panose="02020603050405020304" pitchFamily="18" charset="0"/>
              </a:rPr>
              <a:t>ng </a:t>
            </a:r>
            <a:r>
              <a:rPr lang="vi-VN" sz="3200" dirty="0">
                <a:latin typeface="Times New Roman" panose="02020603050405020304" pitchFamily="18" charset="0"/>
                <a:cs typeface="Times New Roman" panose="02020603050405020304" pitchFamily="18" charset="0"/>
              </a:rPr>
              <a:t>Sáu xa nhà đi kháng chiến khi bé Thu, con gái ông, chưa tròn một tuổi. </a:t>
            </a:r>
            <a:endParaRPr lang="en-US" sz="3200" dirty="0" smtClean="0">
              <a:latin typeface="Times New Roman" panose="02020603050405020304" pitchFamily="18" charset="0"/>
              <a:cs typeface="Times New Roman" panose="02020603050405020304" pitchFamily="18" charset="0"/>
            </a:endParaRPr>
          </a:p>
          <a:p>
            <a:pPr marL="457200" indent="-457200" algn="just">
              <a:buFontTx/>
              <a:buChar char="-"/>
            </a:pPr>
            <a:r>
              <a:rPr lang="en-US" sz="3200" dirty="0" err="1" smtClean="0">
                <a:latin typeface="Times New Roman" panose="02020603050405020304" pitchFamily="18" charset="0"/>
                <a:cs typeface="Times New Roman" panose="02020603050405020304" pitchFamily="18" charset="0"/>
              </a:rPr>
              <a:t>Khi</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ông</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về phép thăm nhà, </a:t>
            </a:r>
            <a:r>
              <a:rPr lang="en-US" sz="3200" dirty="0">
                <a:latin typeface="Times New Roman" panose="02020603050405020304" pitchFamily="18" charset="0"/>
                <a:cs typeface="Times New Roman" panose="02020603050405020304" pitchFamily="18" charset="0"/>
              </a:rPr>
              <a:t>Thu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tám</a:t>
            </a:r>
            <a:r>
              <a:rPr lang="vi-VN"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3" name="Down Arrow 2"/>
          <p:cNvSpPr/>
          <p:nvPr/>
        </p:nvSpPr>
        <p:spPr>
          <a:xfrm>
            <a:off x="8857129" y="3686077"/>
            <a:ext cx="645459" cy="446649"/>
          </a:xfrm>
          <a:prstGeom prst="down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8" name="TextBox 17"/>
          <p:cNvSpPr txBox="1"/>
          <p:nvPr/>
        </p:nvSpPr>
        <p:spPr>
          <a:xfrm>
            <a:off x="6096000" y="4142483"/>
            <a:ext cx="5943599" cy="2062103"/>
          </a:xfrm>
          <a:prstGeom prst="rect">
            <a:avLst/>
          </a:prstGeom>
          <a:solidFill>
            <a:schemeClr val="accent6">
              <a:lumMod val="20000"/>
              <a:lumOff val="80000"/>
            </a:schemeClr>
          </a:solidFill>
          <a:ln w="28575">
            <a:solidFill>
              <a:srgbClr val="C00000"/>
            </a:solidFill>
          </a:ln>
        </p:spPr>
        <p:txBody>
          <a:bodyPr wrap="square" rtlCol="0">
            <a:spAutoFit/>
          </a:bodyPr>
          <a:lstStyle/>
          <a:p>
            <a:pPr marL="457200" indent="-457200" algn="just">
              <a:buFontTx/>
              <a:buChar char="-"/>
            </a:pPr>
            <a:r>
              <a:rPr lang="vi-VN" sz="3200" dirty="0" smtClean="0">
                <a:solidFill>
                  <a:srgbClr val="800000"/>
                </a:solidFill>
                <a:latin typeface="Times New Roman" panose="02020603050405020304" pitchFamily="18" charset="0"/>
                <a:cs typeface="Times New Roman" panose="02020603050405020304" pitchFamily="18" charset="0"/>
              </a:rPr>
              <a:t>Thu </a:t>
            </a:r>
            <a:r>
              <a:rPr lang="vi-VN" sz="3200" dirty="0">
                <a:solidFill>
                  <a:srgbClr val="800000"/>
                </a:solidFill>
                <a:latin typeface="Times New Roman" panose="02020603050405020304" pitchFamily="18" charset="0"/>
                <a:cs typeface="Times New Roman" panose="02020603050405020304" pitchFamily="18" charset="0"/>
              </a:rPr>
              <a:t>chưa tròn một </a:t>
            </a:r>
            <a:r>
              <a:rPr lang="vi-VN" sz="3200" dirty="0" smtClean="0">
                <a:solidFill>
                  <a:srgbClr val="800000"/>
                </a:solidFill>
                <a:latin typeface="Times New Roman" panose="02020603050405020304" pitchFamily="18" charset="0"/>
                <a:cs typeface="Times New Roman" panose="02020603050405020304" pitchFamily="18" charset="0"/>
              </a:rPr>
              <a:t>tuổi</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đã</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phải</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xa</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ba</a:t>
            </a:r>
            <a:r>
              <a:rPr lang="vi-VN" sz="3200" dirty="0" smtClean="0">
                <a:solidFill>
                  <a:srgbClr val="800000"/>
                </a:solidFill>
                <a:latin typeface="Times New Roman" panose="02020603050405020304" pitchFamily="18" charset="0"/>
                <a:cs typeface="Times New Roman" panose="02020603050405020304" pitchFamily="18" charset="0"/>
              </a:rPr>
              <a:t>. </a:t>
            </a:r>
            <a:endParaRPr lang="en-US" sz="3200" dirty="0" smtClean="0">
              <a:solidFill>
                <a:srgbClr val="800000"/>
              </a:solidFill>
              <a:latin typeface="Times New Roman" panose="02020603050405020304" pitchFamily="18" charset="0"/>
              <a:cs typeface="Times New Roman" panose="02020603050405020304" pitchFamily="18" charset="0"/>
            </a:endParaRPr>
          </a:p>
          <a:p>
            <a:pPr marL="457200" indent="-457200" algn="just">
              <a:buFontTx/>
              <a:buChar char="-"/>
            </a:pPr>
            <a:r>
              <a:rPr lang="en-US" sz="3200" dirty="0" err="1" smtClean="0">
                <a:solidFill>
                  <a:srgbClr val="800000"/>
                </a:solidFill>
                <a:latin typeface="Times New Roman" panose="02020603050405020304" pitchFamily="18" charset="0"/>
                <a:cs typeface="Times New Roman" panose="02020603050405020304" pitchFamily="18" charset="0"/>
              </a:rPr>
              <a:t>Suốt</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những</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năm</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tuổi</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thơ</a:t>
            </a:r>
            <a:r>
              <a:rPr lang="en-US" sz="3200" dirty="0" smtClean="0">
                <a:solidFill>
                  <a:srgbClr val="800000"/>
                </a:solidFill>
                <a:latin typeface="Times New Roman" panose="02020603050405020304" pitchFamily="18" charset="0"/>
                <a:cs typeface="Times New Roman" panose="02020603050405020304" pitchFamily="18" charset="0"/>
              </a:rPr>
              <a:t> Thu </a:t>
            </a:r>
            <a:r>
              <a:rPr lang="en-US" sz="3200" dirty="0" err="1" smtClean="0">
                <a:solidFill>
                  <a:srgbClr val="800000"/>
                </a:solidFill>
                <a:latin typeface="Times New Roman" panose="02020603050405020304" pitchFamily="18" charset="0"/>
                <a:cs typeface="Times New Roman" panose="02020603050405020304" pitchFamily="18" charset="0"/>
              </a:rPr>
              <a:t>sống</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thiếu</a:t>
            </a:r>
            <a:r>
              <a:rPr lang="en-US" sz="3200" dirty="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vắng</a:t>
            </a:r>
            <a:r>
              <a:rPr lang="en-US" sz="3200" dirty="0" smtClean="0">
                <a:solidFill>
                  <a:srgbClr val="800000"/>
                </a:solidFill>
                <a:latin typeface="Times New Roman" panose="02020603050405020304" pitchFamily="18" charset="0"/>
                <a:cs typeface="Times New Roman" panose="02020603050405020304" pitchFamily="18" charset="0"/>
              </a:rPr>
              <a:t> </a:t>
            </a:r>
            <a:r>
              <a:rPr lang="en-US" sz="3200" dirty="0" err="1" smtClean="0">
                <a:solidFill>
                  <a:srgbClr val="800000"/>
                </a:solidFill>
                <a:latin typeface="Times New Roman" panose="02020603050405020304" pitchFamily="18" charset="0"/>
                <a:cs typeface="Times New Roman" panose="02020603050405020304" pitchFamily="18" charset="0"/>
              </a:rPr>
              <a:t>ba</a:t>
            </a:r>
            <a:r>
              <a:rPr lang="en-US" sz="3200" dirty="0" smtClean="0">
                <a:solidFill>
                  <a:srgbClr val="800000"/>
                </a:solidFill>
                <a:latin typeface="Times New Roman" panose="02020603050405020304" pitchFamily="18" charset="0"/>
                <a:cs typeface="Times New Roman" panose="02020603050405020304" pitchFamily="18" charset="0"/>
              </a:rPr>
              <a:t>.</a:t>
            </a:r>
            <a:endParaRPr lang="en-US" sz="3200" dirty="0">
              <a:solidFill>
                <a:srgbClr val="800000"/>
              </a:solidFill>
              <a:latin typeface="Times New Roman" panose="02020603050405020304" pitchFamily="18" charset="0"/>
              <a:cs typeface="Times New Roman" panose="02020603050405020304" pitchFamily="18" charset="0"/>
            </a:endParaRPr>
          </a:p>
        </p:txBody>
      </p:sp>
      <p:sp>
        <p:nvSpPr>
          <p:cNvPr id="6" name="Left Arrow Callout 5"/>
          <p:cNvSpPr/>
          <p:nvPr/>
        </p:nvSpPr>
        <p:spPr>
          <a:xfrm>
            <a:off x="5513294" y="5082988"/>
            <a:ext cx="582706" cy="493059"/>
          </a:xfrm>
          <a:prstGeom prst="leftArrowCallout">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9" name="TextBox 18"/>
          <p:cNvSpPr txBox="1"/>
          <p:nvPr/>
        </p:nvSpPr>
        <p:spPr>
          <a:xfrm>
            <a:off x="336706" y="3453281"/>
            <a:ext cx="5176588" cy="2400657"/>
          </a:xfrm>
          <a:prstGeom prst="rect">
            <a:avLst/>
          </a:prstGeom>
          <a:noFill/>
        </p:spPr>
        <p:txBody>
          <a:bodyPr wrap="square" rtlCol="0">
            <a:spAutoFit/>
          </a:bodyPr>
          <a:lstStyle/>
          <a:p>
            <a:pPr algn="just"/>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Bé</a:t>
            </a:r>
            <a:r>
              <a:rPr lang="en-US" sz="3000" dirty="0" smtClean="0">
                <a:solidFill>
                  <a:srgbClr val="002060"/>
                </a:solidFill>
                <a:latin typeface="Times New Roman" panose="02020603050405020304" pitchFamily="18" charset="0"/>
                <a:cs typeface="Times New Roman" panose="02020603050405020304" pitchFamily="18" charset="0"/>
              </a:rPr>
              <a:t> Thu </a:t>
            </a:r>
            <a:r>
              <a:rPr lang="pt-BR" sz="3000" dirty="0" smtClean="0">
                <a:solidFill>
                  <a:srgbClr val="002060"/>
                </a:solidFill>
                <a:latin typeface="Times New Roman" panose="02020603050405020304" pitchFamily="18" charset="0"/>
                <a:cs typeface="Times New Roman" panose="02020603050405020304" pitchFamily="18" charset="0"/>
              </a:rPr>
              <a:t>thật </a:t>
            </a:r>
            <a:r>
              <a:rPr lang="pt-BR" sz="3000" dirty="0">
                <a:solidFill>
                  <a:srgbClr val="002060"/>
                </a:solidFill>
                <a:latin typeface="Times New Roman" panose="02020603050405020304" pitchFamily="18" charset="0"/>
                <a:cs typeface="Times New Roman" panose="02020603050405020304" pitchFamily="18" charset="0"/>
              </a:rPr>
              <a:t>bất hạnh.</a:t>
            </a:r>
            <a:endParaRPr lang="en-US" sz="3000" dirty="0">
              <a:solidFill>
                <a:srgbClr val="002060"/>
              </a:solidFill>
              <a:latin typeface="Times New Roman" panose="02020603050405020304" pitchFamily="18" charset="0"/>
              <a:cs typeface="Times New Roman" panose="02020603050405020304" pitchFamily="18" charset="0"/>
            </a:endParaRPr>
          </a:p>
          <a:p>
            <a:pPr algn="just"/>
            <a:r>
              <a:rPr lang="pt-BR" sz="3000" dirty="0" smtClean="0">
                <a:solidFill>
                  <a:srgbClr val="002060"/>
                </a:solidFill>
                <a:latin typeface="Times New Roman" panose="02020603050405020304" pitchFamily="18" charset="0"/>
                <a:cs typeface="Times New Roman" panose="02020603050405020304" pitchFamily="18" charset="0"/>
              </a:rPr>
              <a:t>- Thu </a:t>
            </a:r>
            <a:r>
              <a:rPr lang="pt-BR" sz="3000" dirty="0">
                <a:solidFill>
                  <a:srgbClr val="002060"/>
                </a:solidFill>
                <a:latin typeface="Times New Roman" panose="02020603050405020304" pitchFamily="18" charset="0"/>
                <a:cs typeface="Times New Roman" panose="02020603050405020304" pitchFamily="18" charset="0"/>
              </a:rPr>
              <a:t>thật đáng thương</a:t>
            </a:r>
            <a:r>
              <a:rPr lang="pt-BR" sz="3000" dirty="0" smtClean="0">
                <a:solidFill>
                  <a:srgbClr val="002060"/>
                </a:solidFill>
                <a:latin typeface="Times New Roman" panose="02020603050405020304" pitchFamily="18" charset="0"/>
                <a:cs typeface="Times New Roman" panose="02020603050405020304" pitchFamily="18" charset="0"/>
              </a:rPr>
              <a:t>.</a:t>
            </a:r>
          </a:p>
          <a:p>
            <a:pPr algn="just"/>
            <a:r>
              <a:rPr lang="pt-BR" sz="3000" i="1" dirty="0" smtClean="0">
                <a:solidFill>
                  <a:srgbClr val="800000"/>
                </a:solidFill>
                <a:latin typeface="Times New Roman" panose="02020603050405020304" pitchFamily="18" charset="0"/>
                <a:cs typeface="Times New Roman" panose="02020603050405020304" pitchFamily="18" charset="0"/>
              </a:rPr>
              <a:t>=&gt; Hoàn cảnh chung của bao trẻ em Việt Nam trong những năm đất nước có chiến tranh.</a:t>
            </a:r>
            <a:endParaRPr lang="en-US" sz="3000" i="1" dirty="0">
              <a:solidFill>
                <a:srgbClr val="8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16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p:cTn id="26" dur="1000" fill="hold"/>
                                        <p:tgtEl>
                                          <p:spTgt spid="2"/>
                                        </p:tgtEl>
                                        <p:attrNameLst>
                                          <p:attrName>ppt_w</p:attrName>
                                        </p:attrNameLst>
                                      </p:cBhvr>
                                      <p:tavLst>
                                        <p:tav tm="0">
                                          <p:val>
                                            <p:fltVal val="0"/>
                                          </p:val>
                                        </p:tav>
                                        <p:tav tm="100000">
                                          <p:val>
                                            <p:strVal val="#ppt_w"/>
                                          </p:val>
                                        </p:tav>
                                      </p:tavLst>
                                    </p:anim>
                                    <p:anim calcmode="lin" valueType="num">
                                      <p:cBhvr>
                                        <p:cTn id="27" dur="1000" fill="hold"/>
                                        <p:tgtEl>
                                          <p:spTgt spid="2"/>
                                        </p:tgtEl>
                                        <p:attrNameLst>
                                          <p:attrName>ppt_h</p:attrName>
                                        </p:attrNameLst>
                                      </p:cBhvr>
                                      <p:tavLst>
                                        <p:tav tm="0">
                                          <p:val>
                                            <p:fltVal val="0"/>
                                          </p:val>
                                        </p:tav>
                                        <p:tav tm="100000">
                                          <p:val>
                                            <p:strVal val="#ppt_h"/>
                                          </p:val>
                                        </p:tav>
                                      </p:tavLst>
                                    </p:anim>
                                    <p:anim calcmode="lin" valueType="num">
                                      <p:cBhvr>
                                        <p:cTn id="28" dur="1000" fill="hold"/>
                                        <p:tgtEl>
                                          <p:spTgt spid="2"/>
                                        </p:tgtEl>
                                        <p:attrNameLst>
                                          <p:attrName>style.rotation</p:attrName>
                                        </p:attrNameLst>
                                      </p:cBhvr>
                                      <p:tavLst>
                                        <p:tav tm="0">
                                          <p:val>
                                            <p:fltVal val="90"/>
                                          </p:val>
                                        </p:tav>
                                        <p:tav tm="100000">
                                          <p:val>
                                            <p:fltVal val="0"/>
                                          </p:val>
                                        </p:tav>
                                      </p:tavLst>
                                    </p:anim>
                                    <p:animEffect transition="in" filter="fade">
                                      <p:cBhvr>
                                        <p:cTn id="29" dur="10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ppt_w</p:attrName>
                                        </p:attrNameLst>
                                      </p:cBhvr>
                                      <p:tavLst>
                                        <p:tav tm="0">
                                          <p:val>
                                            <p:fltVal val="0"/>
                                          </p:val>
                                        </p:tav>
                                        <p:tav tm="100000">
                                          <p:val>
                                            <p:strVal val="#ppt_w"/>
                                          </p:val>
                                        </p:tav>
                                      </p:tavLst>
                                    </p:anim>
                                    <p:anim calcmode="lin" valueType="num">
                                      <p:cBhvr>
                                        <p:cTn id="35" dur="500" fill="hold"/>
                                        <p:tgtEl>
                                          <p:spTgt spid="3"/>
                                        </p:tgtEl>
                                        <p:attrNameLst>
                                          <p:attrName>ppt_h</p:attrName>
                                        </p:attrNameLst>
                                      </p:cBhvr>
                                      <p:tavLst>
                                        <p:tav tm="0">
                                          <p:val>
                                            <p:fltVal val="0"/>
                                          </p:val>
                                        </p:tav>
                                        <p:tav tm="100000">
                                          <p:val>
                                            <p:strVal val="#ppt_h"/>
                                          </p:val>
                                        </p:tav>
                                      </p:tavLst>
                                    </p:anim>
                                    <p:animEffect transition="in" filter="fade">
                                      <p:cBhvr>
                                        <p:cTn id="36" dur="500"/>
                                        <p:tgtEl>
                                          <p:spTgt spid="3"/>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fltVal val="0"/>
                                          </p:val>
                                        </p:tav>
                                        <p:tav tm="100000">
                                          <p:val>
                                            <p:strVal val="#ppt_w"/>
                                          </p:val>
                                        </p:tav>
                                      </p:tavLst>
                                    </p:anim>
                                    <p:anim calcmode="lin" valueType="num">
                                      <p:cBhvr>
                                        <p:cTn id="40" dur="500" fill="hold"/>
                                        <p:tgtEl>
                                          <p:spTgt spid="18"/>
                                        </p:tgtEl>
                                        <p:attrNameLst>
                                          <p:attrName>ppt_h</p:attrName>
                                        </p:attrNameLst>
                                      </p:cBhvr>
                                      <p:tavLst>
                                        <p:tav tm="0">
                                          <p:val>
                                            <p:fltVal val="0"/>
                                          </p:val>
                                        </p:tav>
                                        <p:tav tm="100000">
                                          <p:val>
                                            <p:strVal val="#ppt_h"/>
                                          </p:val>
                                        </p:tav>
                                      </p:tavLst>
                                    </p:anim>
                                    <p:animEffect transition="in" filter="fad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barn(inVertical)">
                                      <p:cBhvr>
                                        <p:cTn id="46" dur="500"/>
                                        <p:tgtEl>
                                          <p:spTgt spid="6"/>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arn(inVertical)">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17" grpId="0"/>
      <p:bldP spid="2" grpId="0" animBg="1"/>
      <p:bldP spid="3" grpId="0" animBg="1"/>
      <p:bldP spid="18" grpId="0" animBg="1"/>
      <p:bldP spid="6" grpId="0" animBg="1"/>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30926" y="2248351"/>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2843913"/>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3498104"/>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611034" y="2263740"/>
            <a:ext cx="4258235" cy="584775"/>
          </a:xfrm>
          <a:prstGeom prst="rect">
            <a:avLst/>
          </a:prstGeom>
          <a:solidFill>
            <a:schemeClr val="accent5">
              <a:lumMod val="40000"/>
              <a:lumOff val="60000"/>
            </a:schemeClr>
          </a:solidFill>
          <a:ln w="28575">
            <a:solidFill>
              <a:srgbClr val="C00000"/>
            </a:solidFill>
          </a:ln>
        </p:spPr>
        <p:txBody>
          <a:bodyPr wrap="square" rtlCol="0">
            <a:spAutoFit/>
          </a:bodyPr>
          <a:lstStyle/>
          <a:p>
            <a:r>
              <a:rPr lang="pt-BR" sz="3200" dirty="0" smtClean="0">
                <a:latin typeface="Times New Roman" panose="02020603050405020304" pitchFamily="18" charset="0"/>
                <a:cs typeface="Times New Roman" panose="02020603050405020304" pitchFamily="18" charset="0"/>
              </a:rPr>
              <a:t>- Khi chưa nhận ba</a:t>
            </a:r>
            <a:r>
              <a:rPr lang="pt-BR"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7611035" y="3766426"/>
            <a:ext cx="4258235" cy="584775"/>
          </a:xfrm>
          <a:prstGeom prst="rect">
            <a:avLst/>
          </a:prstGeom>
          <a:solidFill>
            <a:schemeClr val="accent5">
              <a:lumMod val="40000"/>
              <a:lumOff val="60000"/>
            </a:schemeClr>
          </a:solidFill>
          <a:ln w="28575">
            <a:solidFill>
              <a:srgbClr val="C00000"/>
            </a:solidFill>
          </a:ln>
        </p:spPr>
        <p:txBody>
          <a:bodyPr wrap="square" rtlCol="0">
            <a:spAutoFit/>
          </a:bodyPr>
          <a:lstStyle/>
          <a:p>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Khi đã nhận </a:t>
            </a:r>
            <a:r>
              <a:rPr lang="pt-BR" sz="3200" dirty="0" smtClean="0">
                <a:latin typeface="Times New Roman" panose="02020603050405020304" pitchFamily="18" charset="0"/>
                <a:cs typeface="Times New Roman" panose="02020603050405020304" pitchFamily="18" charset="0"/>
              </a:rPr>
              <a:t>ba.</a:t>
            </a:r>
            <a:endParaRPr lang="en-US" sz="3200" dirty="0">
              <a:latin typeface="Times New Roman" panose="02020603050405020304" pitchFamily="18" charset="0"/>
              <a:cs typeface="Times New Roman" panose="02020603050405020304" pitchFamily="18" charset="0"/>
            </a:endParaRPr>
          </a:p>
        </p:txBody>
      </p:sp>
      <p:cxnSp>
        <p:nvCxnSpPr>
          <p:cNvPr id="7" name="Straight Arrow Connector 6"/>
          <p:cNvCxnSpPr>
            <a:stCxn id="19" idx="3"/>
            <a:endCxn id="4" idx="1"/>
          </p:cNvCxnSpPr>
          <p:nvPr/>
        </p:nvCxnSpPr>
        <p:spPr>
          <a:xfrm flipV="1">
            <a:off x="6732494" y="2556128"/>
            <a:ext cx="878540" cy="1218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9" idx="3"/>
            <a:endCxn id="14" idx="1"/>
          </p:cNvCxnSpPr>
          <p:nvPr/>
        </p:nvCxnSpPr>
        <p:spPr>
          <a:xfrm>
            <a:off x="6732494" y="3775103"/>
            <a:ext cx="878541" cy="283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599" y="4135230"/>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2800" dirty="0">
                <a:solidFill>
                  <a:srgbClr val="002060"/>
                </a:solidFill>
                <a:latin typeface="Times New Roman" panose="02020603050405020304" pitchFamily="18" charset="0"/>
                <a:cs typeface="Times New Roman" panose="02020603050405020304" pitchFamily="18" charset="0"/>
              </a:rPr>
              <a:t>Trước khi nhận ra ông Sáu là cha. </a:t>
            </a:r>
            <a:endParaRPr lang="en-US" sz="3000"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9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arn(inVertical)">
                                      <p:cBhvr>
                                        <p:cTn id="3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0" animBg="1"/>
      <p:bldP spid="14" grpId="0" animBg="1"/>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3"/>
          <p:cNvSpPr txBox="1">
            <a:spLocks noChangeArrowheads="1"/>
          </p:cNvSpPr>
          <p:nvPr/>
        </p:nvSpPr>
        <p:spPr bwMode="auto">
          <a:xfrm>
            <a:off x="130926"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latin typeface="Times New Roman" panose="02020603050405020304" pitchFamily="18" charset="0"/>
                <a:cs typeface="Times New Roman" panose="02020603050405020304" pitchFamily="18" charset="0"/>
              </a:rPr>
              <a:t>II. ĐỌC HIỂU VĂN BẢN </a:t>
            </a:r>
          </a:p>
        </p:txBody>
      </p:sp>
      <p:sp>
        <p:nvSpPr>
          <p:cNvPr id="16" name="TextBox 15"/>
          <p:cNvSpPr txBox="1"/>
          <p:nvPr/>
        </p:nvSpPr>
        <p:spPr>
          <a:xfrm>
            <a:off x="130926" y="2248351"/>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2843913"/>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3498104"/>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28599" y="4117300"/>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chưa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7064189" y="1228086"/>
            <a:ext cx="4966446" cy="2862322"/>
          </a:xfrm>
          <a:prstGeom prst="rect">
            <a:avLst/>
          </a:prstGeom>
          <a:solidFill>
            <a:schemeClr val="accent3">
              <a:lumMod val="20000"/>
              <a:lumOff val="80000"/>
            </a:schemeClr>
          </a:solidFill>
        </p:spPr>
        <p:txBody>
          <a:bodyPr wrap="square" rtlCol="0">
            <a:spAutoFit/>
          </a:bodyPr>
          <a:lstStyle/>
          <a:p>
            <a:pPr lvl="0" algn="just" fontAlgn="base">
              <a:spcBef>
                <a:spcPct val="0"/>
              </a:spcBef>
              <a:spcAft>
                <a:spcPct val="0"/>
              </a:spcAft>
            </a:pPr>
            <a:r>
              <a:rPr lang="en-US" sz="3000" dirty="0" err="1" smtClean="0">
                <a:latin typeface="Times New Roman" panose="02020603050405020304" pitchFamily="18" charset="0"/>
                <a:ea typeface="Times New Roman" pitchFamily="18" charset="0"/>
                <a:cs typeface="Times New Roman" panose="02020603050405020304" pitchFamily="18" charset="0"/>
              </a:rPr>
              <a:t>Nghe</a:t>
            </a:r>
            <a:r>
              <a:rPr lang="en-US" sz="3000" dirty="0" smtClean="0">
                <a:latin typeface="Times New Roman" panose="02020603050405020304" pitchFamily="18" charset="0"/>
                <a:ea typeface="Times New Roman" pitchFamily="18" charset="0"/>
                <a:cs typeface="Times New Roman" panose="02020603050405020304" pitchFamily="18" charset="0"/>
              </a:rPr>
              <a:t> </a:t>
            </a:r>
            <a:r>
              <a:rPr lang="en-US" sz="3000" dirty="0" err="1" smtClean="0">
                <a:latin typeface="Times New Roman" panose="02020603050405020304" pitchFamily="18" charset="0"/>
                <a:ea typeface="Times New Roman" pitchFamily="18" charset="0"/>
                <a:cs typeface="Times New Roman" panose="02020603050405020304" pitchFamily="18" charset="0"/>
              </a:rPr>
              <a:t>gọi</a:t>
            </a:r>
            <a:r>
              <a:rPr lang="en-US" sz="3000" dirty="0" smtClean="0">
                <a:latin typeface="Times New Roman" panose="02020603050405020304" pitchFamily="18" charset="0"/>
                <a:ea typeface="Times New Roman" pitchFamily="18" charset="0"/>
                <a:cs typeface="Times New Roman" panose="02020603050405020304" pitchFamily="18" charset="0"/>
              </a:rPr>
              <a:t>, </a:t>
            </a:r>
            <a:r>
              <a:rPr lang="pt-BR" sz="3000" dirty="0" smtClean="0">
                <a:latin typeface="Times New Roman" panose="02020603050405020304" pitchFamily="18" charset="0"/>
                <a:ea typeface="Times New Roman" pitchFamily="18" charset="0"/>
                <a:cs typeface="Times New Roman" panose="02020603050405020304" pitchFamily="18" charset="0"/>
              </a:rPr>
              <a:t>con bé giật mình, tròn mắt nhìn. Nó ngơ ngác lạ lùng.(...) Con bé thấy lạ quá, nó chớp mắt nhìn  tôi như muốn hỏi đó là ai, mặt nó bỗng tái đi, kêu thét lên: “Má! Má!”.</a:t>
            </a:r>
          </a:p>
        </p:txBody>
      </p:sp>
      <p:cxnSp>
        <p:nvCxnSpPr>
          <p:cNvPr id="22" name="Straight Connector 21"/>
          <p:cNvCxnSpPr/>
          <p:nvPr/>
        </p:nvCxnSpPr>
        <p:spPr>
          <a:xfrm flipV="1">
            <a:off x="10242177" y="1663538"/>
            <a:ext cx="1492623" cy="15841"/>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7234517" y="2136950"/>
            <a:ext cx="2142565" cy="512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340788" y="2153923"/>
            <a:ext cx="1519518" cy="7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234517" y="2609535"/>
            <a:ext cx="107128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686800" y="3038320"/>
            <a:ext cx="1653988" cy="1261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147347" y="3561600"/>
            <a:ext cx="4800130" cy="954107"/>
          </a:xfrm>
          <a:prstGeom prst="rect">
            <a:avLst/>
          </a:prstGeom>
          <a:solidFill>
            <a:schemeClr val="accent3">
              <a:lumMod val="20000"/>
              <a:lumOff val="80000"/>
            </a:schemeClr>
          </a:solidFill>
        </p:spPr>
        <p:txBody>
          <a:bodyPr wrap="square" rtlCol="0">
            <a:spAutoFit/>
          </a:bodyPr>
          <a:lstStyle/>
          <a:p>
            <a:pPr lvl="0" algn="just" fontAlgn="base">
              <a:spcBef>
                <a:spcPct val="0"/>
              </a:spcBef>
              <a:spcAft>
                <a:spcPct val="0"/>
              </a:spcAft>
            </a:pPr>
            <a:r>
              <a:rPr lang="pt-BR" sz="28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nó </a:t>
            </a:r>
            <a:r>
              <a:rPr lang="pt-BR" sz="28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bỗng tái đi, kêu thét lên: “Má! Má!”.</a:t>
            </a:r>
          </a:p>
        </p:txBody>
      </p:sp>
      <p:sp>
        <p:nvSpPr>
          <p:cNvPr id="32" name="Rectangle 31"/>
          <p:cNvSpPr/>
          <p:nvPr/>
        </p:nvSpPr>
        <p:spPr>
          <a:xfrm>
            <a:off x="11192557" y="3059028"/>
            <a:ext cx="763351" cy="553998"/>
          </a:xfrm>
          <a:prstGeom prst="rect">
            <a:avLst/>
          </a:prstGeom>
          <a:solidFill>
            <a:schemeClr val="accent3">
              <a:lumMod val="20000"/>
              <a:lumOff val="80000"/>
            </a:schemeClr>
          </a:solidFill>
        </p:spPr>
        <p:txBody>
          <a:bodyPr wrap="none">
            <a:spAutoFit/>
          </a:bodyPr>
          <a:lstStyle/>
          <a:p>
            <a:r>
              <a:rPr lang="pt-BR" sz="3000" dirty="0">
                <a:solidFill>
                  <a:srgbClr val="C00000"/>
                </a:solidFill>
                <a:latin typeface="Times New Roman" panose="02020603050405020304" pitchFamily="18" charset="0"/>
                <a:ea typeface="Times New Roman" pitchFamily="18" charset="0"/>
                <a:cs typeface="Times New Roman" panose="02020603050405020304" pitchFamily="18" charset="0"/>
              </a:rPr>
              <a:t>mặt</a:t>
            </a:r>
            <a:endParaRPr lang="en-US" sz="3000" dirty="0">
              <a:solidFill>
                <a:srgbClr val="C00000"/>
              </a:solidFill>
              <a:latin typeface="Times New Roman" panose="02020603050405020304" pitchFamily="18" charset="0"/>
              <a:cs typeface="Times New Roman" panose="02020603050405020304" pitchFamily="18" charset="0"/>
            </a:endParaRPr>
          </a:p>
        </p:txBody>
      </p:sp>
      <p:sp>
        <p:nvSpPr>
          <p:cNvPr id="33" name="Rectangle 32"/>
          <p:cNvSpPr/>
          <p:nvPr/>
        </p:nvSpPr>
        <p:spPr>
          <a:xfrm>
            <a:off x="188841" y="4712862"/>
            <a:ext cx="10261445" cy="553998"/>
          </a:xfrm>
          <a:prstGeom prst="rect">
            <a:avLst/>
          </a:prstGeom>
        </p:spPr>
        <p:txBody>
          <a:bodyPr wrap="square">
            <a:spAutoFit/>
          </a:bodyPr>
          <a:lstStyle/>
          <a:p>
            <a:pPr lvl="0" algn="just" eaLnBrk="0" fontAlgn="base" hangingPunct="0">
              <a:spcBef>
                <a:spcPct val="0"/>
              </a:spcBef>
              <a:spcAft>
                <a:spcPct val="0"/>
              </a:spcAft>
            </a:pPr>
            <a:r>
              <a:rPr lang="pt-BR"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pt-BR"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ngạc nhiên, hốt hoảng, sợ hãi.</a:t>
            </a:r>
            <a:endParaRPr lang="pt-BR" sz="3000" i="1" dirty="0">
              <a:solidFill>
                <a:srgbClr val="C0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0" y="4712862"/>
            <a:ext cx="11816551"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smtClean="0">
                <a:solidFill>
                  <a:srgbClr val="002060"/>
                </a:solidFill>
                <a:latin typeface="Times New Roman" panose="02020603050405020304" pitchFamily="18" charset="0"/>
                <a:cs typeface="Times New Roman" panose="02020603050405020304" pitchFamily="18" charset="0"/>
              </a:rPr>
              <a:t>Phút đầu gặp ông Sáu: </a:t>
            </a:r>
            <a:endParaRPr lang="en-US" sz="3000"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78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linds(horizontal)">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linds(horizontal)">
                                      <p:cBhvr>
                                        <p:cTn id="24" dur="500"/>
                                        <p:tgtEl>
                                          <p:spTgt spid="22"/>
                                        </p:tgtEl>
                                      </p:cBhvr>
                                    </p:animEffect>
                                  </p:childTnLst>
                                </p:cTn>
                              </p:par>
                              <p:par>
                                <p:cTn id="25" presetID="3" presetClass="entr" presetSubtype="1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linds(horizontal)">
                                      <p:cBhvr>
                                        <p:cTn id="27" dur="500"/>
                                        <p:tgtEl>
                                          <p:spTgt spid="23"/>
                                        </p:tgtEl>
                                      </p:cBhvr>
                                    </p:animEffect>
                                  </p:childTnLst>
                                </p:cTn>
                              </p:par>
                              <p:par>
                                <p:cTn id="28" presetID="3" presetClass="entr" presetSubtype="10" fill="hold"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blinds(horizontal)">
                                      <p:cBhvr>
                                        <p:cTn id="30" dur="500"/>
                                        <p:tgtEl>
                                          <p:spTgt spid="24"/>
                                        </p:tgtEl>
                                      </p:cBhvr>
                                    </p:animEffect>
                                  </p:childTnLst>
                                </p:cTn>
                              </p:par>
                              <p:par>
                                <p:cTn id="31" presetID="3" presetClass="entr" presetSubtype="1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blinds(horizontal)">
                                      <p:cBhvr>
                                        <p:cTn id="33" dur="500"/>
                                        <p:tgtEl>
                                          <p:spTgt spid="25"/>
                                        </p:tgtEl>
                                      </p:cBhvr>
                                    </p:animEffect>
                                  </p:childTnLst>
                                </p:cTn>
                              </p:par>
                              <p:par>
                                <p:cTn id="34" presetID="3" presetClass="entr" presetSubtype="10" fill="hold"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blinds(horizontal)">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500" fill="hold"/>
                                        <p:tgtEl>
                                          <p:spTgt spid="32"/>
                                        </p:tgtEl>
                                        <p:attrNameLst>
                                          <p:attrName>ppt_w</p:attrName>
                                        </p:attrNameLst>
                                      </p:cBhvr>
                                      <p:tavLst>
                                        <p:tav tm="0">
                                          <p:val>
                                            <p:fltVal val="0"/>
                                          </p:val>
                                        </p:tav>
                                        <p:tav tm="100000">
                                          <p:val>
                                            <p:strVal val="#ppt_w"/>
                                          </p:val>
                                        </p:tav>
                                      </p:tavLst>
                                    </p:anim>
                                    <p:anim calcmode="lin" valueType="num">
                                      <p:cBhvr>
                                        <p:cTn id="42" dur="500" fill="hold"/>
                                        <p:tgtEl>
                                          <p:spTgt spid="32"/>
                                        </p:tgtEl>
                                        <p:attrNameLst>
                                          <p:attrName>ppt_h</p:attrName>
                                        </p:attrNameLst>
                                      </p:cBhvr>
                                      <p:tavLst>
                                        <p:tav tm="0">
                                          <p:val>
                                            <p:fltVal val="0"/>
                                          </p:val>
                                        </p:tav>
                                        <p:tav tm="100000">
                                          <p:val>
                                            <p:strVal val="#ppt_h"/>
                                          </p:val>
                                        </p:tav>
                                      </p:tavLst>
                                    </p:anim>
                                    <p:animEffect transition="in" filter="fade">
                                      <p:cBhvr>
                                        <p:cTn id="43" dur="500"/>
                                        <p:tgtEl>
                                          <p:spTgt spid="32"/>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1000"/>
                                        <p:tgtEl>
                                          <p:spTgt spid="33"/>
                                        </p:tgtEl>
                                      </p:cBhvr>
                                    </p:animEffect>
                                    <p:anim calcmode="lin" valueType="num">
                                      <p:cBhvr>
                                        <p:cTn id="54" dur="1000" fill="hold"/>
                                        <p:tgtEl>
                                          <p:spTgt spid="33"/>
                                        </p:tgtEl>
                                        <p:attrNameLst>
                                          <p:attrName>ppt_x</p:attrName>
                                        </p:attrNameLst>
                                      </p:cBhvr>
                                      <p:tavLst>
                                        <p:tav tm="0">
                                          <p:val>
                                            <p:strVal val="#ppt_x"/>
                                          </p:val>
                                        </p:tav>
                                        <p:tav tm="100000">
                                          <p:val>
                                            <p:strVal val="#ppt_x"/>
                                          </p:val>
                                        </p:tav>
                                      </p:tavLst>
                                    </p:anim>
                                    <p:anim calcmode="lin" valueType="num">
                                      <p:cBhvr>
                                        <p:cTn id="5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8" grpId="0" animBg="1"/>
      <p:bldP spid="31" grpId="0" animBg="1"/>
      <p:bldP spid="32" grpId="0" animBg="1"/>
      <p:bldP spid="33" grpId="0"/>
      <p:bldP spid="3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3"/>
          <p:cNvSpPr txBox="1">
            <a:spLocks noChangeArrowheads="1"/>
          </p:cNvSpPr>
          <p:nvPr/>
        </p:nvSpPr>
        <p:spPr bwMode="auto">
          <a:xfrm>
            <a:off x="130926"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latin typeface="Times New Roman" panose="02020603050405020304" pitchFamily="18" charset="0"/>
                <a:cs typeface="Times New Roman" panose="02020603050405020304" pitchFamily="18" charset="0"/>
              </a:rPr>
              <a:t>II. ĐỌC HIỂU VĂN BẢN</a:t>
            </a:r>
          </a:p>
        </p:txBody>
      </p:sp>
      <p:sp>
        <p:nvSpPr>
          <p:cNvPr id="16" name="TextBox 15"/>
          <p:cNvSpPr txBox="1"/>
          <p:nvPr/>
        </p:nvSpPr>
        <p:spPr>
          <a:xfrm>
            <a:off x="130926" y="2248351"/>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2843913"/>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3498104"/>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28599" y="4117300"/>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chưa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277549" y="4713548"/>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smtClean="0">
                <a:solidFill>
                  <a:srgbClr val="002060"/>
                </a:solidFill>
                <a:latin typeface="Times New Roman" panose="02020603050405020304" pitchFamily="18" charset="0"/>
                <a:cs typeface="Times New Roman" panose="02020603050405020304" pitchFamily="18" charset="0"/>
              </a:rPr>
              <a:t>Phút đầu gặp ông Sáu: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28" name="Rectangle 27"/>
          <p:cNvSpPr/>
          <p:nvPr/>
        </p:nvSpPr>
        <p:spPr>
          <a:xfrm>
            <a:off x="188840" y="4712862"/>
            <a:ext cx="11576439" cy="553998"/>
          </a:xfrm>
          <a:prstGeom prst="rect">
            <a:avLst/>
          </a:prstGeom>
        </p:spPr>
        <p:txBody>
          <a:bodyPr wrap="square">
            <a:spAutoFit/>
          </a:bodyPr>
          <a:lstStyle/>
          <a:p>
            <a:pPr lvl="0" algn="just" eaLnBrk="0" fontAlgn="base" hangingPunct="0">
              <a:spcBef>
                <a:spcPct val="0"/>
              </a:spcBef>
              <a:spcAft>
                <a:spcPct val="0"/>
              </a:spcAft>
            </a:pPr>
            <a:r>
              <a:rPr lang="pt-BR"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Thu ngạc </a:t>
            </a:r>
            <a:r>
              <a:rPr lang="pt-BR"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nhiên, hốt hoảng, sợ hãi.</a:t>
            </a:r>
            <a:endParaRPr lang="pt-BR" sz="3000" i="1" dirty="0">
              <a:solidFill>
                <a:srgbClr val="C000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228599" y="5308424"/>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smtClean="0">
                <a:solidFill>
                  <a:srgbClr val="002060"/>
                </a:solidFill>
                <a:latin typeface="Times New Roman" panose="02020603050405020304" pitchFamily="18" charset="0"/>
                <a:cs typeface="Times New Roman" panose="02020603050405020304" pitchFamily="18" charset="0"/>
              </a:rPr>
              <a:t>Trong ba ngày ông Sáu nghỉ phép:</a:t>
            </a:r>
            <a:endParaRPr lang="en-US" sz="3000"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23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305" y="14111"/>
            <a:ext cx="12115800" cy="3939540"/>
          </a:xfrm>
          <a:prstGeom prst="rect">
            <a:avLst/>
          </a:prstGeom>
          <a:solidFill>
            <a:schemeClr val="accent1">
              <a:lumMod val="20000"/>
              <a:lumOff val="80000"/>
            </a:schemeClr>
          </a:solidFill>
          <a:ln>
            <a:solidFill>
              <a:srgbClr val="FF0000"/>
            </a:solidFill>
          </a:ln>
        </p:spPr>
        <p:txBody>
          <a:bodyPr wrap="square" rtlCol="0">
            <a:spAutoFit/>
          </a:bodyPr>
          <a:lstStyle/>
          <a:p>
            <a:pPr lvl="0" algn="just" fontAlgn="base">
              <a:spcBef>
                <a:spcPct val="0"/>
              </a:spcBef>
              <a:spcAft>
                <a:spcPct val="0"/>
              </a:spcAft>
            </a:pP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Ông Sáu càng vỗ về con bé càng đẩy ra. Ông khao khát được nghe một tiếng ba của con bé nhưng nó nhất định không chịu gọi.</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vi-VN"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Má nó giục ra kêu ba vào ăn cơm, nó nói “</a:t>
            </a:r>
            <a:r>
              <a:rPr lang="pt-BR" sz="2500" i="1"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Má đi mà kêu</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vi-VN"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Má nó dọa đánh, nó buộc phải kêu nhưng lại nói trổng “</a:t>
            </a:r>
            <a:r>
              <a:rPr lang="pt-BR" sz="2500" i="1"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Vô ăn cơm</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a:t>
            </a:r>
            <a:r>
              <a:rPr lang="pt-BR" sz="2500" i="1"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Cơm chín rồi”.</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vi-VN"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Cần người chắt nước cơm, nó vẫn nhất định nói trống không với ông Sáu. (“</a:t>
            </a:r>
            <a:r>
              <a:rPr lang="pt-BR" sz="2500" i="1"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Cơm sôi rồi chắt nước giùm cái”; </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Nó gọi ông sáu là người ta (“</a:t>
            </a:r>
            <a:r>
              <a:rPr lang="pt-BR" sz="2500" i="1"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Con kêu rồi người ta không nghe</a:t>
            </a: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  Nó hất tung cái trứng cá ông Sáu gắp cho trong bữa ăn.</a:t>
            </a:r>
            <a:endParaRPr lang="vi-VN" sz="2500" dirty="0" smtClean="0">
              <a:solidFill>
                <a:schemeClr val="tx2">
                  <a:lumMod val="75000"/>
                </a:schemeClr>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buFontTx/>
              <a:buChar char="-"/>
            </a:pPr>
            <a:r>
              <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rPr>
              <a:t>Ông Sáu đánh, nó không khóc mà bỏ về bên ngoại, khi xuống xuồng còn cố ý khua sợi lòi tói kêu rổn rảng.</a:t>
            </a:r>
          </a:p>
        </p:txBody>
      </p:sp>
      <p:sp>
        <p:nvSpPr>
          <p:cNvPr id="5" name="TextBox 4"/>
          <p:cNvSpPr txBox="1"/>
          <p:nvPr/>
        </p:nvSpPr>
        <p:spPr>
          <a:xfrm>
            <a:off x="58270" y="4865218"/>
            <a:ext cx="12097870" cy="2015936"/>
          </a:xfrm>
          <a:prstGeom prst="rect">
            <a:avLst/>
          </a:prstGeom>
          <a:solidFill>
            <a:schemeClr val="accent1">
              <a:lumMod val="20000"/>
              <a:lumOff val="80000"/>
            </a:schemeClr>
          </a:solidFill>
          <a:ln>
            <a:solidFill>
              <a:srgbClr val="FF0000"/>
            </a:solidFill>
          </a:ln>
        </p:spPr>
        <p:txBody>
          <a:bodyPr wrap="square" rtlCol="0">
            <a:spAutoFit/>
          </a:bodyPr>
          <a:lstStyle/>
          <a:p>
            <a:pPr algn="just"/>
            <a:r>
              <a:rPr lang="pt-BR" sz="2500" dirty="0" smtClean="0">
                <a:latin typeface="Times New Roman" panose="02020603050405020304" pitchFamily="18" charset="0"/>
                <a:cs typeface="Times New Roman" panose="02020603050405020304" pitchFamily="18" charset="0"/>
              </a:rPr>
              <a:t>- Bé Thu đang ngờ vực, lảng tránh, không muốn nói với ông Sáu.</a:t>
            </a:r>
            <a:endParaRPr lang="vi-VN" sz="2500" dirty="0" smtClean="0">
              <a:latin typeface="Times New Roman" panose="02020603050405020304" pitchFamily="18" charset="0"/>
              <a:cs typeface="Times New Roman" panose="02020603050405020304" pitchFamily="18" charset="0"/>
            </a:endParaRPr>
          </a:p>
          <a:p>
            <a:pPr algn="just">
              <a:buFontTx/>
              <a:buChar char="-"/>
            </a:pPr>
            <a:r>
              <a:rPr lang="pt-BR" sz="2500" dirty="0" smtClean="0">
                <a:latin typeface="Times New Roman" panose="02020603050405020304" pitchFamily="18" charset="0"/>
                <a:cs typeface="Times New Roman" panose="02020603050405020304" pitchFamily="18" charset="0"/>
              </a:rPr>
              <a:t> Đối xử với ông như người xa lạ.</a:t>
            </a:r>
          </a:p>
          <a:p>
            <a:pPr algn="just"/>
            <a:r>
              <a:rPr lang="pt-BR" sz="2500" dirty="0" smtClean="0">
                <a:latin typeface="Times New Roman" panose="02020603050405020304" pitchFamily="18" charset="0"/>
                <a:cs typeface="Times New Roman" panose="02020603050405020304" pitchFamily="18" charset="0"/>
              </a:rPr>
              <a:t>- Khước từ mọi sự quan tâm, chăm sóc của ông.</a:t>
            </a:r>
            <a:endParaRPr lang="vi-VN" sz="2500" dirty="0" smtClean="0">
              <a:latin typeface="Times New Roman" panose="02020603050405020304" pitchFamily="18" charset="0"/>
              <a:cs typeface="Times New Roman" panose="02020603050405020304" pitchFamily="18" charset="0"/>
            </a:endParaRPr>
          </a:p>
          <a:p>
            <a:pPr algn="just"/>
            <a:r>
              <a:rPr lang="pt-BR" sz="2500" dirty="0" smtClean="0">
                <a:latin typeface="Times New Roman" panose="02020603050405020304" pitchFamily="18" charset="0"/>
                <a:cs typeface="Times New Roman" panose="02020603050405020304" pitchFamily="18" charset="0"/>
              </a:rPr>
              <a:t>- Tỏ ra lì lợm, bất cần trước ông.</a:t>
            </a:r>
            <a:endParaRPr lang="vi-VN" sz="2500" dirty="0" smtClean="0">
              <a:latin typeface="Times New Roman" panose="02020603050405020304" pitchFamily="18" charset="0"/>
              <a:cs typeface="Times New Roman" panose="02020603050405020304" pitchFamily="18" charset="0"/>
            </a:endParaRPr>
          </a:p>
          <a:p>
            <a:pPr algn="just"/>
            <a:r>
              <a:rPr lang="pt-BR"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C</a:t>
            </a:r>
            <a:r>
              <a:rPr lang="pt-BR" sz="2500" dirty="0" smtClean="0">
                <a:latin typeface="Times New Roman" panose="02020603050405020304" pitchFamily="18" charset="0"/>
                <a:cs typeface="Times New Roman" panose="02020603050405020304" pitchFamily="18" charset="0"/>
              </a:rPr>
              <a:t>ương quyết không gọi ông Sáu là ba.</a:t>
            </a:r>
            <a:endParaRPr lang="pt-BR" sz="2500" dirty="0" smtClean="0">
              <a:solidFill>
                <a:schemeClr val="tx2">
                  <a:lumMod val="75000"/>
                </a:schemeClr>
              </a:solidFill>
              <a:latin typeface="Times New Roman" panose="02020603050405020304" pitchFamily="18" charset="0"/>
              <a:ea typeface="Times New Roman" pitchFamily="18" charset="0"/>
              <a:cs typeface="Times New Roman" panose="02020603050405020304" pitchFamily="18" charset="0"/>
            </a:endParaRPr>
          </a:p>
        </p:txBody>
      </p:sp>
      <p:sp>
        <p:nvSpPr>
          <p:cNvPr id="6" name="Down Arrow 5"/>
          <p:cNvSpPr/>
          <p:nvPr/>
        </p:nvSpPr>
        <p:spPr>
          <a:xfrm>
            <a:off x="5781576" y="4516615"/>
            <a:ext cx="789552" cy="3306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08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par>
                          <p:cTn id="13" fill="hold">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718" y="938190"/>
            <a:ext cx="11914093" cy="1754326"/>
          </a:xfrm>
          <a:prstGeom prst="rect">
            <a:avLst/>
          </a:prstGeom>
        </p:spPr>
        <p:txBody>
          <a:bodyPr wrap="square">
            <a:spAutoFit/>
          </a:bodyPr>
          <a:lstStyle/>
          <a:p>
            <a:pPr algn="just">
              <a:spcAft>
                <a:spcPts val="0"/>
              </a:spcAft>
            </a:pPr>
            <a:r>
              <a:rPr lang="en-US" sz="36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6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Tâm lí và thái độ của Thu đã được bác Ba – người kể chuyện, đồng đội thân thiết của ông Sáu, </a:t>
            </a:r>
            <a:r>
              <a:rPr lang="vi-VN" sz="3600" b="1" i="1"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quan sát và thuật lại </a:t>
            </a:r>
            <a:r>
              <a:rPr lang="vi-VN" sz="36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một cách </a:t>
            </a:r>
            <a:r>
              <a:rPr lang="vi-VN" sz="3600" b="1" i="1"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sinh động</a:t>
            </a:r>
            <a:r>
              <a:rPr lang="vi-VN" sz="36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qua </a:t>
            </a:r>
            <a:r>
              <a:rPr lang="vi-VN" sz="3600" b="1" i="1"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hàng loạt chi tiết chân thực</a:t>
            </a:r>
            <a:r>
              <a:rPr lang="vi-VN" sz="3600" dirty="0" smtClean="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134470" y="3379711"/>
            <a:ext cx="11851341" cy="1754326"/>
          </a:xfrm>
          <a:prstGeom prst="rect">
            <a:avLst/>
          </a:prstGeom>
        </p:spPr>
        <p:txBody>
          <a:bodyPr wrap="square">
            <a:spAutoFit/>
          </a:bodyPr>
          <a:lstStyle/>
          <a:p>
            <a:pPr algn="just">
              <a:spcAft>
                <a:spcPts val="0"/>
              </a:spcAft>
            </a:pP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=&gt; Thu </a:t>
            </a:r>
            <a:r>
              <a:rPr lang="en-US" sz="36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ương</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ngạnh</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bướng</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bỉnh</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cứng</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ngờ</a:t>
            </a: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lảng</a:t>
            </a: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36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3600" i="1" u="sng"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hỗn</a:t>
            </a:r>
            <a:r>
              <a:rPr lang="en-US" sz="3600" i="1" u="sng"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hào</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6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04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30926" y="1047074"/>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1642636"/>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2296827"/>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28599" y="2916023"/>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chưa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349266" y="3561229"/>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smtClean="0">
                <a:solidFill>
                  <a:srgbClr val="002060"/>
                </a:solidFill>
                <a:latin typeface="Times New Roman" panose="02020603050405020304" pitchFamily="18" charset="0"/>
                <a:cs typeface="Times New Roman" panose="02020603050405020304" pitchFamily="18" charset="0"/>
              </a:rPr>
              <a:t>Phút đầu gặp ông Sáu: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28" name="Rectangle 27"/>
          <p:cNvSpPr/>
          <p:nvPr/>
        </p:nvSpPr>
        <p:spPr>
          <a:xfrm>
            <a:off x="349266" y="3551524"/>
            <a:ext cx="12215832" cy="553998"/>
          </a:xfrm>
          <a:prstGeom prst="rect">
            <a:avLst/>
          </a:prstGeom>
        </p:spPr>
        <p:txBody>
          <a:bodyPr wrap="square">
            <a:spAutoFit/>
          </a:bodyPr>
          <a:lstStyle/>
          <a:p>
            <a:pPr lvl="0" algn="just" eaLnBrk="0" fontAlgn="base" hangingPunct="0">
              <a:spcBef>
                <a:spcPct val="0"/>
              </a:spcBef>
              <a:spcAft>
                <a:spcPct val="0"/>
              </a:spcAft>
            </a:pPr>
            <a:r>
              <a:rPr lang="pt-BR"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pt-BR"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ngạc nhiên, hốt hoảng, sợ hãi.</a:t>
            </a:r>
            <a:endParaRPr lang="pt-BR" sz="3000" i="1" dirty="0">
              <a:solidFill>
                <a:srgbClr val="C000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349266" y="4260763"/>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smtClean="0">
                <a:solidFill>
                  <a:srgbClr val="002060"/>
                </a:solidFill>
                <a:latin typeface="Times New Roman" panose="02020603050405020304" pitchFamily="18" charset="0"/>
                <a:cs typeface="Times New Roman" panose="02020603050405020304" pitchFamily="18" charset="0"/>
              </a:rPr>
              <a:t>Trong ba ngày ông Sáu nghỉ phép:</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228599" y="4260763"/>
            <a:ext cx="11851341" cy="1477328"/>
          </a:xfrm>
          <a:prstGeom prst="rect">
            <a:avLst/>
          </a:prstGeom>
        </p:spPr>
        <p:txBody>
          <a:bodyPr wrap="square">
            <a:spAutoFit/>
          </a:bodyPr>
          <a:lstStyle/>
          <a:p>
            <a:pPr algn="just">
              <a:spcAft>
                <a:spcPts val="0"/>
              </a:spcAft>
            </a:pP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ương</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ngạnh</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bướng</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bỉnh</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cứng</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ngờ</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lảng</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3000" i="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hỗn</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hào</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000" i="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000" dirty="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66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79929" y="0"/>
            <a:ext cx="10730753" cy="2209836"/>
          </a:xfrm>
          <a:prstGeom prst="rect">
            <a:avLst/>
          </a:prstGeom>
          <a:solidFill>
            <a:schemeClr val="accent2">
              <a:lumMod val="20000"/>
              <a:lumOff val="80000"/>
            </a:schemeClr>
          </a:solidFill>
          <a:ln>
            <a:solidFill>
              <a:srgbClr val="FF0000"/>
            </a:solidFill>
          </a:ln>
        </p:spPr>
        <p:txBody>
          <a:bodyPr wrap="square">
            <a:spAutoFit/>
          </a:bodyPr>
          <a:lstStyle/>
          <a:p>
            <a:pPr algn="ctr">
              <a:spcBef>
                <a:spcPct val="30000"/>
              </a:spcBef>
            </a:pPr>
            <a:r>
              <a:rPr lang="en-US" sz="3200" b="1" dirty="0" smtClean="0">
                <a:solidFill>
                  <a:srgbClr val="0000FF"/>
                </a:solidFill>
                <a:latin typeface="Times New Roman" panose="02020603050405020304" pitchFamily="18" charset="0"/>
                <a:cs typeface="Times New Roman" panose="02020603050405020304" pitchFamily="18" charset="0"/>
              </a:rPr>
              <a:t>CÂU HỎI THẢO LUẬN</a:t>
            </a:r>
          </a:p>
          <a:p>
            <a:pPr algn="just">
              <a:spcBef>
                <a:spcPct val="30000"/>
              </a:spcBef>
            </a:pPr>
            <a:r>
              <a:rPr lang="en-US" sz="3200" i="1" dirty="0" smtClean="0">
                <a:solidFill>
                  <a:srgbClr val="0000FF"/>
                </a:solidFill>
                <a:latin typeface="Times New Roman" panose="02020603050405020304" pitchFamily="18" charset="0"/>
                <a:cs typeface="Times New Roman" panose="02020603050405020304" pitchFamily="18" charset="0"/>
              </a:rPr>
              <a:t>Theo </a:t>
            </a:r>
            <a:r>
              <a:rPr lang="en-US" sz="3200" i="1" dirty="0" err="1" smtClean="0">
                <a:solidFill>
                  <a:srgbClr val="0000FF"/>
                </a:solidFill>
                <a:latin typeface="Times New Roman" panose="02020603050405020304" pitchFamily="18" charset="0"/>
                <a:cs typeface="Times New Roman" panose="02020603050405020304" pitchFamily="18" charset="0"/>
              </a:rPr>
              <a:t>em</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sự</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ương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ngạnh</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bướng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bỉnh</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của</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bé</a:t>
            </a:r>
            <a:r>
              <a:rPr lang="en-US" sz="3200" i="1" dirty="0" smtClean="0">
                <a:solidFill>
                  <a:srgbClr val="0000FF"/>
                </a:solidFill>
                <a:latin typeface="Times New Roman" panose="02020603050405020304" pitchFamily="18" charset="0"/>
                <a:cs typeface="Times New Roman" panose="02020603050405020304" pitchFamily="18" charset="0"/>
              </a:rPr>
              <a:t> Thu </a:t>
            </a:r>
            <a:r>
              <a:rPr lang="en-US" sz="3200" i="1" dirty="0" err="1" smtClean="0">
                <a:solidFill>
                  <a:srgbClr val="0000FF"/>
                </a:solidFill>
                <a:latin typeface="Times New Roman" panose="02020603050405020304" pitchFamily="18" charset="0"/>
                <a:cs typeface="Times New Roman" panose="02020603050405020304" pitchFamily="18" charset="0"/>
              </a:rPr>
              <a:t>có</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đáng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trách</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không</a:t>
            </a:r>
            <a:r>
              <a:rPr lang="en-US" sz="3200" i="1" dirty="0" smtClean="0">
                <a:solidFill>
                  <a:srgbClr val="0000FF"/>
                </a:solidFill>
                <a:latin typeface="Times New Roman" panose="02020603050405020304" pitchFamily="18" charset="0"/>
                <a:cs typeface="Times New Roman" panose="02020603050405020304" pitchFamily="18" charset="0"/>
              </a:rPr>
              <a:t>? Thu </a:t>
            </a:r>
            <a:r>
              <a:rPr lang="en-US" sz="3200" i="1" dirty="0" err="1" smtClean="0">
                <a:solidFill>
                  <a:srgbClr val="0000FF"/>
                </a:solidFill>
                <a:latin typeface="Times New Roman" panose="02020603050405020304" pitchFamily="18" charset="0"/>
                <a:cs typeface="Times New Roman" panose="02020603050405020304" pitchFamily="18" charset="0"/>
              </a:rPr>
              <a:t>cương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quyết</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không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chịu</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gọi</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ông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Sáu</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là</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ba</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có</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phải</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vì</a:t>
            </a:r>
            <a:r>
              <a:rPr lang="en-US" sz="3200" i="1" dirty="0" smtClean="0">
                <a:solidFill>
                  <a:srgbClr val="0000FF"/>
                </a:solidFill>
                <a:latin typeface="Times New Roman" panose="02020603050405020304" pitchFamily="18" charset="0"/>
                <a:cs typeface="Times New Roman" panose="02020603050405020304" pitchFamily="18" charset="0"/>
              </a:rPr>
              <a:t> Thu </a:t>
            </a:r>
            <a:r>
              <a:rPr lang="en-US" sz="3200" i="1" dirty="0" err="1" smtClean="0">
                <a:solidFill>
                  <a:srgbClr val="0000FF"/>
                </a:solidFill>
                <a:latin typeface="Times New Roman" panose="02020603050405020304" pitchFamily="18" charset="0"/>
                <a:cs typeface="Times New Roman" panose="02020603050405020304" pitchFamily="18" charset="0"/>
              </a:rPr>
              <a:t>không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yêu</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ba</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không</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Vì</a:t>
            </a:r>
            <a:r>
              <a:rPr lang="en-US" sz="3200" i="1" dirty="0" smtClean="0">
                <a:solidFill>
                  <a:srgbClr val="0000FF"/>
                </a:solidFill>
                <a:latin typeface="Times New Roman" panose="02020603050405020304" pitchFamily="18" charset="0"/>
                <a:cs typeface="Times New Roman" panose="02020603050405020304" pitchFamily="18" charset="0"/>
              </a:rPr>
              <a:t> </a:t>
            </a:r>
            <a:r>
              <a:rPr lang="en-US" sz="3200" i="1" dirty="0" err="1" smtClean="0">
                <a:solidFill>
                  <a:srgbClr val="0000FF"/>
                </a:solidFill>
                <a:latin typeface="Times New Roman" panose="02020603050405020304" pitchFamily="18" charset="0"/>
                <a:cs typeface="Times New Roman" panose="02020603050405020304" pitchFamily="18" charset="0"/>
              </a:rPr>
              <a:t>sao</a:t>
            </a:r>
            <a:r>
              <a:rPr lang="en-US" sz="3200" i="1" dirty="0" smtClean="0">
                <a:solidFill>
                  <a:srgbClr val="0000FF"/>
                </a:solidFill>
                <a:latin typeface="Times New Roman" panose="02020603050405020304" pitchFamily="18" charset="0"/>
                <a:cs typeface="Times New Roman" panose="02020603050405020304" pitchFamily="18" charset="0"/>
              </a:rPr>
              <a:t>?</a:t>
            </a:r>
            <a:endParaRPr lang="en-US" sz="3200" i="1" dirty="0">
              <a:solidFill>
                <a:srgbClr val="0000FF"/>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039906" y="3872172"/>
            <a:ext cx="1689847" cy="584775"/>
          </a:xfrm>
          <a:prstGeom prst="rect">
            <a:avLst/>
          </a:prstGeom>
          <a:solidFill>
            <a:schemeClr val="accent4">
              <a:lumMod val="20000"/>
              <a:lumOff val="80000"/>
            </a:schemeClr>
          </a:solidFill>
          <a:ln>
            <a:solidFill>
              <a:srgbClr val="FF0000"/>
            </a:solidFill>
          </a:ln>
        </p:spPr>
        <p:txBody>
          <a:bodyPr wrap="square">
            <a:spAutoFit/>
          </a:bodyPr>
          <a:lstStyle/>
          <a:p>
            <a:pPr lvl="0" algn="ctr" eaLnBrk="0" fontAlgn="base" hangingPunct="0">
              <a:spcBef>
                <a:spcPct val="0"/>
              </a:spcBef>
              <a:spcAft>
                <a:spcPct val="0"/>
              </a:spcAft>
            </a:pPr>
            <a:r>
              <a:rPr lang="pt-BR" sz="32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Lí do</a:t>
            </a:r>
            <a:endParaRPr lang="pt-BR" sz="3200" b="1" dirty="0" smtClean="0">
              <a:solidFill>
                <a:srgbClr val="002060"/>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3379694" y="2849341"/>
            <a:ext cx="8050305" cy="1077218"/>
          </a:xfrm>
          <a:prstGeom prst="rect">
            <a:avLst/>
          </a:prstGeom>
          <a:solidFill>
            <a:schemeClr val="accent4">
              <a:lumMod val="20000"/>
              <a:lumOff val="80000"/>
            </a:schemeClr>
          </a:solidFill>
          <a:ln>
            <a:solidFill>
              <a:srgbClr val="FF0000"/>
            </a:solidFill>
          </a:ln>
        </p:spPr>
        <p:txBody>
          <a:bodyPr wrap="square">
            <a:spAutoFit/>
          </a:bodyPr>
          <a:lstStyle/>
          <a:p>
            <a:pPr lvl="0" algn="just" eaLnBrk="0" fontAlgn="base" hangingPunct="0">
              <a:spcBef>
                <a:spcPct val="0"/>
              </a:spcBef>
              <a:spcAft>
                <a:spcPct val="0"/>
              </a:spcAft>
            </a:pPr>
            <a:r>
              <a:rPr lang="pt-BR" sz="3200" dirty="0" smtClean="0">
                <a:solidFill>
                  <a:srgbClr val="002060"/>
                </a:solidFill>
                <a:latin typeface="Times New Roman" panose="02020603050405020304" pitchFamily="18" charset="0"/>
                <a:cs typeface="Times New Roman" panose="02020603050405020304" pitchFamily="18" charset="0"/>
              </a:rPr>
              <a:t>Vết thẹo trên mặt khiến ông Sáu không giống với hình ba mà  Thu đã biết qua ảnh. </a:t>
            </a:r>
          </a:p>
        </p:txBody>
      </p:sp>
      <p:sp>
        <p:nvSpPr>
          <p:cNvPr id="17" name="Rectangle 16"/>
          <p:cNvSpPr/>
          <p:nvPr/>
        </p:nvSpPr>
        <p:spPr>
          <a:xfrm>
            <a:off x="3384176" y="4303455"/>
            <a:ext cx="8045824" cy="1077218"/>
          </a:xfrm>
          <a:prstGeom prst="rect">
            <a:avLst/>
          </a:prstGeom>
          <a:solidFill>
            <a:schemeClr val="accent4">
              <a:lumMod val="20000"/>
              <a:lumOff val="80000"/>
            </a:schemeClr>
          </a:solidFill>
          <a:ln>
            <a:solidFill>
              <a:srgbClr val="FF0000"/>
            </a:solidFill>
          </a:ln>
        </p:spPr>
        <p:txBody>
          <a:bodyPr wrap="square">
            <a:spAutoFit/>
          </a:bodyPr>
          <a:lstStyle/>
          <a:p>
            <a:pPr lvl="0" algn="just" eaLnBrk="0" fontAlgn="base" hangingPunct="0">
              <a:spcBef>
                <a:spcPct val="0"/>
              </a:spcBef>
              <a:spcAft>
                <a:spcPct val="0"/>
              </a:spcAft>
            </a:pPr>
            <a:r>
              <a:rPr lang="pt-BR" sz="3200" dirty="0" smtClean="0">
                <a:solidFill>
                  <a:srgbClr val="002060"/>
                </a:solidFill>
                <a:latin typeface="Times New Roman" panose="02020603050405020304" pitchFamily="18" charset="0"/>
                <a:cs typeface="Times New Roman" panose="02020603050405020304" pitchFamily="18" charset="0"/>
              </a:rPr>
              <a:t>Tình yêu Thu dành cho ba (người ba trong ảnh) quá lớn.</a:t>
            </a:r>
          </a:p>
        </p:txBody>
      </p:sp>
      <p:cxnSp>
        <p:nvCxnSpPr>
          <p:cNvPr id="18" name="Straight Arrow Connector 17"/>
          <p:cNvCxnSpPr>
            <a:endCxn id="16" idx="1"/>
          </p:cNvCxnSpPr>
          <p:nvPr/>
        </p:nvCxnSpPr>
        <p:spPr>
          <a:xfrm flipV="1">
            <a:off x="2729753" y="3387950"/>
            <a:ext cx="649941" cy="77661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13" idx="3"/>
            <a:endCxn id="17" idx="1"/>
          </p:cNvCxnSpPr>
          <p:nvPr/>
        </p:nvCxnSpPr>
        <p:spPr>
          <a:xfrm>
            <a:off x="2729753" y="4164560"/>
            <a:ext cx="654423" cy="677504"/>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510988" y="5627236"/>
            <a:ext cx="11089341" cy="1077218"/>
          </a:xfrm>
          <a:prstGeom prst="rect">
            <a:avLst/>
          </a:prstGeom>
          <a:noFill/>
        </p:spPr>
        <p:txBody>
          <a:bodyPr wrap="square" rtlCol="0">
            <a:spAutoFit/>
          </a:bodyPr>
          <a:lstStyle/>
          <a:p>
            <a:pPr algn="just"/>
            <a:r>
              <a:rPr lang="en-US" sz="3200" i="1" dirty="0" smtClean="0">
                <a:solidFill>
                  <a:srgbClr val="C00000"/>
                </a:solidFill>
                <a:latin typeface="Times New Roman" panose="02020603050405020304" pitchFamily="18" charset="0"/>
                <a:cs typeface="Times New Roman" panose="02020603050405020304" pitchFamily="18" charset="0"/>
              </a:rPr>
              <a:t>=&gt; Thu </a:t>
            </a:r>
            <a:r>
              <a:rPr lang="en-US" sz="3200" i="1" dirty="0" err="1" smtClean="0">
                <a:solidFill>
                  <a:srgbClr val="C00000"/>
                </a:solidFill>
                <a:latin typeface="Times New Roman" panose="02020603050405020304" pitchFamily="18" charset="0"/>
                <a:cs typeface="Times New Roman" panose="02020603050405020304" pitchFamily="18" charset="0"/>
              </a:rPr>
              <a:t>là</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một</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cô</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bé</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ngây</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thơ</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có</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cá</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tính</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Tình</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yêu</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ba</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của</a:t>
            </a:r>
            <a:r>
              <a:rPr lang="en-US" sz="3200" i="1" dirty="0" smtClean="0">
                <a:solidFill>
                  <a:srgbClr val="C00000"/>
                </a:solidFill>
                <a:latin typeface="Times New Roman" panose="02020603050405020304" pitchFamily="18" charset="0"/>
                <a:cs typeface="Times New Roman" panose="02020603050405020304" pitchFamily="18" charset="0"/>
              </a:rPr>
              <a:t> Thu </a:t>
            </a:r>
            <a:r>
              <a:rPr lang="en-US" sz="3200" i="1" dirty="0" err="1" smtClean="0">
                <a:solidFill>
                  <a:srgbClr val="C00000"/>
                </a:solidFill>
                <a:latin typeface="Times New Roman" panose="02020603050405020304" pitchFamily="18" charset="0"/>
                <a:cs typeface="Times New Roman" panose="02020603050405020304" pitchFamily="18" charset="0"/>
              </a:rPr>
              <a:t>rất</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chân</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thành</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và</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mãnh</a:t>
            </a:r>
            <a:r>
              <a:rPr lang="en-US" sz="3200" i="1" dirty="0" smtClean="0">
                <a:solidFill>
                  <a:srgbClr val="C00000"/>
                </a:solidFill>
                <a:latin typeface="Times New Roman" panose="02020603050405020304" pitchFamily="18" charset="0"/>
                <a:cs typeface="Times New Roman" panose="02020603050405020304" pitchFamily="18" charset="0"/>
              </a:rPr>
              <a:t> </a:t>
            </a:r>
            <a:r>
              <a:rPr lang="en-US" sz="3200" i="1" dirty="0" err="1" smtClean="0">
                <a:solidFill>
                  <a:srgbClr val="C00000"/>
                </a:solidFill>
                <a:latin typeface="Times New Roman" panose="02020603050405020304" pitchFamily="18" charset="0"/>
                <a:cs typeface="Times New Roman" panose="02020603050405020304" pitchFamily="18" charset="0"/>
              </a:rPr>
              <a:t>liệt</a:t>
            </a:r>
            <a:r>
              <a:rPr lang="en-US" sz="3200" i="1" dirty="0" smtClean="0">
                <a:solidFill>
                  <a:srgbClr val="C00000"/>
                </a:solidFill>
                <a:latin typeface="Times New Roman" panose="02020603050405020304" pitchFamily="18" charset="0"/>
                <a:cs typeface="Times New Roman" panose="02020603050405020304" pitchFamily="18" charset="0"/>
              </a:rPr>
              <a:t>.</a:t>
            </a:r>
            <a:endParaRPr lang="en-US" sz="32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33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ox(in)">
                                      <p:cBhvr>
                                        <p:cTn id="17" dur="500"/>
                                        <p:tgtEl>
                                          <p:spTgt spid="18"/>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ox(in)">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linds(horizontal)">
                                      <p:cBhvr>
                                        <p:cTn id="3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6" grpId="0" animBg="1"/>
      <p:bldP spid="17" grpId="0" animBg="1"/>
      <p:bldP spid="2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30926" y="1047074"/>
            <a:ext cx="4948518" cy="553998"/>
          </a:xfrm>
          <a:prstGeom prst="rect">
            <a:avLst/>
          </a:prstGeom>
          <a:noFill/>
        </p:spPr>
        <p:txBody>
          <a:bodyPr wrap="square" rtlCol="0">
            <a:spAutoFit/>
          </a:bodyPr>
          <a:lstStyle/>
          <a:p>
            <a:pPr algn="just"/>
            <a:r>
              <a:rPr lang="en-US" sz="3000" b="1" dirty="0">
                <a:solidFill>
                  <a:srgbClr val="002060"/>
                </a:solidFill>
                <a:latin typeface="Times New Roman" panose="02020603050405020304" pitchFamily="18" charset="0"/>
                <a:cs typeface="Times New Roman" panose="02020603050405020304" pitchFamily="18" charset="0"/>
              </a:rPr>
              <a:t>2</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1642636"/>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2296827"/>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28599" y="2916023"/>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chưa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28599" y="3470021"/>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Thu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6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30926" y="1047074"/>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1. </a:t>
            </a:r>
            <a:r>
              <a:rPr lang="en-US" sz="3000" b="1" dirty="0" err="1" smtClean="0">
                <a:solidFill>
                  <a:srgbClr val="002060"/>
                </a:solidFill>
                <a:latin typeface="Times New Roman" panose="02020603050405020304" pitchFamily="18" charset="0"/>
                <a:cs typeface="Times New Roman" panose="02020603050405020304" pitchFamily="18" charset="0"/>
              </a:rPr>
              <a:t>Hình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30926" y="1642636"/>
            <a:ext cx="4948518"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a. </a:t>
            </a:r>
            <a:r>
              <a:rPr lang="en-US" sz="3000" b="1" dirty="0" err="1" smtClean="0">
                <a:solidFill>
                  <a:srgbClr val="002060"/>
                </a:solidFill>
                <a:latin typeface="Times New Roman" panose="02020603050405020304" pitchFamily="18" charset="0"/>
                <a:cs typeface="Times New Roman" panose="02020603050405020304" pitchFamily="18" charset="0"/>
              </a:rPr>
              <a:t>Hoàn</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bé</a:t>
            </a:r>
            <a:r>
              <a:rPr lang="en-US" sz="3000" b="1" dirty="0" smtClean="0">
                <a:solidFill>
                  <a:srgbClr val="002060"/>
                </a:solidFill>
                <a:latin typeface="Times New Roman" panose="02020603050405020304" pitchFamily="18" charset="0"/>
                <a:cs typeface="Times New Roman" panose="02020603050405020304" pitchFamily="18" charset="0"/>
              </a:rPr>
              <a:t> Thu</a:t>
            </a:r>
            <a:endParaRPr lang="en-US" sz="3000" b="1" dirty="0">
              <a:solidFill>
                <a:srgbClr val="00206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9891" y="2296827"/>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b. </a:t>
            </a:r>
            <a:r>
              <a:rPr lang="en-US" sz="3000" b="1" dirty="0" err="1" smtClean="0">
                <a:solidFill>
                  <a:srgbClr val="002060"/>
                </a:solidFill>
                <a:latin typeface="Times New Roman" panose="02020603050405020304" pitchFamily="18" charset="0"/>
                <a:cs typeface="Times New Roman" panose="02020603050405020304" pitchFamily="18" charset="0"/>
              </a:rPr>
              <a:t>Thái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độ</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tình</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cảm</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của</a:t>
            </a:r>
            <a:r>
              <a:rPr lang="en-US" sz="3000" b="1" dirty="0" smtClean="0">
                <a:solidFill>
                  <a:srgbClr val="002060"/>
                </a:solidFill>
                <a:latin typeface="Times New Roman" panose="02020603050405020304" pitchFamily="18" charset="0"/>
                <a:cs typeface="Times New Roman" panose="02020603050405020304" pitchFamily="18" charset="0"/>
              </a:rPr>
              <a:t> Thu </a:t>
            </a:r>
            <a:r>
              <a:rPr lang="en-US" sz="3000" b="1" dirty="0" err="1" smtClean="0">
                <a:solidFill>
                  <a:srgbClr val="002060"/>
                </a:solidFill>
                <a:latin typeface="Times New Roman" panose="02020603050405020304" pitchFamily="18" charset="0"/>
                <a:cs typeface="Times New Roman" panose="02020603050405020304" pitchFamily="18" charset="0"/>
              </a:rPr>
              <a:t>với</a:t>
            </a:r>
            <a:r>
              <a:rPr lang="en-US" sz="3000" b="1" dirty="0" smtClean="0">
                <a:solidFill>
                  <a:srgbClr val="002060"/>
                </a:solidFill>
                <a:latin typeface="Times New Roman" panose="02020603050405020304" pitchFamily="18" charset="0"/>
                <a:cs typeface="Times New Roman" panose="02020603050405020304" pitchFamily="18" charset="0"/>
              </a:rPr>
              <a:t> </a:t>
            </a:r>
            <a:r>
              <a:rPr lang="en-US" sz="3000" b="1" dirty="0" err="1" smtClean="0">
                <a:solidFill>
                  <a:srgbClr val="002060"/>
                </a:solidFill>
                <a:latin typeface="Times New Roman" panose="02020603050405020304" pitchFamily="18" charset="0"/>
                <a:cs typeface="Times New Roman" panose="02020603050405020304" pitchFamily="18" charset="0"/>
              </a:rPr>
              <a:t>ba</a:t>
            </a:r>
            <a:r>
              <a:rPr lang="en-US" sz="3000" b="1" dirty="0" smtClean="0">
                <a:solidFill>
                  <a:srgbClr val="002060"/>
                </a:solidFill>
                <a:latin typeface="Times New Roman" panose="02020603050405020304" pitchFamily="18" charset="0"/>
                <a:cs typeface="Times New Roman" panose="02020603050405020304" pitchFamily="18" charset="0"/>
              </a:rPr>
              <a:t> </a:t>
            </a:r>
            <a:endParaRPr lang="en-US" sz="3000" b="1" i="1" dirty="0">
              <a:solidFill>
                <a:srgbClr val="80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28599" y="2916023"/>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chưa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28599" y="3470021"/>
            <a:ext cx="6592603" cy="553998"/>
          </a:xfrm>
          <a:prstGeom prst="rect">
            <a:avLst/>
          </a:prstGeom>
          <a:noFill/>
        </p:spPr>
        <p:txBody>
          <a:bodyPr wrap="square" rtlCol="0">
            <a:spAutoFit/>
          </a:bodyPr>
          <a:lstStyle/>
          <a:p>
            <a:pPr algn="just"/>
            <a:r>
              <a:rPr lang="en-US" sz="3000" b="1" dirty="0" smtClean="0">
                <a:solidFill>
                  <a:srgbClr val="002060"/>
                </a:solidFill>
                <a:latin typeface="Times New Roman" panose="02020603050405020304" pitchFamily="18" charset="0"/>
                <a:cs typeface="Times New Roman" panose="02020603050405020304" pitchFamily="18" charset="0"/>
              </a:rPr>
              <a:t>- </a:t>
            </a:r>
            <a:r>
              <a:rPr lang="pt-BR" sz="3000" dirty="0">
                <a:solidFill>
                  <a:srgbClr val="002060"/>
                </a:solidFill>
                <a:latin typeface="Times New Roman" panose="02020603050405020304" pitchFamily="18" charset="0"/>
                <a:cs typeface="Times New Roman" panose="02020603050405020304" pitchFamily="18" charset="0"/>
              </a:rPr>
              <a:t>K</a:t>
            </a:r>
            <a:r>
              <a:rPr lang="pt-BR" sz="3000" dirty="0" smtClean="0">
                <a:solidFill>
                  <a:srgbClr val="002060"/>
                </a:solidFill>
                <a:latin typeface="Times New Roman" panose="02020603050405020304" pitchFamily="18" charset="0"/>
                <a:cs typeface="Times New Roman" panose="02020603050405020304" pitchFamily="18" charset="0"/>
              </a:rPr>
              <a:t>hi Thu nhận </a:t>
            </a:r>
            <a:r>
              <a:rPr lang="pt-BR" sz="3000" dirty="0">
                <a:solidFill>
                  <a:srgbClr val="002060"/>
                </a:solidFill>
                <a:latin typeface="Times New Roman" panose="02020603050405020304" pitchFamily="18" charset="0"/>
                <a:cs typeface="Times New Roman" panose="02020603050405020304" pitchFamily="18" charset="0"/>
              </a:rPr>
              <a:t>ra </a:t>
            </a:r>
            <a:r>
              <a:rPr lang="pt-BR" sz="3000" dirty="0" smtClean="0">
                <a:solidFill>
                  <a:srgbClr val="002060"/>
                </a:solidFill>
                <a:latin typeface="Times New Roman" panose="02020603050405020304" pitchFamily="18" charset="0"/>
                <a:cs typeface="Times New Roman" panose="02020603050405020304" pitchFamily="18" charset="0"/>
              </a:rPr>
              <a:t>ba: </a:t>
            </a:r>
            <a:endParaRPr lang="en-US" sz="3000" b="1" i="1" dirty="0">
              <a:solidFill>
                <a:srgbClr val="00206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30926" y="1047074"/>
            <a:ext cx="11953498" cy="2554545"/>
          </a:xfrm>
          <a:prstGeom prst="rect">
            <a:avLst/>
          </a:prstGeom>
          <a:solidFill>
            <a:schemeClr val="accent1">
              <a:lumMod val="20000"/>
              <a:lumOff val="80000"/>
            </a:schemeClr>
          </a:solidFill>
          <a:ln>
            <a:solidFill>
              <a:srgbClr val="C00000"/>
            </a:solidFill>
          </a:ln>
        </p:spPr>
        <p:txBody>
          <a:bodyPr wrap="square" rtlCol="0">
            <a:spAutoFit/>
          </a:bodyPr>
          <a:lstStyle/>
          <a:p>
            <a:pPr algn="just"/>
            <a:r>
              <a:rPr lang="pt-BR" sz="3200" dirty="0" smtClean="0">
                <a:latin typeface="Times New Roman" panose="02020603050405020304" pitchFamily="18" charset="0"/>
                <a:cs typeface="Times New Roman" panose="02020603050405020304" pitchFamily="18" charset="0"/>
              </a:rPr>
              <a:t>- Lúc đứng ở góc nhà, lúc tựa cửa nhìn mọi người vây quanh ba.</a:t>
            </a:r>
            <a:endParaRPr lang="vi-VN" sz="32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Vẻ mặt hơi khác, không bướng bỉnh, nhăn mày, cau có nữa.</a:t>
            </a:r>
            <a:endParaRPr lang="vi-VN" sz="32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Vẻ mặt sầm lại buồn rầu.</a:t>
            </a:r>
            <a:endParaRPr lang="vi-VN" sz="3200" dirty="0" smtClean="0">
              <a:latin typeface="Times New Roman" panose="02020603050405020304" pitchFamily="18" charset="0"/>
              <a:cs typeface="Times New Roman" panose="02020603050405020304" pitchFamily="18" charset="0"/>
            </a:endParaRPr>
          </a:p>
          <a:p>
            <a:pPr algn="just">
              <a:buFontTx/>
              <a:buChar char="-"/>
            </a:pPr>
            <a:r>
              <a:rPr lang="pt-BR" sz="3200" dirty="0" smtClean="0">
                <a:latin typeface="Times New Roman" panose="02020603050405020304" pitchFamily="18" charset="0"/>
                <a:cs typeface="Times New Roman" panose="02020603050405020304" pitchFamily="18" charset="0"/>
              </a:rPr>
              <a:t> Đôi mi dài uốn cong như không bao giờ chớp, đôi mắt to hơn, cái nhìn không ngơ ngác lạ lùng, cái nhìn với vẻ nghĩ ngợi sâu xa.</a:t>
            </a:r>
          </a:p>
        </p:txBody>
      </p:sp>
      <p:sp>
        <p:nvSpPr>
          <p:cNvPr id="11" name="TextBox 10"/>
          <p:cNvSpPr txBox="1"/>
          <p:nvPr/>
        </p:nvSpPr>
        <p:spPr>
          <a:xfrm>
            <a:off x="515469" y="4392515"/>
            <a:ext cx="5257802" cy="1569660"/>
          </a:xfrm>
          <a:prstGeom prst="rect">
            <a:avLst/>
          </a:prstGeom>
          <a:solidFill>
            <a:schemeClr val="accent2">
              <a:lumMod val="20000"/>
              <a:lumOff val="80000"/>
            </a:schemeClr>
          </a:solidFill>
          <a:ln>
            <a:solidFill>
              <a:srgbClr val="C00000"/>
            </a:solidFill>
          </a:ln>
        </p:spPr>
        <p:txBody>
          <a:bodyPr wrap="square" rtlCol="0">
            <a:spAutoFit/>
          </a:bodyPr>
          <a:lstStyle/>
          <a:p>
            <a:r>
              <a:rPr lang="pt-BR" sz="3200" dirty="0" smtClean="0">
                <a:latin typeface="Times New Roman" panose="02020603050405020304" pitchFamily="18" charset="0"/>
                <a:cs typeface="Times New Roman" panose="02020603050405020304" pitchFamily="18" charset="0"/>
              </a:rPr>
              <a:t>- Kết hợp kể với tả.</a:t>
            </a:r>
            <a:endParaRPr lang="vi-VN" sz="32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Sử dụng thủ pháp đối chiếu so sánh.</a:t>
            </a:r>
            <a:endParaRPr lang="vi-VN" sz="3200" dirty="0" smtClean="0">
              <a:latin typeface="Times New Roman" panose="02020603050405020304" pitchFamily="18" charset="0"/>
              <a:cs typeface="Times New Roman" panose="02020603050405020304" pitchFamily="18" charset="0"/>
            </a:endParaRPr>
          </a:p>
        </p:txBody>
      </p:sp>
      <p:sp>
        <p:nvSpPr>
          <p:cNvPr id="14" name="TextBox 13"/>
          <p:cNvSpPr txBox="1"/>
          <p:nvPr/>
        </p:nvSpPr>
        <p:spPr>
          <a:xfrm>
            <a:off x="6821202" y="4392515"/>
            <a:ext cx="4832916" cy="1077218"/>
          </a:xfrm>
          <a:prstGeom prst="rect">
            <a:avLst/>
          </a:prstGeom>
          <a:solidFill>
            <a:schemeClr val="accent1">
              <a:lumMod val="20000"/>
              <a:lumOff val="80000"/>
            </a:schemeClr>
          </a:solidFill>
          <a:ln>
            <a:solidFill>
              <a:srgbClr val="FF0000"/>
            </a:solidFill>
          </a:ln>
        </p:spPr>
        <p:txBody>
          <a:bodyPr wrap="square" rtlCol="0">
            <a:spAutoFit/>
          </a:bodyPr>
          <a:lstStyle/>
          <a:p>
            <a:pPr algn="just"/>
            <a:r>
              <a:rPr lang="pt-BR" sz="3200" i="1" dirty="0" smtClean="0">
                <a:solidFill>
                  <a:srgbClr val="C00000"/>
                </a:solidFill>
                <a:latin typeface="Times New Roman" panose="02020603050405020304" pitchFamily="18" charset="0"/>
                <a:cs typeface="Times New Roman" panose="02020603050405020304" pitchFamily="18" charset="0"/>
              </a:rPr>
              <a:t>Làm nổi bật sự thay đổi của Thu về thái độ, tình cảm.</a:t>
            </a:r>
          </a:p>
        </p:txBody>
      </p:sp>
      <p:sp>
        <p:nvSpPr>
          <p:cNvPr id="2" name="Right Arrow 1"/>
          <p:cNvSpPr/>
          <p:nvPr/>
        </p:nvSpPr>
        <p:spPr>
          <a:xfrm>
            <a:off x="5861979" y="4975639"/>
            <a:ext cx="959223" cy="4034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984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4"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7625"/>
            <a:ext cx="3168881" cy="1785104"/>
          </a:xfrm>
          <a:prstGeom prst="rect">
            <a:avLst/>
          </a:prstGeom>
        </p:spPr>
        <p:txBody>
          <a:bodyPr wrap="none">
            <a:spAutoFit/>
          </a:bodyPr>
          <a:lstStyle/>
          <a:p>
            <a:pPr>
              <a:spcBef>
                <a:spcPct val="50000"/>
              </a:spcBef>
              <a:defRPr/>
            </a:pPr>
            <a:r>
              <a:rPr lang="en-US" altLang="en-US" sz="4400" b="1" dirty="0">
                <a:solidFill>
                  <a:srgbClr val="002060"/>
                </a:solidFill>
                <a:latin typeface="Times New Roman" panose="02020603050405020304" pitchFamily="18" charset="0"/>
                <a:cs typeface="Times New Roman" panose="02020603050405020304" pitchFamily="18" charset="0"/>
              </a:rPr>
              <a:t>2. </a:t>
            </a:r>
            <a:r>
              <a:rPr lang="en-US" altLang="en-US" sz="4400" b="1" dirty="0" err="1">
                <a:solidFill>
                  <a:srgbClr val="002060"/>
                </a:solidFill>
                <a:latin typeface="Times New Roman" panose="02020603050405020304" pitchFamily="18" charset="0"/>
                <a:cs typeface="Times New Roman" panose="02020603050405020304" pitchFamily="18" charset="0"/>
              </a:rPr>
              <a:t>Tác</a:t>
            </a:r>
            <a:r>
              <a:rPr lang="en-US" altLang="en-US" sz="4400" b="1" dirty="0">
                <a:solidFill>
                  <a:srgbClr val="002060"/>
                </a:solidFill>
                <a:latin typeface="Times New Roman" panose="02020603050405020304" pitchFamily="18" charset="0"/>
                <a:cs typeface="Times New Roman" panose="02020603050405020304" pitchFamily="18" charset="0"/>
              </a:rPr>
              <a:t> </a:t>
            </a:r>
            <a:r>
              <a:rPr lang="en-US" altLang="en-US" sz="4400" b="1" dirty="0" err="1">
                <a:solidFill>
                  <a:srgbClr val="002060"/>
                </a:solidFill>
                <a:latin typeface="Times New Roman" panose="02020603050405020304" pitchFamily="18" charset="0"/>
                <a:cs typeface="Times New Roman" panose="02020603050405020304" pitchFamily="18" charset="0"/>
              </a:rPr>
              <a:t>phẩm</a:t>
            </a:r>
            <a:endParaRPr lang="en-US" altLang="en-US" sz="4400" b="1" dirty="0">
              <a:solidFill>
                <a:srgbClr val="002060"/>
              </a:solidFill>
              <a:latin typeface="Times New Roman" panose="02020603050405020304" pitchFamily="18" charset="0"/>
              <a:cs typeface="Times New Roman" panose="02020603050405020304" pitchFamily="18" charset="0"/>
            </a:endParaRPr>
          </a:p>
          <a:p>
            <a:pPr>
              <a:spcBef>
                <a:spcPct val="50000"/>
              </a:spcBef>
              <a:defRPr/>
            </a:pPr>
            <a:endParaRPr lang="en-US" altLang="en-US" sz="4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33993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506" y="2231416"/>
            <a:ext cx="12066494" cy="1200329"/>
          </a:xfrm>
          <a:prstGeom prst="rect">
            <a:avLst/>
          </a:prstGeom>
          <a:noFill/>
        </p:spPr>
        <p:txBody>
          <a:bodyPr wrap="square" rtlCol="0">
            <a:spAutoFit/>
          </a:bodyPr>
          <a:lstStyle/>
          <a:p>
            <a:pPr algn="just"/>
            <a:r>
              <a:rPr lang="pt-BR" sz="3600" i="1" dirty="0" smtClean="0">
                <a:latin typeface="Times New Roman" panose="02020603050405020304" pitchFamily="18" charset="0"/>
                <a:cs typeface="Times New Roman" panose="02020603050405020304" pitchFamily="18" charset="0"/>
              </a:rPr>
              <a:t>Tiếng kêu như tiếng xé, xé tan sự im lặng, xé ruột gan mọi người nghe thật xót xa.</a:t>
            </a:r>
            <a:endParaRPr lang="vi-VN" sz="3600" dirty="0" smtClean="0">
              <a:latin typeface="Times New Roman" panose="02020603050405020304" pitchFamily="18" charset="0"/>
              <a:cs typeface="Times New Roman" panose="02020603050405020304" pitchFamily="18" charset="0"/>
            </a:endParaRPr>
          </a:p>
        </p:txBody>
      </p:sp>
      <p:sp>
        <p:nvSpPr>
          <p:cNvPr id="8" name="TextBox 7"/>
          <p:cNvSpPr txBox="1"/>
          <p:nvPr/>
        </p:nvSpPr>
        <p:spPr>
          <a:xfrm>
            <a:off x="927847" y="3886200"/>
            <a:ext cx="4316506" cy="2308324"/>
          </a:xfrm>
          <a:prstGeom prst="rect">
            <a:avLst/>
          </a:prstGeom>
          <a:solidFill>
            <a:schemeClr val="bg1"/>
          </a:solidFill>
          <a:ln>
            <a:solidFill>
              <a:schemeClr val="bg1"/>
            </a:solidFill>
          </a:ln>
        </p:spPr>
        <p:txBody>
          <a:bodyPr wrap="square" rtlCol="0">
            <a:spAutoFit/>
          </a:bodyPr>
          <a:lstStyle/>
          <a:p>
            <a:pPr algn="just"/>
            <a:r>
              <a:rPr lang="pt-BR" sz="3600" dirty="0" smtClean="0">
                <a:latin typeface="Times New Roman" panose="02020603050405020304" pitchFamily="18" charset="0"/>
                <a:cs typeface="Times New Roman" panose="02020603050405020304" pitchFamily="18" charset="0"/>
              </a:rPr>
              <a:t>- Hình ảnh so sánh.</a:t>
            </a:r>
          </a:p>
          <a:p>
            <a:pPr algn="just">
              <a:buFontTx/>
              <a:buChar char="-"/>
            </a:pPr>
            <a:r>
              <a:rPr lang="pt-BR" sz="3600" dirty="0" smtClean="0">
                <a:latin typeface="Times New Roman" panose="02020603050405020304" pitchFamily="18" charset="0"/>
                <a:cs typeface="Times New Roman" panose="02020603050405020304" pitchFamily="18" charset="0"/>
              </a:rPr>
              <a:t> Điệp ngữ. </a:t>
            </a:r>
          </a:p>
          <a:p>
            <a:pPr algn="just">
              <a:buFontTx/>
              <a:buChar char="-"/>
            </a:pPr>
            <a:r>
              <a:rPr lang="pt-BR" sz="3600" i="1" dirty="0" smtClean="0">
                <a:latin typeface="Times New Roman" panose="02020603050405020304" pitchFamily="18" charset="0"/>
                <a:cs typeface="Times New Roman" panose="02020603050405020304" pitchFamily="18" charset="0"/>
              </a:rPr>
              <a:t> N</a:t>
            </a:r>
            <a:r>
              <a:rPr lang="pt-BR" sz="3600" dirty="0" smtClean="0">
                <a:latin typeface="Times New Roman" panose="02020603050405020304" pitchFamily="18" charset="0"/>
                <a:cs typeface="Times New Roman" panose="02020603050405020304" pitchFamily="18" charset="0"/>
              </a:rPr>
              <a:t>ói quá. </a:t>
            </a:r>
          </a:p>
          <a:p>
            <a:pPr algn="just">
              <a:buFontTx/>
              <a:buChar char="-"/>
            </a:pPr>
            <a:r>
              <a:rPr lang="pt-BR" sz="3600" dirty="0" smtClean="0">
                <a:latin typeface="Times New Roman" panose="02020603050405020304" pitchFamily="18" charset="0"/>
                <a:cs typeface="Times New Roman" panose="02020603050405020304" pitchFamily="18" charset="0"/>
              </a:rPr>
              <a:t> Biểu cảm trực tiếp.</a:t>
            </a:r>
            <a:endParaRPr lang="vi-VN" sz="3600" dirty="0" smtClean="0">
              <a:latin typeface="Times New Roman" panose="02020603050405020304" pitchFamily="18" charset="0"/>
              <a:cs typeface="Times New Roman" panose="02020603050405020304" pitchFamily="18" charset="0"/>
            </a:endParaRPr>
          </a:p>
        </p:txBody>
      </p:sp>
      <p:sp>
        <p:nvSpPr>
          <p:cNvPr id="9" name="TextBox 8"/>
          <p:cNvSpPr txBox="1"/>
          <p:nvPr/>
        </p:nvSpPr>
        <p:spPr>
          <a:xfrm>
            <a:off x="6163233" y="3886200"/>
            <a:ext cx="5930155" cy="2308324"/>
          </a:xfrm>
          <a:prstGeom prst="rect">
            <a:avLst/>
          </a:prstGeom>
          <a:solidFill>
            <a:schemeClr val="accent6">
              <a:lumMod val="20000"/>
              <a:lumOff val="80000"/>
            </a:schemeClr>
          </a:solidFill>
          <a:ln>
            <a:solidFill>
              <a:srgbClr val="FF0066"/>
            </a:solidFill>
          </a:ln>
        </p:spPr>
        <p:txBody>
          <a:bodyPr wrap="square" rtlCol="0">
            <a:spAutoFit/>
          </a:bodyPr>
          <a:lstStyle/>
          <a:p>
            <a:pPr algn="just"/>
            <a:r>
              <a:rPr lang="pt-BR" sz="3600" dirty="0" smtClean="0">
                <a:latin typeface="Times New Roman" panose="02020603050405020304" pitchFamily="18" charset="0"/>
                <a:cs typeface="Times New Roman" panose="02020603050405020304" pitchFamily="18" charset="0"/>
              </a:rPr>
              <a:t>Làm nổi bật sự xúc động đến nghẹn lòng của bác Ba cũng như mọi người trước tiếng gọi “ba” của bé Thu.</a:t>
            </a:r>
            <a:endParaRPr lang="vi-VN" sz="3600" dirty="0" smtClean="0">
              <a:latin typeface="Times New Roman" panose="02020603050405020304" pitchFamily="18" charset="0"/>
              <a:cs typeface="Times New Roman" panose="02020603050405020304" pitchFamily="18" charset="0"/>
            </a:endParaRPr>
          </a:p>
        </p:txBody>
      </p:sp>
      <p:sp>
        <p:nvSpPr>
          <p:cNvPr id="10" name="TextBox 9"/>
          <p:cNvSpPr txBox="1"/>
          <p:nvPr/>
        </p:nvSpPr>
        <p:spPr>
          <a:xfrm>
            <a:off x="0" y="16116"/>
            <a:ext cx="12192000" cy="2062103"/>
          </a:xfrm>
          <a:prstGeom prst="rect">
            <a:avLst/>
          </a:prstGeom>
          <a:solidFill>
            <a:schemeClr val="accent1">
              <a:lumMod val="20000"/>
              <a:lumOff val="80000"/>
            </a:schemeClr>
          </a:solidFill>
          <a:ln>
            <a:solidFill>
              <a:srgbClr val="C00000"/>
            </a:solidFill>
          </a:ln>
        </p:spPr>
        <p:txBody>
          <a:bodyPr wrap="square" rtlCol="0">
            <a:spAutoFit/>
          </a:bodyPr>
          <a:lstStyle/>
          <a:p>
            <a:pPr algn="just"/>
            <a:r>
              <a:rPr lang="pt-BR" sz="3200" dirty="0" smtClean="0">
                <a:latin typeface="Times New Roman" panose="02020603050405020304" pitchFamily="18" charset="0"/>
                <a:cs typeface="Times New Roman" panose="02020603050405020304" pitchFamily="18" charset="0"/>
              </a:rPr>
              <a:t>- Khi bắt găp ánh nhìn </a:t>
            </a:r>
            <a:r>
              <a:rPr lang="pt-BR" sz="3200" i="1" dirty="0" smtClean="0">
                <a:latin typeface="Times New Roman" panose="02020603050405020304" pitchFamily="18" charset="0"/>
                <a:cs typeface="Times New Roman" panose="02020603050405020304" pitchFamily="18" charset="0"/>
              </a:rPr>
              <a:t>trìu mến</a:t>
            </a:r>
            <a:r>
              <a:rPr lang="pt-BR" sz="3200" dirty="0" smtClean="0">
                <a:latin typeface="Times New Roman" panose="02020603050405020304" pitchFamily="18" charset="0"/>
                <a:cs typeface="Times New Roman" panose="02020603050405020304" pitchFamily="18" charset="0"/>
              </a:rPr>
              <a:t> và </a:t>
            </a:r>
            <a:r>
              <a:rPr lang="pt-BR" sz="3200" i="1" dirty="0" smtClean="0">
                <a:latin typeface="Times New Roman" panose="02020603050405020304" pitchFamily="18" charset="0"/>
                <a:cs typeface="Times New Roman" panose="02020603050405020304" pitchFamily="18" charset="0"/>
              </a:rPr>
              <a:t>buồn rầu</a:t>
            </a:r>
            <a:r>
              <a:rPr lang="pt-BR" sz="3200" dirty="0" smtClean="0">
                <a:latin typeface="Times New Roman" panose="02020603050405020304" pitchFamily="18" charset="0"/>
                <a:cs typeface="Times New Roman" panose="02020603050405020304" pitchFamily="18" charset="0"/>
              </a:rPr>
              <a:t> của ông Sáu </a:t>
            </a:r>
            <a:r>
              <a:rPr lang="pt-BR" sz="3200" i="1" dirty="0" smtClean="0">
                <a:latin typeface="Times New Roman" panose="02020603050405020304" pitchFamily="18" charset="0"/>
                <a:cs typeface="Times New Roman" panose="02020603050405020304" pitchFamily="18" charset="0"/>
              </a:rPr>
              <a:t>đôi mắt con bé xôn xao</a:t>
            </a:r>
            <a:r>
              <a:rPr lang="pt-BR" sz="3200" dirty="0" smtClean="0">
                <a:latin typeface="Times New Roman" panose="02020603050405020304" pitchFamily="18" charset="0"/>
                <a:cs typeface="Times New Roman" panose="02020603050405020304" pitchFamily="18" charset="0"/>
              </a:rPr>
              <a:t>. </a:t>
            </a:r>
            <a:endParaRPr lang="vi-VN" sz="32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Và trước lời chào từ biệt của ba “</a:t>
            </a:r>
            <a:r>
              <a:rPr lang="pt-BR" sz="3200" i="1" dirty="0" smtClean="0">
                <a:latin typeface="Times New Roman" panose="02020603050405020304" pitchFamily="18" charset="0"/>
                <a:cs typeface="Times New Roman" panose="02020603050405020304" pitchFamily="18" charset="0"/>
              </a:rPr>
              <a:t>Thôi! Ba đi nghe con!”</a:t>
            </a:r>
            <a:r>
              <a:rPr lang="pt-BR" sz="3200" dirty="0" smtClean="0">
                <a:latin typeface="Times New Roman" panose="02020603050405020304" pitchFamily="18" charset="0"/>
                <a:cs typeface="Times New Roman" panose="02020603050405020304" pitchFamily="18" charset="0"/>
              </a:rPr>
              <a:t> nó bỗng kêu thét lên “ba..a…a…ba!”</a:t>
            </a:r>
            <a:endParaRPr lang="vi-VN" sz="3200" dirty="0" smtClean="0">
              <a:latin typeface="Times New Roman" panose="02020603050405020304" pitchFamily="18" charset="0"/>
              <a:cs typeface="Times New Roman" panose="02020603050405020304" pitchFamily="18" charset="0"/>
            </a:endParaRPr>
          </a:p>
        </p:txBody>
      </p:sp>
      <p:sp>
        <p:nvSpPr>
          <p:cNvPr id="11" name="Right Brace 10"/>
          <p:cNvSpPr/>
          <p:nvPr/>
        </p:nvSpPr>
        <p:spPr>
          <a:xfrm>
            <a:off x="5589493" y="4303058"/>
            <a:ext cx="228600" cy="1577789"/>
          </a:xfrm>
          <a:prstGeom prst="rightBrace">
            <a:avLst>
              <a:gd name="adj1" fmla="val 24019"/>
              <a:gd name="adj2" fmla="val 49363"/>
            </a:avLst>
          </a:prstGeom>
          <a:ln w="38100">
            <a:solidFill>
              <a:srgbClr val="00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57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par>
                          <p:cTn id="25" fill="hold">
                            <p:stCondLst>
                              <p:cond delay="500"/>
                            </p:stCondLst>
                            <p:childTnLst>
                              <p:par>
                                <p:cTn id="26" presetID="16" presetClass="entr" presetSubtype="21"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753" y="4267112"/>
            <a:ext cx="7530353" cy="2246769"/>
          </a:xfrm>
          <a:prstGeom prst="rect">
            <a:avLst/>
          </a:prstGeom>
          <a:noFill/>
        </p:spPr>
        <p:txBody>
          <a:bodyPr wrap="square" rtlCol="0">
            <a:spAutoFit/>
          </a:bodyPr>
          <a:lstStyle/>
          <a:p>
            <a:pPr algn="just">
              <a:buFontTx/>
              <a:buChar char="-"/>
            </a:pP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xô</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thót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cs typeface="Times New Roman" panose="02020603050405020304" pitchFamily="18" charset="0"/>
              </a:rPr>
              <a:t>”…</a:t>
            </a:r>
          </a:p>
          <a:p>
            <a:pPr algn="just">
              <a:buFontTx/>
              <a:buChar char="-"/>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nhanh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cs typeface="Times New Roman" panose="02020603050405020304" pitchFamily="18" charset="0"/>
              </a:rPr>
              <a:t>sóc</a:t>
            </a:r>
            <a:r>
              <a:rPr lang="en-US" sz="2800" i="1" dirty="0">
                <a:latin typeface="Times New Roman" panose="02020603050405020304" pitchFamily="18" charset="0"/>
                <a:cs typeface="Times New Roman" panose="02020603050405020304" pitchFamily="18" charset="0"/>
              </a:rPr>
              <a:t>.</a:t>
            </a:r>
          </a:p>
          <a:p>
            <a:pPr algn="just">
              <a:buFontTx/>
              <a:buChar char="-"/>
            </a:pP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hôn</a:t>
            </a:r>
            <a:r>
              <a:rPr lang="en-US" sz="2800" i="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a:t>
            </a:r>
          </a:p>
          <a:p>
            <a:pPr algn="just">
              <a:buFontTx/>
              <a:buChar char="-"/>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dập</a:t>
            </a:r>
            <a:r>
              <a:rPr lang="en-US" sz="2800" dirty="0">
                <a:latin typeface="Times New Roman" panose="02020603050405020304" pitchFamily="18" charset="0"/>
                <a:cs typeface="Times New Roman" panose="02020603050405020304" pitchFamily="18" charset="0"/>
              </a:rPr>
              <a:t>.</a:t>
            </a:r>
          </a:p>
        </p:txBody>
      </p:sp>
      <p:sp>
        <p:nvSpPr>
          <p:cNvPr id="10" name="TextBox 9"/>
          <p:cNvSpPr txBox="1"/>
          <p:nvPr/>
        </p:nvSpPr>
        <p:spPr>
          <a:xfrm>
            <a:off x="0" y="16116"/>
            <a:ext cx="12192000" cy="3539430"/>
          </a:xfrm>
          <a:prstGeom prst="rect">
            <a:avLst/>
          </a:prstGeom>
          <a:solidFill>
            <a:schemeClr val="accent1">
              <a:lumMod val="20000"/>
              <a:lumOff val="80000"/>
            </a:schemeClr>
          </a:solidFill>
          <a:ln>
            <a:solidFill>
              <a:srgbClr val="C00000"/>
            </a:solidFill>
          </a:ln>
        </p:spPr>
        <p:txBody>
          <a:bodyPr wrap="square" rtlCol="0">
            <a:spAutoFit/>
          </a:bodyPr>
          <a:lstStyle/>
          <a:p>
            <a:pPr algn="just"/>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vừa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vừa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chạy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xô</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tới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nhanh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như</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một</a:t>
            </a:r>
            <a:r>
              <a:rPr lang="en-US" sz="2800" i="1" dirty="0">
                <a:solidFill>
                  <a:srgbClr val="002060"/>
                </a:solidFill>
                <a:latin typeface="Times New Roman" panose="02020603050405020304" pitchFamily="18" charset="0"/>
                <a:cs typeface="Times New Roman" panose="02020603050405020304" pitchFamily="18" charset="0"/>
              </a:rPr>
              <a:t> con </a:t>
            </a:r>
            <a:r>
              <a:rPr lang="en-US" sz="2800" i="1" dirty="0" err="1">
                <a:solidFill>
                  <a:srgbClr val="002060"/>
                </a:solidFill>
                <a:latin typeface="Times New Roman" panose="02020603050405020304" pitchFamily="18" charset="0"/>
                <a:cs typeface="Times New Roman" panose="02020603050405020304" pitchFamily="18" charset="0"/>
              </a:rPr>
              <a:t>sóc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chạy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thót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dang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tay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ôm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chặt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cổ</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làn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sau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ót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như</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dựng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đứng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níu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bằng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tiếng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khóc</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a:solidFill>
                  <a:srgbClr val="002060"/>
                </a:solidFill>
                <a:latin typeface="Times New Roman" panose="02020603050405020304" pitchFamily="18" charset="0"/>
                <a:cs typeface="Times New Roman" panose="02020603050405020304" pitchFamily="18" charset="0"/>
              </a:rPr>
              <a:t>“Ba!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nữa</a:t>
            </a:r>
            <a:r>
              <a:rPr lang="en-US" sz="2800" i="1" dirty="0">
                <a:solidFill>
                  <a:srgbClr val="002060"/>
                </a:solidFill>
                <a:latin typeface="Times New Roman" panose="02020603050405020304" pitchFamily="18" charset="0"/>
                <a:cs typeface="Times New Roman" panose="02020603050405020304" pitchFamily="18" charset="0"/>
              </a:rPr>
              <a:t>! Ba ở </a:t>
            </a:r>
            <a:r>
              <a:rPr lang="en-US" sz="2800" i="1" dirty="0" err="1">
                <a:solidFill>
                  <a:srgbClr val="002060"/>
                </a:solidFill>
                <a:latin typeface="Times New Roman" panose="02020603050405020304" pitchFamily="18" charset="0"/>
                <a:cs typeface="Times New Roman" panose="02020603050405020304" pitchFamily="18" charset="0"/>
              </a:rPr>
              <a:t>nhà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với</a:t>
            </a:r>
            <a:r>
              <a:rPr lang="en-US" sz="2800" i="1" dirty="0">
                <a:solidFill>
                  <a:srgbClr val="002060"/>
                </a:solidFill>
                <a:latin typeface="Times New Roman" panose="02020603050405020304" pitchFamily="18" charset="0"/>
                <a:cs typeface="Times New Roman" panose="02020603050405020304" pitchFamily="18" charset="0"/>
              </a:rPr>
              <a:t> con!”</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Ba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bế</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cùng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khắp</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cổ</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thẹo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dài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má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nữa</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chắc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nghĩ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tay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thể</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giữ</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được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dang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chặt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đôi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nhỏ</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run </a:t>
            </a:r>
            <a:r>
              <a:rPr lang="en-US" sz="2800" i="1" dirty="0" err="1">
                <a:solidFill>
                  <a:srgbClr val="002060"/>
                </a:solidFill>
                <a:latin typeface="Times New Roman" panose="02020603050405020304" pitchFamily="18" charset="0"/>
                <a:cs typeface="Times New Roman" panose="02020603050405020304" pitchFamily="18" charset="0"/>
              </a:rPr>
              <a:t>run</a:t>
            </a:r>
            <a:r>
              <a:rPr lang="en-US" sz="2800" i="1" dirty="0">
                <a:solidFill>
                  <a:srgbClr val="002060"/>
                </a:solidFill>
                <a:latin typeface="Times New Roman" panose="02020603050405020304" pitchFamily="18" charset="0"/>
                <a:cs typeface="Times New Roman" panose="02020603050405020304" pitchFamily="18" charset="0"/>
              </a:rPr>
              <a:t>.</a:t>
            </a:r>
          </a:p>
        </p:txBody>
      </p:sp>
      <p:sp>
        <p:nvSpPr>
          <p:cNvPr id="12" name="TextBox 11"/>
          <p:cNvSpPr txBox="1"/>
          <p:nvPr/>
        </p:nvSpPr>
        <p:spPr>
          <a:xfrm>
            <a:off x="8453716" y="4159624"/>
            <a:ext cx="3442447" cy="2246769"/>
          </a:xfrm>
          <a:prstGeom prst="rect">
            <a:avLst/>
          </a:prstGeom>
          <a:noFill/>
        </p:spPr>
        <p:txBody>
          <a:bodyPr wrap="square" rtlCol="0">
            <a:spAutoFit/>
          </a:bodyPr>
          <a:lstStyle/>
          <a:p>
            <a:pPr algn="just"/>
            <a:r>
              <a:rPr lang="en-US" sz="2800" i="1" dirty="0" smtClean="0">
                <a:solidFill>
                  <a:srgbClr val="C00000"/>
                </a:solidFill>
                <a:latin typeface="Times New Roman" panose="02020603050405020304" pitchFamily="18" charset="0"/>
                <a:cs typeface="Times New Roman" panose="02020603050405020304" pitchFamily="18" charset="0"/>
              </a:rPr>
              <a:t>Thu </a:t>
            </a:r>
            <a:r>
              <a:rPr lang="en-US" sz="2800" i="1" dirty="0" err="1" smtClean="0">
                <a:solidFill>
                  <a:srgbClr val="C00000"/>
                </a:solidFill>
                <a:latin typeface="Times New Roman" panose="02020603050405020304" pitchFamily="18" charset="0"/>
                <a:cs typeface="Times New Roman" panose="02020603050405020304" pitchFamily="18" charset="0"/>
              </a:rPr>
              <a:t>cuống</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quýt</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vội</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vàng</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bày</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tỏ</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tình</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cảm</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mãnh</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liệt</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với</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ba</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Bé</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không</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muốn</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phải</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xa</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i="1" dirty="0" err="1" smtClean="0">
                <a:solidFill>
                  <a:srgbClr val="C00000"/>
                </a:solidFill>
                <a:latin typeface="Times New Roman" panose="02020603050405020304" pitchFamily="18" charset="0"/>
                <a:cs typeface="Times New Roman" panose="02020603050405020304" pitchFamily="18" charset="0"/>
              </a:rPr>
              <a:t>ba</a:t>
            </a:r>
            <a:r>
              <a:rPr lang="en-US" sz="2800" i="1" dirty="0" smtClean="0">
                <a:solidFill>
                  <a:srgbClr val="C00000"/>
                </a:solidFill>
                <a:latin typeface="Times New Roman" panose="02020603050405020304" pitchFamily="18" charset="0"/>
                <a:cs typeface="Times New Roman" panose="02020603050405020304" pitchFamily="18" charset="0"/>
              </a:rPr>
              <a:t>.</a:t>
            </a:r>
            <a:endParaRPr lang="en-US" sz="2800" i="1" dirty="0">
              <a:solidFill>
                <a:srgbClr val="C00000"/>
              </a:solidFill>
              <a:latin typeface="Times New Roman" panose="02020603050405020304" pitchFamily="18" charset="0"/>
              <a:cs typeface="Times New Roman" panose="02020603050405020304" pitchFamily="18" charset="0"/>
            </a:endParaRPr>
          </a:p>
        </p:txBody>
      </p:sp>
      <p:sp>
        <p:nvSpPr>
          <p:cNvPr id="13" name="Right Brace 12"/>
          <p:cNvSpPr/>
          <p:nvPr/>
        </p:nvSpPr>
        <p:spPr>
          <a:xfrm>
            <a:off x="7915835" y="4606172"/>
            <a:ext cx="215152" cy="1353671"/>
          </a:xfrm>
          <a:prstGeom prst="rightBrace">
            <a:avLst>
              <a:gd name="adj1" fmla="val 24019"/>
              <a:gd name="adj2" fmla="val 49363"/>
            </a:avLst>
          </a:prstGeom>
          <a:ln w="38100">
            <a:solidFill>
              <a:srgbClr val="00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84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heckerboard(across)">
                                      <p:cBhvr>
                                        <p:cTn id="17" dur="500"/>
                                        <p:tgtEl>
                                          <p:spTgt spid="13"/>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heckerboard(across)">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2" grpId="0"/>
      <p:bldP spid="1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753" y="4060924"/>
            <a:ext cx="7530353" cy="2246769"/>
          </a:xfrm>
          <a:prstGeom prst="rect">
            <a:avLst/>
          </a:prstGeom>
          <a:noFill/>
        </p:spPr>
        <p:txBody>
          <a:bodyPr wrap="square" rtlCol="0">
            <a:spAutoFit/>
          </a:bodyPr>
          <a:lstStyle/>
          <a:p>
            <a:pPr algn="just">
              <a:buFontTx/>
              <a:buChar char="-"/>
            </a:pP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xô</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thót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cs typeface="Times New Roman" panose="02020603050405020304" pitchFamily="18" charset="0"/>
              </a:rPr>
              <a:t>”…</a:t>
            </a:r>
          </a:p>
          <a:p>
            <a:pPr algn="just">
              <a:buFontTx/>
              <a:buChar char="-"/>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cs typeface="Times New Roman" panose="02020603050405020304" pitchFamily="18" charset="0"/>
              </a:rPr>
              <a:t>nhanh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cs typeface="Times New Roman" panose="02020603050405020304" pitchFamily="18" charset="0"/>
              </a:rPr>
              <a:t>sóc</a:t>
            </a:r>
            <a:r>
              <a:rPr lang="en-US" sz="2800" i="1" dirty="0">
                <a:latin typeface="Times New Roman" panose="02020603050405020304" pitchFamily="18" charset="0"/>
                <a:cs typeface="Times New Roman" panose="02020603050405020304" pitchFamily="18" charset="0"/>
              </a:rPr>
              <a:t>.</a:t>
            </a:r>
          </a:p>
          <a:p>
            <a:pPr algn="just">
              <a:buFontTx/>
              <a:buChar char="-"/>
            </a:pP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hôn</a:t>
            </a:r>
            <a:r>
              <a:rPr lang="en-US" sz="2800" i="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a:t>
            </a:r>
          </a:p>
          <a:p>
            <a:pPr algn="just">
              <a:buFontTx/>
              <a:buChar char="-"/>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dập</a:t>
            </a:r>
            <a:r>
              <a:rPr lang="en-US" sz="2800" dirty="0">
                <a:latin typeface="Times New Roman" panose="02020603050405020304" pitchFamily="18" charset="0"/>
                <a:cs typeface="Times New Roman" panose="02020603050405020304" pitchFamily="18" charset="0"/>
              </a:rPr>
              <a:t>.</a:t>
            </a:r>
          </a:p>
        </p:txBody>
      </p:sp>
      <p:sp>
        <p:nvSpPr>
          <p:cNvPr id="10" name="TextBox 9"/>
          <p:cNvSpPr txBox="1"/>
          <p:nvPr/>
        </p:nvSpPr>
        <p:spPr>
          <a:xfrm>
            <a:off x="0" y="16116"/>
            <a:ext cx="12192000" cy="3539430"/>
          </a:xfrm>
          <a:prstGeom prst="rect">
            <a:avLst/>
          </a:prstGeom>
          <a:solidFill>
            <a:schemeClr val="accent1">
              <a:lumMod val="20000"/>
              <a:lumOff val="80000"/>
            </a:schemeClr>
          </a:solidFill>
          <a:ln>
            <a:solidFill>
              <a:srgbClr val="C00000"/>
            </a:solidFill>
          </a:ln>
        </p:spPr>
        <p:txBody>
          <a:bodyPr wrap="square" rtlCol="0">
            <a:spAutoFit/>
          </a:bodyPr>
          <a:lstStyle/>
          <a:p>
            <a:pPr algn="just"/>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vừa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vừa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chạy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xô</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tới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nhanh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như</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một</a:t>
            </a:r>
            <a:r>
              <a:rPr lang="en-US" sz="2800" i="1" dirty="0">
                <a:solidFill>
                  <a:srgbClr val="002060"/>
                </a:solidFill>
                <a:latin typeface="Times New Roman" panose="02020603050405020304" pitchFamily="18" charset="0"/>
                <a:cs typeface="Times New Roman" panose="02020603050405020304" pitchFamily="18" charset="0"/>
              </a:rPr>
              <a:t> con </a:t>
            </a:r>
            <a:r>
              <a:rPr lang="en-US" sz="2800" i="1" dirty="0" err="1">
                <a:solidFill>
                  <a:srgbClr val="002060"/>
                </a:solidFill>
                <a:latin typeface="Times New Roman" panose="02020603050405020304" pitchFamily="18" charset="0"/>
                <a:cs typeface="Times New Roman" panose="02020603050405020304" pitchFamily="18" charset="0"/>
              </a:rPr>
              <a:t>sóc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chạy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thót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dang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tay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ôm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chặt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cổ</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làn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sau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ót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như</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dựng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đứng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níu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giữ</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bằng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tiếng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khóc</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a:solidFill>
                  <a:srgbClr val="002060"/>
                </a:solidFill>
                <a:latin typeface="Times New Roman" panose="02020603050405020304" pitchFamily="18" charset="0"/>
                <a:cs typeface="Times New Roman" panose="02020603050405020304" pitchFamily="18" charset="0"/>
              </a:rPr>
              <a:t>“Ba!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nữa</a:t>
            </a:r>
            <a:r>
              <a:rPr lang="en-US" sz="2800" i="1" dirty="0">
                <a:solidFill>
                  <a:srgbClr val="002060"/>
                </a:solidFill>
                <a:latin typeface="Times New Roman" panose="02020603050405020304" pitchFamily="18" charset="0"/>
                <a:cs typeface="Times New Roman" panose="02020603050405020304" pitchFamily="18" charset="0"/>
              </a:rPr>
              <a:t>! Ba ở </a:t>
            </a:r>
            <a:r>
              <a:rPr lang="en-US" sz="2800" i="1" dirty="0" err="1">
                <a:solidFill>
                  <a:srgbClr val="002060"/>
                </a:solidFill>
                <a:latin typeface="Times New Roman" panose="02020603050405020304" pitchFamily="18" charset="0"/>
                <a:cs typeface="Times New Roman" panose="02020603050405020304" pitchFamily="18" charset="0"/>
              </a:rPr>
              <a:t>nhà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với</a:t>
            </a:r>
            <a:r>
              <a:rPr lang="en-US" sz="2800" i="1" dirty="0">
                <a:solidFill>
                  <a:srgbClr val="002060"/>
                </a:solidFill>
                <a:latin typeface="Times New Roman" panose="02020603050405020304" pitchFamily="18" charset="0"/>
                <a:cs typeface="Times New Roman" panose="02020603050405020304" pitchFamily="18" charset="0"/>
              </a:rPr>
              <a:t> con!”</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Ba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bế</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cùng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khắp</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tóc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cổ</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hôn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thẹo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dài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bên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má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nữa</a:t>
            </a:r>
            <a:r>
              <a:rPr lang="en-US" sz="2800" i="1" dirty="0">
                <a:solidFill>
                  <a:srgbClr val="002060"/>
                </a:solidFill>
                <a:latin typeface="Times New Roman" panose="02020603050405020304" pitchFamily="18" charset="0"/>
                <a:cs typeface="Times New Roman" panose="02020603050405020304" pitchFamily="18" charset="0"/>
              </a:rPr>
              <a:t>.</a:t>
            </a:r>
          </a:p>
          <a:p>
            <a:pPr algn="just">
              <a:buFontTx/>
              <a:buChar char="-"/>
            </a:pP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chắc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nghĩ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tay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thể</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giữ</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được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dang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chặt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đôi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vai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nhỏ</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nó</a:t>
            </a:r>
            <a:r>
              <a:rPr lang="en-US" sz="2800" i="1" dirty="0">
                <a:solidFill>
                  <a:srgbClr val="002060"/>
                </a:solidFill>
                <a:latin typeface="Times New Roman" panose="02020603050405020304" pitchFamily="18" charset="0"/>
                <a:cs typeface="Times New Roman" panose="02020603050405020304" pitchFamily="18" charset="0"/>
              </a:rPr>
              <a:t> run </a:t>
            </a:r>
            <a:r>
              <a:rPr lang="en-US" sz="2800" i="1" dirty="0" err="1">
                <a:solidFill>
                  <a:srgbClr val="002060"/>
                </a:solidFill>
                <a:latin typeface="Times New Roman" panose="02020603050405020304" pitchFamily="18" charset="0"/>
                <a:cs typeface="Times New Roman" panose="02020603050405020304" pitchFamily="18" charset="0"/>
              </a:rPr>
              <a:t>run</a:t>
            </a:r>
            <a:r>
              <a:rPr lang="en-US" sz="2800" i="1" dirty="0">
                <a:solidFill>
                  <a:srgbClr val="002060"/>
                </a:solidFill>
                <a:latin typeface="Times New Roman" panose="02020603050405020304" pitchFamily="18" charset="0"/>
                <a:cs typeface="Times New Roman" panose="02020603050405020304" pitchFamily="18" charset="0"/>
              </a:rPr>
              <a:t>.</a:t>
            </a:r>
          </a:p>
        </p:txBody>
      </p:sp>
      <p:sp>
        <p:nvSpPr>
          <p:cNvPr id="12" name="TextBox 11"/>
          <p:cNvSpPr txBox="1"/>
          <p:nvPr/>
        </p:nvSpPr>
        <p:spPr>
          <a:xfrm>
            <a:off x="8453716" y="4060923"/>
            <a:ext cx="3442447" cy="2246769"/>
          </a:xfrm>
          <a:prstGeom prst="rect">
            <a:avLst/>
          </a:prstGeom>
          <a:noFill/>
        </p:spPr>
        <p:txBody>
          <a:bodyPr wrap="square" rtlCol="0">
            <a:spAutoFit/>
          </a:bodyPr>
          <a:lstStyle/>
          <a:p>
            <a:pPr algn="just"/>
            <a:r>
              <a:rPr lang="en-US" sz="2800" i="1" dirty="0" smtClean="0">
                <a:solidFill>
                  <a:srgbClr val="7030A0"/>
                </a:solidFill>
                <a:latin typeface="Times New Roman" panose="02020603050405020304" pitchFamily="18" charset="0"/>
                <a:cs typeface="Times New Roman" panose="02020603050405020304" pitchFamily="18" charset="0"/>
              </a:rPr>
              <a:t>Thu </a:t>
            </a:r>
            <a:r>
              <a:rPr lang="en-US" sz="2800" i="1" dirty="0" err="1" smtClean="0">
                <a:solidFill>
                  <a:srgbClr val="7030A0"/>
                </a:solidFill>
                <a:latin typeface="Times New Roman" panose="02020603050405020304" pitchFamily="18" charset="0"/>
                <a:cs typeface="Times New Roman" panose="02020603050405020304" pitchFamily="18" charset="0"/>
              </a:rPr>
              <a:t>cuống</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quýt</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vội</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vàng</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bày</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tỏ</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tình</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cảm</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mãnh</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liệt</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với</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ba</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Bé</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không</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muốn</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phải</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xa</a:t>
            </a:r>
            <a:r>
              <a:rPr lang="en-US" sz="2800" i="1" dirty="0" smtClean="0">
                <a:solidFill>
                  <a:srgbClr val="7030A0"/>
                </a:solidFill>
                <a:latin typeface="Times New Roman" panose="02020603050405020304" pitchFamily="18" charset="0"/>
                <a:cs typeface="Times New Roman" panose="02020603050405020304" pitchFamily="18" charset="0"/>
              </a:rPr>
              <a:t> </a:t>
            </a:r>
            <a:r>
              <a:rPr lang="en-US" sz="2800" i="1" dirty="0" err="1" smtClean="0">
                <a:solidFill>
                  <a:srgbClr val="7030A0"/>
                </a:solidFill>
                <a:latin typeface="Times New Roman" panose="02020603050405020304" pitchFamily="18" charset="0"/>
                <a:cs typeface="Times New Roman" panose="02020603050405020304" pitchFamily="18" charset="0"/>
              </a:rPr>
              <a:t>ba</a:t>
            </a:r>
            <a:r>
              <a:rPr lang="en-US" sz="2800" i="1" dirty="0" smtClean="0">
                <a:solidFill>
                  <a:srgbClr val="7030A0"/>
                </a:solidFill>
                <a:latin typeface="Times New Roman" panose="02020603050405020304" pitchFamily="18" charset="0"/>
                <a:cs typeface="Times New Roman" panose="02020603050405020304" pitchFamily="18" charset="0"/>
              </a:rPr>
              <a:t>.</a:t>
            </a:r>
            <a:endParaRPr lang="en-US" sz="2800" i="1" dirty="0">
              <a:solidFill>
                <a:srgbClr val="7030A0"/>
              </a:solidFill>
              <a:latin typeface="Times New Roman" panose="02020603050405020304" pitchFamily="18" charset="0"/>
              <a:cs typeface="Times New Roman" panose="02020603050405020304" pitchFamily="18" charset="0"/>
            </a:endParaRPr>
          </a:p>
        </p:txBody>
      </p:sp>
      <p:sp>
        <p:nvSpPr>
          <p:cNvPr id="13" name="Right Brace 12"/>
          <p:cNvSpPr/>
          <p:nvPr/>
        </p:nvSpPr>
        <p:spPr>
          <a:xfrm>
            <a:off x="7915835" y="4265513"/>
            <a:ext cx="215152" cy="1353671"/>
          </a:xfrm>
          <a:prstGeom prst="rightBrace">
            <a:avLst>
              <a:gd name="adj1" fmla="val 24019"/>
              <a:gd name="adj2" fmla="val 49363"/>
            </a:avLst>
          </a:prstGeom>
          <a:ln w="38100">
            <a:solidFill>
              <a:srgbClr val="00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6" name="TextBox 5"/>
          <p:cNvSpPr txBox="1"/>
          <p:nvPr/>
        </p:nvSpPr>
        <p:spPr>
          <a:xfrm>
            <a:off x="1479175" y="6289073"/>
            <a:ext cx="10264590" cy="523220"/>
          </a:xfrm>
          <a:prstGeom prst="rect">
            <a:avLst/>
          </a:prstGeom>
          <a:solidFill>
            <a:schemeClr val="accent2">
              <a:lumMod val="20000"/>
              <a:lumOff val="80000"/>
            </a:schemeClr>
          </a:solidFill>
        </p:spPr>
        <p:txBody>
          <a:bodyPr wrap="square" rtlCol="0">
            <a:spAutoFit/>
          </a:bodyPr>
          <a:lstStyle/>
          <a:p>
            <a:pPr algn="just"/>
            <a:r>
              <a:rPr lang="en-US" sz="2800" dirty="0" smtClean="0">
                <a:solidFill>
                  <a:srgbClr val="C00000"/>
                </a:solidFill>
                <a:latin typeface="Times New Roman" panose="02020603050405020304" pitchFamily="18" charset="0"/>
                <a:cs typeface="Times New Roman" panose="02020603050405020304" pitchFamily="18" charset="0"/>
              </a:rPr>
              <a:t>Thu </a:t>
            </a:r>
            <a:r>
              <a:rPr lang="en-US" sz="2800" dirty="0" err="1" smtClean="0">
                <a:solidFill>
                  <a:srgbClr val="C00000"/>
                </a:solidFill>
                <a:latin typeface="Times New Roman" panose="02020603050405020304" pitchFamily="18" charset="0"/>
                <a:cs typeface="Times New Roman" panose="02020603050405020304" pitchFamily="18" charset="0"/>
              </a:rPr>
              <a:t>là</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một</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cô</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bé</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hồn</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nhiên</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với</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tình</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yêu</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ba</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sâu</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sắc</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cháy</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err="1" smtClean="0">
                <a:solidFill>
                  <a:srgbClr val="C00000"/>
                </a:solidFill>
                <a:latin typeface="Times New Roman" panose="02020603050405020304" pitchFamily="18" charset="0"/>
                <a:cs typeface="Times New Roman" panose="02020603050405020304" pitchFamily="18" charset="0"/>
              </a:rPr>
              <a:t>bỏng</a:t>
            </a:r>
            <a:r>
              <a:rPr lang="en-US" sz="2800" dirty="0" smtClean="0">
                <a:solidFill>
                  <a:srgbClr val="C00000"/>
                </a:solidFill>
                <a:latin typeface="Times New Roman" panose="02020603050405020304" pitchFamily="18" charset="0"/>
                <a:cs typeface="Times New Roman" panose="02020603050405020304" pitchFamily="18" charset="0"/>
              </a:rPr>
              <a:t>.</a:t>
            </a:r>
            <a:endParaRPr lang="en-US" sz="2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45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heckerboard(across)">
                                      <p:cBhvr>
                                        <p:cTn id="17" dur="500"/>
                                        <p:tgtEl>
                                          <p:spTgt spid="13"/>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heckerboard(across)">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heckerboard(across)">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2" grpId="0"/>
      <p:bldP spid="13" grpId="0" animBg="1"/>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695" y="1556272"/>
            <a:ext cx="11737571" cy="2554545"/>
          </a:xfrm>
          <a:prstGeom prst="rect">
            <a:avLst/>
          </a:prstGeom>
          <a:noFill/>
        </p:spPr>
        <p:txBody>
          <a:bodyPr wrap="square" rtlCol="0">
            <a:spAutoFit/>
          </a:bodyPr>
          <a:lstStyle/>
          <a:p>
            <a:pPr algn="just"/>
            <a:r>
              <a:rPr lang="en-US" sz="4000" dirty="0" smtClean="0">
                <a:solidFill>
                  <a:srgbClr val="002060"/>
                </a:solidFill>
                <a:latin typeface="Times New Roman" panose="02020603050405020304" pitchFamily="18" charset="0"/>
                <a:cs typeface="Times New Roman" panose="02020603050405020304" pitchFamily="18" charset="0"/>
              </a:rPr>
              <a:t>1. </a:t>
            </a:r>
            <a:r>
              <a:rPr lang="en-US" sz="4000" dirty="0" err="1" smtClean="0">
                <a:solidFill>
                  <a:srgbClr val="002060"/>
                </a:solidFill>
                <a:latin typeface="Times New Roman" panose="02020603050405020304" pitchFamily="18" charset="0"/>
                <a:cs typeface="Times New Roman" panose="02020603050405020304" pitchFamily="18" charset="0"/>
              </a:rPr>
              <a:t>Kể</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tóm</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tắt</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phần</a:t>
            </a:r>
            <a:r>
              <a:rPr lang="en-US" sz="4000" dirty="0" smtClean="0">
                <a:solidFill>
                  <a:srgbClr val="002060"/>
                </a:solidFill>
                <a:latin typeface="Times New Roman" panose="02020603050405020304" pitchFamily="18" charset="0"/>
                <a:cs typeface="Times New Roman" panose="02020603050405020304" pitchFamily="18" charset="0"/>
              </a:rPr>
              <a:t> 1 </a:t>
            </a:r>
            <a:r>
              <a:rPr lang="en-US" sz="4000" dirty="0" err="1" smtClean="0">
                <a:solidFill>
                  <a:srgbClr val="002060"/>
                </a:solidFill>
                <a:latin typeface="Times New Roman" panose="02020603050405020304" pitchFamily="18" charset="0"/>
                <a:cs typeface="Times New Roman" panose="02020603050405020304" pitchFamily="18" charset="0"/>
              </a:rPr>
              <a:t>của</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văn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bản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Chiếc</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lược</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ngà</a:t>
            </a:r>
            <a:r>
              <a:rPr lang="en-US" sz="4000" dirty="0" smtClean="0">
                <a:solidFill>
                  <a:srgbClr val="002060"/>
                </a:solidFill>
                <a:latin typeface="Times New Roman" panose="02020603050405020304" pitchFamily="18" charset="0"/>
                <a:cs typeface="Times New Roman" panose="02020603050405020304" pitchFamily="18" charset="0"/>
              </a:rPr>
              <a:t>”</a:t>
            </a:r>
          </a:p>
          <a:p>
            <a:pPr algn="just"/>
            <a:r>
              <a:rPr lang="en-US" sz="4000" dirty="0" smtClean="0">
                <a:solidFill>
                  <a:srgbClr val="002060"/>
                </a:solidFill>
                <a:latin typeface="Times New Roman" panose="02020603050405020304" pitchFamily="18" charset="0"/>
                <a:cs typeface="Times New Roman" panose="02020603050405020304" pitchFamily="18" charset="0"/>
              </a:rPr>
              <a:t>2. </a:t>
            </a:r>
            <a:r>
              <a:rPr lang="en-US" sz="4000" dirty="0" err="1" smtClean="0">
                <a:solidFill>
                  <a:srgbClr val="002060"/>
                </a:solidFill>
                <a:latin typeface="Times New Roman" panose="02020603050405020304" pitchFamily="18" charset="0"/>
                <a:cs typeface="Times New Roman" panose="02020603050405020304" pitchFamily="18" charset="0"/>
              </a:rPr>
              <a:t>Khái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quát</a:t>
            </a:r>
            <a:r>
              <a:rPr 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a:solidFill>
                  <a:srgbClr val="002060"/>
                </a:solidFill>
                <a:latin typeface="Times New Roman" panose="02020603050405020304" pitchFamily="18" charset="0"/>
                <a:cs typeface="Times New Roman" panose="02020603050405020304" pitchFamily="18" charset="0"/>
              </a:rPr>
              <a:t>diễn</a:t>
            </a:r>
            <a:r>
              <a:rPr lang="en-US" altLang="en-US" sz="4000" dirty="0">
                <a:solidFill>
                  <a:srgbClr val="002060"/>
                </a:solidFill>
                <a:latin typeface="Times New Roman" panose="02020603050405020304" pitchFamily="18" charset="0"/>
                <a:cs typeface="Times New Roman" panose="02020603050405020304" pitchFamily="18" charset="0"/>
              </a:rPr>
              <a:t> </a:t>
            </a:r>
            <a:r>
              <a:rPr lang="en-US" altLang="en-US" sz="4000" dirty="0" err="1">
                <a:solidFill>
                  <a:srgbClr val="002060"/>
                </a:solidFill>
                <a:latin typeface="Times New Roman" panose="02020603050405020304" pitchFamily="18" charset="0"/>
                <a:cs typeface="Times New Roman" panose="02020603050405020304" pitchFamily="18" charset="0"/>
              </a:rPr>
              <a:t>biến</a:t>
            </a:r>
            <a:r>
              <a:rPr lang="en-US" altLang="en-US" sz="4000" dirty="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thái</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độ</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hành</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động</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tâm</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a:solidFill>
                  <a:srgbClr val="002060"/>
                </a:solidFill>
                <a:latin typeface="Times New Roman" panose="02020603050405020304" pitchFamily="18" charset="0"/>
                <a:cs typeface="Times New Roman" panose="02020603050405020304" pitchFamily="18" charset="0"/>
              </a:rPr>
              <a:t>trạng</a:t>
            </a:r>
            <a:r>
              <a:rPr lang="en-US" altLang="en-US" sz="4000" dirty="0">
                <a:solidFill>
                  <a:srgbClr val="002060"/>
                </a:solidFill>
                <a:latin typeface="Times New Roman" panose="02020603050405020304" pitchFamily="18" charset="0"/>
                <a:cs typeface="Times New Roman" panose="02020603050405020304" pitchFamily="18" charset="0"/>
              </a:rPr>
              <a:t> </a:t>
            </a:r>
            <a:r>
              <a:rPr lang="en-US" altLang="en-US" sz="4000" dirty="0" err="1">
                <a:solidFill>
                  <a:srgbClr val="002060"/>
                </a:solidFill>
                <a:latin typeface="Times New Roman" panose="02020603050405020304" pitchFamily="18" charset="0"/>
                <a:cs typeface="Times New Roman" panose="02020603050405020304" pitchFamily="18" charset="0"/>
              </a:rPr>
              <a:t>nhân</a:t>
            </a:r>
            <a:r>
              <a:rPr lang="en-US" altLang="en-US" sz="4000" dirty="0">
                <a:solidFill>
                  <a:srgbClr val="002060"/>
                </a:solidFill>
                <a:latin typeface="Times New Roman" panose="02020603050405020304" pitchFamily="18" charset="0"/>
                <a:cs typeface="Times New Roman" panose="02020603050405020304" pitchFamily="18" charset="0"/>
              </a:rPr>
              <a:t> </a:t>
            </a:r>
            <a:r>
              <a:rPr lang="en-US" altLang="en-US" sz="4000" dirty="0" err="1">
                <a:solidFill>
                  <a:srgbClr val="002060"/>
                </a:solidFill>
                <a:latin typeface="Times New Roman" panose="02020603050405020304" pitchFamily="18" charset="0"/>
                <a:cs typeface="Times New Roman" panose="02020603050405020304" pitchFamily="18" charset="0"/>
              </a:rPr>
              <a:t>vật</a:t>
            </a:r>
            <a:r>
              <a:rPr lang="en-US" altLang="en-US" sz="4000" dirty="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bé</a:t>
            </a:r>
            <a:r>
              <a:rPr lang="en-US" altLang="en-US" sz="4000" dirty="0" smtClean="0">
                <a:solidFill>
                  <a:srgbClr val="002060"/>
                </a:solidFill>
                <a:latin typeface="Times New Roman" panose="02020603050405020304" pitchFamily="18" charset="0"/>
                <a:cs typeface="Times New Roman" panose="02020603050405020304" pitchFamily="18" charset="0"/>
              </a:rPr>
              <a:t> Thu </a:t>
            </a:r>
            <a:r>
              <a:rPr lang="en-US" altLang="en-US" sz="4000" dirty="0" err="1" smtClean="0">
                <a:solidFill>
                  <a:srgbClr val="002060"/>
                </a:solidFill>
                <a:latin typeface="Times New Roman" panose="02020603050405020304" pitchFamily="18" charset="0"/>
                <a:cs typeface="Times New Roman" panose="02020603050405020304" pitchFamily="18" charset="0"/>
              </a:rPr>
              <a:t>trong</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đoạn</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trích</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truyện</a:t>
            </a:r>
            <a:r>
              <a:rPr lang="en-US" altLang="en-US" sz="4000" dirty="0" smtClean="0">
                <a:solidFill>
                  <a:srgbClr val="002060"/>
                </a:solidFill>
                <a:latin typeface="Times New Roman" panose="02020603050405020304" pitchFamily="18" charset="0"/>
                <a:cs typeface="Times New Roman" panose="02020603050405020304" pitchFamily="18" charset="0"/>
              </a:rPr>
              <a:t>.</a:t>
            </a:r>
          </a:p>
          <a:p>
            <a:pPr algn="just"/>
            <a:r>
              <a:rPr lang="en-US" altLang="en-US" sz="4000" dirty="0" smtClean="0">
                <a:solidFill>
                  <a:srgbClr val="002060"/>
                </a:solidFill>
                <a:latin typeface="Times New Roman" panose="02020603050405020304" pitchFamily="18" charset="0"/>
                <a:cs typeface="Times New Roman" panose="02020603050405020304" pitchFamily="18" charset="0"/>
              </a:rPr>
              <a:t>3.  </a:t>
            </a:r>
            <a:r>
              <a:rPr lang="en-US" altLang="en-US" sz="4000" dirty="0" err="1" smtClean="0">
                <a:solidFill>
                  <a:srgbClr val="002060"/>
                </a:solidFill>
                <a:latin typeface="Times New Roman" panose="02020603050405020304" pitchFamily="18" charset="0"/>
                <a:cs typeface="Times New Roman" panose="02020603050405020304" pitchFamily="18" charset="0"/>
              </a:rPr>
              <a:t>Nhận</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xét</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đánh</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giá</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về</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nhân</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vật</a:t>
            </a:r>
            <a:r>
              <a:rPr lang="en-US" altLang="en-US" sz="4000" dirty="0" smtClean="0">
                <a:solidFill>
                  <a:srgbClr val="002060"/>
                </a:solidFill>
                <a:latin typeface="Times New Roman" panose="02020603050405020304" pitchFamily="18" charset="0"/>
                <a:cs typeface="Times New Roman" panose="02020603050405020304" pitchFamily="18" charset="0"/>
              </a:rPr>
              <a:t> </a:t>
            </a:r>
            <a:r>
              <a:rPr lang="en-US" altLang="en-US" sz="4000" dirty="0" err="1" smtClean="0">
                <a:solidFill>
                  <a:srgbClr val="002060"/>
                </a:solidFill>
                <a:latin typeface="Times New Roman" panose="02020603050405020304" pitchFamily="18" charset="0"/>
                <a:cs typeface="Times New Roman" panose="02020603050405020304" pitchFamily="18" charset="0"/>
              </a:rPr>
              <a:t>bé</a:t>
            </a:r>
            <a:r>
              <a:rPr lang="en-US" altLang="en-US" sz="4000" dirty="0" smtClean="0">
                <a:solidFill>
                  <a:srgbClr val="002060"/>
                </a:solidFill>
                <a:latin typeface="Times New Roman" panose="02020603050405020304" pitchFamily="18" charset="0"/>
                <a:cs typeface="Times New Roman" panose="02020603050405020304" pitchFamily="18" charset="0"/>
              </a:rPr>
              <a:t> Thu.</a:t>
            </a:r>
            <a:endParaRPr lang="en-US" altLang="en-US"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66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2752" y="309283"/>
            <a:ext cx="5522259" cy="3046988"/>
          </a:xfrm>
          <a:prstGeom prst="rect">
            <a:avLst/>
          </a:prstGeom>
          <a:solidFill>
            <a:schemeClr val="accent4">
              <a:lumMod val="20000"/>
              <a:lumOff val="80000"/>
            </a:schemeClr>
          </a:solidFill>
          <a:ln>
            <a:solidFill>
              <a:srgbClr val="FF0066"/>
            </a:solidFill>
          </a:ln>
        </p:spPr>
        <p:txBody>
          <a:bodyPr wrap="square" rtlCol="0">
            <a:spAutoFit/>
          </a:bodyPr>
          <a:lstStyle/>
          <a:p>
            <a:pPr algn="just">
              <a:buFontTx/>
              <a:buChar char="-"/>
            </a:pPr>
            <a:r>
              <a:rPr lang="pt-BR" sz="3200" b="1" dirty="0" smtClean="0">
                <a:latin typeface="Times New Roman" panose="02020603050405020304" pitchFamily="18" charset="0"/>
                <a:cs typeface="Times New Roman" panose="02020603050405020304" pitchFamily="18" charset="0"/>
              </a:rPr>
              <a:t>Trước khi nhận ra ba</a:t>
            </a:r>
            <a:r>
              <a:rPr lang="pt-BR" sz="3200" dirty="0" smtClean="0">
                <a:latin typeface="Times New Roman" panose="02020603050405020304" pitchFamily="18" charset="0"/>
                <a:cs typeface="Times New Roman" panose="02020603050405020304" pitchFamily="18" charset="0"/>
              </a:rPr>
              <a:t>: </a:t>
            </a:r>
          </a:p>
          <a:p>
            <a:pPr algn="just"/>
            <a:r>
              <a:rPr lang="pt-BR" sz="3200" dirty="0" smtClean="0">
                <a:latin typeface="Times New Roman" panose="02020603050405020304" pitchFamily="18" charset="0"/>
                <a:cs typeface="Times New Roman" panose="02020603050405020304" pitchFamily="18" charset="0"/>
              </a:rPr>
              <a:t>Thu ngỡ ngàng, ngạc nhiên, hốt hoảng, sợ hãi, lảng tránh, ngờ vực, hậm hực, khó chịu, cương quyết không chịu gọi ông Sáu là ba .</a:t>
            </a:r>
            <a:endParaRPr lang="vi-VN" sz="3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6517343" y="339090"/>
            <a:ext cx="5558115" cy="3046988"/>
          </a:xfrm>
          <a:prstGeom prst="rect">
            <a:avLst/>
          </a:prstGeom>
          <a:solidFill>
            <a:schemeClr val="accent4">
              <a:lumMod val="20000"/>
              <a:lumOff val="80000"/>
            </a:schemeClr>
          </a:solidFill>
          <a:ln>
            <a:solidFill>
              <a:srgbClr val="FF0066"/>
            </a:solidFill>
          </a:ln>
        </p:spPr>
        <p:txBody>
          <a:bodyPr wrap="square" rtlCol="0">
            <a:spAutoFit/>
          </a:bodyPr>
          <a:lstStyle/>
          <a:p>
            <a:pPr algn="just"/>
            <a:r>
              <a:rPr lang="pt-BR" sz="3200" dirty="0" smtClean="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Khi nhận ra ông Sáu là ba</a:t>
            </a:r>
            <a:r>
              <a:rPr lang="pt-BR" sz="3200" dirty="0" smtClean="0">
                <a:latin typeface="Times New Roman" panose="02020603050405020304" pitchFamily="18" charset="0"/>
                <a:cs typeface="Times New Roman" panose="02020603050405020304" pitchFamily="18" charset="0"/>
              </a:rPr>
              <a:t>:</a:t>
            </a:r>
          </a:p>
          <a:p>
            <a:pPr algn="just"/>
            <a:r>
              <a:rPr lang="pt-BR" sz="3200" dirty="0" smtClean="0">
                <a:latin typeface="Times New Roman" panose="02020603050405020304" pitchFamily="18" charset="0"/>
                <a:cs typeface="Times New Roman" panose="02020603050405020304" pitchFamily="18" charset="0"/>
              </a:rPr>
              <a:t> Thu bất ngờ kêu thét gọi ba, cuống quýt bày tỏ tình yêu ba, thương ba, hối hận, nuối tiếc, không muốn rời xa ba.</a:t>
            </a:r>
          </a:p>
          <a:p>
            <a:pPr algn="just"/>
            <a:endParaRPr lang="vi-VN" sz="3200" dirty="0" smtClean="0">
              <a:latin typeface="Times New Roman" panose="02020603050405020304" pitchFamily="18" charset="0"/>
              <a:cs typeface="Times New Roman" panose="02020603050405020304" pitchFamily="18" charset="0"/>
            </a:endParaRPr>
          </a:p>
        </p:txBody>
      </p:sp>
      <p:sp>
        <p:nvSpPr>
          <p:cNvPr id="14" name="TextBox 13"/>
          <p:cNvSpPr txBox="1"/>
          <p:nvPr/>
        </p:nvSpPr>
        <p:spPr>
          <a:xfrm>
            <a:off x="5600699" y="1491827"/>
            <a:ext cx="990600" cy="923330"/>
          </a:xfrm>
          <a:prstGeom prst="rect">
            <a:avLst/>
          </a:prstGeom>
          <a:noFill/>
        </p:spPr>
        <p:txBody>
          <a:bodyPr wrap="square" rtlCol="0">
            <a:spAutoFit/>
          </a:bodyPr>
          <a:lstStyle/>
          <a:p>
            <a:pPr algn="just"/>
            <a:r>
              <a:rPr lang="en-US" sz="5400" b="1" dirty="0" smtClean="0">
                <a:solidFill>
                  <a:srgbClr val="7030A0"/>
                </a:solidFill>
                <a:latin typeface="Times New Roman" panose="02020603050405020304" pitchFamily="18" charset="0"/>
                <a:cs typeface="Times New Roman" panose="02020603050405020304" pitchFamily="18" charset="0"/>
              </a:rPr>
              <a:t>&gt;&lt;</a:t>
            </a:r>
            <a:endParaRPr lang="en-US" sz="5400" b="1" dirty="0">
              <a:solidFill>
                <a:srgbClr val="7030A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600635" y="3951371"/>
            <a:ext cx="11044518" cy="1754326"/>
          </a:xfrm>
          <a:prstGeom prst="rect">
            <a:avLst/>
          </a:prstGeom>
          <a:solidFill>
            <a:schemeClr val="tx2">
              <a:lumMod val="20000"/>
              <a:lumOff val="80000"/>
            </a:schemeClr>
          </a:solidFill>
          <a:ln>
            <a:solidFill>
              <a:srgbClr val="C00000"/>
            </a:solidFill>
          </a:ln>
        </p:spPr>
        <p:txBody>
          <a:bodyPr wrap="square" rtlCol="0">
            <a:spAutoFit/>
          </a:bodyPr>
          <a:lstStyle/>
          <a:p>
            <a:pPr algn="just"/>
            <a:r>
              <a:rPr lang="pt-BR" sz="3600" b="1" i="1" smtClean="0">
                <a:solidFill>
                  <a:srgbClr val="C00000"/>
                </a:solidFill>
                <a:latin typeface="Times New Roman" panose="02020603050405020304" pitchFamily="18" charset="0"/>
                <a:cs typeface="Times New Roman" panose="02020603050405020304" pitchFamily="18" charset="0"/>
              </a:rPr>
              <a:t>Tính cách và tình cảm của Thu vẫn nhất quán, vẫn thể hiện rõ sự ngây thơ con trẻ, vẫn cháy bỏng, sâu sắc tình yêu ba chân thành. </a:t>
            </a:r>
            <a:endParaRPr lang="vi-VN" sz="3600" b="1" i="1" smtClean="0">
              <a:solidFill>
                <a:srgbClr val="C00000"/>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H="1">
            <a:off x="5988424" y="3386078"/>
            <a:ext cx="3527612" cy="53150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2"/>
          </p:cNvCxnSpPr>
          <p:nvPr/>
        </p:nvCxnSpPr>
        <p:spPr>
          <a:xfrm>
            <a:off x="2823882" y="3356271"/>
            <a:ext cx="3164542" cy="56130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37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500"/>
                                        <p:tgtEl>
                                          <p:spTgt spid="17"/>
                                        </p:tgtEl>
                                      </p:cBhvr>
                                    </p:animEffect>
                                  </p:childTnLst>
                                </p:cTn>
                              </p:par>
                              <p:par>
                                <p:cTn id="23" presetID="6" presetClass="entr" presetSubtype="16"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circle(in)">
                                      <p:cBhvr>
                                        <p:cTn id="25" dur="500"/>
                                        <p:tgtEl>
                                          <p:spTgt spid="16"/>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circle(in)">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4" grpId="0"/>
      <p:bldP spid="1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8045" y="89532"/>
            <a:ext cx="11869783" cy="4978799"/>
          </a:xfrm>
          <a:prstGeom prst="rect">
            <a:avLst/>
          </a:prstGeom>
        </p:spPr>
        <p:txBody>
          <a:bodyPr wrap="square">
            <a:spAutoFit/>
          </a:bodyPr>
          <a:lstStyle/>
          <a:p>
            <a:pPr algn="just">
              <a:lnSpc>
                <a:spcPct val="115000"/>
              </a:lnSpc>
              <a:spcAft>
                <a:spcPts val="800"/>
              </a:spcAft>
            </a:pPr>
            <a:r>
              <a:rPr lang="en-US" sz="3600" kern="100" dirty="0">
                <a:latin typeface="Times New Roman" panose="02020603050405020304" pitchFamily="18" charset="0"/>
                <a:ea typeface="Calibri" panose="020F0502020204030204" pitchFamily="34" charset="0"/>
                <a:cs typeface="Times New Roman" panose="02020603050405020304" pitchFamily="18" charset="0"/>
              </a:rPr>
              <a:t>5.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đề</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Truyện</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thật</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cảm</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cha con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sâu</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nặng</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ngộ</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éo</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le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Những</a:t>
            </a:r>
            <a:r>
              <a:rPr lang="en-US" sz="3600" dirty="0">
                <a:latin typeface="Times New Roman" panose="02020603050405020304" pitchFamily="18" charset="0"/>
                <a:ea typeface="Calibri" panose="020F0502020204030204" pitchFamily="34" charset="0"/>
              </a:rPr>
              <a:t> hi </a:t>
            </a:r>
            <a:r>
              <a:rPr lang="en-US" sz="3600" dirty="0" err="1">
                <a:latin typeface="Times New Roman" panose="02020603050405020304" pitchFamily="18" charset="0"/>
                <a:ea typeface="Calibri" panose="020F0502020204030204" pitchFamily="34" charset="0"/>
              </a:rPr>
              <a:t>sinh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mất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mát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về</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cảm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gia</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cảm</a:t>
            </a:r>
            <a:r>
              <a:rPr lang="en-US" sz="3600" dirty="0">
                <a:latin typeface="Times New Roman" panose="02020603050405020304" pitchFamily="18" charset="0"/>
                <a:ea typeface="Calibri" panose="020F0502020204030204" pitchFamily="34" charset="0"/>
              </a:rPr>
              <a:t> cha con </a:t>
            </a:r>
            <a:r>
              <a:rPr lang="en-US" sz="3600" dirty="0" err="1">
                <a:latin typeface="Times New Roman" panose="02020603050405020304" pitchFamily="18" charset="0"/>
                <a:ea typeface="Calibri" panose="020F0502020204030204" pitchFamily="34" charset="0"/>
              </a:rPr>
              <a:t>trong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chiến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trang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luôn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nhắc</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nhở</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những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người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sống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trong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hào</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bình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nhớ</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về</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một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thời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gian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khổ</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chiến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trang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ác</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liệt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Từ</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đó</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biết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trọng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hơn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tình</a:t>
            </a:r>
            <a:r>
              <a:rPr lang="en-US" sz="3600" dirty="0">
                <a:latin typeface="Times New Roman" panose="02020603050405020304" pitchFamily="18" charset="0"/>
                <a:ea typeface="Calibri" panose="020F0502020204030204" pitchFamily="34" charset="0"/>
              </a:rPr>
              <a:t> cha con, </a:t>
            </a:r>
            <a:r>
              <a:rPr lang="en-US" sz="3600" dirty="0" err="1">
                <a:latin typeface="Times New Roman" panose="02020603050405020304" pitchFamily="18" charset="0"/>
                <a:ea typeface="Calibri" panose="020F0502020204030204" pitchFamily="34" charset="0"/>
              </a:rPr>
              <a:t>tình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cảm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gia</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đình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trong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cuộc</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sống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hôm</a:t>
            </a:r>
            <a:r>
              <a:rPr lang="en-US" sz="3600" dirty="0">
                <a:latin typeface="Times New Roman" panose="02020603050405020304" pitchFamily="18" charset="0"/>
                <a:ea typeface="Calibri" panose="020F0502020204030204" pitchFamily="34" charset="0"/>
              </a:rPr>
              <a:t> nay</a:t>
            </a:r>
            <a:endParaRPr lang="en-US" sz="3600" dirty="0"/>
          </a:p>
        </p:txBody>
      </p:sp>
    </p:spTree>
    <p:extLst>
      <p:ext uri="{BB962C8B-B14F-4D97-AF65-F5344CB8AC3E}">
        <p14:creationId xmlns:p14="http://schemas.microsoft.com/office/powerpoint/2010/main" val="33646403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3"/>
          <p:cNvSpPr txBox="1">
            <a:spLocks noChangeArrowheads="1"/>
          </p:cNvSpPr>
          <p:nvPr/>
        </p:nvSpPr>
        <p:spPr bwMode="auto">
          <a:xfrm>
            <a:off x="337249" y="0"/>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latin typeface="Times New Roman" panose="02020603050405020304" pitchFamily="18" charset="0"/>
                <a:cs typeface="Times New Roman" panose="02020603050405020304" pitchFamily="18" charset="0"/>
              </a:rPr>
              <a:t>III. TỔNG KẾT</a:t>
            </a:r>
          </a:p>
        </p:txBody>
      </p:sp>
      <p:sp>
        <p:nvSpPr>
          <p:cNvPr id="18" name="TextBox 17"/>
          <p:cNvSpPr txBox="1">
            <a:spLocks noChangeArrowheads="1"/>
          </p:cNvSpPr>
          <p:nvPr/>
        </p:nvSpPr>
        <p:spPr bwMode="auto">
          <a:xfrm>
            <a:off x="0" y="3122882"/>
            <a:ext cx="11748248" cy="281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altLang="en-US" sz="3600" b="1" i="1" dirty="0">
                <a:latin typeface="Times New Roman" panose="02020603050405020304" pitchFamily="18" charset="0"/>
                <a:cs typeface="Times New Roman" panose="02020603050405020304" pitchFamily="18" charset="0"/>
              </a:rPr>
              <a:t>2</a:t>
            </a:r>
            <a:r>
              <a:rPr lang="en-US" altLang="en-US" sz="3600" b="1" i="1" dirty="0" smtClean="0">
                <a:latin typeface="Times New Roman" panose="02020603050405020304" pitchFamily="18" charset="0"/>
                <a:cs typeface="Times New Roman" panose="02020603050405020304" pitchFamily="18" charset="0"/>
              </a:rPr>
              <a:t>. </a:t>
            </a:r>
            <a:r>
              <a:rPr lang="en-US" altLang="en-US" sz="3600" b="1" i="1" dirty="0" err="1" smtClean="0">
                <a:latin typeface="Times New Roman" panose="02020603050405020304" pitchFamily="18" charset="0"/>
                <a:cs typeface="Times New Roman" panose="02020603050405020304" pitchFamily="18" charset="0"/>
              </a:rPr>
              <a:t>Nội</a:t>
            </a:r>
            <a:r>
              <a:rPr lang="en-US" altLang="en-US" sz="3600" b="1" i="1" dirty="0" smtClean="0">
                <a:latin typeface="Times New Roman" panose="02020603050405020304" pitchFamily="18" charset="0"/>
                <a:cs typeface="Times New Roman" panose="02020603050405020304" pitchFamily="18" charset="0"/>
              </a:rPr>
              <a:t> </a:t>
            </a:r>
            <a:r>
              <a:rPr lang="en-US" altLang="en-US" sz="3600" b="1" i="1" dirty="0">
                <a:latin typeface="Times New Roman" panose="02020603050405020304" pitchFamily="18" charset="0"/>
                <a:cs typeface="Times New Roman" panose="02020603050405020304" pitchFamily="18" charset="0"/>
              </a:rPr>
              <a:t>dung: </a:t>
            </a:r>
            <a:endParaRPr lang="en-US" altLang="en-US" sz="3600" b="1" i="1" dirty="0" smtClean="0">
              <a:latin typeface="Times New Roman" panose="02020603050405020304" pitchFamily="18" charset="0"/>
              <a:cs typeface="Times New Roman" panose="02020603050405020304" pitchFamily="18" charset="0"/>
            </a:endParaRPr>
          </a:p>
          <a:p>
            <a:pPr>
              <a:buNone/>
            </a:pPr>
            <a:r>
              <a:rPr lang="nl-NL" dirty="0" smtClean="0">
                <a:latin typeface="Times New Roman" panose="02020603050405020304" pitchFamily="18" charset="0"/>
                <a:cs typeface="Times New Roman" panose="02020603050405020304" pitchFamily="18" charset="0"/>
              </a:rPr>
              <a:t>- </a:t>
            </a:r>
            <a:r>
              <a:rPr lang="nl-NL" dirty="0">
                <a:latin typeface="Times New Roman" panose="02020603050405020304" pitchFamily="18" charset="0"/>
                <a:cs typeface="Times New Roman" panose="02020603050405020304" pitchFamily="18" charset="0"/>
              </a:rPr>
              <a:t>Nỗi niềm của người cha, niềm khao khát tình cha của người con</a:t>
            </a:r>
            <a:r>
              <a:rPr lang="nl-NL" dirty="0" smtClean="0">
                <a:latin typeface="Times New Roman" panose="02020603050405020304" pitchFamily="18" charset="0"/>
                <a:cs typeface="Times New Roman" panose="02020603050405020304" pitchFamily="18" charset="0"/>
              </a:rPr>
              <a:t>.</a:t>
            </a:r>
          </a:p>
          <a:p>
            <a:pPr>
              <a:buNone/>
            </a:pPr>
            <a:r>
              <a:rPr lang="nl-NL" dirty="0" smtClean="0">
                <a:latin typeface="Times New Roman" panose="02020603050405020304" pitchFamily="18" charset="0"/>
                <a:cs typeface="Times New Roman" panose="02020603050405020304" pitchFamily="18" charset="0"/>
              </a:rPr>
              <a:t>- Là câu chuyện cảm động về tình cha con sâu nặng, cho ta hiểu thêm những mất mát to lớn của chiến tranh mà nhân dân ta đã trải qua trong cuộc kháng chiến chống Mĩ cứu nước.</a:t>
            </a:r>
            <a:endParaRPr lang="en-US" altLang="en-US" sz="3600" dirty="0">
              <a:latin typeface="Times New Roman" panose="02020603050405020304" pitchFamily="18" charset="0"/>
              <a:cs typeface="Times New Roman" panose="02020603050405020304" pitchFamily="18" charset="0"/>
            </a:endParaRPr>
          </a:p>
        </p:txBody>
      </p:sp>
      <p:sp>
        <p:nvSpPr>
          <p:cNvPr id="21" name="TextBox 20"/>
          <p:cNvSpPr txBox="1">
            <a:spLocks noChangeArrowheads="1"/>
          </p:cNvSpPr>
          <p:nvPr/>
        </p:nvSpPr>
        <p:spPr bwMode="auto">
          <a:xfrm>
            <a:off x="187041" y="359362"/>
            <a:ext cx="11819966" cy="2911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600" b="1" i="1" dirty="0" smtClean="0">
                <a:latin typeface="Times New Roman" panose="02020603050405020304" pitchFamily="18" charset="0"/>
                <a:cs typeface="Times New Roman" panose="02020603050405020304" pitchFamily="18" charset="0"/>
              </a:rPr>
              <a:t>1. </a:t>
            </a:r>
            <a:r>
              <a:rPr lang="en-US" altLang="en-US" sz="3600" b="1" i="1" dirty="0" err="1" smtClean="0">
                <a:latin typeface="Times New Roman" panose="02020603050405020304" pitchFamily="18" charset="0"/>
                <a:cs typeface="Times New Roman" panose="02020603050405020304" pitchFamily="18" charset="0"/>
              </a:rPr>
              <a:t>Nghệ</a:t>
            </a:r>
            <a:r>
              <a:rPr lang="en-US" altLang="en-US" sz="3600" b="1" i="1" dirty="0" smtClean="0">
                <a:latin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cs typeface="Times New Roman" panose="02020603050405020304" pitchFamily="18" charset="0"/>
              </a:rPr>
              <a:t>thuật</a:t>
            </a:r>
            <a:r>
              <a:rPr lang="en-US" altLang="en-US" sz="3600" b="1" i="1" dirty="0">
                <a:latin typeface="Times New Roman" panose="02020603050405020304" pitchFamily="18" charset="0"/>
                <a:cs typeface="Times New Roman" panose="02020603050405020304" pitchFamily="18" charset="0"/>
              </a:rPr>
              <a:t>:</a:t>
            </a:r>
          </a:p>
          <a:p>
            <a:pPr>
              <a:buNone/>
            </a:pPr>
            <a:r>
              <a:rPr lang="nl-NL" dirty="0" smtClean="0">
                <a:latin typeface="Times New Roman" panose="02020603050405020304" pitchFamily="18" charset="0"/>
                <a:cs typeface="Times New Roman" panose="02020603050405020304" pitchFamily="18" charset="0"/>
              </a:rPr>
              <a:t>- Tình </a:t>
            </a:r>
            <a:r>
              <a:rPr lang="nl-NL" dirty="0">
                <a:latin typeface="Times New Roman" panose="02020603050405020304" pitchFamily="18" charset="0"/>
                <a:cs typeface="Times New Roman" panose="02020603050405020304" pitchFamily="18" charset="0"/>
              </a:rPr>
              <a:t>huống truyện độc đáo</a:t>
            </a:r>
            <a:endParaRPr lang="en-US" dirty="0">
              <a:latin typeface="Times New Roman" panose="02020603050405020304" pitchFamily="18" charset="0"/>
              <a:cs typeface="Times New Roman" panose="02020603050405020304" pitchFamily="18" charset="0"/>
            </a:endParaRPr>
          </a:p>
          <a:p>
            <a:pPr>
              <a:buNone/>
            </a:pPr>
            <a:r>
              <a:rPr lang="nl-NL" dirty="0" smtClean="0">
                <a:latin typeface="Times New Roman" panose="02020603050405020304" pitchFamily="18" charset="0"/>
                <a:cs typeface="Times New Roman" panose="02020603050405020304" pitchFamily="18" charset="0"/>
              </a:rPr>
              <a:t>- Có </a:t>
            </a:r>
            <a:r>
              <a:rPr lang="nl-NL" dirty="0">
                <a:latin typeface="Times New Roman" panose="02020603050405020304" pitchFamily="18" charset="0"/>
                <a:cs typeface="Times New Roman" panose="02020603050405020304" pitchFamily="18" charset="0"/>
              </a:rPr>
              <a:t>cốt truyện mang yếu tố bất ngờ, lựa chọn người kể chuyện phù hợp.</a:t>
            </a:r>
            <a:endParaRPr lang="en-US" dirty="0">
              <a:latin typeface="Times New Roman" panose="02020603050405020304" pitchFamily="18" charset="0"/>
              <a:cs typeface="Times New Roman" panose="02020603050405020304" pitchFamily="18" charset="0"/>
            </a:endParaRPr>
          </a:p>
          <a:p>
            <a:pPr>
              <a:buNone/>
            </a:pPr>
            <a:r>
              <a:rPr lang="nl-NL" dirty="0" smtClean="0">
                <a:latin typeface="Times New Roman" panose="02020603050405020304" pitchFamily="18" charset="0"/>
                <a:cs typeface="Times New Roman" panose="02020603050405020304" pitchFamily="18" charset="0"/>
              </a:rPr>
              <a:t>- Nghệ </a:t>
            </a:r>
            <a:r>
              <a:rPr lang="nl-NL" dirty="0">
                <a:latin typeface="Times New Roman" panose="02020603050405020304" pitchFamily="18" charset="0"/>
                <a:cs typeface="Times New Roman" panose="02020603050405020304" pitchFamily="18" charset="0"/>
              </a:rPr>
              <a:t>thuật miêu tả tâm lý nhân vật đặc sắc.</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45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641445" y="475444"/>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err="1" smtClean="0">
                <a:solidFill>
                  <a:srgbClr val="002060"/>
                </a:solidFill>
                <a:latin typeface="Times New Roman" panose="02020603050405020304" pitchFamily="18" charset="0"/>
                <a:cs typeface="Times New Roman" panose="02020603050405020304" pitchFamily="18" charset="0"/>
              </a:rPr>
              <a:t>Xuất</a:t>
            </a:r>
            <a:r>
              <a:rPr lang="en-US" altLang="en-US" sz="3000" b="1" dirty="0" smtClean="0">
                <a:solidFill>
                  <a:srgbClr val="002060"/>
                </a:solidFill>
                <a:latin typeface="Times New Roman" panose="02020603050405020304" pitchFamily="18" charset="0"/>
                <a:cs typeface="Times New Roman" panose="02020603050405020304" pitchFamily="18" charset="0"/>
              </a:rPr>
              <a:t> </a:t>
            </a:r>
            <a:r>
              <a:rPr lang="en-US" altLang="en-US" sz="3000" b="1" dirty="0" err="1" smtClean="0">
                <a:solidFill>
                  <a:srgbClr val="002060"/>
                </a:solidFill>
                <a:latin typeface="Times New Roman" panose="02020603050405020304" pitchFamily="18" charset="0"/>
                <a:cs typeface="Times New Roman" panose="02020603050405020304" pitchFamily="18" charset="0"/>
              </a:rPr>
              <a:t>xứ</a:t>
            </a:r>
            <a:r>
              <a:rPr lang="en-US" altLang="en-US" sz="3000" b="1" dirty="0" smtClean="0">
                <a:solidFill>
                  <a:srgbClr val="002060"/>
                </a:solidFill>
                <a:latin typeface="Times New Roman" panose="02020603050405020304" pitchFamily="18" charset="0"/>
                <a:cs typeface="Times New Roman" panose="02020603050405020304" pitchFamily="18" charset="0"/>
              </a:rPr>
              <a:t>.</a:t>
            </a:r>
          </a:p>
        </p:txBody>
      </p:sp>
      <p:sp>
        <p:nvSpPr>
          <p:cNvPr id="11" name="Rectangle 10"/>
          <p:cNvSpPr/>
          <p:nvPr/>
        </p:nvSpPr>
        <p:spPr>
          <a:xfrm>
            <a:off x="641445" y="1029442"/>
            <a:ext cx="11196917" cy="3554819"/>
          </a:xfrm>
          <a:prstGeom prst="rect">
            <a:avLst/>
          </a:prstGeom>
        </p:spPr>
        <p:txBody>
          <a:bodyPr wrap="square">
            <a:spAutoFit/>
          </a:bodyPr>
          <a:lstStyle/>
          <a:p>
            <a:pPr algn="just">
              <a:lnSpc>
                <a:spcPct val="150000"/>
              </a:lnSpc>
              <a:spcAft>
                <a:spcPts val="0"/>
              </a:spcAft>
            </a:pP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ngắn</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ngà</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1966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Bộ</a:t>
            </a:r>
            <a:endPar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kháng</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Mĩ</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In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ngắn</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3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ngà</a:t>
            </a:r>
            <a:r>
              <a:rPr lang="en-US" sz="3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30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0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3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3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ngà</a:t>
            </a:r>
            <a:r>
              <a:rPr lang="en-US" sz="3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ngắn</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i="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30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rgbClr val="002060"/>
              </a:solidFill>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77235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3- </a:t>
            </a:r>
            <a:r>
              <a:rPr lang="en-US" b="1" dirty="0" err="1" smtClean="0">
                <a:latin typeface="Times New Roman" panose="02020603050405020304" pitchFamily="18" charset="0"/>
                <a:cs typeface="Times New Roman" panose="02020603050405020304" pitchFamily="18" charset="0"/>
              </a:rPr>
              <a:t>Hướng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dẫn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đọc</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1935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3"/>
          <p:cNvSpPr txBox="1">
            <a:spLocks noChangeArrowheads="1"/>
          </p:cNvSpPr>
          <p:nvPr/>
        </p:nvSpPr>
        <p:spPr bwMode="auto">
          <a:xfrm>
            <a:off x="111827" y="110000"/>
            <a:ext cx="1197567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err="1">
                <a:solidFill>
                  <a:srgbClr val="002060"/>
                </a:solidFill>
                <a:cs typeface="Arial" panose="020B0604020202020204" pitchFamily="34" charset="0"/>
              </a:rPr>
              <a:t>T</a:t>
            </a:r>
            <a:r>
              <a:rPr lang="en-US" altLang="en-US" sz="3000" b="1" dirty="0" err="1" smtClean="0">
                <a:solidFill>
                  <a:srgbClr val="002060"/>
                </a:solidFill>
                <a:cs typeface="Arial" panose="020B0604020202020204" pitchFamily="34" charset="0"/>
              </a:rPr>
              <a:t>óm</a:t>
            </a:r>
            <a:r>
              <a:rPr lang="en-US" altLang="en-US" sz="3000" b="1" dirty="0" smtClean="0">
                <a:solidFill>
                  <a:srgbClr val="002060"/>
                </a:solidFill>
                <a:cs typeface="Arial" panose="020B0604020202020204" pitchFamily="34" charset="0"/>
              </a:rPr>
              <a:t> </a:t>
            </a:r>
            <a:r>
              <a:rPr lang="en-US" altLang="en-US" sz="3000" b="1" dirty="0" err="1" smtClean="0">
                <a:solidFill>
                  <a:srgbClr val="002060"/>
                </a:solidFill>
                <a:cs typeface="Arial" panose="020B0604020202020204" pitchFamily="34" charset="0"/>
              </a:rPr>
              <a:t>tắt</a:t>
            </a:r>
            <a:endParaRPr lang="en-US" altLang="en-US" sz="3000" b="1" dirty="0" smtClean="0">
              <a:solidFill>
                <a:srgbClr val="002060"/>
              </a:solidFill>
              <a:cs typeface="Arial" panose="020B0604020202020204" pitchFamily="34" charset="0"/>
            </a:endParaRPr>
          </a:p>
          <a:p>
            <a:pPr algn="just" eaLnBrk="1" hangingPunct="1">
              <a:spcBef>
                <a:spcPct val="50000"/>
              </a:spcBef>
              <a:defRPr/>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xoay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Thu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chiến</a:t>
            </a:r>
            <a:r>
              <a:rPr lang="en-US" sz="2800" dirty="0" smtClean="0">
                <a:latin typeface="Times New Roman" panose="02020603050405020304" pitchFamily="18" charset="0"/>
                <a:cs typeface="Times New Roman" panose="02020603050405020304" pitchFamily="18" charset="0"/>
              </a:rPr>
              <a:t>, 7,8 </a:t>
            </a:r>
            <a:r>
              <a:rPr lang="en-US" sz="2800" dirty="0" err="1" smtClean="0">
                <a:latin typeface="Times New Roman" panose="02020603050405020304" pitchFamily="18" charset="0"/>
                <a:cs typeface="Times New Roman" panose="02020603050405020304" pitchFamily="18" charset="0"/>
              </a:rPr>
              <a:t>năm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dịp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nghỉ</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phép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thăm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nhà</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Thu – con </a:t>
            </a:r>
            <a:r>
              <a:rPr lang="en-US" sz="2800" dirty="0" err="1" smtClean="0">
                <a:latin typeface="Times New Roman" panose="02020603050405020304" pitchFamily="18" charset="0"/>
                <a:cs typeface="Times New Roman" panose="02020603050405020304" pitchFamily="18" charset="0"/>
              </a:rPr>
              <a:t>gái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nhún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tót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Thu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sẹo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chạy</a:t>
            </a:r>
            <a:r>
              <a:rPr lang="en-US" sz="2800" dirty="0">
                <a:latin typeface="Times New Roman" panose="02020603050405020304" pitchFamily="18" charset="0"/>
                <a:cs typeface="Times New Roman" panose="02020603050405020304" pitchFamily="18" charset="0"/>
              </a:rPr>
              <a:t>. Ba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Thu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gắng</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gũi</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nhưng</a:t>
            </a:r>
            <a:r>
              <a:rPr lang="en-US" sz="2800" dirty="0" smtClean="0">
                <a:latin typeface="Times New Roman" panose="02020603050405020304" pitchFamily="18" charset="0"/>
                <a:cs typeface="Times New Roman" panose="02020603050405020304" pitchFamily="18" charset="0"/>
              </a:rPr>
              <a:t> Thu </a:t>
            </a:r>
            <a:r>
              <a:rPr lang="en-US" sz="2800" dirty="0" err="1" smtClean="0">
                <a:latin typeface="Times New Roman" panose="02020603050405020304" pitchFamily="18" charset="0"/>
                <a:cs typeface="Times New Roman" panose="02020603050405020304" pitchFamily="18" charset="0"/>
              </a:rPr>
              <a:t>luôn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ông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khu</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bỗng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Thu </a:t>
            </a:r>
            <a:r>
              <a:rPr lang="en-US" sz="2800" dirty="0" err="1">
                <a:latin typeface="Times New Roman" panose="02020603050405020304" pitchFamily="18" charset="0"/>
                <a:cs typeface="Times New Roman" panose="02020603050405020304" pitchFamily="18" charset="0"/>
              </a:rPr>
              <a:t>chạy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Thu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smtClean="0">
                <a:latin typeface="Times New Roman" panose="02020603050405020304" pitchFamily="18" charset="0"/>
                <a:cs typeface="Times New Roman" panose="02020603050405020304" pitchFamily="18" charset="0"/>
              </a:rPr>
              <a:t>. Ở </a:t>
            </a:r>
            <a:r>
              <a:rPr lang="en-US" sz="2800" dirty="0" err="1" smtClean="0">
                <a:latin typeface="Times New Roman" panose="02020603050405020304" pitchFamily="18" charset="0"/>
                <a:cs typeface="Times New Roman" panose="02020603050405020304" pitchFamily="18" charset="0"/>
              </a:rPr>
              <a:t>chiến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dồn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nỗi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nhớ</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việc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chiếc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tặng</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nhưng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kịp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trao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tay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cho</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đã</a:t>
            </a:r>
            <a:r>
              <a:rPr lang="en-US" sz="2800" dirty="0" smtClean="0">
                <a:latin typeface="Times New Roman" panose="02020603050405020304" pitchFamily="18" charset="0"/>
                <a:cs typeface="Times New Roman" panose="02020603050405020304" pitchFamily="18" charset="0"/>
              </a:rPr>
              <a:t> hi </a:t>
            </a:r>
            <a:r>
              <a:rPr lang="en-US" sz="2800" dirty="0" err="1" smtClean="0">
                <a:latin typeface="Times New Roman" panose="02020603050405020304" pitchFamily="18" charset="0"/>
                <a:cs typeface="Times New Roman" panose="02020603050405020304" pitchFamily="18" charset="0"/>
              </a:rPr>
              <a:t>sinh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trận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giặc</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02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1. </a:t>
            </a:r>
            <a:r>
              <a:rPr lang="en-US" altLang="en-US" sz="3000" b="1" dirty="0" err="1" smtClean="0">
                <a:solidFill>
                  <a:srgbClr val="002060"/>
                </a:solidFill>
                <a:cs typeface="Arial" panose="020B0604020202020204" pitchFamily="34" charset="0"/>
              </a:rPr>
              <a:t>Tác</a:t>
            </a:r>
            <a:r>
              <a:rPr lang="en-US" altLang="en-US" sz="3000" b="1" dirty="0" smtClean="0">
                <a:solidFill>
                  <a:srgbClr val="002060"/>
                </a:solidFill>
                <a:cs typeface="Arial" panose="020B0604020202020204" pitchFamily="34" charset="0"/>
              </a:rPr>
              <a:t> </a:t>
            </a:r>
            <a:r>
              <a:rPr lang="en-US" altLang="en-US" sz="3000" b="1" dirty="0" err="1" smtClean="0">
                <a:solidFill>
                  <a:srgbClr val="002060"/>
                </a:solidFill>
                <a:cs typeface="Arial" panose="020B0604020202020204" pitchFamily="34" charset="0"/>
              </a:rPr>
              <a:t>giả</a:t>
            </a:r>
            <a:r>
              <a:rPr lang="en-US" altLang="en-US" sz="3000" b="1" dirty="0" smtClean="0">
                <a:solidFill>
                  <a:srgbClr val="002060"/>
                </a:solidFill>
                <a:cs typeface="Arial" panose="020B0604020202020204" pitchFamily="34" charset="0"/>
              </a:rPr>
              <a:t>.</a:t>
            </a:r>
          </a:p>
        </p:txBody>
      </p:sp>
      <p:sp>
        <p:nvSpPr>
          <p:cNvPr id="7"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2. </a:t>
            </a:r>
            <a:r>
              <a:rPr lang="en-US" altLang="en-US" sz="3000" b="1" dirty="0" err="1" smtClean="0">
                <a:solidFill>
                  <a:srgbClr val="002060"/>
                </a:solidFill>
                <a:cs typeface="Arial" panose="020B0604020202020204" pitchFamily="34" charset="0"/>
              </a:rPr>
              <a:t>Văn</a:t>
            </a:r>
            <a:r>
              <a:rPr lang="en-US" altLang="en-US" sz="3000" b="1" dirty="0" smtClean="0">
                <a:solidFill>
                  <a:srgbClr val="002060"/>
                </a:solidFill>
                <a:cs typeface="Arial" panose="020B0604020202020204" pitchFamily="34" charset="0"/>
              </a:rPr>
              <a:t> </a:t>
            </a:r>
            <a:r>
              <a:rPr lang="en-US" altLang="en-US" sz="3000" b="1" dirty="0" err="1" smtClean="0">
                <a:solidFill>
                  <a:srgbClr val="002060"/>
                </a:solidFill>
                <a:cs typeface="Arial" panose="020B0604020202020204" pitchFamily="34" charset="0"/>
              </a:rPr>
              <a:t>bản</a:t>
            </a:r>
            <a:r>
              <a:rPr lang="en-US" altLang="en-US" sz="3000" b="1" dirty="0" smtClean="0">
                <a:solidFill>
                  <a:srgbClr val="002060"/>
                </a:solidFill>
                <a:cs typeface="Arial" panose="020B0604020202020204" pitchFamily="34" charset="0"/>
              </a:rPr>
              <a:t>.</a:t>
            </a:r>
          </a:p>
        </p:txBody>
      </p:sp>
      <p:sp>
        <p:nvSpPr>
          <p:cNvPr id="8"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smtClean="0">
                <a:solidFill>
                  <a:srgbClr val="002060"/>
                </a:solidFill>
                <a:cs typeface="Arial" panose="020B0604020202020204" pitchFamily="34" charset="0"/>
              </a:rPr>
              <a:t>a. </a:t>
            </a:r>
            <a:r>
              <a:rPr lang="en-US" altLang="en-US" sz="3000" b="1" dirty="0" err="1" smtClean="0">
                <a:solidFill>
                  <a:srgbClr val="002060"/>
                </a:solidFill>
                <a:cs typeface="Arial" panose="020B0604020202020204" pitchFamily="34" charset="0"/>
              </a:rPr>
              <a:t>Xuất</a:t>
            </a:r>
            <a:r>
              <a:rPr lang="en-US" altLang="en-US" sz="3000" b="1" dirty="0" smtClean="0">
                <a:solidFill>
                  <a:srgbClr val="002060"/>
                </a:solidFill>
                <a:cs typeface="Arial" panose="020B0604020202020204" pitchFamily="34" charset="0"/>
              </a:rPr>
              <a:t> </a:t>
            </a:r>
            <a:r>
              <a:rPr lang="en-US" altLang="en-US" sz="3000" b="1" dirty="0" err="1" smtClean="0">
                <a:solidFill>
                  <a:srgbClr val="002060"/>
                </a:solidFill>
                <a:cs typeface="Arial" panose="020B0604020202020204" pitchFamily="34" charset="0"/>
              </a:rPr>
              <a:t>xứ</a:t>
            </a:r>
            <a:r>
              <a:rPr lang="en-US" altLang="en-US" sz="3000" b="1" dirty="0" smtClean="0">
                <a:solidFill>
                  <a:srgbClr val="002060"/>
                </a:solidFill>
                <a:cs typeface="Arial" panose="020B0604020202020204" pitchFamily="34" charset="0"/>
              </a:rPr>
              <a:t>.</a:t>
            </a:r>
          </a:p>
        </p:txBody>
      </p:sp>
      <p:sp>
        <p:nvSpPr>
          <p:cNvPr id="12" name="Rectangle 11"/>
          <p:cNvSpPr/>
          <p:nvPr/>
        </p:nvSpPr>
        <p:spPr>
          <a:xfrm>
            <a:off x="283206" y="3314783"/>
            <a:ext cx="6054842" cy="553998"/>
          </a:xfrm>
          <a:prstGeom prst="rect">
            <a:avLst/>
          </a:prstGeom>
        </p:spPr>
        <p:txBody>
          <a:bodyPr wrap="square">
            <a:spAutoFit/>
          </a:bodyPr>
          <a:lstStyle/>
          <a:p>
            <a:pPr algn="just">
              <a:spcAft>
                <a:spcPts val="0"/>
              </a:spcAft>
            </a:pP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b.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Đọc</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óm</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tắt</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a:t>
            </a:r>
            <a:endPar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endParaRPr>
          </a:p>
        </p:txBody>
      </p:sp>
      <p:sp>
        <p:nvSpPr>
          <p:cNvPr id="15" name="Rectangle 14"/>
          <p:cNvSpPr/>
          <p:nvPr/>
        </p:nvSpPr>
        <p:spPr>
          <a:xfrm>
            <a:off x="283206" y="3933979"/>
            <a:ext cx="6054842" cy="553998"/>
          </a:xfrm>
          <a:prstGeom prst="rect">
            <a:avLst/>
          </a:prstGeom>
        </p:spPr>
        <p:txBody>
          <a:bodyPr wrap="square">
            <a:spAutoFit/>
          </a:bodyPr>
          <a:lstStyle/>
          <a:p>
            <a:pPr algn="just">
              <a:spcAft>
                <a:spcPts val="0"/>
              </a:spcAft>
            </a:pP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c.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Cấu</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trúc</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smtClean="0">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smtClean="0">
                <a:solidFill>
                  <a:srgbClr val="002060"/>
                </a:solidFill>
                <a:latin typeface="Arial" panose="020B0604020202020204" pitchFamily="34" charset="0"/>
                <a:ea typeface="SimSun" panose="02010600030101010101" pitchFamily="2" charset="-122"/>
                <a:cs typeface="Arial" panose="020B0604020202020204" pitchFamily="34" charset="0"/>
              </a:rPr>
              <a:t>.</a:t>
            </a:r>
            <a:endPar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377657013"/>
              </p:ext>
            </p:extLst>
          </p:nvPr>
        </p:nvGraphicFramePr>
        <p:xfrm>
          <a:off x="188423" y="770003"/>
          <a:ext cx="11685130" cy="5436177"/>
        </p:xfrm>
        <a:graphic>
          <a:graphicData uri="http://schemas.openxmlformats.org/drawingml/2006/table">
            <a:tbl>
              <a:tblPr firstRow="1" firstCol="1" bandRow="1">
                <a:tableStyleId>{5C22544A-7EE6-4342-B048-85BDC9FD1C3A}</a:tableStyleId>
              </a:tblPr>
              <a:tblGrid>
                <a:gridCol w="3075939">
                  <a:extLst>
                    <a:ext uri="{9D8B030D-6E8A-4147-A177-3AD203B41FA5}">
                      <a16:colId xmlns:a16="http://schemas.microsoft.com/office/drawing/2014/main" val="3366167588"/>
                    </a:ext>
                  </a:extLst>
                </a:gridCol>
                <a:gridCol w="8609191">
                  <a:extLst>
                    <a:ext uri="{9D8B030D-6E8A-4147-A177-3AD203B41FA5}">
                      <a16:colId xmlns:a16="http://schemas.microsoft.com/office/drawing/2014/main" val="3624829410"/>
                    </a:ext>
                  </a:extLst>
                </a:gridCol>
              </a:tblGrid>
              <a:tr h="676660">
                <a:tc gridSpan="2">
                  <a:txBody>
                    <a:bodyPr/>
                    <a:lstStyle/>
                    <a:p>
                      <a:pPr algn="ctr">
                        <a:spcAft>
                          <a:spcPts val="0"/>
                        </a:spcAft>
                      </a:pPr>
                      <a:r>
                        <a:rPr lang="en-US" sz="2800" dirty="0" err="1" smtClean="0">
                          <a:solidFill>
                            <a:srgbClr val="FF0000"/>
                          </a:solidFill>
                          <a:effectLst/>
                          <a:latin typeface="Times New Roman" panose="02020603050405020304" pitchFamily="18" charset="0"/>
                          <a:ea typeface="+mn-ea"/>
                          <a:cs typeface="Times New Roman" panose="02020603050405020304" pitchFamily="18" charset="0"/>
                        </a:rPr>
                        <a:t>Đặc</a:t>
                      </a:r>
                      <a:r>
                        <a:rPr lang="en-US" sz="28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800" baseline="0" dirty="0" err="1" smtClean="0">
                          <a:solidFill>
                            <a:srgbClr val="FF0000"/>
                          </a:solidFill>
                          <a:effectLst/>
                          <a:latin typeface="Times New Roman" panose="02020603050405020304" pitchFamily="18" charset="0"/>
                          <a:ea typeface="+mn-ea"/>
                          <a:cs typeface="Times New Roman" panose="02020603050405020304" pitchFamily="18" charset="0"/>
                        </a:rPr>
                        <a:t>điểm</a:t>
                      </a:r>
                      <a:r>
                        <a:rPr lang="en-US" sz="28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800" baseline="0" dirty="0" err="1" smtClean="0">
                          <a:solidFill>
                            <a:srgbClr val="FF0000"/>
                          </a:solidFill>
                          <a:effectLst/>
                          <a:latin typeface="Times New Roman" panose="02020603050405020304" pitchFamily="18" charset="0"/>
                          <a:ea typeface="+mn-ea"/>
                          <a:cs typeface="Times New Roman" panose="02020603050405020304" pitchFamily="18" charset="0"/>
                        </a:rPr>
                        <a:t>thể</a:t>
                      </a:r>
                      <a:r>
                        <a:rPr lang="en-US" sz="28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800" baseline="0" dirty="0" err="1" smtClean="0">
                          <a:solidFill>
                            <a:srgbClr val="FF0000"/>
                          </a:solidFill>
                          <a:effectLst/>
                          <a:latin typeface="Times New Roman" panose="02020603050405020304" pitchFamily="18" charset="0"/>
                          <a:ea typeface="+mn-ea"/>
                          <a:cs typeface="Times New Roman" panose="02020603050405020304" pitchFamily="18" charset="0"/>
                        </a:rPr>
                        <a:t>loại</a:t>
                      </a:r>
                      <a:endParaRPr lang="en-US" sz="2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230574787"/>
                  </a:ext>
                </a:extLst>
              </a:tr>
              <a:tr h="732695">
                <a:tc>
                  <a:txBody>
                    <a:bodyPr/>
                    <a:lstStyle/>
                    <a:p>
                      <a:pPr marL="0" indent="0" algn="just">
                        <a:spcAft>
                          <a:spcPts val="0"/>
                        </a:spcAft>
                        <a:buFontTx/>
                        <a:buNone/>
                      </a:pPr>
                      <a:r>
                        <a:rPr lang="pt-BR" sz="2800" dirty="0" smtClean="0">
                          <a:solidFill>
                            <a:srgbClr val="002060"/>
                          </a:solidFill>
                          <a:effectLst/>
                          <a:latin typeface="Times New Roman" panose="02020603050405020304" pitchFamily="18" charset="0"/>
                          <a:cs typeface="Times New Roman" panose="02020603050405020304" pitchFamily="18" charset="0"/>
                        </a:rPr>
                        <a:t>- PTBĐ: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704745"/>
                  </a:ext>
                </a:extLst>
              </a:tr>
              <a:tr h="671137">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Ngôi kể: </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107213"/>
                  </a:ext>
                </a:extLst>
              </a:tr>
              <a:tr h="671137">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Nội dung kể:</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9934305"/>
                  </a:ext>
                </a:extLst>
              </a:tr>
              <a:tr h="671137">
                <a:tc>
                  <a:txBody>
                    <a:bodyPr/>
                    <a:lstStyle/>
                    <a:p>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Nhân</a:t>
                      </a:r>
                      <a:r>
                        <a:rPr lang="en-US" sz="2800" baseline="0" dirty="0" smtClean="0">
                          <a:solidFill>
                            <a:srgbClr val="002060"/>
                          </a:solidFill>
                          <a:latin typeface="Times New Roman" panose="02020603050405020304" pitchFamily="18" charset="0"/>
                          <a:cs typeface="Times New Roman" panose="02020603050405020304" pitchFamily="18" charset="0"/>
                        </a:rPr>
                        <a:t> </a:t>
                      </a:r>
                      <a:r>
                        <a:rPr lang="en-US" sz="2800" baseline="0" dirty="0" err="1" smtClean="0">
                          <a:solidFill>
                            <a:srgbClr val="002060"/>
                          </a:solidFill>
                          <a:latin typeface="Times New Roman" panose="02020603050405020304" pitchFamily="18" charset="0"/>
                          <a:cs typeface="Times New Roman" panose="02020603050405020304" pitchFamily="18" charset="0"/>
                        </a:rPr>
                        <a:t>vật</a:t>
                      </a:r>
                      <a:endParaRPr lang="en-US" sz="2800" dirty="0">
                        <a:solidFill>
                          <a:srgbClr val="002060"/>
                        </a:solidFill>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2365455"/>
                  </a:ext>
                </a:extLst>
              </a:tr>
              <a:tr h="671137">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Đề tài:</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1648017"/>
                  </a:ext>
                </a:extLst>
              </a:tr>
              <a:tr h="671137">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Mạch truyện.</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8358870"/>
                  </a:ext>
                </a:extLst>
              </a:tr>
              <a:tr h="671137">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Bố cục</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089508"/>
                  </a:ext>
                </a:extLst>
              </a:tr>
            </a:tbl>
          </a:graphicData>
        </a:graphic>
      </p:graphicFrame>
    </p:spTree>
    <p:extLst>
      <p:ext uri="{BB962C8B-B14F-4D97-AF65-F5344CB8AC3E}">
        <p14:creationId xmlns:p14="http://schemas.microsoft.com/office/powerpoint/2010/main" val="92240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heel(1)">
                                      <p:cBhvr>
                                        <p:cTn id="14"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16" name="Table 15"/>
          <p:cNvGraphicFramePr>
            <a:graphicFrameLocks noGrp="1"/>
          </p:cNvGraphicFramePr>
          <p:nvPr>
            <p:extLst>
              <p:ext uri="{D42A27DB-BD31-4B8C-83A1-F6EECF244321}">
                <p14:modId xmlns:p14="http://schemas.microsoft.com/office/powerpoint/2010/main" val="4022126170"/>
              </p:ext>
            </p:extLst>
          </p:nvPr>
        </p:nvGraphicFramePr>
        <p:xfrm>
          <a:off x="95535" y="475860"/>
          <a:ext cx="12192000" cy="6329693"/>
        </p:xfrm>
        <a:graphic>
          <a:graphicData uri="http://schemas.openxmlformats.org/drawingml/2006/table">
            <a:tbl>
              <a:tblPr firstRow="1" firstCol="1" bandRow="1">
                <a:tableStyleId>{5C22544A-7EE6-4342-B048-85BDC9FD1C3A}</a:tableStyleId>
              </a:tblPr>
              <a:tblGrid>
                <a:gridCol w="2554941">
                  <a:extLst>
                    <a:ext uri="{9D8B030D-6E8A-4147-A177-3AD203B41FA5}">
                      <a16:colId xmlns:a16="http://schemas.microsoft.com/office/drawing/2014/main" val="3366167588"/>
                    </a:ext>
                  </a:extLst>
                </a:gridCol>
                <a:gridCol w="9637059">
                  <a:extLst>
                    <a:ext uri="{9D8B030D-6E8A-4147-A177-3AD203B41FA5}">
                      <a16:colId xmlns:a16="http://schemas.microsoft.com/office/drawing/2014/main" val="3624829410"/>
                    </a:ext>
                  </a:extLst>
                </a:gridCol>
              </a:tblGrid>
              <a:tr h="678699">
                <a:tc>
                  <a:txBody>
                    <a:bodyPr/>
                    <a:lstStyle/>
                    <a:p>
                      <a:pPr marL="0" indent="0" algn="just">
                        <a:spcAft>
                          <a:spcPts val="0"/>
                        </a:spcAft>
                        <a:buFontTx/>
                        <a:buNone/>
                      </a:pPr>
                      <a:r>
                        <a:rPr lang="pt-BR" sz="2800" dirty="0" smtClean="0">
                          <a:solidFill>
                            <a:srgbClr val="002060"/>
                          </a:solidFill>
                          <a:effectLst/>
                          <a:latin typeface="Times New Roman" panose="02020603050405020304" pitchFamily="18" charset="0"/>
                          <a:cs typeface="Times New Roman" panose="02020603050405020304" pitchFamily="18" charset="0"/>
                        </a:rPr>
                        <a:t>- PTBĐ: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sz="2800" baseline="0" dirty="0" smtClean="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704745"/>
                  </a:ext>
                </a:extLst>
              </a:tr>
              <a:tr h="643465">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Ngôi kể: </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107213"/>
                  </a:ext>
                </a:extLst>
              </a:tr>
              <a:tr h="1066201">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Nội dung kể:</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9934305"/>
                  </a:ext>
                </a:extLst>
              </a:tr>
              <a:tr h="643465">
                <a:tc>
                  <a:txBody>
                    <a:bodyPr/>
                    <a:lstStyle/>
                    <a:p>
                      <a:pPr algn="just">
                        <a:spcAft>
                          <a:spcPts val="0"/>
                        </a:spcAft>
                      </a:pPr>
                      <a:r>
                        <a:rPr lang="en-US" sz="2800" dirty="0" smtClean="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dirty="0" err="1" smtClean="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Nhân</a:t>
                      </a:r>
                      <a:r>
                        <a:rPr lang="en-US" sz="2800" baseline="0" dirty="0" smtClean="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aseline="0" dirty="0" err="1" smtClean="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vật</a:t>
                      </a:r>
                      <a:r>
                        <a:rPr lang="en-US" sz="2800" baseline="0" dirty="0" smtClean="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722104"/>
                  </a:ext>
                </a:extLst>
              </a:tr>
              <a:tr h="538208">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Đề tài:</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4133446"/>
                  </a:ext>
                </a:extLst>
              </a:tr>
              <a:tr h="937837">
                <a:tc>
                  <a:txBody>
                    <a:bodyPr/>
                    <a:lstStyle/>
                    <a:p>
                      <a:pPr algn="just">
                        <a:spcAft>
                          <a:spcPts val="0"/>
                        </a:spcAft>
                      </a:pPr>
                      <a:r>
                        <a:rPr lang="pt-BR" sz="2800" dirty="0" smtClean="0">
                          <a:solidFill>
                            <a:srgbClr val="002060"/>
                          </a:solidFill>
                          <a:effectLst/>
                          <a:latin typeface="Times New Roman" panose="02020603050405020304" pitchFamily="18" charset="0"/>
                          <a:cs typeface="Times New Roman" panose="02020603050405020304" pitchFamily="18" charset="0"/>
                        </a:rPr>
                        <a:t>- Mạch </a:t>
                      </a:r>
                      <a:r>
                        <a:rPr lang="pt-BR" sz="2800" dirty="0">
                          <a:solidFill>
                            <a:srgbClr val="002060"/>
                          </a:solidFill>
                          <a:effectLst/>
                          <a:latin typeface="Times New Roman" panose="02020603050405020304" pitchFamily="18" charset="0"/>
                          <a:cs typeface="Times New Roman" panose="02020603050405020304" pitchFamily="18" charset="0"/>
                        </a:rPr>
                        <a:t>truyện.</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3848291"/>
                  </a:ext>
                </a:extLst>
              </a:tr>
              <a:tr h="1821818">
                <a:tc>
                  <a:txBody>
                    <a:bodyPr/>
                    <a:lstStyle/>
                    <a:p>
                      <a:pPr algn="just">
                        <a:spcAft>
                          <a:spcPts val="0"/>
                        </a:spcAft>
                      </a:pPr>
                      <a:r>
                        <a:rPr lang="pt-BR" sz="2800" dirty="0">
                          <a:solidFill>
                            <a:srgbClr val="002060"/>
                          </a:solidFill>
                          <a:effectLst/>
                          <a:latin typeface="Times New Roman" panose="02020603050405020304" pitchFamily="18" charset="0"/>
                          <a:cs typeface="Times New Roman" panose="02020603050405020304" pitchFamily="18" charset="0"/>
                        </a:rPr>
                        <a:t>- Bố cục</a:t>
                      </a:r>
                      <a:endParaRPr lang="en-US" sz="2800"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761616"/>
                  </a:ext>
                </a:extLst>
              </a:tr>
            </a:tbl>
          </a:graphicData>
        </a:graphic>
      </p:graphicFrame>
      <p:sp>
        <p:nvSpPr>
          <p:cNvPr id="3" name="Rectangle 2"/>
          <p:cNvSpPr/>
          <p:nvPr/>
        </p:nvSpPr>
        <p:spPr>
          <a:xfrm>
            <a:off x="2610030" y="554478"/>
            <a:ext cx="5896166" cy="523220"/>
          </a:xfrm>
          <a:prstGeom prst="rect">
            <a:avLst/>
          </a:prstGeom>
        </p:spPr>
        <p:txBody>
          <a:bodyPr wrap="none">
            <a:spAutoFit/>
          </a:bodyPr>
          <a:lstStyle/>
          <a:p>
            <a:pPr algn="just">
              <a:spcAft>
                <a:spcPts val="0"/>
              </a:spcAft>
            </a:pPr>
            <a:r>
              <a:rPr lang="en-US" sz="2800" dirty="0" err="1">
                <a:latin typeface="Arial" panose="020B0604020202020204" pitchFamily="34" charset="0"/>
                <a:cs typeface="Arial" panose="020B0604020202020204" pitchFamily="34" charset="0"/>
              </a:rPr>
              <a:t>Tự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hợp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miêu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biểu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a:t>
            </a:r>
          </a:p>
        </p:txBody>
      </p:sp>
      <p:sp>
        <p:nvSpPr>
          <p:cNvPr id="4" name="Rectangle 3"/>
          <p:cNvSpPr/>
          <p:nvPr/>
        </p:nvSpPr>
        <p:spPr>
          <a:xfrm>
            <a:off x="2627961" y="1180818"/>
            <a:ext cx="7337265" cy="523220"/>
          </a:xfrm>
          <a:prstGeom prst="rect">
            <a:avLst/>
          </a:prstGeom>
        </p:spPr>
        <p:txBody>
          <a:bodyPr wrap="none">
            <a:spAutoFit/>
          </a:bodyPr>
          <a:lstStyle/>
          <a:p>
            <a:pPr algn="just">
              <a:spcAft>
                <a:spcPts val="0"/>
              </a:spcAft>
            </a:pPr>
            <a:r>
              <a:rPr lang="en-US" sz="2800" dirty="0" err="1">
                <a:latin typeface="Arial" panose="020B0604020202020204" pitchFamily="34" charset="0"/>
                <a:cs typeface="Arial" panose="020B0604020202020204" pitchFamily="34" charset="0"/>
              </a:rPr>
              <a:t>Ngôi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nhất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bằng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nhân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vật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bác</a:t>
            </a:r>
            <a:r>
              <a:rPr lang="en-US" sz="2800" dirty="0">
                <a:latin typeface="Arial" panose="020B0604020202020204" pitchFamily="34" charset="0"/>
                <a:cs typeface="Arial" panose="020B0604020202020204" pitchFamily="34" charset="0"/>
              </a:rPr>
              <a:t> Ba.</a:t>
            </a:r>
            <a:endParaRPr lang="en-US" sz="2800" dirty="0">
              <a:latin typeface="Arial" panose="020B0604020202020204" pitchFamily="34" charset="0"/>
              <a:ea typeface="SimSun" panose="02010600030101010101" pitchFamily="2" charset="-122"/>
              <a:cs typeface="Arial" panose="020B0604020202020204" pitchFamily="34" charset="0"/>
            </a:endParaRPr>
          </a:p>
        </p:txBody>
      </p:sp>
      <p:sp>
        <p:nvSpPr>
          <p:cNvPr id="5" name="Rectangle 4"/>
          <p:cNvSpPr/>
          <p:nvPr/>
        </p:nvSpPr>
        <p:spPr>
          <a:xfrm>
            <a:off x="2618998" y="1852611"/>
            <a:ext cx="9537142" cy="954107"/>
          </a:xfrm>
          <a:prstGeom prst="rect">
            <a:avLst/>
          </a:prstGeom>
        </p:spPr>
        <p:txBody>
          <a:bodyPr wrap="square">
            <a:spAutoFit/>
          </a:bodyPr>
          <a:lstStyle/>
          <a:p>
            <a:pPr algn="just"/>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chuyện</a:t>
            </a: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tình</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con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Sáu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Thu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phép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thăm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cũng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a:t>
            </a:r>
            <a:r>
              <a:rPr lang="vi-VN" sz="2800" dirty="0">
                <a:latin typeface="Arial" panose="020B0604020202020204" pitchFamily="34" charset="0"/>
                <a:cs typeface="Arial" panose="020B0604020202020204" pitchFamily="34" charset="0"/>
              </a:rPr>
              <a:t>ư khi ông trở về khu căn cứ</a:t>
            </a:r>
            <a:endParaRPr lang="en-US" sz="2800" dirty="0">
              <a:latin typeface="Arial" panose="020B0604020202020204" pitchFamily="34" charset="0"/>
              <a:cs typeface="Arial" panose="020B0604020202020204" pitchFamily="34" charset="0"/>
            </a:endParaRPr>
          </a:p>
        </p:txBody>
      </p:sp>
      <p:sp>
        <p:nvSpPr>
          <p:cNvPr id="6" name="Rectangle 5"/>
          <p:cNvSpPr/>
          <p:nvPr/>
        </p:nvSpPr>
        <p:spPr>
          <a:xfrm>
            <a:off x="2610030" y="2940703"/>
            <a:ext cx="8292497" cy="523220"/>
          </a:xfrm>
          <a:prstGeom prst="rect">
            <a:avLst/>
          </a:prstGeom>
        </p:spPr>
        <p:txBody>
          <a:bodyPr wrap="square">
            <a:spAutoFit/>
          </a:bodyPr>
          <a:lstStyle/>
          <a:p>
            <a:pPr algn="just">
              <a:defRPr/>
            </a:pPr>
            <a:r>
              <a:rPr lang="en-US" sz="2800" b="1" dirty="0" err="1">
                <a:solidFill>
                  <a:srgbClr val="C00000"/>
                </a:solidFill>
                <a:latin typeface="Arial" panose="020B0604020202020204" pitchFamily="34" charset="0"/>
                <a:ea typeface="SimSun" panose="02010600030101010101" pitchFamily="2" charset="-122"/>
                <a:cs typeface="Arial" panose="020B0604020202020204" pitchFamily="34" charset="0"/>
              </a:rPr>
              <a:t>Ông</a:t>
            </a:r>
            <a:r>
              <a:rPr lang="en-US" sz="2800" b="1" dirty="0">
                <a:solidFill>
                  <a:srgbClr val="C00000"/>
                </a:solidFill>
                <a:latin typeface="Arial" panose="020B0604020202020204" pitchFamily="34" charset="0"/>
                <a:ea typeface="SimSun" panose="02010600030101010101" pitchFamily="2" charset="-122"/>
                <a:cs typeface="Arial" panose="020B0604020202020204" pitchFamily="34" charset="0"/>
              </a:rPr>
              <a:t> </a:t>
            </a:r>
            <a:r>
              <a:rPr lang="en-US" sz="2800" b="1" dirty="0" err="1">
                <a:solidFill>
                  <a:srgbClr val="C00000"/>
                </a:solidFill>
                <a:latin typeface="Arial" panose="020B0604020202020204" pitchFamily="34" charset="0"/>
                <a:ea typeface="SimSun" panose="02010600030101010101" pitchFamily="2" charset="-122"/>
                <a:cs typeface="Arial" panose="020B0604020202020204" pitchFamily="34" charset="0"/>
              </a:rPr>
              <a:t>Sáu</a:t>
            </a:r>
            <a:r>
              <a:rPr lang="en-US" sz="2800" b="1" dirty="0">
                <a:solidFill>
                  <a:srgbClr val="C00000"/>
                </a:solidFill>
                <a:latin typeface="Arial" panose="020B0604020202020204" pitchFamily="34" charset="0"/>
                <a:ea typeface="SimSun" panose="02010600030101010101" pitchFamily="2" charset="-122"/>
                <a:cs typeface="Arial" panose="020B0604020202020204" pitchFamily="34" charset="0"/>
              </a:rPr>
              <a:t>, </a:t>
            </a:r>
            <a:r>
              <a:rPr lang="en-US" sz="2800" b="1" dirty="0" err="1">
                <a:solidFill>
                  <a:srgbClr val="C00000"/>
                </a:solidFill>
                <a:latin typeface="Arial" panose="020B0604020202020204" pitchFamily="34" charset="0"/>
                <a:ea typeface="SimSun" panose="02010600030101010101" pitchFamily="2" charset="-122"/>
                <a:cs typeface="Arial" panose="020B0604020202020204" pitchFamily="34" charset="0"/>
              </a:rPr>
              <a:t>bé</a:t>
            </a:r>
            <a:r>
              <a:rPr lang="en-US" sz="2800" b="1" dirty="0">
                <a:solidFill>
                  <a:srgbClr val="C00000"/>
                </a:solidFill>
                <a:latin typeface="Arial" panose="020B0604020202020204" pitchFamily="34" charset="0"/>
                <a:ea typeface="SimSun" panose="02010600030101010101" pitchFamily="2" charset="-122"/>
                <a:cs typeface="Arial" panose="020B0604020202020204" pitchFamily="34" charset="0"/>
              </a:rPr>
              <a:t> Thu</a:t>
            </a:r>
            <a:r>
              <a:rPr lang="en-US" sz="2800" dirty="0">
                <a:latin typeface="Arial" panose="020B0604020202020204" pitchFamily="34" charset="0"/>
                <a:ea typeface="SimSun" panose="02010600030101010101" pitchFamily="2" charset="-122"/>
                <a:cs typeface="Arial" panose="020B0604020202020204" pitchFamily="34" charset="0"/>
              </a:rPr>
              <a:t>, </a:t>
            </a:r>
            <a:r>
              <a:rPr lang="en-US" sz="2800" dirty="0" err="1">
                <a:latin typeface="Arial" panose="020B0604020202020204" pitchFamily="34" charset="0"/>
                <a:ea typeface="SimSun" panose="02010600030101010101" pitchFamily="2" charset="-122"/>
                <a:cs typeface="Arial" panose="020B0604020202020204" pitchFamily="34" charset="0"/>
              </a:rPr>
              <a:t>bác</a:t>
            </a:r>
            <a:r>
              <a:rPr lang="en-US" sz="2800" dirty="0">
                <a:latin typeface="Arial" panose="020B0604020202020204" pitchFamily="34" charset="0"/>
                <a:ea typeface="SimSun" panose="02010600030101010101" pitchFamily="2" charset="-122"/>
                <a:cs typeface="Arial" panose="020B0604020202020204" pitchFamily="34" charset="0"/>
              </a:rPr>
              <a:t> Ba…</a:t>
            </a:r>
          </a:p>
        </p:txBody>
      </p:sp>
      <p:sp>
        <p:nvSpPr>
          <p:cNvPr id="7" name="Rectangle 6"/>
          <p:cNvSpPr/>
          <p:nvPr/>
        </p:nvSpPr>
        <p:spPr>
          <a:xfrm>
            <a:off x="2605534" y="3530563"/>
            <a:ext cx="9283311" cy="523220"/>
          </a:xfrm>
          <a:prstGeom prst="rect">
            <a:avLst/>
          </a:prstGeom>
        </p:spPr>
        <p:txBody>
          <a:bodyPr wrap="none">
            <a:spAutoFit/>
          </a:bodyPr>
          <a:lstStyle/>
          <a:p>
            <a:pPr algn="just">
              <a:spcAft>
                <a:spcPts val="0"/>
              </a:spcAft>
            </a:pPr>
            <a:r>
              <a:rPr lang="en-US" sz="2800" dirty="0" err="1">
                <a:latin typeface="Arial" panose="020B0604020202020204" pitchFamily="34" charset="0"/>
                <a:cs typeface="Arial" panose="020B0604020202020204" pitchFamily="34" charset="0"/>
              </a:rPr>
              <a:t>Hình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ảnh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đồng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bào</a:t>
            </a:r>
            <a:r>
              <a:rPr lang="en-US" sz="2800" dirty="0">
                <a:latin typeface="Arial" panose="020B0604020202020204" pitchFamily="34" charset="0"/>
                <a:cs typeface="Arial" panose="020B0604020202020204" pitchFamily="34" charset="0"/>
              </a:rPr>
              <a:t> Nam </a:t>
            </a: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kháng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chiến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chống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Mĩ</a:t>
            </a:r>
            <a:r>
              <a:rPr lang="en-US" sz="2800" dirty="0">
                <a:latin typeface="Arial" panose="020B0604020202020204" pitchFamily="34" charset="0"/>
                <a:cs typeface="Arial" panose="020B0604020202020204" pitchFamily="34" charset="0"/>
              </a:rPr>
              <a:t>.</a:t>
            </a:r>
            <a:endParaRPr lang="en-US" sz="2800" dirty="0">
              <a:latin typeface="Arial" panose="020B0604020202020204" pitchFamily="34" charset="0"/>
              <a:ea typeface="SimSun" panose="02010600030101010101" pitchFamily="2" charset="-122"/>
              <a:cs typeface="Arial" panose="020B0604020202020204" pitchFamily="34" charset="0"/>
            </a:endParaRPr>
          </a:p>
        </p:txBody>
      </p:sp>
      <p:sp>
        <p:nvSpPr>
          <p:cNvPr id="17" name="Rectangle 16"/>
          <p:cNvSpPr/>
          <p:nvPr/>
        </p:nvSpPr>
        <p:spPr>
          <a:xfrm>
            <a:off x="2618995" y="4131094"/>
            <a:ext cx="9528179" cy="954107"/>
          </a:xfrm>
          <a:prstGeom prst="rect">
            <a:avLst/>
          </a:prstGeom>
        </p:spPr>
        <p:txBody>
          <a:bodyPr wrap="square">
            <a:spAutoFit/>
          </a:bodyPr>
          <a:lstStyle/>
          <a:p>
            <a:pPr algn="just">
              <a:spcAft>
                <a:spcPts val="0"/>
              </a:spcAft>
            </a:pPr>
            <a:r>
              <a:rPr lang="pt-BR" sz="2800" dirty="0">
                <a:solidFill>
                  <a:schemeClr val="dk1"/>
                </a:solidFill>
                <a:latin typeface="Arial" panose="020B0604020202020204" pitchFamily="34" charset="0"/>
                <a:cs typeface="Arial" panose="020B0604020202020204" pitchFamily="34" charset="0"/>
              </a:rPr>
              <a:t>Phát triển theo diễn biến câu </a:t>
            </a:r>
            <a:r>
              <a:rPr lang="en-US" sz="2800" dirty="0" err="1">
                <a:latin typeface="Arial" panose="020B0604020202020204" pitchFamily="34" charset="0"/>
                <a:cs typeface="Arial" panose="020B0604020202020204" pitchFamily="34" charset="0"/>
              </a:rPr>
              <a:t>chuyện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con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Sáu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Thu </a:t>
            </a:r>
            <a:endParaRPr lang="en-US" sz="2800" dirty="0">
              <a:latin typeface="Arial" panose="020B0604020202020204" pitchFamily="34" charset="0"/>
              <a:ea typeface="SimSun" panose="02010600030101010101" pitchFamily="2" charset="-122"/>
              <a:cs typeface="Arial" panose="020B0604020202020204" pitchFamily="34" charset="0"/>
            </a:endParaRPr>
          </a:p>
        </p:txBody>
      </p:sp>
      <p:sp>
        <p:nvSpPr>
          <p:cNvPr id="18" name="Rectangle 17"/>
          <p:cNvSpPr/>
          <p:nvPr/>
        </p:nvSpPr>
        <p:spPr>
          <a:xfrm>
            <a:off x="2659335" y="4989671"/>
            <a:ext cx="9447498" cy="1815882"/>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Ba </a:t>
            </a:r>
            <a:r>
              <a:rPr lang="en-US" sz="2800" dirty="0" err="1">
                <a:latin typeface="Arial" panose="020B0604020202020204" pitchFamily="34" charset="0"/>
                <a:cs typeface="Arial" panose="020B0604020202020204" pitchFamily="34" charset="0"/>
              </a:rPr>
              <a:t>phần</a:t>
            </a:r>
            <a:r>
              <a:rPr lang="en-US" sz="2800" dirty="0">
                <a:latin typeface="Arial" panose="020B0604020202020204" pitchFamily="34" charset="0"/>
                <a:cs typeface="Arial" panose="020B0604020202020204" pitchFamily="34" charset="0"/>
              </a:rPr>
              <a:t>: </a:t>
            </a:r>
          </a:p>
          <a:p>
            <a:r>
              <a:rPr lang="en-US" sz="2800" dirty="0">
                <a:latin typeface="Arial" panose="020B0604020202020204" pitchFamily="34" charset="0"/>
                <a:cs typeface="Arial" panose="020B0604020202020204" pitchFamily="34" charset="0"/>
              </a:rPr>
              <a:t>P1: </a:t>
            </a:r>
            <a:r>
              <a:rPr lang="pt-BR" sz="2800" dirty="0">
                <a:solidFill>
                  <a:schemeClr val="dk1"/>
                </a:solidFill>
                <a:latin typeface="Arial" panose="020B0604020202020204" pitchFamily="34" charset="0"/>
                <a:cs typeface="Arial" panose="020B0604020202020204" pitchFamily="34" charset="0"/>
              </a:rPr>
              <a:t>Từ đầu đến: </a:t>
            </a:r>
            <a:r>
              <a:rPr lang="en-US" sz="2800" i="1" dirty="0" err="1">
                <a:solidFill>
                  <a:schemeClr val="dk1"/>
                </a:solidFill>
                <a:latin typeface="Arial" panose="020B0604020202020204" pitchFamily="34" charset="0"/>
                <a:cs typeface="Arial" panose="020B0604020202020204" pitchFamily="34" charset="0"/>
              </a:rPr>
              <a:t>Không</a:t>
            </a:r>
            <a:r>
              <a:rPr lang="en-US" sz="2800" i="1" dirty="0">
                <a:solidFill>
                  <a:schemeClr val="dk1"/>
                </a:solidFill>
                <a:latin typeface="Arial" panose="020B0604020202020204" pitchFamily="34" charset="0"/>
                <a:cs typeface="Arial" panose="020B0604020202020204" pitchFamily="34" charset="0"/>
              </a:rPr>
              <a:t> </a:t>
            </a:r>
            <a:r>
              <a:rPr lang="en-US" sz="2800" i="1" dirty="0" err="1">
                <a:solidFill>
                  <a:schemeClr val="dk1"/>
                </a:solidFill>
                <a:latin typeface="Arial" panose="020B0604020202020204" pitchFamily="34" charset="0"/>
                <a:cs typeface="Arial" panose="020B0604020202020204" pitchFamily="34" charset="0"/>
              </a:rPr>
              <a:t>muốn</a:t>
            </a:r>
            <a:r>
              <a:rPr lang="en-US" sz="2800" i="1" dirty="0">
                <a:solidFill>
                  <a:schemeClr val="dk1"/>
                </a:solidFill>
                <a:latin typeface="Arial" panose="020B0604020202020204" pitchFamily="34" charset="0"/>
                <a:cs typeface="Arial" panose="020B0604020202020204" pitchFamily="34" charset="0"/>
              </a:rPr>
              <a:t> </a:t>
            </a:r>
            <a:r>
              <a:rPr lang="en-US" sz="2800" i="1" dirty="0" err="1">
                <a:solidFill>
                  <a:schemeClr val="dk1"/>
                </a:solidFill>
                <a:latin typeface="Arial" panose="020B0604020202020204" pitchFamily="34" charset="0"/>
                <a:cs typeface="Arial" panose="020B0604020202020204" pitchFamily="34" charset="0"/>
              </a:rPr>
              <a:t>bắt</a:t>
            </a:r>
            <a:r>
              <a:rPr lang="en-US" sz="2800" i="1" dirty="0">
                <a:solidFill>
                  <a:schemeClr val="dk1"/>
                </a:solidFill>
                <a:latin typeface="Arial" panose="020B0604020202020204" pitchFamily="34" charset="0"/>
                <a:cs typeface="Arial" panose="020B0604020202020204" pitchFamily="34" charset="0"/>
              </a:rPr>
              <a:t> </a:t>
            </a:r>
            <a:r>
              <a:rPr lang="en-US" sz="2800" i="1" dirty="0" err="1">
                <a:solidFill>
                  <a:schemeClr val="dk1"/>
                </a:solidFill>
                <a:latin typeface="Arial" panose="020B0604020202020204" pitchFamily="34" charset="0"/>
                <a:cs typeface="Arial" panose="020B0604020202020204" pitchFamily="34" charset="0"/>
              </a:rPr>
              <a:t>nó</a:t>
            </a:r>
            <a:r>
              <a:rPr lang="en-US" sz="2800" i="1" dirty="0">
                <a:solidFill>
                  <a:schemeClr val="dk1"/>
                </a:solidFill>
                <a:latin typeface="Arial" panose="020B0604020202020204" pitchFamily="34" charset="0"/>
                <a:cs typeface="Arial" panose="020B0604020202020204" pitchFamily="34" charset="0"/>
              </a:rPr>
              <a:t> </a:t>
            </a:r>
            <a:r>
              <a:rPr lang="en-US" sz="2800" i="1" dirty="0" err="1">
                <a:solidFill>
                  <a:schemeClr val="dk1"/>
                </a:solidFill>
                <a:latin typeface="Arial" panose="020B0604020202020204" pitchFamily="34" charset="0"/>
                <a:cs typeface="Arial" panose="020B0604020202020204" pitchFamily="34" charset="0"/>
              </a:rPr>
              <a:t>về</a:t>
            </a:r>
            <a:r>
              <a:rPr lang="en-US" sz="2800" i="1" dirty="0">
                <a:solidFill>
                  <a:schemeClr val="dk1"/>
                </a:solidFill>
                <a:latin typeface="Arial" panose="020B0604020202020204" pitchFamily="34" charset="0"/>
                <a:cs typeface="Arial" panose="020B0604020202020204" pitchFamily="34" charset="0"/>
              </a:rPr>
              <a:t>.</a:t>
            </a:r>
            <a:endParaRPr lang="en-US" sz="2800" dirty="0">
              <a:solidFill>
                <a:schemeClr val="dk1"/>
              </a:solidFill>
              <a:latin typeface="Arial" panose="020B0604020202020204" pitchFamily="34" charset="0"/>
              <a:cs typeface="Arial" panose="020B0604020202020204" pitchFamily="34" charset="0"/>
            </a:endParaRPr>
          </a:p>
          <a:p>
            <a:r>
              <a:rPr lang="pt-BR" sz="2800" dirty="0">
                <a:solidFill>
                  <a:schemeClr val="dk1"/>
                </a:solidFill>
                <a:latin typeface="Arial" panose="020B0604020202020204" pitchFamily="34" charset="0"/>
                <a:cs typeface="Arial" panose="020B0604020202020204" pitchFamily="34" charset="0"/>
              </a:rPr>
              <a:t>P2: Tiếp đến: </a:t>
            </a:r>
            <a:r>
              <a:rPr lang="pt-BR" sz="2800" i="1" dirty="0">
                <a:solidFill>
                  <a:schemeClr val="dk1"/>
                </a:solidFill>
                <a:latin typeface="Arial" panose="020B0604020202020204" pitchFamily="34" charset="0"/>
                <a:cs typeface="Arial" panose="020B0604020202020204" pitchFamily="34" charset="0"/>
              </a:rPr>
              <a:t>từ từ tuột xuống.</a:t>
            </a:r>
            <a:endParaRPr lang="en-US" sz="2800" dirty="0">
              <a:solidFill>
                <a:schemeClr val="dk1"/>
              </a:solidFill>
              <a:latin typeface="Arial" panose="020B0604020202020204" pitchFamily="34" charset="0"/>
              <a:cs typeface="Arial" panose="020B0604020202020204" pitchFamily="34" charset="0"/>
            </a:endParaRPr>
          </a:p>
          <a:p>
            <a:r>
              <a:rPr lang="pt-BR" sz="2800" dirty="0">
                <a:solidFill>
                  <a:schemeClr val="dk1"/>
                </a:solidFill>
                <a:latin typeface="Arial" panose="020B0604020202020204" pitchFamily="34" charset="0"/>
                <a:cs typeface="Arial" panose="020B0604020202020204" pitchFamily="34" charset="0"/>
              </a:rPr>
              <a:t>P3: Còn lại.</a:t>
            </a:r>
            <a:r>
              <a:rPr lang="en-US" sz="2800" dirty="0">
                <a:latin typeface="Arial" panose="020B0604020202020204" pitchFamily="34" charset="0"/>
                <a:cs typeface="Arial" panose="020B0604020202020204" pitchFamily="34" charset="0"/>
              </a:rPr>
              <a:t> </a:t>
            </a:r>
            <a:endParaRPr lang="en-US" sz="2800" dirty="0">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259683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ircle(in)">
                                      <p:cBhvr>
                                        <p:cTn id="21" dur="2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down)">
                                      <p:cBhvr>
                                        <p:cTn id="38" dur="580">
                                          <p:stCondLst>
                                            <p:cond delay="0"/>
                                          </p:stCondLst>
                                        </p:cTn>
                                        <p:tgtEl>
                                          <p:spTgt spid="7"/>
                                        </p:tgtEl>
                                      </p:cBhvr>
                                    </p:animEffect>
                                    <p:anim calcmode="lin" valueType="num">
                                      <p:cBhvr>
                                        <p:cTn id="3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4" dur="26">
                                          <p:stCondLst>
                                            <p:cond delay="650"/>
                                          </p:stCondLst>
                                        </p:cTn>
                                        <p:tgtEl>
                                          <p:spTgt spid="7"/>
                                        </p:tgtEl>
                                      </p:cBhvr>
                                      <p:to x="100000" y="60000"/>
                                    </p:animScale>
                                    <p:animScale>
                                      <p:cBhvr>
                                        <p:cTn id="45" dur="166" decel="50000">
                                          <p:stCondLst>
                                            <p:cond delay="676"/>
                                          </p:stCondLst>
                                        </p:cTn>
                                        <p:tgtEl>
                                          <p:spTgt spid="7"/>
                                        </p:tgtEl>
                                      </p:cBhvr>
                                      <p:to x="100000" y="100000"/>
                                    </p:animScale>
                                    <p:animScale>
                                      <p:cBhvr>
                                        <p:cTn id="46" dur="26">
                                          <p:stCondLst>
                                            <p:cond delay="1312"/>
                                          </p:stCondLst>
                                        </p:cTn>
                                        <p:tgtEl>
                                          <p:spTgt spid="7"/>
                                        </p:tgtEl>
                                      </p:cBhvr>
                                      <p:to x="100000" y="80000"/>
                                    </p:animScale>
                                    <p:animScale>
                                      <p:cBhvr>
                                        <p:cTn id="47" dur="166" decel="50000">
                                          <p:stCondLst>
                                            <p:cond delay="1338"/>
                                          </p:stCondLst>
                                        </p:cTn>
                                        <p:tgtEl>
                                          <p:spTgt spid="7"/>
                                        </p:tgtEl>
                                      </p:cBhvr>
                                      <p:to x="100000" y="100000"/>
                                    </p:animScale>
                                    <p:animScale>
                                      <p:cBhvr>
                                        <p:cTn id="48" dur="26">
                                          <p:stCondLst>
                                            <p:cond delay="1642"/>
                                          </p:stCondLst>
                                        </p:cTn>
                                        <p:tgtEl>
                                          <p:spTgt spid="7"/>
                                        </p:tgtEl>
                                      </p:cBhvr>
                                      <p:to x="100000" y="90000"/>
                                    </p:animScale>
                                    <p:animScale>
                                      <p:cBhvr>
                                        <p:cTn id="49" dur="166" decel="50000">
                                          <p:stCondLst>
                                            <p:cond delay="1668"/>
                                          </p:stCondLst>
                                        </p:cTn>
                                        <p:tgtEl>
                                          <p:spTgt spid="7"/>
                                        </p:tgtEl>
                                      </p:cBhvr>
                                      <p:to x="100000" y="100000"/>
                                    </p:animScale>
                                    <p:animScale>
                                      <p:cBhvr>
                                        <p:cTn id="50" dur="26">
                                          <p:stCondLst>
                                            <p:cond delay="1808"/>
                                          </p:stCondLst>
                                        </p:cTn>
                                        <p:tgtEl>
                                          <p:spTgt spid="7"/>
                                        </p:tgtEl>
                                      </p:cBhvr>
                                      <p:to x="100000" y="95000"/>
                                    </p:animScale>
                                    <p:animScale>
                                      <p:cBhvr>
                                        <p:cTn id="51" dur="166" decel="50000">
                                          <p:stCondLst>
                                            <p:cond delay="1834"/>
                                          </p:stCondLst>
                                        </p:cTn>
                                        <p:tgtEl>
                                          <p:spTgt spid="7"/>
                                        </p:tgtEl>
                                      </p:cBhvr>
                                      <p:to x="100000" y="100000"/>
                                    </p:animScale>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additive="base">
                                        <p:cTn id="56" dur="500" fill="hold"/>
                                        <p:tgtEl>
                                          <p:spTgt spid="17"/>
                                        </p:tgtEl>
                                        <p:attrNameLst>
                                          <p:attrName>ppt_x</p:attrName>
                                        </p:attrNameLst>
                                      </p:cBhvr>
                                      <p:tavLst>
                                        <p:tav tm="0">
                                          <p:val>
                                            <p:strVal val="#ppt_x"/>
                                          </p:val>
                                        </p:tav>
                                        <p:tav tm="100000">
                                          <p:val>
                                            <p:strVal val="#ppt_x"/>
                                          </p:val>
                                        </p:tav>
                                      </p:tavLst>
                                    </p:anim>
                                    <p:anim calcmode="lin" valueType="num">
                                      <p:cBhvr additive="base">
                                        <p:cTn id="5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down)">
                                      <p:cBhvr>
                                        <p:cTn id="6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17"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TotalTime>
  <Words>4374</Words>
  <Application>Microsoft Office PowerPoint</Application>
  <PresentationFormat>Widescreen</PresentationFormat>
  <Paragraphs>318</Paragraphs>
  <Slides>46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SimSun</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3- Hướng dẫn đọc</vt:lpstr>
      <vt:lpstr>PowerPoint Presentation</vt:lpstr>
      <vt:lpstr>PowerPoint Presentation</vt:lpstr>
      <vt:lpstr>PowerPoint Presentation</vt:lpstr>
      <vt:lpstr>II. ĐỌC HIỂU VĂN BẢN</vt:lpstr>
      <vt:lpstr>2. Người kể chuyện</vt:lpstr>
      <vt:lpstr>3. Nghệ thuật xây dựng nhân vật a. Nhân vật bé Thu</vt:lpstr>
      <vt:lpstr>b. Nhân vật ông Sáu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Nguyễn Thùy</cp:lastModifiedBy>
  <cp:revision>171</cp:revision>
  <dcterms:created xsi:type="dcterms:W3CDTF">2022-12-01T13:39:30Z</dcterms:created>
  <dcterms:modified xsi:type="dcterms:W3CDTF">2025-05-17T08:07:05Z</dcterms:modified>
</cp:coreProperties>
</file>