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56" r:id="rId3"/>
    <p:sldId id="302" r:id="rId4"/>
    <p:sldId id="279" r:id="rId5"/>
    <p:sldId id="276" r:id="rId6"/>
    <p:sldId id="298" r:id="rId7"/>
    <p:sldId id="327" r:id="rId8"/>
    <p:sldId id="325" r:id="rId9"/>
    <p:sldId id="313" r:id="rId10"/>
    <p:sldId id="314" r:id="rId11"/>
    <p:sldId id="33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BCDCD"/>
    <a:srgbClr val="F7A5A5"/>
    <a:srgbClr val="7192A9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5" autoAdjust="0"/>
    <p:restoredTop sz="94677"/>
  </p:normalViewPr>
  <p:slideViewPr>
    <p:cSldViewPr snapToGrid="0" showGuides="1">
      <p:cViewPr varScale="1">
        <p:scale>
          <a:sx n="101" d="100"/>
          <a:sy n="101" d="100"/>
        </p:scale>
        <p:origin x="114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078803" y="1896217"/>
            <a:ext cx="9360597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use the words related to </a:t>
            </a:r>
            <a:r>
              <a:rPr lang="en-US" sz="2000" b="1" dirty="0"/>
              <a:t>communication technology</a:t>
            </a:r>
            <a:r>
              <a:rPr lang="en-US" sz="2000" dirty="0"/>
              <a:t>;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pronounce the words ending in </a:t>
            </a:r>
            <a:r>
              <a:rPr lang="en-US" sz="2000" b="1" dirty="0"/>
              <a:t>-ese </a:t>
            </a:r>
            <a:r>
              <a:rPr lang="en-US" sz="2000" dirty="0"/>
              <a:t>and </a:t>
            </a:r>
            <a:r>
              <a:rPr lang="en-US" sz="2000" b="1" dirty="0"/>
              <a:t>-</a:t>
            </a:r>
            <a:r>
              <a:rPr lang="en-US" sz="2000" b="1" dirty="0" err="1"/>
              <a:t>ee</a:t>
            </a:r>
            <a:r>
              <a:rPr lang="en-US" sz="2000" b="1" dirty="0"/>
              <a:t> </a:t>
            </a:r>
            <a:r>
              <a:rPr lang="en-US" sz="2000" dirty="0"/>
              <a:t>with the correct stress;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recognize and use prepositions of place and time, and possessive pronouns;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interrupt politely;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read an interview about a way of communicating in the future;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talk about the advantages and disadvantages of a way of communicating;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listen to an announcement about a communication exhibition;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write a paragraph to describe a way of modern communication. 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Student’s 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68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3485" y="109060"/>
            <a:ext cx="793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7170" name="Picture 2" descr="The Future of Communication | Psychology Today">
            <a:extLst>
              <a:ext uri="{FF2B5EF4-FFF2-40B4-BE49-F238E27FC236}">
                <a16:creationId xmlns:a16="http://schemas.microsoft.com/office/drawing/2014/main" id="{D984113D-4AF8-9CBF-5602-C0C398846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547" y="2776155"/>
            <a:ext cx="6606905" cy="345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Revision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1931276"/>
            <a:ext cx="5740800" cy="110227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Circle the correct option to complete each sentence below.  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 in each gap with a word from the box to complete the passage.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839" y="3122450"/>
            <a:ext cx="5740800" cy="138829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 with the prepositions from the box. Tick (</a:t>
            </a:r>
            <a:r>
              <a:rPr lang="en-US" sz="1800" dirty="0">
                <a:solidFill>
                  <a:schemeClr val="tx1"/>
                </a:solidFill>
                <a:effectLst/>
                <a:latin typeface="Wingdings" pitchFamily="2" charset="2"/>
              </a:rPr>
              <a:t>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the sentences which have prepositions of time.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of the underlined parts in each question is incorrect? Find and correct it.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610165"/>
            <a:ext cx="5743692" cy="118436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Imagine a means of communication in 2050. 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that means of communication. 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your idea to the class. You can make a poster or create a model for your presentation.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893956"/>
            <a:ext cx="574932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187198" y="1635485"/>
            <a:ext cx="7002897" cy="5584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use the words related to </a:t>
            </a:r>
            <a:r>
              <a:rPr lang="en-US" sz="2000" b="1" dirty="0"/>
              <a:t>communication technology</a:t>
            </a:r>
            <a:r>
              <a:rPr lang="en-US" sz="2000" dirty="0"/>
              <a:t>;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pronounce the words ending in </a:t>
            </a:r>
            <a:r>
              <a:rPr lang="en-US" sz="2000" b="1" dirty="0"/>
              <a:t>-ese </a:t>
            </a:r>
            <a:r>
              <a:rPr lang="en-US" sz="2000" dirty="0"/>
              <a:t>and </a:t>
            </a:r>
            <a:r>
              <a:rPr lang="en-US" sz="2000" b="1" dirty="0"/>
              <a:t>-</a:t>
            </a:r>
            <a:r>
              <a:rPr lang="en-US" sz="2000" b="1" dirty="0" err="1"/>
              <a:t>ee</a:t>
            </a:r>
            <a:r>
              <a:rPr lang="en-US" sz="2000" b="1" dirty="0"/>
              <a:t> </a:t>
            </a:r>
            <a:r>
              <a:rPr lang="en-US" sz="2000" dirty="0"/>
              <a:t>with the correct stress;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recognize and use prepositions of place and time, and possessive pronouns;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interrupt politely;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read an interview about a way of communicating in the future;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talk about the advantages and disadvantages of a way of communicating;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listen to an announcement about a communication exhibition;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write a paragraph to describe a way of modern communication. </a:t>
            </a:r>
            <a:endParaRPr lang="en-US" sz="20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98992" y="1119096"/>
            <a:ext cx="506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we have learnt in this unit: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87067" y="3429000"/>
            <a:ext cx="310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63230"/>
            <a:ext cx="92299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hronicaPro"/>
              </a:rPr>
              <a:t>Circle the correct option to complete each sentence below.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82601" y="1747860"/>
            <a:ext cx="11442700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400" dirty="0">
                <a:effectLst/>
                <a:latin typeface="ChronicaPro"/>
              </a:rPr>
              <a:t>My classmates connect with each other on a(n) </a:t>
            </a:r>
            <a:r>
              <a:rPr lang="en-US" sz="2400" dirty="0">
                <a:solidFill>
                  <a:srgbClr val="C00000"/>
                </a:solidFill>
                <a:effectLst/>
                <a:latin typeface="ChronicaPro"/>
              </a:rPr>
              <a:t>social network</a:t>
            </a:r>
            <a:r>
              <a:rPr lang="en-US" sz="2400" dirty="0">
                <a:effectLst/>
                <a:latin typeface="ChronicaPro"/>
              </a:rPr>
              <a:t> / </a:t>
            </a:r>
            <a:r>
              <a:rPr lang="en-US" sz="2400" dirty="0">
                <a:solidFill>
                  <a:srgbClr val="C00000"/>
                </a:solidFill>
                <a:effectLst/>
                <a:latin typeface="ChronicaPro"/>
              </a:rPr>
              <a:t>emoji</a:t>
            </a:r>
            <a:r>
              <a:rPr lang="en-US" sz="2400" dirty="0">
                <a:effectLst/>
                <a:latin typeface="ChronicaPro"/>
              </a:rPr>
              <a:t> called Friends-connect.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effectLst/>
                <a:latin typeface="ChronicaPro"/>
              </a:rPr>
              <a:t>Holography</a:t>
            </a:r>
            <a:r>
              <a:rPr lang="en-US" sz="2400" dirty="0">
                <a:effectLst/>
                <a:latin typeface="ChronicaPro"/>
              </a:rPr>
              <a:t> / </a:t>
            </a:r>
            <a:r>
              <a:rPr lang="en-US" sz="2400" dirty="0">
                <a:solidFill>
                  <a:srgbClr val="C00000"/>
                </a:solidFill>
                <a:effectLst/>
                <a:latin typeface="ChronicaPro"/>
              </a:rPr>
              <a:t>Telepathy</a:t>
            </a:r>
            <a:r>
              <a:rPr lang="en-US" sz="2400" dirty="0">
                <a:effectLst/>
                <a:latin typeface="ChronicaPro"/>
              </a:rPr>
              <a:t> helps people communicate by thoughts.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400" dirty="0">
                <a:effectLst/>
                <a:latin typeface="ChronicaPro"/>
              </a:rPr>
              <a:t>Sending </a:t>
            </a:r>
            <a:r>
              <a:rPr lang="en-US" sz="2400" dirty="0">
                <a:solidFill>
                  <a:srgbClr val="C00000"/>
                </a:solidFill>
                <a:effectLst/>
                <a:latin typeface="ChronicaPro"/>
              </a:rPr>
              <a:t>voice messages </a:t>
            </a:r>
            <a:r>
              <a:rPr lang="en-US" sz="2400" dirty="0">
                <a:effectLst/>
                <a:latin typeface="ChronicaPro"/>
              </a:rPr>
              <a:t>/ </a:t>
            </a:r>
            <a:r>
              <a:rPr lang="en-US" sz="2400" dirty="0">
                <a:solidFill>
                  <a:srgbClr val="C00000"/>
                </a:solidFill>
                <a:effectLst/>
                <a:latin typeface="ChronicaPro"/>
              </a:rPr>
              <a:t>text messages </a:t>
            </a:r>
            <a:r>
              <a:rPr lang="en-US" sz="2400" dirty="0">
                <a:effectLst/>
                <a:latin typeface="ChronicaPro"/>
              </a:rPr>
              <a:t>is convenient because you don’t have to type.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400" dirty="0">
                <a:effectLst/>
                <a:latin typeface="ChronicaPro"/>
              </a:rPr>
              <a:t>In the future, everyone can carry a </a:t>
            </a:r>
            <a:r>
              <a:rPr lang="en-US" sz="2400" dirty="0">
                <a:solidFill>
                  <a:srgbClr val="C00000"/>
                </a:solidFill>
                <a:effectLst/>
                <a:latin typeface="ChronicaPro"/>
              </a:rPr>
              <a:t>human translator</a:t>
            </a:r>
            <a:r>
              <a:rPr lang="en-US" sz="2400" dirty="0">
                <a:effectLst/>
                <a:latin typeface="ChronicaPro"/>
              </a:rPr>
              <a:t> / </a:t>
            </a:r>
            <a:r>
              <a:rPr lang="en-US" sz="2400" dirty="0">
                <a:solidFill>
                  <a:srgbClr val="C00000"/>
                </a:solidFill>
                <a:effectLst/>
                <a:latin typeface="ChronicaPro"/>
              </a:rPr>
              <a:t>translation</a:t>
            </a:r>
            <a:r>
              <a:rPr lang="en-US" sz="2400" dirty="0">
                <a:effectLst/>
                <a:latin typeface="ChronicaPro"/>
              </a:rPr>
              <a:t> </a:t>
            </a:r>
            <a:r>
              <a:rPr lang="en-US" sz="2400" dirty="0">
                <a:solidFill>
                  <a:srgbClr val="C00000"/>
                </a:solidFill>
                <a:effectLst/>
                <a:latin typeface="ChronicaPro"/>
              </a:rPr>
              <a:t>machine</a:t>
            </a:r>
            <a:r>
              <a:rPr lang="en-US" sz="2400" dirty="0">
                <a:effectLst/>
                <a:latin typeface="ChronicaPro"/>
              </a:rPr>
              <a:t> with them whenever they go abroad.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400" dirty="0">
                <a:effectLst/>
                <a:latin typeface="ChronicaPro"/>
              </a:rPr>
              <a:t>If you have a high-speed Internet connection, </a:t>
            </a:r>
            <a:r>
              <a:rPr lang="en-US" sz="2400" dirty="0">
                <a:solidFill>
                  <a:srgbClr val="C00000"/>
                </a:solidFill>
                <a:effectLst/>
                <a:latin typeface="ChronicaPro"/>
              </a:rPr>
              <a:t>making a group call</a:t>
            </a:r>
            <a:r>
              <a:rPr lang="en-US" sz="2400" dirty="0">
                <a:effectLst/>
                <a:latin typeface="ChronicaPro"/>
              </a:rPr>
              <a:t> / </a:t>
            </a:r>
            <a:r>
              <a:rPr lang="en-US" sz="2400" dirty="0">
                <a:solidFill>
                  <a:srgbClr val="C00000"/>
                </a:solidFill>
                <a:effectLst/>
                <a:latin typeface="ChronicaPro"/>
              </a:rPr>
              <a:t>meeting face to face</a:t>
            </a:r>
            <a:r>
              <a:rPr lang="en-US" sz="2400" dirty="0">
                <a:effectLst/>
                <a:latin typeface="ChronicaPro"/>
              </a:rPr>
              <a:t> is a piece of cake.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C25FE0F-C322-C14D-493C-B4A817EE385C}"/>
              </a:ext>
            </a:extLst>
          </p:cNvPr>
          <p:cNvSpPr/>
          <p:nvPr/>
        </p:nvSpPr>
        <p:spPr>
          <a:xfrm>
            <a:off x="6769100" y="1860193"/>
            <a:ext cx="1892300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1B229E7-A530-A9B0-7EB6-00A825124732}"/>
              </a:ext>
            </a:extLst>
          </p:cNvPr>
          <p:cNvSpPr/>
          <p:nvPr/>
        </p:nvSpPr>
        <p:spPr>
          <a:xfrm>
            <a:off x="2553415" y="2977793"/>
            <a:ext cx="1269285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DF31EB9-9EF3-09B9-42C0-C1D46A764D2A}"/>
              </a:ext>
            </a:extLst>
          </p:cNvPr>
          <p:cNvSpPr/>
          <p:nvPr/>
        </p:nvSpPr>
        <p:spPr>
          <a:xfrm>
            <a:off x="1930400" y="3530181"/>
            <a:ext cx="1981200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FEDC6B6-C566-7FAE-A86A-E3754618E472}"/>
              </a:ext>
            </a:extLst>
          </p:cNvPr>
          <p:cNvSpPr/>
          <p:nvPr/>
        </p:nvSpPr>
        <p:spPr>
          <a:xfrm>
            <a:off x="7594600" y="4062955"/>
            <a:ext cx="2552700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D08932D-647E-3BB4-87E5-C44A6B296358}"/>
              </a:ext>
            </a:extLst>
          </p:cNvPr>
          <p:cNvSpPr/>
          <p:nvPr/>
        </p:nvSpPr>
        <p:spPr>
          <a:xfrm>
            <a:off x="6515100" y="5176808"/>
            <a:ext cx="2552700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23210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hronicaPro"/>
              </a:rPr>
              <a:t>Fill in each gap with a word from the box to complete the passage.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4069095" y="2274985"/>
            <a:ext cx="728470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ChronicaPro"/>
              </a:rPr>
              <a:t>In 30 years, social robots will become popular. This kind of robot is special because it can perform many human tasks. For example, it can send a (1) </a:t>
            </a:r>
            <a:r>
              <a:rPr lang="en-US" sz="2400" dirty="0">
                <a:solidFill>
                  <a:srgbClr val="7F7F7F"/>
                </a:solidFill>
                <a:effectLst/>
                <a:latin typeface="ChronicaPro"/>
              </a:rPr>
              <a:t>______ </a:t>
            </a:r>
            <a:r>
              <a:rPr lang="en-US" sz="2400" dirty="0">
                <a:effectLst/>
                <a:latin typeface="ChronicaPro"/>
              </a:rPr>
              <a:t>message to its owner to remind them of dinner time. Some social robots may even have (2) </a:t>
            </a:r>
            <a:r>
              <a:rPr lang="en-US" sz="2400" dirty="0">
                <a:solidFill>
                  <a:srgbClr val="7F7F7F"/>
                </a:solidFill>
                <a:effectLst/>
                <a:latin typeface="ChronicaPro"/>
              </a:rPr>
              <a:t>______ </a:t>
            </a:r>
            <a:r>
              <a:rPr lang="en-US" sz="2400" dirty="0">
                <a:effectLst/>
                <a:latin typeface="ChronicaPro"/>
              </a:rPr>
              <a:t>network accounts and interact with other users in (3) </a:t>
            </a:r>
            <a:r>
              <a:rPr lang="en-US" sz="2400" dirty="0">
                <a:solidFill>
                  <a:srgbClr val="7F7F7F"/>
                </a:solidFill>
                <a:effectLst/>
                <a:latin typeface="ChronicaPro"/>
              </a:rPr>
              <a:t>______ </a:t>
            </a:r>
            <a:r>
              <a:rPr lang="en-US" sz="2400" dirty="0">
                <a:effectLst/>
                <a:latin typeface="ChronicaPro"/>
              </a:rPr>
              <a:t>time. For these robots, (4) </a:t>
            </a:r>
            <a:r>
              <a:rPr lang="en-US" sz="2400" dirty="0">
                <a:solidFill>
                  <a:srgbClr val="7F7F7F"/>
                </a:solidFill>
                <a:effectLst/>
                <a:latin typeface="ChronicaPro"/>
              </a:rPr>
              <a:t>______ </a:t>
            </a:r>
            <a:r>
              <a:rPr lang="en-US" sz="2400" dirty="0">
                <a:effectLst/>
                <a:latin typeface="ChronicaPro"/>
              </a:rPr>
              <a:t>barriers are not a problem, so they can (5) </a:t>
            </a:r>
            <a:r>
              <a:rPr lang="en-US" sz="2400" dirty="0">
                <a:solidFill>
                  <a:srgbClr val="7F7F7F"/>
                </a:solidFill>
                <a:effectLst/>
                <a:latin typeface="ChronicaPro"/>
              </a:rPr>
              <a:t>______ </a:t>
            </a:r>
            <a:r>
              <a:rPr lang="en-US" sz="2400" dirty="0">
                <a:effectLst/>
                <a:latin typeface="ChronicaPro"/>
              </a:rPr>
              <a:t>reply to comments or messages in any language. It might be frightening because we won’t know whether we are chatting with a human or a robot online! </a:t>
            </a:r>
            <a:endParaRPr lang="en-US" sz="2400" dirty="0">
              <a:effectLst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2A32C3F-48C8-D532-5D86-C0FC2C17E1B0}"/>
              </a:ext>
            </a:extLst>
          </p:cNvPr>
          <p:cNvSpPr/>
          <p:nvPr/>
        </p:nvSpPr>
        <p:spPr>
          <a:xfrm>
            <a:off x="604692" y="2377111"/>
            <a:ext cx="3167208" cy="1790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 text 	instantly language 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real	 social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ED491C-9EA2-357E-E6D3-978F3C40FBF3}"/>
              </a:ext>
            </a:extLst>
          </p:cNvPr>
          <p:cNvSpPr txBox="1"/>
          <p:nvPr/>
        </p:nvSpPr>
        <p:spPr>
          <a:xfrm>
            <a:off x="8750300" y="29845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C00000"/>
                </a:solidFill>
                <a:latin typeface="ChronicaPro"/>
              </a:rPr>
              <a:t>text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A4D942-A897-5408-52D5-571138DE68ED}"/>
              </a:ext>
            </a:extLst>
          </p:cNvPr>
          <p:cNvSpPr txBox="1"/>
          <p:nvPr/>
        </p:nvSpPr>
        <p:spPr>
          <a:xfrm>
            <a:off x="7442200" y="3744246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C00000"/>
                </a:solidFill>
                <a:latin typeface="ChronicaPro"/>
              </a:rPr>
              <a:t>social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112A93-9F46-FC51-0D17-1F8F0D3E1FEA}"/>
              </a:ext>
            </a:extLst>
          </p:cNvPr>
          <p:cNvSpPr txBox="1"/>
          <p:nvPr/>
        </p:nvSpPr>
        <p:spPr>
          <a:xfrm>
            <a:off x="8234695" y="409900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hronicaPro"/>
              </a:rPr>
              <a:t>real</a:t>
            </a:r>
            <a:endParaRPr lang="en-VN" sz="2400" dirty="0">
              <a:solidFill>
                <a:srgbClr val="C00000"/>
              </a:solidFill>
              <a:latin typeface="ChronicaPro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763347-50EE-1FEE-92F1-ABDA383E8025}"/>
              </a:ext>
            </a:extLst>
          </p:cNvPr>
          <p:cNvSpPr txBox="1"/>
          <p:nvPr/>
        </p:nvSpPr>
        <p:spPr>
          <a:xfrm>
            <a:off x="5321300" y="4444819"/>
            <a:ext cx="146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C00000"/>
                </a:solidFill>
                <a:latin typeface="ChronicaPro"/>
              </a:rPr>
              <a:t>language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F8743A-97AF-9D34-0314-AC0BDF720E08}"/>
              </a:ext>
            </a:extLst>
          </p:cNvPr>
          <p:cNvSpPr txBox="1"/>
          <p:nvPr/>
        </p:nvSpPr>
        <p:spPr>
          <a:xfrm>
            <a:off x="4989194" y="4822574"/>
            <a:ext cx="124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C00000"/>
                </a:solidFill>
                <a:latin typeface="ChronicaPro"/>
              </a:rPr>
              <a:t>instantly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79603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hronicaPro"/>
              </a:rPr>
              <a:t>Complete the sentences with the prepositions from the box.</a:t>
            </a:r>
            <a:br>
              <a:rPr lang="en-US" sz="2800" b="1" dirty="0">
                <a:effectLst/>
                <a:latin typeface="ChronicaPro"/>
              </a:rPr>
            </a:br>
            <a:r>
              <a:rPr lang="en-US" sz="2800" b="1" dirty="0">
                <a:effectLst/>
                <a:latin typeface="ChronicaPro"/>
              </a:rPr>
              <a:t>Tick (</a:t>
            </a:r>
            <a:r>
              <a:rPr lang="en-US" sz="2800" dirty="0">
                <a:effectLst/>
                <a:latin typeface="Wingdings" pitchFamily="2" charset="2"/>
              </a:rPr>
              <a:t></a:t>
            </a:r>
            <a:r>
              <a:rPr lang="en-US" sz="2800" b="1" dirty="0">
                <a:effectLst/>
                <a:latin typeface="ChronicaPro"/>
              </a:rPr>
              <a:t>) the sentences which have prepositions of time.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E7F2E1-967D-B1AA-994D-C0FE04FEB1CC}"/>
              </a:ext>
            </a:extLst>
          </p:cNvPr>
          <p:cNvSpPr txBox="1"/>
          <p:nvPr/>
        </p:nvSpPr>
        <p:spPr>
          <a:xfrm>
            <a:off x="355600" y="2856134"/>
            <a:ext cx="1050290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ChronicaPro"/>
              </a:rPr>
              <a:t>I talk to my mum </a:t>
            </a:r>
            <a:r>
              <a:rPr lang="en-US" sz="2400" dirty="0">
                <a:solidFill>
                  <a:srgbClr val="7F7F7F"/>
                </a:solidFill>
                <a:effectLst/>
                <a:latin typeface="ChronicaPro"/>
              </a:rPr>
              <a:t>______ </a:t>
            </a:r>
            <a:r>
              <a:rPr lang="en-US" sz="2400" dirty="0">
                <a:effectLst/>
                <a:latin typeface="ChronicaPro"/>
              </a:rPr>
              <a:t>the phone every weekend.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ChronicaPro"/>
              </a:rPr>
              <a:t>Maria texted me that she would be home </a:t>
            </a:r>
            <a:r>
              <a:rPr lang="en-US" sz="2400" dirty="0">
                <a:solidFill>
                  <a:srgbClr val="7F7F7F"/>
                </a:solidFill>
                <a:effectLst/>
                <a:latin typeface="ChronicaPro"/>
              </a:rPr>
              <a:t>______ </a:t>
            </a:r>
            <a:r>
              <a:rPr lang="en-US" sz="2400" dirty="0">
                <a:effectLst/>
                <a:latin typeface="ChronicaPro"/>
              </a:rPr>
              <a:t>10 minutes. 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effectLst/>
                <a:latin typeface="ChronicaPro"/>
              </a:rPr>
              <a:t>Phong</a:t>
            </a:r>
            <a:r>
              <a:rPr lang="en-US" sz="2400" dirty="0">
                <a:effectLst/>
                <a:latin typeface="ChronicaPro"/>
              </a:rPr>
              <a:t> waited </a:t>
            </a:r>
            <a:r>
              <a:rPr lang="en-US" sz="2400" dirty="0">
                <a:solidFill>
                  <a:srgbClr val="7F7F7F"/>
                </a:solidFill>
                <a:effectLst/>
                <a:latin typeface="ChronicaPro"/>
              </a:rPr>
              <a:t>______ </a:t>
            </a:r>
            <a:r>
              <a:rPr lang="en-US" sz="2400" dirty="0">
                <a:effectLst/>
                <a:latin typeface="ChronicaPro"/>
              </a:rPr>
              <a:t>an hour. Then he called Ann and said that he had to leave. 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ChronicaPro"/>
              </a:rPr>
              <a:t>Where’s </a:t>
            </a:r>
            <a:r>
              <a:rPr lang="en-US" sz="2400" dirty="0" err="1">
                <a:effectLst/>
                <a:latin typeface="ChronicaPro"/>
              </a:rPr>
              <a:t>Ms</a:t>
            </a:r>
            <a:r>
              <a:rPr lang="en-US" sz="2400" dirty="0">
                <a:effectLst/>
                <a:latin typeface="ChronicaPro"/>
              </a:rPr>
              <a:t> Lan? – She’s in the </a:t>
            </a:r>
            <a:r>
              <a:rPr lang="en-US" sz="2400" dirty="0">
                <a:solidFill>
                  <a:srgbClr val="7F7F7F"/>
                </a:solidFill>
                <a:effectLst/>
                <a:latin typeface="ChronicaPro"/>
              </a:rPr>
              <a:t>_____________ </a:t>
            </a:r>
            <a:r>
              <a:rPr lang="en-US" sz="2400" dirty="0">
                <a:effectLst/>
                <a:latin typeface="ChronicaPro"/>
              </a:rPr>
              <a:t>room. She’s having</a:t>
            </a:r>
            <a:br>
              <a:rPr lang="en-US" sz="2400" dirty="0">
                <a:effectLst/>
                <a:latin typeface="ChronicaPro"/>
              </a:rPr>
            </a:br>
            <a:r>
              <a:rPr lang="en-US" sz="2400" dirty="0">
                <a:effectLst/>
                <a:latin typeface="ChronicaPro"/>
              </a:rPr>
              <a:t>a video conference. 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ChronicaPro"/>
              </a:rPr>
              <a:t>Telepathy might be the most popular way to communicate </a:t>
            </a:r>
            <a:r>
              <a:rPr lang="en-US" sz="2400" dirty="0">
                <a:solidFill>
                  <a:srgbClr val="7F7F7F"/>
                </a:solidFill>
                <a:effectLst/>
                <a:latin typeface="ChronicaPro"/>
              </a:rPr>
              <a:t>______ </a:t>
            </a:r>
            <a:r>
              <a:rPr lang="en-US" sz="2400" dirty="0">
                <a:effectLst/>
                <a:latin typeface="ChronicaPro"/>
              </a:rPr>
              <a:t>2050. </a:t>
            </a:r>
            <a:endParaRPr lang="en-US" sz="24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B7EE06E-6AF1-2CC6-53C4-FB26328333C3}"/>
              </a:ext>
            </a:extLst>
          </p:cNvPr>
          <p:cNvSpPr/>
          <p:nvPr/>
        </p:nvSpPr>
        <p:spPr>
          <a:xfrm>
            <a:off x="3248846" y="2182589"/>
            <a:ext cx="5512697" cy="5548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in 	on 	for 	by 	opposite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BDFD70-128D-0139-FEF8-41F1E74384FF}"/>
              </a:ext>
            </a:extLst>
          </p:cNvPr>
          <p:cNvSpPr/>
          <p:nvPr/>
        </p:nvSpPr>
        <p:spPr>
          <a:xfrm>
            <a:off x="11130400" y="2957509"/>
            <a:ext cx="396000" cy="39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5B7BAF-8F80-02EC-C547-823835DE3FDF}"/>
              </a:ext>
            </a:extLst>
          </p:cNvPr>
          <p:cNvSpPr/>
          <p:nvPr/>
        </p:nvSpPr>
        <p:spPr>
          <a:xfrm>
            <a:off x="11130400" y="3516516"/>
            <a:ext cx="396000" cy="39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160C56-D804-D8FA-0A9E-1E89305B3163}"/>
              </a:ext>
            </a:extLst>
          </p:cNvPr>
          <p:cNvSpPr/>
          <p:nvPr/>
        </p:nvSpPr>
        <p:spPr>
          <a:xfrm>
            <a:off x="11130400" y="4151865"/>
            <a:ext cx="396000" cy="39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5E04F2-6140-5937-1B14-05313449A919}"/>
              </a:ext>
            </a:extLst>
          </p:cNvPr>
          <p:cNvSpPr/>
          <p:nvPr/>
        </p:nvSpPr>
        <p:spPr>
          <a:xfrm>
            <a:off x="11130400" y="4723347"/>
            <a:ext cx="396000" cy="39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EAFF5B-1978-7252-4F0F-468F51546848}"/>
              </a:ext>
            </a:extLst>
          </p:cNvPr>
          <p:cNvSpPr/>
          <p:nvPr/>
        </p:nvSpPr>
        <p:spPr>
          <a:xfrm>
            <a:off x="11130400" y="5678129"/>
            <a:ext cx="396000" cy="39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B2ACBB-840D-C7B1-3365-8FD451D09603}"/>
              </a:ext>
            </a:extLst>
          </p:cNvPr>
          <p:cNvSpPr txBox="1"/>
          <p:nvPr/>
        </p:nvSpPr>
        <p:spPr>
          <a:xfrm>
            <a:off x="2931700" y="2957509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C00000"/>
                </a:solidFill>
                <a:latin typeface="ChronicaPro"/>
              </a:rPr>
              <a:t>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FA097E-DCBD-96B6-F668-D1591A0BC5D4}"/>
              </a:ext>
            </a:extLst>
          </p:cNvPr>
          <p:cNvSpPr txBox="1"/>
          <p:nvPr/>
        </p:nvSpPr>
        <p:spPr>
          <a:xfrm>
            <a:off x="5990494" y="3514104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C00000"/>
                </a:solidFill>
                <a:latin typeface="ChronicaPro"/>
              </a:rPr>
              <a:t>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EC147A-D692-BB1E-2500-9A5CFB14CA0B}"/>
              </a:ext>
            </a:extLst>
          </p:cNvPr>
          <p:cNvSpPr txBox="1"/>
          <p:nvPr/>
        </p:nvSpPr>
        <p:spPr>
          <a:xfrm>
            <a:off x="2553415" y="4062806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C00000"/>
                </a:solidFill>
                <a:latin typeface="ChronicaPro"/>
              </a:rPr>
              <a:t>for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A536E7-B23C-53C6-E8E1-A81D1853ECA4}"/>
              </a:ext>
            </a:extLst>
          </p:cNvPr>
          <p:cNvSpPr txBox="1"/>
          <p:nvPr/>
        </p:nvSpPr>
        <p:spPr>
          <a:xfrm>
            <a:off x="4912900" y="4594586"/>
            <a:ext cx="138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C00000"/>
                </a:solidFill>
                <a:latin typeface="ChronicaPro"/>
              </a:rPr>
              <a:t>opposite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C5D6CB-D28A-8C44-A45E-8966361F5C06}"/>
              </a:ext>
            </a:extLst>
          </p:cNvPr>
          <p:cNvSpPr txBox="1"/>
          <p:nvPr/>
        </p:nvSpPr>
        <p:spPr>
          <a:xfrm>
            <a:off x="8051800" y="5716497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C00000"/>
                </a:solidFill>
                <a:latin typeface="ChronicaPro"/>
              </a:rPr>
              <a:t>by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D13F53-7913-C94B-EF6B-022E3FE63241}"/>
              </a:ext>
            </a:extLst>
          </p:cNvPr>
          <p:cNvSpPr txBox="1"/>
          <p:nvPr/>
        </p:nvSpPr>
        <p:spPr>
          <a:xfrm>
            <a:off x="11092300" y="3575659"/>
            <a:ext cx="670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/>
              <a:t>✅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F45875-FAA8-C18F-8846-6905C4CBCF9B}"/>
              </a:ext>
            </a:extLst>
          </p:cNvPr>
          <p:cNvSpPr txBox="1"/>
          <p:nvPr/>
        </p:nvSpPr>
        <p:spPr>
          <a:xfrm>
            <a:off x="11092300" y="4210888"/>
            <a:ext cx="670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/>
              <a:t>✅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B2FC2C-214B-94A3-9354-2ABA12550140}"/>
              </a:ext>
            </a:extLst>
          </p:cNvPr>
          <p:cNvSpPr txBox="1"/>
          <p:nvPr/>
        </p:nvSpPr>
        <p:spPr>
          <a:xfrm>
            <a:off x="11094818" y="5741629"/>
            <a:ext cx="670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/>
              <a:t>✅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hronicaPro"/>
              </a:rPr>
              <a:t>Which of the underlined parts in each question is incorrect?</a:t>
            </a:r>
            <a:br>
              <a:rPr lang="en-US" sz="2800" b="1" dirty="0">
                <a:effectLst/>
                <a:latin typeface="ChronicaPro"/>
              </a:rPr>
            </a:br>
            <a:r>
              <a:rPr lang="en-US" sz="2800" b="1" dirty="0">
                <a:effectLst/>
                <a:latin typeface="ChronicaPro"/>
              </a:rPr>
              <a:t>Find and correct it.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E4B79-13F1-F127-2D42-79E8C3D33426}"/>
              </a:ext>
            </a:extLst>
          </p:cNvPr>
          <p:cNvSpPr txBox="1"/>
          <p:nvPr/>
        </p:nvSpPr>
        <p:spPr>
          <a:xfrm>
            <a:off x="624300" y="2075057"/>
            <a:ext cx="10666000" cy="466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effectLst/>
                <a:latin typeface="ChronicaPro"/>
              </a:rPr>
              <a:t>1. </a:t>
            </a:r>
            <a:r>
              <a:rPr lang="en-US" sz="2000" u="sng" dirty="0">
                <a:effectLst/>
                <a:latin typeface="ChronicaPro"/>
              </a:rPr>
              <a:t>A </a:t>
            </a:r>
            <a:r>
              <a:rPr lang="en-US" sz="2000" dirty="0">
                <a:effectLst/>
                <a:latin typeface="ChronicaPro"/>
              </a:rPr>
              <a:t>friend of </a:t>
            </a:r>
            <a:r>
              <a:rPr lang="en-US" sz="2000" u="sng" dirty="0">
                <a:effectLst/>
                <a:latin typeface="ChronicaPro"/>
              </a:rPr>
              <a:t>my</a:t>
            </a:r>
            <a:r>
              <a:rPr lang="en-US" sz="2000" dirty="0">
                <a:effectLst/>
                <a:latin typeface="ChronicaPro"/>
              </a:rPr>
              <a:t> cannot connect her phone </a:t>
            </a:r>
            <a:r>
              <a:rPr lang="en-US" sz="2000" u="sng" dirty="0">
                <a:effectLst/>
                <a:latin typeface="ChronicaPro"/>
              </a:rPr>
              <a:t>to</a:t>
            </a:r>
            <a:r>
              <a:rPr lang="en-US" sz="2000" dirty="0">
                <a:effectLst/>
                <a:latin typeface="ChronicaPro"/>
              </a:rPr>
              <a:t> the Internet. 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>
                <a:latin typeface="ChronicaPro"/>
              </a:rPr>
              <a:t>     A	           B				C</a:t>
            </a:r>
            <a:br>
              <a:rPr lang="en-US" sz="2000" dirty="0">
                <a:effectLst/>
                <a:latin typeface="ChronicaPro"/>
              </a:rPr>
            </a:br>
            <a:r>
              <a:rPr lang="en-US" sz="2000" dirty="0">
                <a:solidFill>
                  <a:srgbClr val="C00000"/>
                </a:solidFill>
                <a:effectLst/>
                <a:latin typeface="ChronicaPro"/>
              </a:rPr>
              <a:t>2. </a:t>
            </a:r>
            <a:r>
              <a:rPr lang="en-US" sz="2000" dirty="0">
                <a:effectLst/>
                <a:latin typeface="ChronicaPro"/>
              </a:rPr>
              <a:t>Trang and Linda will be </a:t>
            </a:r>
            <a:r>
              <a:rPr lang="en-US" sz="2000" u="sng" dirty="0">
                <a:effectLst/>
                <a:latin typeface="ChronicaPro"/>
              </a:rPr>
              <a:t>at</a:t>
            </a:r>
            <a:r>
              <a:rPr lang="en-US" sz="2000" dirty="0">
                <a:effectLst/>
                <a:latin typeface="ChronicaPro"/>
              </a:rPr>
              <a:t> television </a:t>
            </a:r>
            <a:r>
              <a:rPr lang="en-US" sz="2000" u="sng" dirty="0">
                <a:effectLst/>
                <a:latin typeface="ChronicaPro"/>
              </a:rPr>
              <a:t>this</a:t>
            </a:r>
            <a:r>
              <a:rPr lang="en-US" sz="2000" dirty="0">
                <a:effectLst/>
                <a:latin typeface="ChronicaPro"/>
              </a:rPr>
              <a:t> evening to talk </a:t>
            </a:r>
            <a:r>
              <a:rPr lang="en-US" sz="2000" u="sng" dirty="0">
                <a:effectLst/>
                <a:latin typeface="ChronicaPro"/>
              </a:rPr>
              <a:t>about</a:t>
            </a:r>
            <a:r>
              <a:rPr lang="en-US" sz="2000" dirty="0">
                <a:effectLst/>
                <a:latin typeface="ChronicaPro"/>
              </a:rPr>
              <a:t> future communication.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hronicaPro"/>
              </a:rPr>
              <a:t>			A	        B		             C</a:t>
            </a:r>
            <a:br>
              <a:rPr lang="en-US" sz="2000" dirty="0">
                <a:effectLst/>
                <a:latin typeface="ChronicaPro"/>
              </a:rPr>
            </a:br>
            <a:r>
              <a:rPr lang="en-US" sz="2000" dirty="0">
                <a:solidFill>
                  <a:srgbClr val="C00000"/>
                </a:solidFill>
                <a:effectLst/>
                <a:latin typeface="ChronicaPro"/>
              </a:rPr>
              <a:t>3. </a:t>
            </a:r>
            <a:r>
              <a:rPr lang="en-US" sz="2000" dirty="0">
                <a:effectLst/>
                <a:latin typeface="ChronicaPro"/>
              </a:rPr>
              <a:t>Three of </a:t>
            </a:r>
            <a:r>
              <a:rPr lang="en-US" sz="2000" u="sng" dirty="0">
                <a:effectLst/>
                <a:latin typeface="ChronicaPro"/>
              </a:rPr>
              <a:t>ours</a:t>
            </a:r>
            <a:r>
              <a:rPr lang="en-US" sz="2000" dirty="0">
                <a:effectLst/>
                <a:latin typeface="ChronicaPro"/>
              </a:rPr>
              <a:t> cousins </a:t>
            </a:r>
            <a:r>
              <a:rPr lang="en-US" sz="2000" u="sng" dirty="0">
                <a:effectLst/>
                <a:latin typeface="ChronicaPro"/>
              </a:rPr>
              <a:t>are</a:t>
            </a:r>
            <a:r>
              <a:rPr lang="en-US" sz="2000" dirty="0">
                <a:effectLst/>
                <a:latin typeface="ChronicaPro"/>
              </a:rPr>
              <a:t> studying </a:t>
            </a:r>
            <a:r>
              <a:rPr lang="en-US" sz="2000" u="sng" dirty="0">
                <a:effectLst/>
                <a:latin typeface="ChronicaPro"/>
              </a:rPr>
              <a:t>in</a:t>
            </a:r>
            <a:r>
              <a:rPr lang="en-US" sz="2000" dirty="0">
                <a:effectLst/>
                <a:latin typeface="ChronicaPro"/>
              </a:rPr>
              <a:t> the same class.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hronicaPro"/>
              </a:rPr>
              <a:t>	       A	              B	   C</a:t>
            </a:r>
            <a:endParaRPr lang="en-US" sz="2000" dirty="0">
              <a:effectLst/>
              <a:latin typeface="ChronicaPro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ChronicaPro"/>
              </a:rPr>
              <a:t>4. </a:t>
            </a:r>
            <a:r>
              <a:rPr lang="en-US" sz="2000" dirty="0">
                <a:effectLst/>
                <a:latin typeface="ChronicaPro"/>
              </a:rPr>
              <a:t>I’m putting </a:t>
            </a:r>
            <a:r>
              <a:rPr lang="en-US" sz="2000" u="sng" dirty="0">
                <a:effectLst/>
                <a:latin typeface="ChronicaPro"/>
              </a:rPr>
              <a:t>aside</a:t>
            </a:r>
            <a:r>
              <a:rPr lang="en-US" sz="2000" dirty="0">
                <a:effectLst/>
                <a:latin typeface="ChronicaPro"/>
              </a:rPr>
              <a:t> some money </a:t>
            </a:r>
            <a:r>
              <a:rPr lang="en-US" sz="2000" u="sng" dirty="0">
                <a:effectLst/>
                <a:latin typeface="ChronicaPro"/>
              </a:rPr>
              <a:t>because</a:t>
            </a:r>
            <a:r>
              <a:rPr lang="en-US" sz="2000" dirty="0">
                <a:effectLst/>
                <a:latin typeface="ChronicaPro"/>
              </a:rPr>
              <a:t> I want to buy a new car </a:t>
            </a:r>
            <a:r>
              <a:rPr lang="en-US" sz="2000" u="sng" dirty="0">
                <a:effectLst/>
                <a:latin typeface="ChronicaPro"/>
              </a:rPr>
              <a:t>on</a:t>
            </a:r>
            <a:r>
              <a:rPr lang="en-US" sz="2000" dirty="0">
                <a:effectLst/>
                <a:latin typeface="ChronicaPro"/>
              </a:rPr>
              <a:t> two years.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ChronicaPro"/>
              </a:rPr>
              <a:t> 		A		    B		</a:t>
            </a:r>
            <a:r>
              <a:rPr lang="en-US" sz="2000" dirty="0">
                <a:latin typeface="ChronicaPro"/>
              </a:rPr>
              <a:t>	        </a:t>
            </a:r>
            <a:r>
              <a:rPr lang="en-US" sz="2000" dirty="0">
                <a:effectLst/>
                <a:latin typeface="ChronicaPro"/>
              </a:rPr>
              <a:t>C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effectLst/>
                <a:latin typeface="ChronicaPro"/>
              </a:rPr>
              <a:t>5. </a:t>
            </a:r>
            <a:r>
              <a:rPr lang="en-US" sz="2000" dirty="0">
                <a:effectLst/>
                <a:latin typeface="ChronicaPro"/>
              </a:rPr>
              <a:t>Please send the homework </a:t>
            </a:r>
            <a:r>
              <a:rPr lang="en-US" sz="2000" u="sng" dirty="0">
                <a:effectLst/>
                <a:latin typeface="ChronicaPro"/>
              </a:rPr>
              <a:t>to</a:t>
            </a:r>
            <a:r>
              <a:rPr lang="en-US" sz="2000" dirty="0">
                <a:effectLst/>
                <a:latin typeface="ChronicaPro"/>
              </a:rPr>
              <a:t> your teacher </a:t>
            </a:r>
            <a:r>
              <a:rPr lang="en-US" sz="2000" u="sng" dirty="0">
                <a:effectLst/>
                <a:latin typeface="ChronicaPro"/>
              </a:rPr>
              <a:t>via</a:t>
            </a:r>
            <a:r>
              <a:rPr lang="en-US" sz="2000" dirty="0">
                <a:effectLst/>
                <a:latin typeface="ChronicaPro"/>
              </a:rPr>
              <a:t> email </a:t>
            </a:r>
            <a:r>
              <a:rPr lang="en-US" sz="2000" u="sng" dirty="0">
                <a:effectLst/>
                <a:latin typeface="ChronicaPro"/>
              </a:rPr>
              <a:t>in</a:t>
            </a:r>
            <a:r>
              <a:rPr lang="en-US" sz="2000" dirty="0">
                <a:effectLst/>
                <a:latin typeface="ChronicaPro"/>
              </a:rPr>
              <a:t> Thursday.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hronicaPro"/>
              </a:rPr>
              <a:t>			       A		     B	     C</a:t>
            </a:r>
            <a:endParaRPr lang="en-US" sz="2000" dirty="0">
              <a:effectLst/>
              <a:latin typeface="ChronicaPro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DF615F6-A498-0FBF-3B87-E59DF84FC46C}"/>
              </a:ext>
            </a:extLst>
          </p:cNvPr>
          <p:cNvSpPr/>
          <p:nvPr/>
        </p:nvSpPr>
        <p:spPr>
          <a:xfrm>
            <a:off x="2125345" y="2594827"/>
            <a:ext cx="414655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E7C8BD0-EBEA-E548-086A-42EB342A36C4}"/>
              </a:ext>
            </a:extLst>
          </p:cNvPr>
          <p:cNvSpPr/>
          <p:nvPr/>
        </p:nvSpPr>
        <p:spPr>
          <a:xfrm>
            <a:off x="9853295" y="2594827"/>
            <a:ext cx="1892300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C00000"/>
                </a:solidFill>
              </a:rPr>
              <a:t>mine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4CCE965-767B-C73C-1F4D-1292CCF8F77F}"/>
              </a:ext>
            </a:extLst>
          </p:cNvPr>
          <p:cNvSpPr/>
          <p:nvPr/>
        </p:nvSpPr>
        <p:spPr>
          <a:xfrm>
            <a:off x="3319145" y="3516974"/>
            <a:ext cx="414655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3A41F2-0460-6200-9AE7-BC9D3794A6D0}"/>
              </a:ext>
            </a:extLst>
          </p:cNvPr>
          <p:cNvSpPr/>
          <p:nvPr/>
        </p:nvSpPr>
        <p:spPr>
          <a:xfrm>
            <a:off x="9853295" y="3516973"/>
            <a:ext cx="1892300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C00000"/>
                </a:solidFill>
              </a:rPr>
              <a:t>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5677058-C3B4-AF46-6B66-DFAF15F2BA87}"/>
              </a:ext>
            </a:extLst>
          </p:cNvPr>
          <p:cNvSpPr/>
          <p:nvPr/>
        </p:nvSpPr>
        <p:spPr>
          <a:xfrm>
            <a:off x="1900237" y="4450616"/>
            <a:ext cx="414655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C80366C-5B26-1EDB-690C-D484E9218726}"/>
              </a:ext>
            </a:extLst>
          </p:cNvPr>
          <p:cNvSpPr/>
          <p:nvPr/>
        </p:nvSpPr>
        <p:spPr>
          <a:xfrm>
            <a:off x="9853295" y="4450616"/>
            <a:ext cx="1892300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C00000"/>
                </a:solidFill>
              </a:rPr>
              <a:t>our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685C9DB-F4B9-4B78-8206-FF87F2B8D126}"/>
              </a:ext>
            </a:extLst>
          </p:cNvPr>
          <p:cNvSpPr/>
          <p:nvPr/>
        </p:nvSpPr>
        <p:spPr>
          <a:xfrm>
            <a:off x="7450137" y="5352316"/>
            <a:ext cx="414655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157CE3-6936-35D6-FF4F-D00558B53D5D}"/>
              </a:ext>
            </a:extLst>
          </p:cNvPr>
          <p:cNvSpPr/>
          <p:nvPr/>
        </p:nvSpPr>
        <p:spPr>
          <a:xfrm>
            <a:off x="9853295" y="5367870"/>
            <a:ext cx="1892300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C00000"/>
                </a:solidFill>
              </a:rPr>
              <a:t>in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BEE1636-B759-6429-C37F-9D1108BCA148}"/>
              </a:ext>
            </a:extLst>
          </p:cNvPr>
          <p:cNvSpPr/>
          <p:nvPr/>
        </p:nvSpPr>
        <p:spPr>
          <a:xfrm>
            <a:off x="6325568" y="6285126"/>
            <a:ext cx="414655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CB754F2-F422-3836-3FB2-04999E786D1D}"/>
              </a:ext>
            </a:extLst>
          </p:cNvPr>
          <p:cNvSpPr/>
          <p:nvPr/>
        </p:nvSpPr>
        <p:spPr>
          <a:xfrm>
            <a:off x="9853295" y="6285124"/>
            <a:ext cx="1892300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C00000"/>
                </a:solidFill>
              </a:rPr>
              <a:t>by/on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68966" y="1120322"/>
            <a:ext cx="74973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5972"/>
                </a:solidFill>
                <a:effectLst/>
                <a:latin typeface="iCielCrocante"/>
              </a:rPr>
              <a:t>COMMUNICATION IN THE FUTURE </a:t>
            </a:r>
            <a:endParaRPr lang="en-US" sz="2800" b="1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0D1E47-857C-2CF3-AFB6-F86381A8250A}"/>
              </a:ext>
            </a:extLst>
          </p:cNvPr>
          <p:cNvSpPr txBox="1"/>
          <p:nvPr/>
        </p:nvSpPr>
        <p:spPr>
          <a:xfrm>
            <a:off x="487067" y="1425274"/>
            <a:ext cx="10485733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effectLst/>
                <a:latin typeface="ChronicaPro"/>
              </a:rPr>
              <a:t>Work in groups.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>
                <a:effectLst/>
                <a:latin typeface="ChronicaPro"/>
              </a:rPr>
              <a:t>1. Imagine a means of communication in 2050.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>
                <a:effectLst/>
                <a:latin typeface="ChronicaPro"/>
              </a:rPr>
              <a:t>2. Describe that means of communication. </a:t>
            </a:r>
            <a:r>
              <a:rPr lang="en-US" sz="2400" b="0" dirty="0">
                <a:effectLst/>
                <a:latin typeface="ChronicaPro"/>
              </a:rPr>
              <a:t>Use the following guiding questions: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hronicaPro"/>
              </a:rPr>
              <a:t>What is it? </a:t>
            </a:r>
            <a:endParaRPr lang="en-US" sz="2400" dirty="0">
              <a:effectLst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hronicaPro"/>
              </a:rPr>
              <a:t>How will it help you communicate? </a:t>
            </a:r>
            <a:endParaRPr lang="en-US" sz="2400" dirty="0">
              <a:effectLst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hronicaPro"/>
              </a:rPr>
              <a:t>What advantages might it have? </a:t>
            </a:r>
            <a:endParaRPr lang="en-US" sz="2400" dirty="0">
              <a:effectLst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hronicaPro"/>
              </a:rPr>
              <a:t>Will it have any disadvantages? If yes, what are they? </a:t>
            </a:r>
            <a:r>
              <a:rPr lang="en-US" sz="2400" b="0" dirty="0">
                <a:effectLst/>
                <a:latin typeface="ChronicaPro"/>
              </a:rPr>
              <a:t> </a:t>
            </a:r>
            <a:endParaRPr lang="en-US" sz="2400" b="0" dirty="0">
              <a:latin typeface="ChronicaPro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hronicaPro"/>
              </a:rPr>
              <a:t>3. Present your idea to the class. You can make a poster or create a model for your presentation. 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3549</TotalTime>
  <Words>948</Words>
  <Application>Microsoft Macintosh PowerPoint</Application>
  <PresentationFormat>Widescreen</PresentationFormat>
  <Paragraphs>120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ChronicaPro</vt:lpstr>
      <vt:lpstr>iCielCrocante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Thuy Dinh</cp:lastModifiedBy>
  <cp:revision>205</cp:revision>
  <dcterms:created xsi:type="dcterms:W3CDTF">2020-12-09T02:04:09Z</dcterms:created>
  <dcterms:modified xsi:type="dcterms:W3CDTF">2023-02-10T16:14:21Z</dcterms:modified>
</cp:coreProperties>
</file>