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1" r:id="rId2"/>
    <p:sldId id="256" r:id="rId3"/>
    <p:sldId id="302" r:id="rId4"/>
    <p:sldId id="279" r:id="rId5"/>
    <p:sldId id="276" r:id="rId6"/>
    <p:sldId id="298" r:id="rId7"/>
    <p:sldId id="327" r:id="rId8"/>
    <p:sldId id="325" r:id="rId9"/>
    <p:sldId id="313" r:id="rId10"/>
    <p:sldId id="314" r:id="rId11"/>
    <p:sldId id="33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F26649"/>
    <a:srgbClr val="00CCCB"/>
    <a:srgbClr val="00EEE8"/>
    <a:srgbClr val="FBCDCD"/>
    <a:srgbClr val="F7A5A5"/>
    <a:srgbClr val="7192A9"/>
    <a:srgbClr val="F37D91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4" autoAdjust="0"/>
    <p:restoredTop sz="94623"/>
  </p:normalViewPr>
  <p:slideViewPr>
    <p:cSldViewPr snapToGrid="0" showGuides="1">
      <p:cViewPr varScale="1">
        <p:scale>
          <a:sx n="101" d="100"/>
          <a:sy n="101" d="100"/>
        </p:scale>
        <p:origin x="106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499796" y="2453580"/>
            <a:ext cx="9770226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How to interrupt politely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Student’s workbook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2" y="1839389"/>
            <a:ext cx="3360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609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COMMUNICATION IN THE FUTURE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85143" y="109060"/>
            <a:ext cx="801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1028" name="Picture 4" descr="How To Interrupt Politely">
            <a:extLst>
              <a:ext uri="{FF2B5EF4-FFF2-40B4-BE49-F238E27FC236}">
                <a16:creationId xmlns:a16="http://schemas.microsoft.com/office/drawing/2014/main" id="{231516FB-98BA-B37B-C98C-357B555FB4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6" t="1080" r="11997" b="1152"/>
          <a:stretch/>
        </p:blipFill>
        <p:spPr bwMode="auto">
          <a:xfrm>
            <a:off x="4116702" y="2520661"/>
            <a:ext cx="3223898" cy="415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EVERYDAY ENGLISH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307974"/>
            <a:ext cx="1835914" cy="1285938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THE FUTURE OF LANGUAGE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8839" y="2020176"/>
            <a:ext cx="5740800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744119"/>
            <a:ext cx="5749328" cy="18497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</a:t>
            </a:r>
            <a:r>
              <a:rPr lang="en-US" sz="1700" dirty="0">
                <a:solidFill>
                  <a:schemeClr val="tx1"/>
                </a:solidFill>
              </a:rPr>
              <a:t>and read the conversations below. Pay attention to the highlighted parts.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Task 2: Work in pairs. Make similar conversations with the following situations.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700" dirty="0">
                <a:solidFill>
                  <a:schemeClr val="tx1"/>
                </a:solidFill>
              </a:rPr>
              <a:t>Work in pairs. Read Mark’s prediction about a popular means of communication in the near future. Then ask and answer the questions.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4681262"/>
            <a:ext cx="5743692" cy="1139396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>
                <a:solidFill>
                  <a:schemeClr val="tx1"/>
                </a:solidFill>
              </a:rPr>
              <a:t>Work in pairs. Choose one means of communication below. Ask and answer questions about it.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Task 5:Report your pair’s conversation to the class by making a similar talk to Mark’s prediction in 3.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87118" y="2541342"/>
            <a:ext cx="728462" cy="76663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505075" y="3950943"/>
            <a:ext cx="1012115" cy="113939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0310" y="5893956"/>
            <a:ext cx="5749329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516380" y="3047024"/>
            <a:ext cx="6370819" cy="1695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Question: </a:t>
            </a:r>
            <a:r>
              <a:rPr lang="en-US" sz="2800" dirty="0"/>
              <a:t>How do you see you in 10 years.</a:t>
            </a:r>
          </a:p>
          <a:p>
            <a:pPr>
              <a:lnSpc>
                <a:spcPct val="200000"/>
              </a:lnSpc>
            </a:pPr>
            <a:r>
              <a:rPr lang="en-US" sz="2800" b="1" dirty="0"/>
              <a:t>Answer:</a:t>
            </a:r>
            <a:r>
              <a:rPr lang="en-US" sz="2800" dirty="0"/>
              <a:t> I will _____________ in 10 years.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16380" y="2078513"/>
            <a:ext cx="4721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Answer the questions: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545993" y="3421022"/>
            <a:ext cx="28516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future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295888"/>
            <a:ext cx="11004269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highlighted parts.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56089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3A9E34F-F4EA-5976-257F-F9CF842BA970}"/>
              </a:ext>
            </a:extLst>
          </p:cNvPr>
          <p:cNvSpPr/>
          <p:nvPr/>
        </p:nvSpPr>
        <p:spPr>
          <a:xfrm>
            <a:off x="1008026" y="3619411"/>
            <a:ext cx="6167474" cy="1280160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i="1" dirty="0">
                <a:solidFill>
                  <a:schemeClr val="tx1"/>
                </a:solidFill>
                <a:effectLst/>
                <a:latin typeface="ChronicaProMediumIt"/>
              </a:rPr>
              <a:t>Nick:</a:t>
            </a:r>
            <a:r>
              <a:rPr lang="en-US" sz="2200" dirty="0">
                <a:solidFill>
                  <a:schemeClr val="tx1"/>
                </a:solidFill>
                <a:effectLst/>
                <a:latin typeface="ChronicaProMediumIt"/>
              </a:rPr>
              <a:t> </a:t>
            </a:r>
            <a:r>
              <a:rPr lang="en-US" sz="2200" dirty="0">
                <a:solidFill>
                  <a:schemeClr val="tx1"/>
                </a:solidFill>
                <a:effectLst/>
                <a:latin typeface="ChronicaPro"/>
              </a:rPr>
              <a:t>This webcam is easy to handle. You click these buttons to move it up or down and these to ...</a:t>
            </a:r>
            <a:endParaRPr lang="en-US" sz="2200" dirty="0">
              <a:solidFill>
                <a:schemeClr val="tx1"/>
              </a:solidFill>
            </a:endParaRPr>
          </a:p>
          <a:p>
            <a:pPr algn="just"/>
            <a:r>
              <a:rPr lang="en-US" sz="2200" b="1" i="1" dirty="0">
                <a:solidFill>
                  <a:schemeClr val="tx1"/>
                </a:solidFill>
                <a:effectLst/>
                <a:latin typeface="ChronicaProMediumIt"/>
              </a:rPr>
              <a:t>Lan:</a:t>
            </a:r>
            <a:r>
              <a:rPr lang="en-US" sz="2200" dirty="0">
                <a:solidFill>
                  <a:schemeClr val="tx1"/>
                </a:solidFill>
                <a:effectLst/>
                <a:latin typeface="ChronicaProMediumIt"/>
              </a:rPr>
              <a:t> </a:t>
            </a:r>
            <a:r>
              <a:rPr lang="en-US" sz="2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ChronicaPro"/>
              </a:rPr>
              <a:t>Hold on.</a:t>
            </a:r>
            <a:r>
              <a:rPr lang="en-US" sz="2200" dirty="0">
                <a:solidFill>
                  <a:schemeClr val="tx1"/>
                </a:solidFill>
                <a:effectLst/>
                <a:latin typeface="ChronicaPro"/>
              </a:rPr>
              <a:t> Can you repeat that, please?</a:t>
            </a:r>
            <a:endParaRPr lang="en-US" sz="2200" dirty="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C4594E-47B2-A7B4-2B47-3664136EF901}"/>
              </a:ext>
            </a:extLst>
          </p:cNvPr>
          <p:cNvGrpSpPr/>
          <p:nvPr/>
        </p:nvGrpSpPr>
        <p:grpSpPr>
          <a:xfrm>
            <a:off x="828024" y="1882217"/>
            <a:ext cx="6347474" cy="1546783"/>
            <a:chOff x="828024" y="1882217"/>
            <a:chExt cx="6347474" cy="1546783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69E0B290-C7C2-3002-B0E2-5D848474BD57}"/>
                </a:ext>
              </a:extLst>
            </p:cNvPr>
            <p:cNvSpPr/>
            <p:nvPr/>
          </p:nvSpPr>
          <p:spPr>
            <a:xfrm>
              <a:off x="1008024" y="1882217"/>
              <a:ext cx="6167474" cy="1546783"/>
            </a:xfrm>
            <a:prstGeom prst="roundRect">
              <a:avLst/>
            </a:prstGeom>
            <a:noFill/>
            <a:ln w="28575">
              <a:solidFill>
                <a:srgbClr val="00CC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i="1" dirty="0">
                  <a:solidFill>
                    <a:schemeClr val="tx1"/>
                  </a:solidFill>
                  <a:effectLst/>
                  <a:latin typeface="ChronicaProMediumIt"/>
                </a:rPr>
                <a:t>Mark:</a:t>
              </a:r>
              <a:r>
                <a:rPr lang="en-US" sz="2200" dirty="0">
                  <a:solidFill>
                    <a:schemeClr val="tx1"/>
                  </a:solidFill>
                  <a:effectLst/>
                  <a:latin typeface="ChronicaProMediumIt"/>
                </a:rPr>
                <a:t> </a:t>
              </a:r>
              <a:r>
                <a:rPr lang="en-US" sz="2200" dirty="0">
                  <a:solidFill>
                    <a:schemeClr val="tx1"/>
                  </a:solidFill>
                  <a:effectLst/>
                  <a:latin typeface="ChronicaPro"/>
                </a:rPr>
                <a:t>Now, about the video conference ... Everyone must be here at 9:30 a.m., and ... </a:t>
              </a:r>
              <a:endParaRPr lang="en-US" sz="2200" dirty="0">
                <a:solidFill>
                  <a:schemeClr val="tx1"/>
                </a:solidFill>
              </a:endParaRPr>
            </a:p>
            <a:p>
              <a:pPr algn="just"/>
              <a:r>
                <a:rPr lang="en-US" sz="2200" b="1" i="1" dirty="0">
                  <a:solidFill>
                    <a:schemeClr val="tx1"/>
                  </a:solidFill>
                  <a:effectLst/>
                  <a:latin typeface="ChronicaProMediumIt"/>
                </a:rPr>
                <a:t>Trang:</a:t>
              </a:r>
              <a:r>
                <a:rPr lang="en-US" sz="2200" dirty="0">
                  <a:solidFill>
                    <a:schemeClr val="tx1"/>
                  </a:solidFill>
                  <a:effectLst/>
                  <a:latin typeface="ChronicaProMediumIt"/>
                </a:rPr>
                <a:t> </a:t>
              </a:r>
              <a:r>
                <a:rPr lang="en-US" sz="2200" dirty="0">
                  <a:solidFill>
                    <a:schemeClr val="tx1"/>
                  </a:solidFill>
                  <a:effectLst/>
                  <a:highlight>
                    <a:srgbClr val="FFFF00"/>
                  </a:highlight>
                  <a:latin typeface="ChronicaPro"/>
                </a:rPr>
                <a:t>Sorry for interrupting, but</a:t>
              </a:r>
              <a:r>
                <a:rPr lang="en-US" sz="2200" dirty="0">
                  <a:solidFill>
                    <a:schemeClr val="tx1"/>
                  </a:solidFill>
                  <a:effectLst/>
                  <a:latin typeface="ChronicaPro"/>
                </a:rPr>
                <a:t> I think we should meet at 9:00 a.m. We need to test the devices. 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5F49A64-E8E6-07B6-F953-41574C090C9A}"/>
                </a:ext>
              </a:extLst>
            </p:cNvPr>
            <p:cNvSpPr/>
            <p:nvPr/>
          </p:nvSpPr>
          <p:spPr>
            <a:xfrm>
              <a:off x="828024" y="2475608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266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dirty="0">
                  <a:solidFill>
                    <a:schemeClr val="accent2"/>
                  </a:solidFill>
                </a:rPr>
                <a:t>1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3EDF0EEF-11C3-62CC-A801-6C3AA16E34EE}"/>
              </a:ext>
            </a:extLst>
          </p:cNvPr>
          <p:cNvSpPr/>
          <p:nvPr/>
        </p:nvSpPr>
        <p:spPr>
          <a:xfrm>
            <a:off x="809673" y="4079491"/>
            <a:ext cx="360000" cy="36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2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>
                <a:solidFill>
                  <a:schemeClr val="accent2"/>
                </a:solidFill>
              </a:rPr>
              <a:t>2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83B3E87F-4D7C-8A0F-E571-BB02605D3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99327"/>
              </p:ext>
            </p:extLst>
          </p:nvPr>
        </p:nvGraphicFramePr>
        <p:xfrm>
          <a:off x="2030095" y="5150516"/>
          <a:ext cx="8128000" cy="12801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4907453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42794293"/>
                    </a:ext>
                  </a:extLst>
                </a:gridCol>
              </a:tblGrid>
              <a:tr h="436705">
                <a:tc>
                  <a:txBody>
                    <a:bodyPr/>
                    <a:lstStyle/>
                    <a:p>
                      <a:r>
                        <a:rPr lang="en-US" sz="2400" dirty="0"/>
                        <a:t>S</a:t>
                      </a:r>
                      <a:r>
                        <a:rPr lang="en-VN" sz="2400" dirty="0"/>
                        <a:t>tructure 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</a:t>
                      </a:r>
                      <a:r>
                        <a:rPr lang="en-VN" sz="2400" dirty="0"/>
                        <a:t>xamples 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132956"/>
                  </a:ext>
                </a:extLst>
              </a:tr>
              <a:tr h="436705">
                <a:tc>
                  <a:txBody>
                    <a:bodyPr/>
                    <a:lstStyle/>
                    <a:p>
                      <a:r>
                        <a:rPr lang="en-US" sz="2400" dirty="0"/>
                        <a:t>H</a:t>
                      </a:r>
                      <a:r>
                        <a:rPr lang="en-VN" sz="2400" dirty="0"/>
                        <a:t>ow to interrupt politely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Sorry for interrupting, but</a:t>
                      </a:r>
                    </a:p>
                    <a:p>
                      <a:r>
                        <a:rPr lang="en-US" sz="2400" dirty="0"/>
                        <a:t>Hold on.</a:t>
                      </a:r>
                      <a:endParaRPr lang="en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508883"/>
                  </a:ext>
                </a:extLst>
              </a:tr>
            </a:tbl>
          </a:graphicData>
        </a:graphic>
      </p:graphicFrame>
      <p:pic>
        <p:nvPicPr>
          <p:cNvPr id="2050" name="Picture 2" descr="Tired of Video Conferencing? Research Suggests that You're Right to  Question Its Effectiveness - Tepper School of Business - Carnegie Mellon  University">
            <a:extLst>
              <a:ext uri="{FF2B5EF4-FFF2-40B4-BE49-F238E27FC236}">
                <a16:creationId xmlns:a16="http://schemas.microsoft.com/office/drawing/2014/main" id="{D6B3C67D-DB24-0130-084C-0ED6FD86A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690" y="2205524"/>
            <a:ext cx="3676658" cy="244695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336539"/>
            <a:ext cx="1092975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ChronicaPro"/>
              </a:rPr>
              <a:t>Work in pairs. Make similar conversations with the following situations.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855995" y="2041867"/>
            <a:ext cx="9528308" cy="2610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3F3F"/>
                </a:solidFill>
                <a:effectLst/>
                <a:latin typeface="ChronicaPro"/>
              </a:rPr>
              <a:t>1. </a:t>
            </a:r>
            <a:r>
              <a:rPr lang="en-US" sz="2800" dirty="0">
                <a:effectLst/>
                <a:latin typeface="ChronicaPro"/>
              </a:rPr>
              <a:t>Student A is telling student B how to make a video call. Student B interrupts student A to ask for clarification.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3F3F"/>
                </a:solidFill>
                <a:effectLst/>
                <a:latin typeface="ChronicaPro"/>
              </a:rPr>
              <a:t>2. </a:t>
            </a:r>
            <a:r>
              <a:rPr lang="en-US" sz="2800" dirty="0">
                <a:effectLst/>
                <a:latin typeface="ChronicaPro"/>
              </a:rPr>
              <a:t>Student A is telling student B the place for their next meeting. Student B interrupts student A to suggest another place. </a:t>
            </a:r>
            <a:endParaRPr lang="en-US" sz="2800" dirty="0"/>
          </a:p>
        </p:txBody>
      </p:sp>
      <p:pic>
        <p:nvPicPr>
          <p:cNvPr id="3074" name="Picture 2" descr="Are You Brave Enough to Start Conversations that Matter? - ZB RX Medical">
            <a:extLst>
              <a:ext uri="{FF2B5EF4-FFF2-40B4-BE49-F238E27FC236}">
                <a16:creationId xmlns:a16="http://schemas.microsoft.com/office/drawing/2014/main" id="{2919D2C7-E9E3-AEC7-2E96-6AF87C299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4749792"/>
            <a:ext cx="3492500" cy="194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14930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ChronicaPro"/>
              </a:rPr>
              <a:t>Work in pairs. Read Mark’s prediction about a popular means of communication in the near future. Then ask and answer the questions.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826" y="194965"/>
            <a:ext cx="117049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FUTURE OG LANGUAGE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1D93809-A49B-0E65-96FD-B9F18CB3CBAD}"/>
              </a:ext>
            </a:extLst>
          </p:cNvPr>
          <p:cNvSpPr/>
          <p:nvPr/>
        </p:nvSpPr>
        <p:spPr>
          <a:xfrm>
            <a:off x="324182" y="2255796"/>
            <a:ext cx="4082717" cy="32345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b="1" dirty="0">
                <a:solidFill>
                  <a:schemeClr val="tx1"/>
                </a:solidFill>
                <a:effectLst/>
                <a:latin typeface="ChronicaProMediumIt"/>
              </a:rPr>
              <a:t>Mark:</a:t>
            </a:r>
            <a:r>
              <a:rPr lang="en-US" sz="1800" dirty="0">
                <a:solidFill>
                  <a:schemeClr val="tx1"/>
                </a:solidFill>
                <a:effectLst/>
                <a:latin typeface="ChronicaProMediumIt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ChronicaPro"/>
              </a:rPr>
              <a:t>In 20 years, people of all ages will be using emojis even more than now. Emojis help people communicate their emotions effectively regardless of the language they speak. For example, a smiley face expresses the same meaning everywhere. An emoji can replace words to a certain extent. One day, we might receive an email that contains only emojis! </a:t>
            </a:r>
            <a:endParaRPr lang="en-US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63F0E9-F577-F9B2-196E-72FDF92881E5}"/>
              </a:ext>
            </a:extLst>
          </p:cNvPr>
          <p:cNvSpPr txBox="1"/>
          <p:nvPr/>
        </p:nvSpPr>
        <p:spPr>
          <a:xfrm>
            <a:off x="4762499" y="1793577"/>
            <a:ext cx="6800518" cy="4187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>
              <a:lnSpc>
                <a:spcPct val="250000"/>
              </a:lnSpc>
              <a:buClr>
                <a:srgbClr val="C00000"/>
              </a:buClr>
            </a:pPr>
            <a:r>
              <a:rPr lang="en-US" sz="2200" dirty="0"/>
              <a:t>1. What means of communication is Mark talking about? </a:t>
            </a:r>
          </a:p>
          <a:p>
            <a:pPr>
              <a:lnSpc>
                <a:spcPct val="250000"/>
              </a:lnSpc>
              <a:buClr>
                <a:srgbClr val="C00000"/>
              </a:buClr>
            </a:pPr>
            <a:r>
              <a:rPr lang="en-US" sz="2200" dirty="0"/>
              <a:t>2. When will emojis become more commonly used? </a:t>
            </a:r>
          </a:p>
          <a:p>
            <a:pPr>
              <a:lnSpc>
                <a:spcPct val="250000"/>
              </a:lnSpc>
              <a:buClr>
                <a:srgbClr val="C00000"/>
              </a:buClr>
            </a:pPr>
            <a:r>
              <a:rPr lang="en-US" sz="2200" dirty="0"/>
              <a:t>3. Who will be using them? </a:t>
            </a:r>
          </a:p>
          <a:p>
            <a:pPr>
              <a:lnSpc>
                <a:spcPct val="250000"/>
              </a:lnSpc>
              <a:buClr>
                <a:srgbClr val="C00000"/>
              </a:buClr>
            </a:pPr>
            <a:r>
              <a:rPr lang="en-US" sz="2200" dirty="0"/>
              <a:t>4. How will they help in communication?</a:t>
            </a:r>
          </a:p>
          <a:p>
            <a:pPr>
              <a:lnSpc>
                <a:spcPct val="250000"/>
              </a:lnSpc>
              <a:buClr>
                <a:srgbClr val="C00000"/>
              </a:buClr>
            </a:pPr>
            <a:r>
              <a:rPr lang="en-US" sz="2200" dirty="0"/>
              <a:t>5. Why will they become more popular?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D724A-00E5-C4EA-8CBE-36A1D201A504}"/>
              </a:ext>
            </a:extLst>
          </p:cNvPr>
          <p:cNvSpPr txBox="1"/>
          <p:nvPr/>
        </p:nvSpPr>
        <p:spPr>
          <a:xfrm>
            <a:off x="5156616" y="2459424"/>
            <a:ext cx="63708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Emojis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E38D97-0E70-109F-D2C0-92B370F29344}"/>
              </a:ext>
            </a:extLst>
          </p:cNvPr>
          <p:cNvSpPr txBox="1"/>
          <p:nvPr/>
        </p:nvSpPr>
        <p:spPr>
          <a:xfrm>
            <a:off x="5156616" y="3307995"/>
            <a:ext cx="63708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In 20 years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34A42C-1C14-CC32-3245-15893E6317EB}"/>
              </a:ext>
            </a:extLst>
          </p:cNvPr>
          <p:cNvSpPr txBox="1"/>
          <p:nvPr/>
        </p:nvSpPr>
        <p:spPr>
          <a:xfrm>
            <a:off x="5156616" y="4156566"/>
            <a:ext cx="63708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People of all ages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CB05BA-93F1-7247-ADEC-7FD7A217525E}"/>
              </a:ext>
            </a:extLst>
          </p:cNvPr>
          <p:cNvSpPr txBox="1"/>
          <p:nvPr/>
        </p:nvSpPr>
        <p:spPr>
          <a:xfrm>
            <a:off x="5156616" y="4922509"/>
            <a:ext cx="6986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Emojis help people communicate their attitudes effectively regardless of the language they speak.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883DC2-FE0B-51C8-0DE2-2030390E808D}"/>
              </a:ext>
            </a:extLst>
          </p:cNvPr>
          <p:cNvSpPr txBox="1"/>
          <p:nvPr/>
        </p:nvSpPr>
        <p:spPr>
          <a:xfrm>
            <a:off x="5156615" y="5844205"/>
            <a:ext cx="66106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Because an emoji can replace words to a certain extent.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15537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ChronicaPro"/>
              </a:rPr>
              <a:t>Work in pairs. Choose one means of communication below. Ask and answer questions about it.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BEDCC0-CE67-7362-0383-649441FBD1CB}"/>
              </a:ext>
            </a:extLst>
          </p:cNvPr>
          <p:cNvSpPr txBox="1"/>
          <p:nvPr/>
        </p:nvSpPr>
        <p:spPr>
          <a:xfrm>
            <a:off x="223826" y="194965"/>
            <a:ext cx="117049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FUTURE OG LANGUAGE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0BB365-C7AA-44F1-C580-4C415625778C}"/>
              </a:ext>
            </a:extLst>
          </p:cNvPr>
          <p:cNvSpPr/>
          <p:nvPr/>
        </p:nvSpPr>
        <p:spPr>
          <a:xfrm>
            <a:off x="1131589" y="2413000"/>
            <a:ext cx="3924300" cy="2832100"/>
          </a:xfrm>
          <a:custGeom>
            <a:avLst/>
            <a:gdLst>
              <a:gd name="connsiteX0" fmla="*/ 0 w 3924300"/>
              <a:gd name="connsiteY0" fmla="*/ 0 h 2832100"/>
              <a:gd name="connsiteX1" fmla="*/ 442885 w 3924300"/>
              <a:gd name="connsiteY1" fmla="*/ 0 h 2832100"/>
              <a:gd name="connsiteX2" fmla="*/ 1081986 w 3924300"/>
              <a:gd name="connsiteY2" fmla="*/ 0 h 2832100"/>
              <a:gd name="connsiteX3" fmla="*/ 1681843 w 3924300"/>
              <a:gd name="connsiteY3" fmla="*/ 0 h 2832100"/>
              <a:gd name="connsiteX4" fmla="*/ 2124728 w 3924300"/>
              <a:gd name="connsiteY4" fmla="*/ 0 h 2832100"/>
              <a:gd name="connsiteX5" fmla="*/ 2646099 w 3924300"/>
              <a:gd name="connsiteY5" fmla="*/ 0 h 2832100"/>
              <a:gd name="connsiteX6" fmla="*/ 3285200 w 3924300"/>
              <a:gd name="connsiteY6" fmla="*/ 0 h 2832100"/>
              <a:gd name="connsiteX7" fmla="*/ 3924300 w 3924300"/>
              <a:gd name="connsiteY7" fmla="*/ 0 h 2832100"/>
              <a:gd name="connsiteX8" fmla="*/ 3924300 w 3924300"/>
              <a:gd name="connsiteY8" fmla="*/ 594741 h 2832100"/>
              <a:gd name="connsiteX9" fmla="*/ 3924300 w 3924300"/>
              <a:gd name="connsiteY9" fmla="*/ 1076198 h 2832100"/>
              <a:gd name="connsiteX10" fmla="*/ 3924300 w 3924300"/>
              <a:gd name="connsiteY10" fmla="*/ 1585976 h 2832100"/>
              <a:gd name="connsiteX11" fmla="*/ 3924300 w 3924300"/>
              <a:gd name="connsiteY11" fmla="*/ 2180717 h 2832100"/>
              <a:gd name="connsiteX12" fmla="*/ 3924300 w 3924300"/>
              <a:gd name="connsiteY12" fmla="*/ 2832100 h 2832100"/>
              <a:gd name="connsiteX13" fmla="*/ 3481415 w 3924300"/>
              <a:gd name="connsiteY13" fmla="*/ 2832100 h 2832100"/>
              <a:gd name="connsiteX14" fmla="*/ 3038529 w 3924300"/>
              <a:gd name="connsiteY14" fmla="*/ 2832100 h 2832100"/>
              <a:gd name="connsiteX15" fmla="*/ 2438672 w 3924300"/>
              <a:gd name="connsiteY15" fmla="*/ 2832100 h 2832100"/>
              <a:gd name="connsiteX16" fmla="*/ 1995787 w 3924300"/>
              <a:gd name="connsiteY16" fmla="*/ 2832100 h 2832100"/>
              <a:gd name="connsiteX17" fmla="*/ 1435173 w 3924300"/>
              <a:gd name="connsiteY17" fmla="*/ 2832100 h 2832100"/>
              <a:gd name="connsiteX18" fmla="*/ 953044 w 3924300"/>
              <a:gd name="connsiteY18" fmla="*/ 2832100 h 2832100"/>
              <a:gd name="connsiteX19" fmla="*/ 0 w 3924300"/>
              <a:gd name="connsiteY19" fmla="*/ 2832100 h 2832100"/>
              <a:gd name="connsiteX20" fmla="*/ 0 w 3924300"/>
              <a:gd name="connsiteY20" fmla="*/ 2265680 h 2832100"/>
              <a:gd name="connsiteX21" fmla="*/ 0 w 3924300"/>
              <a:gd name="connsiteY21" fmla="*/ 1642618 h 2832100"/>
              <a:gd name="connsiteX22" fmla="*/ 0 w 3924300"/>
              <a:gd name="connsiteY22" fmla="*/ 1104519 h 2832100"/>
              <a:gd name="connsiteX23" fmla="*/ 0 w 3924300"/>
              <a:gd name="connsiteY23" fmla="*/ 566420 h 2832100"/>
              <a:gd name="connsiteX24" fmla="*/ 0 w 3924300"/>
              <a:gd name="connsiteY24" fmla="*/ 0 h 28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24300" h="2832100" fill="none" extrusionOk="0">
                <a:moveTo>
                  <a:pt x="0" y="0"/>
                </a:moveTo>
                <a:cubicBezTo>
                  <a:pt x="111633" y="-23873"/>
                  <a:pt x="318550" y="7828"/>
                  <a:pt x="442885" y="0"/>
                </a:cubicBezTo>
                <a:cubicBezTo>
                  <a:pt x="567221" y="-7828"/>
                  <a:pt x="835688" y="75922"/>
                  <a:pt x="1081986" y="0"/>
                </a:cubicBezTo>
                <a:cubicBezTo>
                  <a:pt x="1328284" y="-75922"/>
                  <a:pt x="1557749" y="44354"/>
                  <a:pt x="1681843" y="0"/>
                </a:cubicBezTo>
                <a:cubicBezTo>
                  <a:pt x="1805937" y="-44354"/>
                  <a:pt x="1994912" y="40474"/>
                  <a:pt x="2124728" y="0"/>
                </a:cubicBezTo>
                <a:cubicBezTo>
                  <a:pt x="2254545" y="-40474"/>
                  <a:pt x="2523439" y="49934"/>
                  <a:pt x="2646099" y="0"/>
                </a:cubicBezTo>
                <a:cubicBezTo>
                  <a:pt x="2768759" y="-49934"/>
                  <a:pt x="3140603" y="47192"/>
                  <a:pt x="3285200" y="0"/>
                </a:cubicBezTo>
                <a:cubicBezTo>
                  <a:pt x="3429797" y="-47192"/>
                  <a:pt x="3783680" y="55996"/>
                  <a:pt x="3924300" y="0"/>
                </a:cubicBezTo>
                <a:cubicBezTo>
                  <a:pt x="3930037" y="283727"/>
                  <a:pt x="3874374" y="370835"/>
                  <a:pt x="3924300" y="594741"/>
                </a:cubicBezTo>
                <a:cubicBezTo>
                  <a:pt x="3974226" y="818647"/>
                  <a:pt x="3887916" y="902810"/>
                  <a:pt x="3924300" y="1076198"/>
                </a:cubicBezTo>
                <a:cubicBezTo>
                  <a:pt x="3960684" y="1249586"/>
                  <a:pt x="3922217" y="1459258"/>
                  <a:pt x="3924300" y="1585976"/>
                </a:cubicBezTo>
                <a:cubicBezTo>
                  <a:pt x="3926383" y="1712694"/>
                  <a:pt x="3907116" y="1918584"/>
                  <a:pt x="3924300" y="2180717"/>
                </a:cubicBezTo>
                <a:cubicBezTo>
                  <a:pt x="3941484" y="2442850"/>
                  <a:pt x="3885159" y="2657261"/>
                  <a:pt x="3924300" y="2832100"/>
                </a:cubicBezTo>
                <a:cubicBezTo>
                  <a:pt x="3780335" y="2863970"/>
                  <a:pt x="3662180" y="2797146"/>
                  <a:pt x="3481415" y="2832100"/>
                </a:cubicBezTo>
                <a:cubicBezTo>
                  <a:pt x="3300650" y="2867054"/>
                  <a:pt x="3140244" y="2779624"/>
                  <a:pt x="3038529" y="2832100"/>
                </a:cubicBezTo>
                <a:cubicBezTo>
                  <a:pt x="2936814" y="2884576"/>
                  <a:pt x="2728074" y="2765351"/>
                  <a:pt x="2438672" y="2832100"/>
                </a:cubicBezTo>
                <a:cubicBezTo>
                  <a:pt x="2149270" y="2898849"/>
                  <a:pt x="2155362" y="2816553"/>
                  <a:pt x="1995787" y="2832100"/>
                </a:cubicBezTo>
                <a:cubicBezTo>
                  <a:pt x="1836213" y="2847647"/>
                  <a:pt x="1599157" y="2819334"/>
                  <a:pt x="1435173" y="2832100"/>
                </a:cubicBezTo>
                <a:cubicBezTo>
                  <a:pt x="1271189" y="2844866"/>
                  <a:pt x="1092687" y="2787313"/>
                  <a:pt x="953044" y="2832100"/>
                </a:cubicBezTo>
                <a:cubicBezTo>
                  <a:pt x="813401" y="2876887"/>
                  <a:pt x="423787" y="2826871"/>
                  <a:pt x="0" y="2832100"/>
                </a:cubicBezTo>
                <a:cubicBezTo>
                  <a:pt x="-43198" y="2593686"/>
                  <a:pt x="32899" y="2509324"/>
                  <a:pt x="0" y="2265680"/>
                </a:cubicBezTo>
                <a:cubicBezTo>
                  <a:pt x="-32899" y="2022036"/>
                  <a:pt x="37217" y="1937451"/>
                  <a:pt x="0" y="1642618"/>
                </a:cubicBezTo>
                <a:cubicBezTo>
                  <a:pt x="-37217" y="1347785"/>
                  <a:pt x="27253" y="1226792"/>
                  <a:pt x="0" y="1104519"/>
                </a:cubicBezTo>
                <a:cubicBezTo>
                  <a:pt x="-27253" y="982246"/>
                  <a:pt x="15727" y="710938"/>
                  <a:pt x="0" y="566420"/>
                </a:cubicBezTo>
                <a:cubicBezTo>
                  <a:pt x="-15727" y="421902"/>
                  <a:pt x="7042" y="119592"/>
                  <a:pt x="0" y="0"/>
                </a:cubicBezTo>
                <a:close/>
              </a:path>
              <a:path w="3924300" h="2832100" stroke="0" extrusionOk="0">
                <a:moveTo>
                  <a:pt x="0" y="0"/>
                </a:moveTo>
                <a:cubicBezTo>
                  <a:pt x="152002" y="-30937"/>
                  <a:pt x="365042" y="60842"/>
                  <a:pt x="521371" y="0"/>
                </a:cubicBezTo>
                <a:cubicBezTo>
                  <a:pt x="677700" y="-60842"/>
                  <a:pt x="845145" y="24271"/>
                  <a:pt x="964257" y="0"/>
                </a:cubicBezTo>
                <a:cubicBezTo>
                  <a:pt x="1083369" y="-24271"/>
                  <a:pt x="1410634" y="35657"/>
                  <a:pt x="1603357" y="0"/>
                </a:cubicBezTo>
                <a:cubicBezTo>
                  <a:pt x="1796080" y="-35657"/>
                  <a:pt x="1994954" y="53845"/>
                  <a:pt x="2124728" y="0"/>
                </a:cubicBezTo>
                <a:cubicBezTo>
                  <a:pt x="2254502" y="-53845"/>
                  <a:pt x="2390615" y="46490"/>
                  <a:pt x="2646099" y="0"/>
                </a:cubicBezTo>
                <a:cubicBezTo>
                  <a:pt x="2901583" y="-46490"/>
                  <a:pt x="2989649" y="63586"/>
                  <a:pt x="3285200" y="0"/>
                </a:cubicBezTo>
                <a:cubicBezTo>
                  <a:pt x="3580751" y="-63586"/>
                  <a:pt x="3780583" y="29907"/>
                  <a:pt x="3924300" y="0"/>
                </a:cubicBezTo>
                <a:cubicBezTo>
                  <a:pt x="3955022" y="238287"/>
                  <a:pt x="3911862" y="321070"/>
                  <a:pt x="3924300" y="623062"/>
                </a:cubicBezTo>
                <a:cubicBezTo>
                  <a:pt x="3936738" y="925054"/>
                  <a:pt x="3895599" y="902106"/>
                  <a:pt x="3924300" y="1132840"/>
                </a:cubicBezTo>
                <a:cubicBezTo>
                  <a:pt x="3953001" y="1363574"/>
                  <a:pt x="3920017" y="1467522"/>
                  <a:pt x="3924300" y="1642618"/>
                </a:cubicBezTo>
                <a:cubicBezTo>
                  <a:pt x="3928583" y="1817714"/>
                  <a:pt x="3905959" y="1934888"/>
                  <a:pt x="3924300" y="2209038"/>
                </a:cubicBezTo>
                <a:cubicBezTo>
                  <a:pt x="3942641" y="2483188"/>
                  <a:pt x="3902041" y="2604904"/>
                  <a:pt x="3924300" y="2832100"/>
                </a:cubicBezTo>
                <a:cubicBezTo>
                  <a:pt x="3824484" y="2868598"/>
                  <a:pt x="3603334" y="2814117"/>
                  <a:pt x="3481415" y="2832100"/>
                </a:cubicBezTo>
                <a:cubicBezTo>
                  <a:pt x="3359496" y="2850083"/>
                  <a:pt x="3062616" y="2763714"/>
                  <a:pt x="2842314" y="2832100"/>
                </a:cubicBezTo>
                <a:cubicBezTo>
                  <a:pt x="2622012" y="2900486"/>
                  <a:pt x="2526815" y="2789067"/>
                  <a:pt x="2360186" y="2832100"/>
                </a:cubicBezTo>
                <a:cubicBezTo>
                  <a:pt x="2193557" y="2875133"/>
                  <a:pt x="2031490" y="2788822"/>
                  <a:pt x="1799572" y="2832100"/>
                </a:cubicBezTo>
                <a:cubicBezTo>
                  <a:pt x="1567654" y="2875378"/>
                  <a:pt x="1324844" y="2758016"/>
                  <a:pt x="1160472" y="2832100"/>
                </a:cubicBezTo>
                <a:cubicBezTo>
                  <a:pt x="996100" y="2906184"/>
                  <a:pt x="741379" y="2768483"/>
                  <a:pt x="599857" y="2832100"/>
                </a:cubicBezTo>
                <a:cubicBezTo>
                  <a:pt x="458336" y="2895717"/>
                  <a:pt x="239166" y="2794809"/>
                  <a:pt x="0" y="2832100"/>
                </a:cubicBezTo>
                <a:cubicBezTo>
                  <a:pt x="-60944" y="2637670"/>
                  <a:pt x="14730" y="2433931"/>
                  <a:pt x="0" y="2322322"/>
                </a:cubicBezTo>
                <a:cubicBezTo>
                  <a:pt x="-14730" y="2210713"/>
                  <a:pt x="20654" y="1936379"/>
                  <a:pt x="0" y="1784223"/>
                </a:cubicBezTo>
                <a:cubicBezTo>
                  <a:pt x="-20654" y="1632067"/>
                  <a:pt x="56523" y="1308875"/>
                  <a:pt x="0" y="1161161"/>
                </a:cubicBezTo>
                <a:cubicBezTo>
                  <a:pt x="-56523" y="1013447"/>
                  <a:pt x="23550" y="785751"/>
                  <a:pt x="0" y="594741"/>
                </a:cubicBezTo>
                <a:cubicBezTo>
                  <a:pt x="-23550" y="403731"/>
                  <a:pt x="64594" y="168633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tx1"/>
                </a:solidFill>
                <a:effectLst/>
                <a:latin typeface="ChronicaPro"/>
              </a:rPr>
              <a:t>1. Automatic translation function </a:t>
            </a:r>
            <a:endParaRPr lang="en-US" dirty="0">
              <a:solidFill>
                <a:schemeClr val="tx1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effectLst/>
                <a:latin typeface="ChronicaPro"/>
              </a:rPr>
              <a:t>–  When: in 10 years </a:t>
            </a:r>
            <a:endParaRPr lang="en-US" dirty="0">
              <a:solidFill>
                <a:schemeClr val="tx1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effectLst/>
                <a:latin typeface="ChronicaPro"/>
              </a:rPr>
              <a:t>–  Who: social network users </a:t>
            </a:r>
            <a:endParaRPr lang="en-US" dirty="0">
              <a:solidFill>
                <a:schemeClr val="tx1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effectLst/>
                <a:latin typeface="ChronicaPro"/>
              </a:rPr>
              <a:t>–  How: translate comments and private messages in all languages </a:t>
            </a:r>
            <a:endParaRPr lang="en-US" dirty="0">
              <a:solidFill>
                <a:schemeClr val="tx1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effectLst/>
                <a:latin typeface="ChronicaPro"/>
              </a:rPr>
              <a:t>–  Why: remove language barriers 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421CF-FCBC-462D-0187-29C6AF1BAEF4}"/>
              </a:ext>
            </a:extLst>
          </p:cNvPr>
          <p:cNvSpPr/>
          <p:nvPr/>
        </p:nvSpPr>
        <p:spPr>
          <a:xfrm>
            <a:off x="6845300" y="2413000"/>
            <a:ext cx="3924300" cy="2832100"/>
          </a:xfrm>
          <a:custGeom>
            <a:avLst/>
            <a:gdLst>
              <a:gd name="connsiteX0" fmla="*/ 0 w 3924300"/>
              <a:gd name="connsiteY0" fmla="*/ 0 h 2832100"/>
              <a:gd name="connsiteX1" fmla="*/ 442885 w 3924300"/>
              <a:gd name="connsiteY1" fmla="*/ 0 h 2832100"/>
              <a:gd name="connsiteX2" fmla="*/ 1081986 w 3924300"/>
              <a:gd name="connsiteY2" fmla="*/ 0 h 2832100"/>
              <a:gd name="connsiteX3" fmla="*/ 1681843 w 3924300"/>
              <a:gd name="connsiteY3" fmla="*/ 0 h 2832100"/>
              <a:gd name="connsiteX4" fmla="*/ 2124728 w 3924300"/>
              <a:gd name="connsiteY4" fmla="*/ 0 h 2832100"/>
              <a:gd name="connsiteX5" fmla="*/ 2646099 w 3924300"/>
              <a:gd name="connsiteY5" fmla="*/ 0 h 2832100"/>
              <a:gd name="connsiteX6" fmla="*/ 3285200 w 3924300"/>
              <a:gd name="connsiteY6" fmla="*/ 0 h 2832100"/>
              <a:gd name="connsiteX7" fmla="*/ 3924300 w 3924300"/>
              <a:gd name="connsiteY7" fmla="*/ 0 h 2832100"/>
              <a:gd name="connsiteX8" fmla="*/ 3924300 w 3924300"/>
              <a:gd name="connsiteY8" fmla="*/ 594741 h 2832100"/>
              <a:gd name="connsiteX9" fmla="*/ 3924300 w 3924300"/>
              <a:gd name="connsiteY9" fmla="*/ 1076198 h 2832100"/>
              <a:gd name="connsiteX10" fmla="*/ 3924300 w 3924300"/>
              <a:gd name="connsiteY10" fmla="*/ 1585976 h 2832100"/>
              <a:gd name="connsiteX11" fmla="*/ 3924300 w 3924300"/>
              <a:gd name="connsiteY11" fmla="*/ 2180717 h 2832100"/>
              <a:gd name="connsiteX12" fmla="*/ 3924300 w 3924300"/>
              <a:gd name="connsiteY12" fmla="*/ 2832100 h 2832100"/>
              <a:gd name="connsiteX13" fmla="*/ 3481415 w 3924300"/>
              <a:gd name="connsiteY13" fmla="*/ 2832100 h 2832100"/>
              <a:gd name="connsiteX14" fmla="*/ 3038529 w 3924300"/>
              <a:gd name="connsiteY14" fmla="*/ 2832100 h 2832100"/>
              <a:gd name="connsiteX15" fmla="*/ 2438672 w 3924300"/>
              <a:gd name="connsiteY15" fmla="*/ 2832100 h 2832100"/>
              <a:gd name="connsiteX16" fmla="*/ 1995787 w 3924300"/>
              <a:gd name="connsiteY16" fmla="*/ 2832100 h 2832100"/>
              <a:gd name="connsiteX17" fmla="*/ 1435173 w 3924300"/>
              <a:gd name="connsiteY17" fmla="*/ 2832100 h 2832100"/>
              <a:gd name="connsiteX18" fmla="*/ 953044 w 3924300"/>
              <a:gd name="connsiteY18" fmla="*/ 2832100 h 2832100"/>
              <a:gd name="connsiteX19" fmla="*/ 0 w 3924300"/>
              <a:gd name="connsiteY19" fmla="*/ 2832100 h 2832100"/>
              <a:gd name="connsiteX20" fmla="*/ 0 w 3924300"/>
              <a:gd name="connsiteY20" fmla="*/ 2265680 h 2832100"/>
              <a:gd name="connsiteX21" fmla="*/ 0 w 3924300"/>
              <a:gd name="connsiteY21" fmla="*/ 1642618 h 2832100"/>
              <a:gd name="connsiteX22" fmla="*/ 0 w 3924300"/>
              <a:gd name="connsiteY22" fmla="*/ 1104519 h 2832100"/>
              <a:gd name="connsiteX23" fmla="*/ 0 w 3924300"/>
              <a:gd name="connsiteY23" fmla="*/ 566420 h 2832100"/>
              <a:gd name="connsiteX24" fmla="*/ 0 w 3924300"/>
              <a:gd name="connsiteY24" fmla="*/ 0 h 28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24300" h="2832100" fill="none" extrusionOk="0">
                <a:moveTo>
                  <a:pt x="0" y="0"/>
                </a:moveTo>
                <a:cubicBezTo>
                  <a:pt x="111633" y="-23873"/>
                  <a:pt x="318550" y="7828"/>
                  <a:pt x="442885" y="0"/>
                </a:cubicBezTo>
                <a:cubicBezTo>
                  <a:pt x="567221" y="-7828"/>
                  <a:pt x="835688" y="75922"/>
                  <a:pt x="1081986" y="0"/>
                </a:cubicBezTo>
                <a:cubicBezTo>
                  <a:pt x="1328284" y="-75922"/>
                  <a:pt x="1557749" y="44354"/>
                  <a:pt x="1681843" y="0"/>
                </a:cubicBezTo>
                <a:cubicBezTo>
                  <a:pt x="1805937" y="-44354"/>
                  <a:pt x="1994912" y="40474"/>
                  <a:pt x="2124728" y="0"/>
                </a:cubicBezTo>
                <a:cubicBezTo>
                  <a:pt x="2254545" y="-40474"/>
                  <a:pt x="2523439" y="49934"/>
                  <a:pt x="2646099" y="0"/>
                </a:cubicBezTo>
                <a:cubicBezTo>
                  <a:pt x="2768759" y="-49934"/>
                  <a:pt x="3140603" y="47192"/>
                  <a:pt x="3285200" y="0"/>
                </a:cubicBezTo>
                <a:cubicBezTo>
                  <a:pt x="3429797" y="-47192"/>
                  <a:pt x="3783680" y="55996"/>
                  <a:pt x="3924300" y="0"/>
                </a:cubicBezTo>
                <a:cubicBezTo>
                  <a:pt x="3930037" y="283727"/>
                  <a:pt x="3874374" y="370835"/>
                  <a:pt x="3924300" y="594741"/>
                </a:cubicBezTo>
                <a:cubicBezTo>
                  <a:pt x="3974226" y="818647"/>
                  <a:pt x="3887916" y="902810"/>
                  <a:pt x="3924300" y="1076198"/>
                </a:cubicBezTo>
                <a:cubicBezTo>
                  <a:pt x="3960684" y="1249586"/>
                  <a:pt x="3922217" y="1459258"/>
                  <a:pt x="3924300" y="1585976"/>
                </a:cubicBezTo>
                <a:cubicBezTo>
                  <a:pt x="3926383" y="1712694"/>
                  <a:pt x="3907116" y="1918584"/>
                  <a:pt x="3924300" y="2180717"/>
                </a:cubicBezTo>
                <a:cubicBezTo>
                  <a:pt x="3941484" y="2442850"/>
                  <a:pt x="3885159" y="2657261"/>
                  <a:pt x="3924300" y="2832100"/>
                </a:cubicBezTo>
                <a:cubicBezTo>
                  <a:pt x="3780335" y="2863970"/>
                  <a:pt x="3662180" y="2797146"/>
                  <a:pt x="3481415" y="2832100"/>
                </a:cubicBezTo>
                <a:cubicBezTo>
                  <a:pt x="3300650" y="2867054"/>
                  <a:pt x="3140244" y="2779624"/>
                  <a:pt x="3038529" y="2832100"/>
                </a:cubicBezTo>
                <a:cubicBezTo>
                  <a:pt x="2936814" y="2884576"/>
                  <a:pt x="2728074" y="2765351"/>
                  <a:pt x="2438672" y="2832100"/>
                </a:cubicBezTo>
                <a:cubicBezTo>
                  <a:pt x="2149270" y="2898849"/>
                  <a:pt x="2155362" y="2816553"/>
                  <a:pt x="1995787" y="2832100"/>
                </a:cubicBezTo>
                <a:cubicBezTo>
                  <a:pt x="1836213" y="2847647"/>
                  <a:pt x="1599157" y="2819334"/>
                  <a:pt x="1435173" y="2832100"/>
                </a:cubicBezTo>
                <a:cubicBezTo>
                  <a:pt x="1271189" y="2844866"/>
                  <a:pt x="1092687" y="2787313"/>
                  <a:pt x="953044" y="2832100"/>
                </a:cubicBezTo>
                <a:cubicBezTo>
                  <a:pt x="813401" y="2876887"/>
                  <a:pt x="423787" y="2826871"/>
                  <a:pt x="0" y="2832100"/>
                </a:cubicBezTo>
                <a:cubicBezTo>
                  <a:pt x="-43198" y="2593686"/>
                  <a:pt x="32899" y="2509324"/>
                  <a:pt x="0" y="2265680"/>
                </a:cubicBezTo>
                <a:cubicBezTo>
                  <a:pt x="-32899" y="2022036"/>
                  <a:pt x="37217" y="1937451"/>
                  <a:pt x="0" y="1642618"/>
                </a:cubicBezTo>
                <a:cubicBezTo>
                  <a:pt x="-37217" y="1347785"/>
                  <a:pt x="27253" y="1226792"/>
                  <a:pt x="0" y="1104519"/>
                </a:cubicBezTo>
                <a:cubicBezTo>
                  <a:pt x="-27253" y="982246"/>
                  <a:pt x="15727" y="710938"/>
                  <a:pt x="0" y="566420"/>
                </a:cubicBezTo>
                <a:cubicBezTo>
                  <a:pt x="-15727" y="421902"/>
                  <a:pt x="7042" y="119592"/>
                  <a:pt x="0" y="0"/>
                </a:cubicBezTo>
                <a:close/>
              </a:path>
              <a:path w="3924300" h="2832100" stroke="0" extrusionOk="0">
                <a:moveTo>
                  <a:pt x="0" y="0"/>
                </a:moveTo>
                <a:cubicBezTo>
                  <a:pt x="152002" y="-30937"/>
                  <a:pt x="365042" y="60842"/>
                  <a:pt x="521371" y="0"/>
                </a:cubicBezTo>
                <a:cubicBezTo>
                  <a:pt x="677700" y="-60842"/>
                  <a:pt x="845145" y="24271"/>
                  <a:pt x="964257" y="0"/>
                </a:cubicBezTo>
                <a:cubicBezTo>
                  <a:pt x="1083369" y="-24271"/>
                  <a:pt x="1410634" y="35657"/>
                  <a:pt x="1603357" y="0"/>
                </a:cubicBezTo>
                <a:cubicBezTo>
                  <a:pt x="1796080" y="-35657"/>
                  <a:pt x="1994954" y="53845"/>
                  <a:pt x="2124728" y="0"/>
                </a:cubicBezTo>
                <a:cubicBezTo>
                  <a:pt x="2254502" y="-53845"/>
                  <a:pt x="2390615" y="46490"/>
                  <a:pt x="2646099" y="0"/>
                </a:cubicBezTo>
                <a:cubicBezTo>
                  <a:pt x="2901583" y="-46490"/>
                  <a:pt x="2989649" y="63586"/>
                  <a:pt x="3285200" y="0"/>
                </a:cubicBezTo>
                <a:cubicBezTo>
                  <a:pt x="3580751" y="-63586"/>
                  <a:pt x="3780583" y="29907"/>
                  <a:pt x="3924300" y="0"/>
                </a:cubicBezTo>
                <a:cubicBezTo>
                  <a:pt x="3955022" y="238287"/>
                  <a:pt x="3911862" y="321070"/>
                  <a:pt x="3924300" y="623062"/>
                </a:cubicBezTo>
                <a:cubicBezTo>
                  <a:pt x="3936738" y="925054"/>
                  <a:pt x="3895599" y="902106"/>
                  <a:pt x="3924300" y="1132840"/>
                </a:cubicBezTo>
                <a:cubicBezTo>
                  <a:pt x="3953001" y="1363574"/>
                  <a:pt x="3920017" y="1467522"/>
                  <a:pt x="3924300" y="1642618"/>
                </a:cubicBezTo>
                <a:cubicBezTo>
                  <a:pt x="3928583" y="1817714"/>
                  <a:pt x="3905959" y="1934888"/>
                  <a:pt x="3924300" y="2209038"/>
                </a:cubicBezTo>
                <a:cubicBezTo>
                  <a:pt x="3942641" y="2483188"/>
                  <a:pt x="3902041" y="2604904"/>
                  <a:pt x="3924300" y="2832100"/>
                </a:cubicBezTo>
                <a:cubicBezTo>
                  <a:pt x="3824484" y="2868598"/>
                  <a:pt x="3603334" y="2814117"/>
                  <a:pt x="3481415" y="2832100"/>
                </a:cubicBezTo>
                <a:cubicBezTo>
                  <a:pt x="3359496" y="2850083"/>
                  <a:pt x="3062616" y="2763714"/>
                  <a:pt x="2842314" y="2832100"/>
                </a:cubicBezTo>
                <a:cubicBezTo>
                  <a:pt x="2622012" y="2900486"/>
                  <a:pt x="2526815" y="2789067"/>
                  <a:pt x="2360186" y="2832100"/>
                </a:cubicBezTo>
                <a:cubicBezTo>
                  <a:pt x="2193557" y="2875133"/>
                  <a:pt x="2031490" y="2788822"/>
                  <a:pt x="1799572" y="2832100"/>
                </a:cubicBezTo>
                <a:cubicBezTo>
                  <a:pt x="1567654" y="2875378"/>
                  <a:pt x="1324844" y="2758016"/>
                  <a:pt x="1160472" y="2832100"/>
                </a:cubicBezTo>
                <a:cubicBezTo>
                  <a:pt x="996100" y="2906184"/>
                  <a:pt x="741379" y="2768483"/>
                  <a:pt x="599857" y="2832100"/>
                </a:cubicBezTo>
                <a:cubicBezTo>
                  <a:pt x="458336" y="2895717"/>
                  <a:pt x="239166" y="2794809"/>
                  <a:pt x="0" y="2832100"/>
                </a:cubicBezTo>
                <a:cubicBezTo>
                  <a:pt x="-60944" y="2637670"/>
                  <a:pt x="14730" y="2433931"/>
                  <a:pt x="0" y="2322322"/>
                </a:cubicBezTo>
                <a:cubicBezTo>
                  <a:pt x="-14730" y="2210713"/>
                  <a:pt x="20654" y="1936379"/>
                  <a:pt x="0" y="1784223"/>
                </a:cubicBezTo>
                <a:cubicBezTo>
                  <a:pt x="-20654" y="1632067"/>
                  <a:pt x="56523" y="1308875"/>
                  <a:pt x="0" y="1161161"/>
                </a:cubicBezTo>
                <a:cubicBezTo>
                  <a:pt x="-56523" y="1013447"/>
                  <a:pt x="23550" y="785751"/>
                  <a:pt x="0" y="594741"/>
                </a:cubicBezTo>
                <a:cubicBezTo>
                  <a:pt x="-23550" y="403731"/>
                  <a:pt x="64594" y="168633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tx1"/>
                </a:solidFill>
                <a:effectLst/>
                <a:latin typeface="ChronicaPro"/>
              </a:rPr>
              <a:t>2. Chatbot 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effectLst/>
                <a:latin typeface="ChronicaPro"/>
              </a:rPr>
              <a:t>–  When: in 10 years </a:t>
            </a:r>
            <a:endParaRPr lang="en-US" dirty="0">
              <a:solidFill>
                <a:schemeClr val="tx1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effectLst/>
                <a:latin typeface="ChronicaPro"/>
              </a:rPr>
              <a:t>–  Who: sellers of online shops </a:t>
            </a:r>
            <a:endParaRPr lang="en-US" dirty="0">
              <a:solidFill>
                <a:schemeClr val="tx1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effectLst/>
                <a:latin typeface="ChronicaPro"/>
              </a:rPr>
              <a:t>–  How: instantly reply to customers in all languages </a:t>
            </a:r>
            <a:endParaRPr lang="en-US" dirty="0">
              <a:solidFill>
                <a:schemeClr val="tx1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effectLst/>
                <a:latin typeface="ChronicaPro"/>
              </a:rPr>
              <a:t>–  Why: help sell more products to customers from other countries 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89416" y="1224122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ChronicaPro"/>
              </a:rPr>
              <a:t>Report your pair’s conversation to the class by making a similar talk to Mark’s prediction in </a:t>
            </a:r>
            <a:r>
              <a:rPr lang="en-US" sz="2800" b="1" dirty="0">
                <a:solidFill>
                  <a:srgbClr val="FF7F00"/>
                </a:solidFill>
                <a:effectLst/>
                <a:latin typeface="ChronicaPro"/>
              </a:rPr>
              <a:t>3</a:t>
            </a:r>
            <a:r>
              <a:rPr lang="en-US" sz="2800" b="1" dirty="0">
                <a:effectLst/>
                <a:latin typeface="ChronicaPro"/>
              </a:rPr>
              <a:t>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8F2EFD6-C904-F014-3C77-D7DAD767F7E0}"/>
              </a:ext>
            </a:extLst>
          </p:cNvPr>
          <p:cNvSpPr/>
          <p:nvPr/>
        </p:nvSpPr>
        <p:spPr>
          <a:xfrm>
            <a:off x="2293495" y="2399320"/>
            <a:ext cx="7210269" cy="32345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chemeClr val="tx1"/>
                </a:solidFill>
                <a:effectLst/>
                <a:latin typeface="ChronicaProMediumIt"/>
              </a:rPr>
              <a:t>Mark:</a:t>
            </a:r>
            <a:r>
              <a:rPr lang="en-US" sz="2400" dirty="0">
                <a:solidFill>
                  <a:schemeClr val="tx1"/>
                </a:solidFill>
                <a:effectLst/>
                <a:latin typeface="ChronicaProMediumIt"/>
              </a:rPr>
              <a:t> </a:t>
            </a:r>
            <a:r>
              <a:rPr lang="en-US" sz="2400" dirty="0">
                <a:solidFill>
                  <a:schemeClr val="tx1"/>
                </a:solidFill>
                <a:effectLst/>
                <a:latin typeface="ChronicaPro"/>
              </a:rPr>
              <a:t>In 20 years, people of all ages will be using emojis even more than now. Emojis help people communicate their emotions effectively regardless of the language they speak. For example, a smiley face expresses the same meaning everywhere. An emoji can replace words to a certain extent. One day, we might receive an email that contains only emojis! </a:t>
            </a:r>
            <a:endParaRPr lang="en-US" sz="24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3588</TotalTime>
  <Words>743</Words>
  <Application>Microsoft Macintosh PowerPoint</Application>
  <PresentationFormat>Widescreen</PresentationFormat>
  <Paragraphs>95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ChronicaPro</vt:lpstr>
      <vt:lpstr>ChronicaProMediumIt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Thuy Dinh</cp:lastModifiedBy>
  <cp:revision>208</cp:revision>
  <dcterms:created xsi:type="dcterms:W3CDTF">2020-12-09T02:04:09Z</dcterms:created>
  <dcterms:modified xsi:type="dcterms:W3CDTF">2023-02-10T21:43:22Z</dcterms:modified>
</cp:coreProperties>
</file>