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302" r:id="rId4"/>
    <p:sldId id="279" r:id="rId5"/>
    <p:sldId id="316" r:id="rId6"/>
    <p:sldId id="331" r:id="rId7"/>
    <p:sldId id="332" r:id="rId8"/>
    <p:sldId id="333" r:id="rId9"/>
    <p:sldId id="276" r:id="rId10"/>
    <p:sldId id="298" r:id="rId11"/>
    <p:sldId id="327" r:id="rId12"/>
    <p:sldId id="325" r:id="rId13"/>
    <p:sldId id="313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004"/>
    <a:srgbClr val="FDE2AB"/>
    <a:srgbClr val="E9CF9D"/>
    <a:srgbClr val="D0EAE8"/>
    <a:srgbClr val="03708F"/>
    <a:srgbClr val="EF4B66"/>
    <a:srgbClr val="FBCDCD"/>
    <a:srgbClr val="F7A5A5"/>
    <a:srgbClr val="7192A9"/>
    <a:srgbClr val="F37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2" autoAdjust="0"/>
    <p:restoredTop sz="94623"/>
  </p:normalViewPr>
  <p:slideViewPr>
    <p:cSldViewPr snapToGrid="0" showGuides="1">
      <p:cViewPr>
        <p:scale>
          <a:sx n="81" d="100"/>
          <a:sy n="81" d="100"/>
        </p:scale>
        <p:origin x="1848" y="6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6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9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9539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hronicaPro"/>
              </a:rPr>
              <a:t>Circle the correct preposition in each sentence.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604692" y="2117084"/>
            <a:ext cx="10729082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ChronicaPro"/>
              </a:rPr>
              <a:t>Let’s get ready </a:t>
            </a:r>
            <a:r>
              <a:rPr lang="en-US" sz="2800" b="0" dirty="0">
                <a:solidFill>
                  <a:srgbClr val="FF3F3F"/>
                </a:solidFill>
                <a:effectLst/>
                <a:latin typeface="ChronicaPro"/>
              </a:rPr>
              <a:t>by </a:t>
            </a:r>
            <a:r>
              <a:rPr lang="en-US" sz="2800" dirty="0">
                <a:effectLst/>
                <a:latin typeface="ChronicaPro"/>
              </a:rPr>
              <a:t>/ </a:t>
            </a:r>
            <a:r>
              <a:rPr lang="en-US" sz="2800" b="0" dirty="0">
                <a:solidFill>
                  <a:srgbClr val="FF3F3F"/>
                </a:solidFill>
                <a:effectLst/>
                <a:latin typeface="ChronicaPro"/>
              </a:rPr>
              <a:t>on </a:t>
            </a:r>
            <a:r>
              <a:rPr lang="en-US" sz="2800" dirty="0">
                <a:effectLst/>
                <a:latin typeface="ChronicaPro"/>
              </a:rPr>
              <a:t>/ </a:t>
            </a:r>
            <a:r>
              <a:rPr lang="en-US" sz="2800" b="0" dirty="0">
                <a:solidFill>
                  <a:srgbClr val="FF3F3F"/>
                </a:solidFill>
                <a:effectLst/>
                <a:latin typeface="ChronicaPro"/>
              </a:rPr>
              <a:t>for </a:t>
            </a:r>
            <a:r>
              <a:rPr lang="en-US" sz="2800" dirty="0">
                <a:effectLst/>
                <a:latin typeface="ChronicaPro"/>
              </a:rPr>
              <a:t>10 a.m. We are meeting Dr Saito at 10:15. </a:t>
            </a:r>
            <a:endParaRPr lang="en-US" sz="2800" dirty="0"/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ChronicaPro"/>
              </a:rPr>
              <a:t>The first camera phone appeared </a:t>
            </a:r>
            <a:r>
              <a:rPr lang="en-US" sz="2800" b="0" dirty="0">
                <a:solidFill>
                  <a:srgbClr val="FF3F3F"/>
                </a:solidFill>
                <a:effectLst/>
                <a:latin typeface="ChronicaPro"/>
              </a:rPr>
              <a:t>on </a:t>
            </a:r>
            <a:r>
              <a:rPr lang="en-US" sz="2800" dirty="0">
                <a:effectLst/>
                <a:latin typeface="ChronicaPro"/>
              </a:rPr>
              <a:t>/ </a:t>
            </a:r>
            <a:r>
              <a:rPr lang="en-US" sz="2800" b="0" dirty="0">
                <a:solidFill>
                  <a:srgbClr val="FF3F3F"/>
                </a:solidFill>
                <a:effectLst/>
                <a:latin typeface="ChronicaPro"/>
              </a:rPr>
              <a:t>at </a:t>
            </a:r>
            <a:r>
              <a:rPr lang="en-US" sz="2800" dirty="0">
                <a:effectLst/>
                <a:latin typeface="ChronicaPro"/>
              </a:rPr>
              <a:t>/ </a:t>
            </a:r>
            <a:r>
              <a:rPr lang="en-US" sz="2800" b="0" dirty="0">
                <a:solidFill>
                  <a:srgbClr val="FF3F3F"/>
                </a:solidFill>
                <a:effectLst/>
                <a:latin typeface="ChronicaPro"/>
              </a:rPr>
              <a:t>in </a:t>
            </a:r>
            <a:r>
              <a:rPr lang="en-US" sz="2800" dirty="0">
                <a:effectLst/>
                <a:latin typeface="ChronicaPro"/>
              </a:rPr>
              <a:t>May 1999 in Japan. </a:t>
            </a:r>
            <a:endParaRPr lang="en-US" sz="2800" dirty="0"/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ChronicaPro"/>
              </a:rPr>
              <a:t>We will be away </a:t>
            </a:r>
            <a:r>
              <a:rPr lang="en-US" sz="2800" b="0" dirty="0">
                <a:solidFill>
                  <a:srgbClr val="FF3F3F"/>
                </a:solidFill>
                <a:effectLst/>
                <a:latin typeface="ChronicaPro"/>
              </a:rPr>
              <a:t>on </a:t>
            </a:r>
            <a:r>
              <a:rPr lang="en-US" sz="2800" dirty="0">
                <a:effectLst/>
                <a:latin typeface="ChronicaPro"/>
              </a:rPr>
              <a:t>/ </a:t>
            </a:r>
            <a:r>
              <a:rPr lang="en-US" sz="2800" b="0" dirty="0">
                <a:solidFill>
                  <a:srgbClr val="FF3F3F"/>
                </a:solidFill>
                <a:effectLst/>
                <a:latin typeface="ChronicaPro"/>
              </a:rPr>
              <a:t>for </a:t>
            </a:r>
            <a:r>
              <a:rPr lang="en-US" sz="2800" dirty="0">
                <a:effectLst/>
                <a:latin typeface="ChronicaPro"/>
              </a:rPr>
              <a:t>/ </a:t>
            </a:r>
            <a:r>
              <a:rPr lang="en-US" sz="2800" b="0" dirty="0">
                <a:solidFill>
                  <a:srgbClr val="FF3F3F"/>
                </a:solidFill>
                <a:effectLst/>
                <a:latin typeface="ChronicaPro"/>
              </a:rPr>
              <a:t>by </a:t>
            </a:r>
            <a:r>
              <a:rPr lang="en-US" sz="2800" dirty="0">
                <a:effectLst/>
                <a:latin typeface="ChronicaPro"/>
              </a:rPr>
              <a:t>two weeks. 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ChronicaPro"/>
              </a:rPr>
              <a:t>In the UK, supermarkets always close early </a:t>
            </a:r>
            <a:r>
              <a:rPr lang="en-US" sz="2800" b="0" dirty="0">
                <a:solidFill>
                  <a:srgbClr val="FF3F3F"/>
                </a:solidFill>
                <a:effectLst/>
                <a:latin typeface="ChronicaPro"/>
              </a:rPr>
              <a:t>in </a:t>
            </a:r>
            <a:r>
              <a:rPr lang="en-US" sz="2800" dirty="0">
                <a:effectLst/>
                <a:latin typeface="ChronicaPro"/>
              </a:rPr>
              <a:t>/ </a:t>
            </a:r>
            <a:r>
              <a:rPr lang="en-US" sz="2800" b="0" dirty="0">
                <a:solidFill>
                  <a:srgbClr val="FF3F3F"/>
                </a:solidFill>
                <a:effectLst/>
                <a:latin typeface="ChronicaPro"/>
              </a:rPr>
              <a:t>by </a:t>
            </a:r>
            <a:r>
              <a:rPr lang="en-US" sz="2800" dirty="0">
                <a:effectLst/>
                <a:latin typeface="ChronicaPro"/>
              </a:rPr>
              <a:t>/ </a:t>
            </a:r>
            <a:r>
              <a:rPr lang="en-US" sz="2800" b="0" dirty="0">
                <a:solidFill>
                  <a:srgbClr val="FF3F3F"/>
                </a:solidFill>
                <a:effectLst/>
                <a:latin typeface="ChronicaPro"/>
              </a:rPr>
              <a:t>on </a:t>
            </a:r>
            <a:r>
              <a:rPr lang="en-US" sz="2800" dirty="0">
                <a:effectLst/>
                <a:latin typeface="ChronicaPro"/>
              </a:rPr>
              <a:t>Sundays.</a:t>
            </a:r>
          </a:p>
          <a:p>
            <a:pPr marL="514350" indent="-51435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ChronicaPro"/>
              </a:rPr>
              <a:t>I think language barriers will disappear </a:t>
            </a:r>
            <a:r>
              <a:rPr lang="en-US" sz="2800" b="0" dirty="0">
                <a:solidFill>
                  <a:srgbClr val="FF3F3F"/>
                </a:solidFill>
                <a:effectLst/>
                <a:latin typeface="ChronicaPro"/>
              </a:rPr>
              <a:t>in </a:t>
            </a:r>
            <a:r>
              <a:rPr lang="en-US" sz="2800" dirty="0">
                <a:effectLst/>
                <a:latin typeface="ChronicaPro"/>
              </a:rPr>
              <a:t>/ </a:t>
            </a:r>
            <a:r>
              <a:rPr lang="en-US" sz="2800" b="0" dirty="0">
                <a:solidFill>
                  <a:srgbClr val="FF3F3F"/>
                </a:solidFill>
                <a:effectLst/>
                <a:latin typeface="ChronicaPro"/>
              </a:rPr>
              <a:t>for </a:t>
            </a:r>
            <a:r>
              <a:rPr lang="en-US" sz="2800" dirty="0">
                <a:effectLst/>
                <a:latin typeface="ChronicaPro"/>
              </a:rPr>
              <a:t>/ </a:t>
            </a:r>
            <a:r>
              <a:rPr lang="en-US" sz="2800" b="0" dirty="0">
                <a:solidFill>
                  <a:srgbClr val="FF3F3F"/>
                </a:solidFill>
                <a:effectLst/>
                <a:latin typeface="ChronicaPro"/>
              </a:rPr>
              <a:t>by </a:t>
            </a:r>
            <a:r>
              <a:rPr lang="en-US" sz="2800" dirty="0">
                <a:effectLst/>
                <a:latin typeface="ChronicaPro"/>
              </a:rPr>
              <a:t>30 years. </a:t>
            </a:r>
            <a:endParaRPr lang="en-US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258C099-BB68-14C0-5539-A0F12D2CD259}"/>
              </a:ext>
            </a:extLst>
          </p:cNvPr>
          <p:cNvSpPr/>
          <p:nvPr/>
        </p:nvSpPr>
        <p:spPr>
          <a:xfrm>
            <a:off x="3267856" y="2248525"/>
            <a:ext cx="569626" cy="569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90C1B6-2D36-86B3-05E3-DEE905B29434}"/>
              </a:ext>
            </a:extLst>
          </p:cNvPr>
          <p:cNvSpPr/>
          <p:nvPr/>
        </p:nvSpPr>
        <p:spPr>
          <a:xfrm>
            <a:off x="7152807" y="2894629"/>
            <a:ext cx="569626" cy="569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20CA56-4C45-633D-0C18-CE8A07004B2D}"/>
              </a:ext>
            </a:extLst>
          </p:cNvPr>
          <p:cNvSpPr/>
          <p:nvPr/>
        </p:nvSpPr>
        <p:spPr>
          <a:xfrm>
            <a:off x="4200037" y="3505755"/>
            <a:ext cx="569626" cy="569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F4E0C3-6B87-480F-ED8E-79EAE413E1B6}"/>
              </a:ext>
            </a:extLst>
          </p:cNvPr>
          <p:cNvSpPr/>
          <p:nvPr/>
        </p:nvSpPr>
        <p:spPr>
          <a:xfrm>
            <a:off x="8516911" y="4184755"/>
            <a:ext cx="569626" cy="569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3ADBC03-89A0-B989-02B3-11C37E1E2EC2}"/>
              </a:ext>
            </a:extLst>
          </p:cNvPr>
          <p:cNvSpPr/>
          <p:nvPr/>
        </p:nvSpPr>
        <p:spPr>
          <a:xfrm>
            <a:off x="6703102" y="4804632"/>
            <a:ext cx="569626" cy="56962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20690"/>
            <a:ext cx="108153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/>
                <a:latin typeface="ChronicaPro"/>
              </a:rPr>
              <a:t>Complete the text with the prepositions from the box. Use each preposition only ONCE. </a:t>
            </a:r>
            <a:endParaRPr lang="en-US" sz="32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576197" y="3221265"/>
            <a:ext cx="108153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ChronicaPro"/>
              </a:rPr>
              <a:t>I think smartphones will change a lot (1) </a:t>
            </a:r>
            <a:r>
              <a:rPr lang="en-US" sz="2800" dirty="0">
                <a:solidFill>
                  <a:srgbClr val="7F7F7F"/>
                </a:solidFill>
                <a:effectLst/>
                <a:latin typeface="ChronicaPro"/>
              </a:rPr>
              <a:t>______ </a:t>
            </a:r>
            <a:r>
              <a:rPr lang="en-US" sz="2800" dirty="0">
                <a:effectLst/>
                <a:latin typeface="ChronicaPro"/>
              </a:rPr>
              <a:t>the near future. They will be much thinner. (2) </a:t>
            </a:r>
            <a:r>
              <a:rPr lang="en-US" sz="2800" dirty="0">
                <a:solidFill>
                  <a:srgbClr val="7F7F7F"/>
                </a:solidFill>
                <a:effectLst/>
                <a:latin typeface="ChronicaPro"/>
              </a:rPr>
              <a:t>______ </a:t>
            </a:r>
            <a:r>
              <a:rPr lang="en-US" sz="2800" dirty="0">
                <a:effectLst/>
                <a:latin typeface="ChronicaPro"/>
              </a:rPr>
              <a:t>2035, we might be able to roll a phone like a sheet of paper. They will become much smarter, too. They will be able to charge their battery automatically when we are (3) </a:t>
            </a:r>
            <a:r>
              <a:rPr lang="en-US" sz="2800" dirty="0">
                <a:solidFill>
                  <a:srgbClr val="7F7F7F"/>
                </a:solidFill>
                <a:effectLst/>
                <a:latin typeface="ChronicaPro"/>
              </a:rPr>
              <a:t>______ </a:t>
            </a:r>
            <a:r>
              <a:rPr lang="en-US" sz="2800" dirty="0">
                <a:effectLst/>
                <a:latin typeface="ChronicaPro"/>
              </a:rPr>
              <a:t>home. They might check the latest news (4) </a:t>
            </a:r>
            <a:r>
              <a:rPr lang="en-US" sz="2800" dirty="0">
                <a:solidFill>
                  <a:srgbClr val="7F7F7F"/>
                </a:solidFill>
                <a:effectLst/>
                <a:latin typeface="ChronicaPro"/>
              </a:rPr>
              <a:t>______ </a:t>
            </a:r>
            <a:r>
              <a:rPr lang="en-US" sz="2800" dirty="0">
                <a:effectLst/>
                <a:latin typeface="ChronicaPro"/>
              </a:rPr>
              <a:t>the Internet. We won’t have to wait (5) </a:t>
            </a:r>
            <a:r>
              <a:rPr lang="en-US" sz="2800" dirty="0">
                <a:solidFill>
                  <a:srgbClr val="7F7F7F"/>
                </a:solidFill>
                <a:effectLst/>
                <a:latin typeface="ChronicaPro"/>
              </a:rPr>
              <a:t>______ </a:t>
            </a:r>
            <a:r>
              <a:rPr lang="en-US" sz="2800" dirty="0">
                <a:effectLst/>
                <a:latin typeface="ChronicaPro"/>
              </a:rPr>
              <a:t>a long time for these super smartphones. </a:t>
            </a:r>
            <a:endParaRPr lang="en-US" sz="28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641D087-485D-BEC2-A10A-B7C6035E5012}"/>
              </a:ext>
            </a:extLst>
          </p:cNvPr>
          <p:cNvSpPr/>
          <p:nvPr/>
        </p:nvSpPr>
        <p:spPr>
          <a:xfrm>
            <a:off x="3343101" y="2433384"/>
            <a:ext cx="5281507" cy="5453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/>
                <a:latin typeface="ChronicaPro"/>
              </a:rPr>
              <a:t>in 	on 	at 	for 	by 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9BEDA3-D30F-D28E-4465-86D0B7F915C1}"/>
              </a:ext>
            </a:extLst>
          </p:cNvPr>
          <p:cNvSpPr txBox="1"/>
          <p:nvPr/>
        </p:nvSpPr>
        <p:spPr>
          <a:xfrm>
            <a:off x="6539246" y="3053745"/>
            <a:ext cx="177026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hronicaPro"/>
              </a:rPr>
              <a:t>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824E7-1E2C-AB18-A7D1-8CCD2126F763}"/>
              </a:ext>
            </a:extLst>
          </p:cNvPr>
          <p:cNvSpPr txBox="1"/>
          <p:nvPr/>
        </p:nvSpPr>
        <p:spPr>
          <a:xfrm>
            <a:off x="3993416" y="3488960"/>
            <a:ext cx="177026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hronicaPro"/>
              </a:rPr>
              <a:t>By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6161E-BF2D-66C3-57E9-0F193BFCC6B9}"/>
              </a:ext>
            </a:extLst>
          </p:cNvPr>
          <p:cNvSpPr txBox="1"/>
          <p:nvPr/>
        </p:nvSpPr>
        <p:spPr>
          <a:xfrm>
            <a:off x="8865219" y="4359009"/>
            <a:ext cx="177026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hronicaPro"/>
              </a:rPr>
              <a:t>at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E539F-DE25-13A9-4A4F-41ED8B8ADCFD}"/>
              </a:ext>
            </a:extLst>
          </p:cNvPr>
          <p:cNvSpPr txBox="1"/>
          <p:nvPr/>
        </p:nvSpPr>
        <p:spPr>
          <a:xfrm>
            <a:off x="5654112" y="4778852"/>
            <a:ext cx="177026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hronicaPro"/>
              </a:rPr>
              <a:t>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63CB70-6067-C79E-B571-89F84CFD3A18}"/>
              </a:ext>
            </a:extLst>
          </p:cNvPr>
          <p:cNvSpPr txBox="1"/>
          <p:nvPr/>
        </p:nvSpPr>
        <p:spPr>
          <a:xfrm>
            <a:off x="1894794" y="5212080"/>
            <a:ext cx="177026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hronicaPro"/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hronicaPro"/>
              </a:rPr>
              <a:t>Complete the second sentence so that it has the same meaning as the first sentence.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8EA81E-2B16-63F5-1717-6C60B6D3196E}"/>
              </a:ext>
            </a:extLst>
          </p:cNvPr>
          <p:cNvSpPr txBox="1"/>
          <p:nvPr/>
        </p:nvSpPr>
        <p:spPr>
          <a:xfrm>
            <a:off x="1078804" y="2270350"/>
            <a:ext cx="1081531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en-US" sz="2800" dirty="0">
                <a:solidFill>
                  <a:srgbClr val="C00000"/>
                </a:solidFill>
                <a:effectLst/>
                <a:latin typeface="ChronicaPro"/>
              </a:rPr>
              <a:t>1.</a:t>
            </a:r>
            <a:r>
              <a:rPr lang="en-US" sz="2800" dirty="0">
                <a:effectLst/>
                <a:latin typeface="ChronicaPro"/>
              </a:rPr>
              <a:t> Jack is one of her cousins.</a:t>
            </a:r>
          </a:p>
          <a:p>
            <a:pPr>
              <a:buClr>
                <a:srgbClr val="C00000"/>
              </a:buClr>
            </a:pPr>
            <a:r>
              <a:rPr lang="en-US" sz="2800" dirty="0">
                <a:effectLst/>
                <a:latin typeface="ChronicaPro"/>
              </a:rPr>
              <a:t>Jack is a _______________________. </a:t>
            </a:r>
          </a:p>
          <a:p>
            <a:pPr>
              <a:buClr>
                <a:srgbClr val="C00000"/>
              </a:buClr>
            </a:pPr>
            <a:r>
              <a:rPr lang="en-US" sz="2800" dirty="0">
                <a:solidFill>
                  <a:srgbClr val="C00000"/>
                </a:solidFill>
                <a:effectLst/>
                <a:latin typeface="ChronicaPro"/>
              </a:rPr>
              <a:t>2.</a:t>
            </a:r>
            <a:r>
              <a:rPr lang="en-US" sz="2800" dirty="0">
                <a:effectLst/>
                <a:latin typeface="ChronicaPro"/>
              </a:rPr>
              <a:t> Is this one of his tablets?</a:t>
            </a:r>
            <a:br>
              <a:rPr lang="en-US" sz="2800" dirty="0">
                <a:effectLst/>
                <a:latin typeface="ChronicaPro"/>
              </a:rPr>
            </a:br>
            <a:r>
              <a:rPr lang="en-US" sz="2800" dirty="0">
                <a:effectLst/>
                <a:latin typeface="ChronicaPro"/>
              </a:rPr>
              <a:t>Is this a _______________________? </a:t>
            </a:r>
          </a:p>
          <a:p>
            <a:pPr>
              <a:buClr>
                <a:srgbClr val="C00000"/>
              </a:buClr>
            </a:pPr>
            <a:r>
              <a:rPr lang="en-US" sz="2800" dirty="0">
                <a:solidFill>
                  <a:srgbClr val="C00000"/>
                </a:solidFill>
                <a:effectLst/>
                <a:latin typeface="ChronicaPro"/>
              </a:rPr>
              <a:t>3.</a:t>
            </a:r>
            <a:r>
              <a:rPr lang="en-US" sz="2800" dirty="0">
                <a:effectLst/>
                <a:latin typeface="ChronicaPro"/>
              </a:rPr>
              <a:t> Can I borrow a pencil of yours?</a:t>
            </a:r>
            <a:br>
              <a:rPr lang="en-US" sz="2800" dirty="0">
                <a:effectLst/>
                <a:latin typeface="ChronicaPro"/>
              </a:rPr>
            </a:br>
            <a:r>
              <a:rPr lang="en-US" sz="2800" dirty="0">
                <a:effectLst/>
                <a:latin typeface="ChronicaPro"/>
              </a:rPr>
              <a:t>Can I borrow ___________________? </a:t>
            </a:r>
          </a:p>
          <a:p>
            <a:pPr>
              <a:buClr>
                <a:srgbClr val="C00000"/>
              </a:buClr>
            </a:pPr>
            <a:r>
              <a:rPr lang="en-US" sz="2800" dirty="0">
                <a:solidFill>
                  <a:srgbClr val="C00000"/>
                </a:solidFill>
                <a:effectLst/>
                <a:latin typeface="ChronicaPro"/>
              </a:rPr>
              <a:t>4.</a:t>
            </a:r>
            <a:r>
              <a:rPr lang="en-US" sz="2800" dirty="0">
                <a:effectLst/>
                <a:latin typeface="ChronicaPro"/>
              </a:rPr>
              <a:t> You look like Nick and Peter. Are you one of their relatives? </a:t>
            </a:r>
          </a:p>
          <a:p>
            <a:pPr>
              <a:buClr>
                <a:srgbClr val="C00000"/>
              </a:buClr>
            </a:pPr>
            <a:r>
              <a:rPr lang="en-US" sz="2800" dirty="0">
                <a:effectLst/>
                <a:latin typeface="ChronicaPro"/>
              </a:rPr>
              <a:t>You look like Nick and Peter. Are you _______________________? </a:t>
            </a:r>
          </a:p>
          <a:p>
            <a:pPr>
              <a:buClr>
                <a:srgbClr val="C00000"/>
              </a:buClr>
            </a:pPr>
            <a:r>
              <a:rPr lang="en-US" sz="2800" dirty="0">
                <a:solidFill>
                  <a:srgbClr val="C00000"/>
                </a:solidFill>
                <a:effectLst/>
                <a:latin typeface="ChronicaPro"/>
              </a:rPr>
              <a:t>5.</a:t>
            </a:r>
            <a:r>
              <a:rPr lang="en-US" sz="2800" dirty="0">
                <a:effectLst/>
                <a:latin typeface="ChronicaPro"/>
              </a:rPr>
              <a:t> Last year, two of our classmates won scholarships to the US. </a:t>
            </a:r>
          </a:p>
          <a:p>
            <a:pPr>
              <a:buClr>
                <a:srgbClr val="C00000"/>
              </a:buClr>
            </a:pPr>
            <a:r>
              <a:rPr lang="en-US" sz="2800" dirty="0">
                <a:effectLst/>
                <a:latin typeface="ChronicaPro"/>
              </a:rPr>
              <a:t>Last year, ______________________ won scholarships to the US.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A76BE-455B-1632-C917-FFC1C8925096}"/>
              </a:ext>
            </a:extLst>
          </p:cNvPr>
          <p:cNvSpPr txBox="1"/>
          <p:nvPr/>
        </p:nvSpPr>
        <p:spPr>
          <a:xfrm>
            <a:off x="2312858" y="2547707"/>
            <a:ext cx="4147903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hronicaPro"/>
              </a:rPr>
              <a:t>cousin of hers.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981DBB-075E-C894-4146-F60EAFE3AA57}"/>
              </a:ext>
            </a:extLst>
          </p:cNvPr>
          <p:cNvSpPr txBox="1"/>
          <p:nvPr/>
        </p:nvSpPr>
        <p:spPr>
          <a:xfrm>
            <a:off x="2312857" y="3414010"/>
            <a:ext cx="4147903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hronicaPro"/>
              </a:rPr>
              <a:t>tablet of his.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DA194-817E-19A6-3251-A499A527950A}"/>
              </a:ext>
            </a:extLst>
          </p:cNvPr>
          <p:cNvSpPr txBox="1"/>
          <p:nvPr/>
        </p:nvSpPr>
        <p:spPr>
          <a:xfrm>
            <a:off x="3019894" y="4273705"/>
            <a:ext cx="4147903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hronicaPro"/>
              </a:rPr>
              <a:t>one of your pencils.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B0046-1CB1-83CE-E01A-9D97C9D0E0F7}"/>
              </a:ext>
            </a:extLst>
          </p:cNvPr>
          <p:cNvSpPr txBox="1"/>
          <p:nvPr/>
        </p:nvSpPr>
        <p:spPr>
          <a:xfrm>
            <a:off x="6460760" y="5115769"/>
            <a:ext cx="4147903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hronicaPro"/>
              </a:rPr>
              <a:t>a relative of theirs.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408577-E47C-A6C7-027D-77BA333261BC}"/>
              </a:ext>
            </a:extLst>
          </p:cNvPr>
          <p:cNvSpPr txBox="1"/>
          <p:nvPr/>
        </p:nvSpPr>
        <p:spPr>
          <a:xfrm>
            <a:off x="2523435" y="5965004"/>
            <a:ext cx="4147903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hronicaPro"/>
              </a:rPr>
              <a:t>two classmates of ours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88331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hronicaPro"/>
              </a:rPr>
              <a:t>Work in pairs. Tell each other whether you agree or disagree with the following ideas.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2042706" y="2245555"/>
            <a:ext cx="8020227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ChronicaPro"/>
              </a:rPr>
              <a:t> We should not use our smartphones for more than a few hours every day.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ChronicaPro"/>
              </a:rPr>
              <a:t> By 2050, the way people communicate with each other will be different from now.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99796" y="2453580"/>
            <a:ext cx="977022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How to use prepositions of place and time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How to use possessive pronouns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15175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814985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Workbook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72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78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4098" name="Picture 2" descr="Preposition Positional Word Clip art by A Sketchy Guy | TPT">
            <a:extLst>
              <a:ext uri="{FF2B5EF4-FFF2-40B4-BE49-F238E27FC236}">
                <a16:creationId xmlns:a16="http://schemas.microsoft.com/office/drawing/2014/main" id="{4F89EBD9-A1EA-965C-5E52-B4939AC5C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02" y="2623656"/>
            <a:ext cx="3829587" cy="382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9033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Where is it?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839" y="2020176"/>
            <a:ext cx="5740800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</a:rPr>
              <a:t>Prepositions of place and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Possessive pronouns</a:t>
            </a: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796371"/>
            <a:ext cx="5740800" cy="215225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1: Complete the sentences with at, in, in front of, on, opposite, or under.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Circle the correct preposition in each sentence.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3. Complete the text with the prepositions from the box. Use each preposition only ONCE.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5: Complete the second sentence so that it has the same meaning as the first sentence.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090339"/>
            <a:ext cx="5743692" cy="70419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4: Work in pairs. Tell each other whether you agree or disagree with the following ideas.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241"/>
            <a:ext cx="1012115" cy="130209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9" y="5391062"/>
            <a:ext cx="1012115" cy="5352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809519" y="1477248"/>
            <a:ext cx="5568734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Answer the questions: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/>
              <a:t>Where is teacher’s smartphone?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800" dirty="0"/>
              <a:t>What will smartphone be like at the end of 2023?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US" sz="2800" dirty="0"/>
              <a:t>What will smartphone be like in 10 years?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86361" y="3275937"/>
            <a:ext cx="4285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is it?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ABE194-C7E7-8E46-C432-E8B8E98E2FCC}"/>
              </a:ext>
            </a:extLst>
          </p:cNvPr>
          <p:cNvSpPr txBox="1"/>
          <p:nvPr/>
        </p:nvSpPr>
        <p:spPr>
          <a:xfrm>
            <a:off x="1177792" y="1110122"/>
            <a:ext cx="929624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Prepositions of place</a:t>
            </a:r>
            <a:endParaRPr lang="en-US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Premium Vector | Preposition of place with cartoon girl and a table">
            <a:extLst>
              <a:ext uri="{FF2B5EF4-FFF2-40B4-BE49-F238E27FC236}">
                <a16:creationId xmlns:a16="http://schemas.microsoft.com/office/drawing/2014/main" id="{55248B6B-33AE-2B3A-4B2D-57DE2DA99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34" y="2011811"/>
            <a:ext cx="22205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reposition of place with cartoon girl and a box 6198956 Vector Art at  Vecteezy">
            <a:extLst>
              <a:ext uri="{FF2B5EF4-FFF2-40B4-BE49-F238E27FC236}">
                <a16:creationId xmlns:a16="http://schemas.microsoft.com/office/drawing/2014/main" id="{7DE0955B-EF44-137E-21EB-2772D8549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2" y="1918042"/>
            <a:ext cx="1323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remium Vector | Preposition of place with cartoon girl and a box">
            <a:extLst>
              <a:ext uri="{FF2B5EF4-FFF2-40B4-BE49-F238E27FC236}">
                <a16:creationId xmlns:a16="http://schemas.microsoft.com/office/drawing/2014/main" id="{F25AE2C2-0383-341B-A1CE-20663DFEE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005" y="4207516"/>
            <a:ext cx="191527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age 4 | Preposition Images - Free Download on Freepik">
            <a:extLst>
              <a:ext uri="{FF2B5EF4-FFF2-40B4-BE49-F238E27FC236}">
                <a16:creationId xmlns:a16="http://schemas.microsoft.com/office/drawing/2014/main" id="{8C950C37-1C43-360F-5B43-BC62BC2B5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34" y="4207516"/>
            <a:ext cx="14375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giới thiệu địa điểm với cô gái hoạt hình và một hộp - preposition place with cartoon girl a box hình minh họa sẵn có">
            <a:extLst>
              <a:ext uri="{FF2B5EF4-FFF2-40B4-BE49-F238E27FC236}">
                <a16:creationId xmlns:a16="http://schemas.microsoft.com/office/drawing/2014/main" id="{29C60097-282E-0D7D-3C54-BFB19343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33" y="4163271"/>
            <a:ext cx="1461001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Premium Vector | Preposition of place with cartoon girl and a box">
            <a:extLst>
              <a:ext uri="{FF2B5EF4-FFF2-40B4-BE49-F238E27FC236}">
                <a16:creationId xmlns:a16="http://schemas.microsoft.com/office/drawing/2014/main" id="{6F2A066F-8408-71C2-9489-BA9CFA134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906" y="2030415"/>
            <a:ext cx="2077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8DFC72D-0FD8-9B99-5164-C441DCF4DDFB}"/>
              </a:ext>
            </a:extLst>
          </p:cNvPr>
          <p:cNvGrpSpPr/>
          <p:nvPr/>
        </p:nvGrpSpPr>
        <p:grpSpPr>
          <a:xfrm>
            <a:off x="7389906" y="3547781"/>
            <a:ext cx="1597671" cy="659735"/>
            <a:chOff x="7389906" y="3547781"/>
            <a:chExt cx="1597671" cy="659735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BB00C93A-0533-BA20-5DF3-BE9DC51BB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57AFD63-2BDD-8344-973A-C513766449D4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03708F"/>
                  </a:solidFill>
                </a:rPr>
                <a:t>opposite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29BF0F-41C6-7CA0-3B32-CBD991A79764}"/>
              </a:ext>
            </a:extLst>
          </p:cNvPr>
          <p:cNvGrpSpPr/>
          <p:nvPr/>
        </p:nvGrpSpPr>
        <p:grpSpPr>
          <a:xfrm>
            <a:off x="3856463" y="3547781"/>
            <a:ext cx="1597671" cy="659735"/>
            <a:chOff x="7389906" y="3547781"/>
            <a:chExt cx="1597671" cy="659735"/>
          </a:xfrm>
        </p:grpSpPr>
        <p:pic>
          <p:nvPicPr>
            <p:cNvPr id="18" name="Picture 17" descr="Logo&#10;&#10;Description automatically generated">
              <a:extLst>
                <a:ext uri="{FF2B5EF4-FFF2-40B4-BE49-F238E27FC236}">
                  <a16:creationId xmlns:a16="http://schemas.microsoft.com/office/drawing/2014/main" id="{8F6ED22D-BED0-1ED3-4450-75C8B5DF4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B08036-6663-F0AE-FBDE-F4BF98DCD0BD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03708F"/>
                  </a:solidFill>
                </a:rPr>
                <a:t>under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A7A8D9-5AE9-334A-B1E6-7F55F1F0280F}"/>
              </a:ext>
            </a:extLst>
          </p:cNvPr>
          <p:cNvGrpSpPr/>
          <p:nvPr/>
        </p:nvGrpSpPr>
        <p:grpSpPr>
          <a:xfrm>
            <a:off x="601326" y="3467230"/>
            <a:ext cx="1597671" cy="659735"/>
            <a:chOff x="7389906" y="3547781"/>
            <a:chExt cx="1597671" cy="659735"/>
          </a:xfrm>
        </p:grpSpPr>
        <p:pic>
          <p:nvPicPr>
            <p:cNvPr id="25" name="Picture 24" descr="Logo&#10;&#10;Description automatically generated">
              <a:extLst>
                <a:ext uri="{FF2B5EF4-FFF2-40B4-BE49-F238E27FC236}">
                  <a16:creationId xmlns:a16="http://schemas.microsoft.com/office/drawing/2014/main" id="{4DBFA9E1-3055-1422-BA2C-8777243BE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3D7AA4-F52F-91D5-FD60-EF4522E0750F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03708F"/>
                  </a:solidFill>
                </a:rPr>
                <a:t>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E2C9DF-2D56-311B-FCCE-ED892B022AE8}"/>
              </a:ext>
            </a:extLst>
          </p:cNvPr>
          <p:cNvGrpSpPr/>
          <p:nvPr/>
        </p:nvGrpSpPr>
        <p:grpSpPr>
          <a:xfrm>
            <a:off x="1942539" y="5816338"/>
            <a:ext cx="1913924" cy="659735"/>
            <a:chOff x="7389906" y="3547781"/>
            <a:chExt cx="1597671" cy="659735"/>
          </a:xfrm>
        </p:grpSpPr>
        <p:pic>
          <p:nvPicPr>
            <p:cNvPr id="28" name="Picture 27" descr="Logo&#10;&#10;Description automatically generated">
              <a:extLst>
                <a:ext uri="{FF2B5EF4-FFF2-40B4-BE49-F238E27FC236}">
                  <a16:creationId xmlns:a16="http://schemas.microsoft.com/office/drawing/2014/main" id="{4A63CF94-0E4A-E889-C75C-B4025CBFB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8B2F065-EE30-7D70-47EC-98549A124C3F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03708F"/>
                  </a:solidFill>
                </a:rPr>
                <a:t>in front of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171CB0-8F3C-AA7D-CFB6-F299D8359B47}"/>
              </a:ext>
            </a:extLst>
          </p:cNvPr>
          <p:cNvGrpSpPr/>
          <p:nvPr/>
        </p:nvGrpSpPr>
        <p:grpSpPr>
          <a:xfrm>
            <a:off x="5819234" y="5816337"/>
            <a:ext cx="1597671" cy="659735"/>
            <a:chOff x="7389906" y="3547781"/>
            <a:chExt cx="1597671" cy="659735"/>
          </a:xfrm>
        </p:grpSpPr>
        <p:pic>
          <p:nvPicPr>
            <p:cNvPr id="31" name="Picture 30" descr="Logo&#10;&#10;Description automatically generated">
              <a:extLst>
                <a:ext uri="{FF2B5EF4-FFF2-40B4-BE49-F238E27FC236}">
                  <a16:creationId xmlns:a16="http://schemas.microsoft.com/office/drawing/2014/main" id="{0B8C9DD6-6B6B-E4DC-4ED1-41B0BC77B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CC8404-ED48-0979-A094-7C0FE1E5BC8A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03708F"/>
                  </a:solidFill>
                </a:rPr>
                <a:t>in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60A0710-7486-1B96-6C30-DC5E0F9E3875}"/>
              </a:ext>
            </a:extLst>
          </p:cNvPr>
          <p:cNvGrpSpPr/>
          <p:nvPr/>
        </p:nvGrpSpPr>
        <p:grpSpPr>
          <a:xfrm>
            <a:off x="9706196" y="5763376"/>
            <a:ext cx="1597671" cy="659735"/>
            <a:chOff x="7389906" y="3547781"/>
            <a:chExt cx="1597671" cy="659735"/>
          </a:xfrm>
        </p:grpSpPr>
        <p:pic>
          <p:nvPicPr>
            <p:cNvPr id="34" name="Picture 33" descr="Logo&#10;&#10;Description automatically generated">
              <a:extLst>
                <a:ext uri="{FF2B5EF4-FFF2-40B4-BE49-F238E27FC236}">
                  <a16:creationId xmlns:a16="http://schemas.microsoft.com/office/drawing/2014/main" id="{8B540A85-09E8-26E9-2885-464A197FD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906" y="3547781"/>
              <a:ext cx="1597671" cy="659735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B20A48-34DC-D968-093F-C1F179599EF5}"/>
                </a:ext>
              </a:extLst>
            </p:cNvPr>
            <p:cNvSpPr/>
            <p:nvPr/>
          </p:nvSpPr>
          <p:spPr>
            <a:xfrm>
              <a:off x="7533564" y="3652217"/>
              <a:ext cx="1323833" cy="423080"/>
            </a:xfrm>
            <a:prstGeom prst="rect">
              <a:avLst/>
            </a:prstGeom>
            <a:solidFill>
              <a:srgbClr val="D0EA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03708F"/>
                  </a:solidFill>
                </a:rPr>
                <a:t>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61" y="2307766"/>
            <a:ext cx="3165989" cy="294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4536633" y="1975254"/>
            <a:ext cx="6668312" cy="377262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“in + a length of time” </a:t>
            </a:r>
            <a:r>
              <a:rPr lang="en-US" sz="2400" dirty="0">
                <a:solidFill>
                  <a:schemeClr val="tx1"/>
                </a:solidFill>
              </a:rPr>
              <a:t>can express future meaning.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Example: </a:t>
            </a:r>
            <a:r>
              <a:rPr lang="en-US" sz="2400" i="1" dirty="0">
                <a:solidFill>
                  <a:schemeClr val="tx1"/>
                </a:solidFill>
              </a:rPr>
              <a:t>Robots will replace human shop assistants in ten years.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“for + a length of time” </a:t>
            </a:r>
            <a:r>
              <a:rPr lang="en-US" sz="2400" dirty="0">
                <a:solidFill>
                  <a:schemeClr val="tx1"/>
                </a:solidFill>
              </a:rPr>
              <a:t>says how long something goes on for.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Example: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It rained for three hours yesterday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“by + a specific time”</a:t>
            </a:r>
            <a:r>
              <a:rPr lang="en-US" sz="2400" dirty="0">
                <a:solidFill>
                  <a:schemeClr val="tx1"/>
                </a:solidFill>
              </a:rPr>
              <a:t> means “not later than that time”.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Example: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i="1" dirty="0">
                <a:solidFill>
                  <a:schemeClr val="tx1"/>
                </a:solidFill>
              </a:rPr>
              <a:t>We’ll be there by 6 p.m.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1177792" y="1110122"/>
            <a:ext cx="929624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Prepositions of time</a:t>
            </a:r>
            <a:endParaRPr lang="en-US" sz="32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A0221C-BA81-AFAE-BDCA-08829486C3F7}"/>
              </a:ext>
            </a:extLst>
          </p:cNvPr>
          <p:cNvSpPr txBox="1"/>
          <p:nvPr/>
        </p:nvSpPr>
        <p:spPr>
          <a:xfrm>
            <a:off x="1177792" y="1110122"/>
            <a:ext cx="929624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/>
                <a:latin typeface="ChronicaPro"/>
              </a:rPr>
              <a:t>Possessive pronouns </a:t>
            </a:r>
            <a:endParaRPr lang="en-US" sz="3200" dirty="0"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45EFAE6-42C4-959E-93C4-BDB258B48623}"/>
              </a:ext>
            </a:extLst>
          </p:cNvPr>
          <p:cNvGrpSpPr/>
          <p:nvPr/>
        </p:nvGrpSpPr>
        <p:grpSpPr>
          <a:xfrm>
            <a:off x="2633113" y="2142400"/>
            <a:ext cx="6925774" cy="2900649"/>
            <a:chOff x="2413577" y="1990000"/>
            <a:chExt cx="6925774" cy="290064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245818-08B0-E032-0A9A-953046BF0A77}"/>
                </a:ext>
              </a:extLst>
            </p:cNvPr>
            <p:cNvSpPr/>
            <p:nvPr/>
          </p:nvSpPr>
          <p:spPr>
            <a:xfrm>
              <a:off x="2671039" y="2335474"/>
              <a:ext cx="6668312" cy="2555175"/>
            </a:xfrm>
            <a:prstGeom prst="rect">
              <a:avLst/>
            </a:prstGeom>
            <a:solidFill>
              <a:srgbClr val="FDE2A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chemeClr val="tx1"/>
                  </a:solidFill>
                </a:rPr>
                <a:t>We can use possessive pronouns after </a:t>
              </a:r>
              <a:r>
                <a:rPr lang="en-US" sz="2800" b="1" i="1" dirty="0">
                  <a:solidFill>
                    <a:schemeClr val="tx1"/>
                  </a:solidFill>
                </a:rPr>
                <a:t>of</a:t>
              </a:r>
              <a:r>
                <a:rPr lang="en-US" sz="2800" dirty="0">
                  <a:solidFill>
                    <a:schemeClr val="tx1"/>
                  </a:solidFill>
                </a:rPr>
                <a:t>. </a:t>
              </a:r>
            </a:p>
            <a:p>
              <a:r>
                <a:rPr lang="en-US" sz="2800" dirty="0">
                  <a:solidFill>
                    <a:schemeClr val="accent1"/>
                  </a:solidFill>
                </a:rPr>
                <a:t>Example: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</a:p>
            <a:p>
              <a:r>
                <a:rPr lang="en-US" sz="2800" dirty="0">
                  <a:solidFill>
                    <a:schemeClr val="tx1"/>
                  </a:solidFill>
                </a:rPr>
                <a:t>	Mi is one of my friends. </a:t>
              </a:r>
            </a:p>
            <a:p>
              <a:r>
                <a:rPr lang="en-US" sz="2800" dirty="0">
                  <a:solidFill>
                    <a:schemeClr val="tx1"/>
                  </a:solidFill>
                </a:rPr>
                <a:t>	Mi is a friend of </a:t>
              </a:r>
              <a:r>
                <a:rPr lang="en-US" sz="2800" b="1" dirty="0">
                  <a:solidFill>
                    <a:schemeClr val="tx1"/>
                  </a:solidFill>
                </a:rPr>
                <a:t>mine</a:t>
              </a:r>
              <a:r>
                <a:rPr lang="en-US" sz="2800" dirty="0">
                  <a:solidFill>
                    <a:schemeClr val="tx1"/>
                  </a:solidFill>
                </a:rPr>
                <a:t>.</a:t>
              </a:r>
            </a:p>
          </p:txBody>
        </p:sp>
        <p:pic>
          <p:nvPicPr>
            <p:cNvPr id="4" name="Picture 3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6D31FD2-9CF3-3AE5-D3F0-82676549E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577" y="1990000"/>
              <a:ext cx="2654300" cy="7239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AD8B3FF-9D4E-8B37-397F-2C6E80270D73}"/>
                </a:ext>
              </a:extLst>
            </p:cNvPr>
            <p:cNvCxnSpPr>
              <a:cxnSpLocks/>
            </p:cNvCxnSpPr>
            <p:nvPr/>
          </p:nvCxnSpPr>
          <p:spPr>
            <a:xfrm>
              <a:off x="2951018" y="4253345"/>
              <a:ext cx="67887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176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CFEE89-061A-F4E6-FFB3-B89DC1C2359D}"/>
              </a:ext>
            </a:extLst>
          </p:cNvPr>
          <p:cNvGrpSpPr/>
          <p:nvPr/>
        </p:nvGrpSpPr>
        <p:grpSpPr>
          <a:xfrm>
            <a:off x="3326290" y="1131146"/>
            <a:ext cx="5453060" cy="5634351"/>
            <a:chOff x="3326290" y="1131146"/>
            <a:chExt cx="5453060" cy="5634351"/>
          </a:xfrm>
        </p:grpSpPr>
        <p:pic>
          <p:nvPicPr>
            <p:cNvPr id="10242" name="Picture 2" descr="What Is A Possessive Pronoun? List and Examples of Possessive Pronouns •  7ESL | Possessive pronoun, English vocabulary words, Learn english words">
              <a:extLst>
                <a:ext uri="{FF2B5EF4-FFF2-40B4-BE49-F238E27FC236}">
                  <a16:creationId xmlns:a16="http://schemas.microsoft.com/office/drawing/2014/main" id="{3E1D4D40-38A4-98AA-7D3B-1580DE0AF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290" y="1131146"/>
              <a:ext cx="5453060" cy="56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340ABE-30EB-37C1-3A4A-6BAF61E17274}"/>
                </a:ext>
              </a:extLst>
            </p:cNvPr>
            <p:cNvSpPr/>
            <p:nvPr/>
          </p:nvSpPr>
          <p:spPr>
            <a:xfrm>
              <a:off x="7307384" y="6533663"/>
              <a:ext cx="1180123" cy="216204"/>
            </a:xfrm>
            <a:prstGeom prst="rect">
              <a:avLst/>
            </a:prstGeom>
            <a:solidFill>
              <a:srgbClr val="0A80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75654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5" y="1224172"/>
            <a:ext cx="1100426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ChronicaPro"/>
              </a:rPr>
              <a:t>Complete the sentences with </a:t>
            </a:r>
            <a:r>
              <a:rPr lang="en-US" sz="2800" b="1" i="1" dirty="0">
                <a:effectLst/>
                <a:latin typeface="ChronicaPro"/>
              </a:rPr>
              <a:t>at, in, in front of, on, opposite, </a:t>
            </a:r>
            <a:r>
              <a:rPr lang="en-US" sz="2800" b="1" dirty="0">
                <a:effectLst/>
                <a:latin typeface="ChronicaPro"/>
              </a:rPr>
              <a:t>or</a:t>
            </a:r>
            <a:r>
              <a:rPr lang="en-US" sz="2800" b="1" i="1" dirty="0">
                <a:effectLst/>
                <a:latin typeface="ChronicaPro"/>
              </a:rPr>
              <a:t> under. </a:t>
            </a:r>
            <a:endParaRPr lang="en-US" sz="2800" i="1" dirty="0"/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3" name="Picture 1" descr="page11image43239664">
            <a:extLst>
              <a:ext uri="{FF2B5EF4-FFF2-40B4-BE49-F238E27FC236}">
                <a16:creationId xmlns:a16="http://schemas.microsoft.com/office/drawing/2014/main" id="{646EEEBD-28B0-8845-011E-B6D19B534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>
            <a:extLst>
              <a:ext uri="{FF2B5EF4-FFF2-40B4-BE49-F238E27FC236}">
                <a16:creationId xmlns:a16="http://schemas.microsoft.com/office/drawing/2014/main" id="{A15C5A7C-79D1-6DF6-B486-749967DD0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5FAFDD-2EC0-4D74-6607-DA016DDC6FBC}"/>
              </a:ext>
            </a:extLst>
          </p:cNvPr>
          <p:cNvSpPr txBox="1"/>
          <p:nvPr/>
        </p:nvSpPr>
        <p:spPr>
          <a:xfrm>
            <a:off x="1177792" y="2117084"/>
            <a:ext cx="9614899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ChronicaPro"/>
              </a:rPr>
              <a:t>Lily’s house is ______ the end of this street.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ChronicaPro"/>
              </a:rPr>
              <a:t>Players always sit _________ each other in a chess game.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ChronicaPro"/>
              </a:rPr>
              <a:t>She looked ______ the table and finally found her smartwatch.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ChronicaPro"/>
              </a:rPr>
              <a:t>Don’t walk ______ the street. Walk ______ the pavement. 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en-US" sz="2800" dirty="0">
                <a:effectLst/>
                <a:latin typeface="ChronicaPro"/>
              </a:rPr>
              <a:t>Ann stood _________ me in a line to get on the bus.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E5F7D-4DA7-97B8-BF26-BF50410444F4}"/>
              </a:ext>
            </a:extLst>
          </p:cNvPr>
          <p:cNvSpPr txBox="1"/>
          <p:nvPr/>
        </p:nvSpPr>
        <p:spPr>
          <a:xfrm>
            <a:off x="3289490" y="2083357"/>
            <a:ext cx="177026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hronicaPro"/>
              </a:rPr>
              <a:t>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82B5D-E953-BA18-9F2A-398E3BF24502}"/>
              </a:ext>
            </a:extLst>
          </p:cNvPr>
          <p:cNvSpPr txBox="1"/>
          <p:nvPr/>
        </p:nvSpPr>
        <p:spPr>
          <a:xfrm>
            <a:off x="4064410" y="2757149"/>
            <a:ext cx="177026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hronicaPro"/>
              </a:rPr>
              <a:t>opposite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AE5A75-C65A-9CEA-EC08-3AA3748B25E4}"/>
              </a:ext>
            </a:extLst>
          </p:cNvPr>
          <p:cNvSpPr txBox="1"/>
          <p:nvPr/>
        </p:nvSpPr>
        <p:spPr>
          <a:xfrm>
            <a:off x="2942646" y="3387775"/>
            <a:ext cx="177026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hronicaPro"/>
              </a:rPr>
              <a:t>under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D47A25-FF68-99BD-F0F9-FCFA26E540DA}"/>
              </a:ext>
            </a:extLst>
          </p:cNvPr>
          <p:cNvSpPr txBox="1"/>
          <p:nvPr/>
        </p:nvSpPr>
        <p:spPr>
          <a:xfrm>
            <a:off x="2849496" y="4027840"/>
            <a:ext cx="177026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hronicaPro"/>
              </a:rPr>
              <a:t>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1AE581-E205-C2A2-51A1-D573135FEE9D}"/>
              </a:ext>
            </a:extLst>
          </p:cNvPr>
          <p:cNvSpPr txBox="1"/>
          <p:nvPr/>
        </p:nvSpPr>
        <p:spPr>
          <a:xfrm>
            <a:off x="6384617" y="4027839"/>
            <a:ext cx="177026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hronicaPro"/>
              </a:rPr>
              <a:t>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B2CE8A-6266-F0C2-64AF-31075DBA8AD8}"/>
              </a:ext>
            </a:extLst>
          </p:cNvPr>
          <p:cNvSpPr txBox="1"/>
          <p:nvPr/>
        </p:nvSpPr>
        <p:spPr>
          <a:xfrm>
            <a:off x="3060961" y="4672700"/>
            <a:ext cx="1770267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ChronicaPro"/>
              </a:rPr>
              <a:t>in front of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1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4190</TotalTime>
  <Words>828</Words>
  <Application>Microsoft Macintosh PowerPoint</Application>
  <PresentationFormat>Widescreen</PresentationFormat>
  <Paragraphs>128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ChronicaPro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Thuy Dinh</cp:lastModifiedBy>
  <cp:revision>208</cp:revision>
  <dcterms:created xsi:type="dcterms:W3CDTF">2020-12-09T02:04:09Z</dcterms:created>
  <dcterms:modified xsi:type="dcterms:W3CDTF">2023-02-10T21:14:04Z</dcterms:modified>
</cp:coreProperties>
</file>