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36"/>
  </p:notesMasterIdLst>
  <p:sldIdLst>
    <p:sldId id="257" r:id="rId2"/>
    <p:sldId id="291" r:id="rId3"/>
    <p:sldId id="293" r:id="rId4"/>
    <p:sldId id="331" r:id="rId5"/>
    <p:sldId id="332" r:id="rId6"/>
    <p:sldId id="333" r:id="rId7"/>
    <p:sldId id="334" r:id="rId8"/>
    <p:sldId id="335" r:id="rId9"/>
    <p:sldId id="336" r:id="rId10"/>
    <p:sldId id="337" r:id="rId11"/>
    <p:sldId id="338" r:id="rId12"/>
    <p:sldId id="339" r:id="rId13"/>
    <p:sldId id="340" r:id="rId14"/>
    <p:sldId id="341" r:id="rId15"/>
    <p:sldId id="342" r:id="rId16"/>
    <p:sldId id="344" r:id="rId17"/>
    <p:sldId id="311" r:id="rId18"/>
    <p:sldId id="306"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5" r:id="rId32"/>
    <p:sldId id="326" r:id="rId33"/>
    <p:sldId id="328" r:id="rId34"/>
    <p:sldId id="327" r:id="rId35"/>
  </p:sldIdLst>
  <p:sldSz cx="9144000" cy="5143500" type="screen16x9"/>
  <p:notesSz cx="6858000" cy="9144000"/>
  <p:embeddedFontLst>
    <p:embeddedFont>
      <p:font typeface="Anaheim" panose="020B0604020202020204" charset="0"/>
      <p:regular r:id="rId37"/>
    </p:embeddedFont>
    <p:embeddedFont>
      <p:font typeface="Calibri" panose="020F0502020204030204" pitchFamily="34" charset="0"/>
      <p:regular r:id="rId38"/>
      <p:bold r:id="rId39"/>
      <p:italic r:id="rId40"/>
      <p:boldItalic r:id="rId41"/>
    </p:embeddedFont>
    <p:embeddedFont>
      <p:font typeface="Maven Pro" panose="020B0604020202020204" charset="0"/>
      <p:regular r:id="rId42"/>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846A710-D519-42E4-9149-16E6232BBC10}">
  <a:tblStyle styleId="{2846A710-D519-42E4-9149-16E6232BBC1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94645" autoAdjust="0"/>
  </p:normalViewPr>
  <p:slideViewPr>
    <p:cSldViewPr snapToGrid="0">
      <p:cViewPr varScale="1">
        <p:scale>
          <a:sx n="83" d="100"/>
          <a:sy n="83" d="100"/>
        </p:scale>
        <p:origin x="942" y="9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7669667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2e80977b1f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2e80977b1f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25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2391900" y="3113675"/>
            <a:ext cx="43602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4127400" y="1137925"/>
            <a:ext cx="889200" cy="1917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75000"/>
              </a:lnSpc>
              <a:spcBef>
                <a:spcPts val="100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rot="473">
            <a:off x="2409675" y="3912800"/>
            <a:ext cx="4360200" cy="39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
        <p:cNvGrpSpPr/>
        <p:nvPr/>
      </p:nvGrpSpPr>
      <p:grpSpPr>
        <a:xfrm>
          <a:off x="0" y="0"/>
          <a:ext cx="0" cy="0"/>
          <a:chOff x="0" y="0"/>
          <a:chExt cx="0" cy="0"/>
        </a:xfrm>
      </p:grpSpPr>
      <p:sp>
        <p:nvSpPr>
          <p:cNvPr id="67" name="Google Shape;67;p11"/>
          <p:cNvSpPr txBox="1">
            <a:spLocks noGrp="1"/>
          </p:cNvSpPr>
          <p:nvPr>
            <p:ph type="title" hasCustomPrompt="1"/>
          </p:nvPr>
        </p:nvSpPr>
        <p:spPr>
          <a:xfrm rot="303">
            <a:off x="1171900" y="1757850"/>
            <a:ext cx="6800400" cy="1684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8" name="Google Shape;68;p11"/>
          <p:cNvSpPr txBox="1">
            <a:spLocks noGrp="1"/>
          </p:cNvSpPr>
          <p:nvPr>
            <p:ph type="subTitle" idx="1"/>
          </p:nvPr>
        </p:nvSpPr>
        <p:spPr>
          <a:xfrm>
            <a:off x="3246025" y="3442650"/>
            <a:ext cx="2652000" cy="341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69" name="Google Shape;69;p11"/>
          <p:cNvPicPr preferRelativeResize="0"/>
          <p:nvPr/>
        </p:nvPicPr>
        <p:blipFill>
          <a:blip r:embed="rId2">
            <a:alphaModFix/>
          </a:blip>
          <a:stretch>
            <a:fillRect/>
          </a:stretch>
        </p:blipFill>
        <p:spPr>
          <a:xfrm rot="10107309" flipH="1">
            <a:off x="8080116" y="-745446"/>
            <a:ext cx="1976369" cy="2383966"/>
          </a:xfrm>
          <a:prstGeom prst="rect">
            <a:avLst/>
          </a:prstGeom>
          <a:noFill/>
          <a:ln>
            <a:noFill/>
          </a:ln>
        </p:spPr>
      </p:pic>
      <p:pic>
        <p:nvPicPr>
          <p:cNvPr id="70" name="Google Shape;70;p11"/>
          <p:cNvPicPr preferRelativeResize="0"/>
          <p:nvPr/>
        </p:nvPicPr>
        <p:blipFill>
          <a:blip r:embed="rId2">
            <a:alphaModFix/>
          </a:blip>
          <a:stretch>
            <a:fillRect/>
          </a:stretch>
        </p:blipFill>
        <p:spPr>
          <a:xfrm rot="-692691" flipH="1">
            <a:off x="-782259" y="3530929"/>
            <a:ext cx="1976369" cy="2383966"/>
          </a:xfrm>
          <a:prstGeom prst="rect">
            <a:avLst/>
          </a:prstGeom>
          <a:noFill/>
          <a:ln>
            <a:noFill/>
          </a:ln>
        </p:spPr>
      </p:pic>
    </p:spTree>
    <p:extLst>
      <p:ext uri="{BB962C8B-B14F-4D97-AF65-F5344CB8AC3E}">
        <p14:creationId xmlns:p14="http://schemas.microsoft.com/office/powerpoint/2010/main" val="986426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8"/>
        <p:cNvGrpSpPr/>
        <p:nvPr/>
      </p:nvGrpSpPr>
      <p:grpSpPr>
        <a:xfrm>
          <a:off x="0" y="0"/>
          <a:ext cx="0" cy="0"/>
          <a:chOff x="0" y="0"/>
          <a:chExt cx="0" cy="0"/>
        </a:xfrm>
      </p:grpSpPr>
      <p:pic>
        <p:nvPicPr>
          <p:cNvPr id="39" name="Google Shape;39;p7"/>
          <p:cNvPicPr preferRelativeResize="0"/>
          <p:nvPr/>
        </p:nvPicPr>
        <p:blipFill>
          <a:blip r:embed="rId3">
            <a:alphaModFix/>
          </a:blip>
          <a:stretch>
            <a:fillRect/>
          </a:stretch>
        </p:blipFill>
        <p:spPr>
          <a:xfrm rot="-1566397">
            <a:off x="8378851" y="4111427"/>
            <a:ext cx="802873" cy="1419620"/>
          </a:xfrm>
          <a:prstGeom prst="rect">
            <a:avLst/>
          </a:prstGeom>
          <a:noFill/>
          <a:ln>
            <a:noFill/>
          </a:ln>
        </p:spPr>
      </p:pic>
      <p:sp>
        <p:nvSpPr>
          <p:cNvPr id="40" name="Google Shape;40;p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1" name="Google Shape;41;p7"/>
          <p:cNvSpPr txBox="1">
            <a:spLocks noGrp="1"/>
          </p:cNvSpPr>
          <p:nvPr>
            <p:ph type="subTitle" idx="1"/>
          </p:nvPr>
        </p:nvSpPr>
        <p:spPr>
          <a:xfrm rot="-191">
            <a:off x="1866025" y="1408832"/>
            <a:ext cx="5412000" cy="234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595959"/>
              </a:buClr>
              <a:buSzPts val="10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1600"/>
              </a:spcBef>
              <a:spcAft>
                <a:spcPts val="0"/>
              </a:spcAft>
              <a:buClr>
                <a:srgbClr val="595959"/>
              </a:buClr>
              <a:buSzPts val="1400"/>
              <a:buFont typeface="Anaheim"/>
              <a:buChar char="■"/>
              <a:defRPr/>
            </a:lvl3pPr>
            <a:lvl4pPr lvl="3" algn="ctr" rtl="0">
              <a:lnSpc>
                <a:spcPct val="100000"/>
              </a:lnSpc>
              <a:spcBef>
                <a:spcPts val="1600"/>
              </a:spcBef>
              <a:spcAft>
                <a:spcPts val="0"/>
              </a:spcAft>
              <a:buClr>
                <a:srgbClr val="595959"/>
              </a:buClr>
              <a:buSzPts val="1400"/>
              <a:buFont typeface="Anaheim"/>
              <a:buChar char="●"/>
              <a:defRPr/>
            </a:lvl4pPr>
            <a:lvl5pPr lvl="4" algn="ctr" rtl="0">
              <a:lnSpc>
                <a:spcPct val="100000"/>
              </a:lnSpc>
              <a:spcBef>
                <a:spcPts val="1600"/>
              </a:spcBef>
              <a:spcAft>
                <a:spcPts val="0"/>
              </a:spcAft>
              <a:buClr>
                <a:srgbClr val="595959"/>
              </a:buClr>
              <a:buSzPts val="1400"/>
              <a:buFont typeface="Anaheim"/>
              <a:buChar char="○"/>
              <a:defRPr/>
            </a:lvl5pPr>
            <a:lvl6pPr lvl="5" algn="ctr" rtl="0">
              <a:lnSpc>
                <a:spcPct val="100000"/>
              </a:lnSpc>
              <a:spcBef>
                <a:spcPts val="1600"/>
              </a:spcBef>
              <a:spcAft>
                <a:spcPts val="0"/>
              </a:spcAft>
              <a:buClr>
                <a:srgbClr val="595959"/>
              </a:buClr>
              <a:buSzPts val="1400"/>
              <a:buFont typeface="Anaheim"/>
              <a:buChar char="■"/>
              <a:defRPr/>
            </a:lvl6pPr>
            <a:lvl7pPr lvl="6" algn="ctr" rtl="0">
              <a:lnSpc>
                <a:spcPct val="100000"/>
              </a:lnSpc>
              <a:spcBef>
                <a:spcPts val="1600"/>
              </a:spcBef>
              <a:spcAft>
                <a:spcPts val="0"/>
              </a:spcAft>
              <a:buClr>
                <a:srgbClr val="595959"/>
              </a:buClr>
              <a:buSzPts val="1400"/>
              <a:buFont typeface="Anaheim"/>
              <a:buChar char="●"/>
              <a:defRPr/>
            </a:lvl7pPr>
            <a:lvl8pPr lvl="7" algn="ctr" rtl="0">
              <a:lnSpc>
                <a:spcPct val="100000"/>
              </a:lnSpc>
              <a:spcBef>
                <a:spcPts val="1600"/>
              </a:spcBef>
              <a:spcAft>
                <a:spcPts val="0"/>
              </a:spcAft>
              <a:buClr>
                <a:srgbClr val="595959"/>
              </a:buClr>
              <a:buSzPts val="1400"/>
              <a:buFont typeface="Anaheim"/>
              <a:buChar char="○"/>
              <a:defRPr/>
            </a:lvl8pPr>
            <a:lvl9pPr lvl="8" algn="ctr" rtl="0">
              <a:lnSpc>
                <a:spcPct val="100000"/>
              </a:lnSpc>
              <a:spcBef>
                <a:spcPts val="1600"/>
              </a:spcBef>
              <a:spcAft>
                <a:spcPts val="1600"/>
              </a:spcAft>
              <a:buClr>
                <a:srgbClr val="595959"/>
              </a:buClr>
              <a:buSzPts val="1400"/>
              <a:buFont typeface="Anaheim"/>
              <a:buChar char="■"/>
              <a:defRPr/>
            </a:lvl9pPr>
          </a:lstStyle>
          <a:p>
            <a:endParaRPr/>
          </a:p>
        </p:txBody>
      </p:sp>
      <p:pic>
        <p:nvPicPr>
          <p:cNvPr id="42" name="Google Shape;42;p7"/>
          <p:cNvPicPr preferRelativeResize="0"/>
          <p:nvPr/>
        </p:nvPicPr>
        <p:blipFill>
          <a:blip r:embed="rId4">
            <a:alphaModFix/>
          </a:blip>
          <a:stretch>
            <a:fillRect/>
          </a:stretch>
        </p:blipFill>
        <p:spPr>
          <a:xfrm>
            <a:off x="8424002" y="3363105"/>
            <a:ext cx="702623" cy="777821"/>
          </a:xfrm>
          <a:prstGeom prst="rect">
            <a:avLst/>
          </a:prstGeom>
          <a:noFill/>
          <a:ln>
            <a:noFill/>
          </a:ln>
        </p:spPr>
      </p:pic>
      <p:pic>
        <p:nvPicPr>
          <p:cNvPr id="43" name="Google Shape;43;p7"/>
          <p:cNvPicPr preferRelativeResize="0"/>
          <p:nvPr/>
        </p:nvPicPr>
        <p:blipFill>
          <a:blip r:embed="rId5">
            <a:alphaModFix/>
          </a:blip>
          <a:stretch>
            <a:fillRect/>
          </a:stretch>
        </p:blipFill>
        <p:spPr>
          <a:xfrm>
            <a:off x="7824625" y="3910150"/>
            <a:ext cx="504775" cy="513225"/>
          </a:xfrm>
          <a:prstGeom prst="rect">
            <a:avLst/>
          </a:prstGeom>
          <a:noFill/>
          <a:ln>
            <a:noFill/>
          </a:ln>
        </p:spPr>
      </p:pic>
      <p:pic>
        <p:nvPicPr>
          <p:cNvPr id="44" name="Google Shape;44;p7"/>
          <p:cNvPicPr preferRelativeResize="0"/>
          <p:nvPr/>
        </p:nvPicPr>
        <p:blipFill>
          <a:blip r:embed="rId4">
            <a:alphaModFix/>
          </a:blip>
          <a:stretch>
            <a:fillRect/>
          </a:stretch>
        </p:blipFill>
        <p:spPr>
          <a:xfrm>
            <a:off x="7864050" y="3066575"/>
            <a:ext cx="425925" cy="471525"/>
          </a:xfrm>
          <a:prstGeom prst="rect">
            <a:avLst/>
          </a:prstGeom>
          <a:noFill/>
          <a:ln>
            <a:noFill/>
          </a:ln>
        </p:spPr>
      </p:pic>
      <p:pic>
        <p:nvPicPr>
          <p:cNvPr id="45" name="Google Shape;45;p7"/>
          <p:cNvPicPr preferRelativeResize="0"/>
          <p:nvPr/>
        </p:nvPicPr>
        <p:blipFill>
          <a:blip r:embed="rId4">
            <a:alphaModFix/>
          </a:blip>
          <a:stretch>
            <a:fillRect/>
          </a:stretch>
        </p:blipFill>
        <p:spPr>
          <a:xfrm rot="10800000">
            <a:off x="181492" y="1024872"/>
            <a:ext cx="702623" cy="777821"/>
          </a:xfrm>
          <a:prstGeom prst="rect">
            <a:avLst/>
          </a:prstGeom>
          <a:noFill/>
          <a:ln>
            <a:noFill/>
          </a:ln>
        </p:spPr>
      </p:pic>
      <p:pic>
        <p:nvPicPr>
          <p:cNvPr id="46" name="Google Shape;46;p7"/>
          <p:cNvPicPr preferRelativeResize="0"/>
          <p:nvPr/>
        </p:nvPicPr>
        <p:blipFill>
          <a:blip r:embed="rId5">
            <a:alphaModFix/>
          </a:blip>
          <a:stretch>
            <a:fillRect/>
          </a:stretch>
        </p:blipFill>
        <p:spPr>
          <a:xfrm rot="10800000">
            <a:off x="978717" y="742423"/>
            <a:ext cx="504775" cy="513225"/>
          </a:xfrm>
          <a:prstGeom prst="rect">
            <a:avLst/>
          </a:prstGeom>
          <a:noFill/>
          <a:ln>
            <a:noFill/>
          </a:ln>
        </p:spPr>
      </p:pic>
      <p:pic>
        <p:nvPicPr>
          <p:cNvPr id="47" name="Google Shape;47;p7"/>
          <p:cNvPicPr preferRelativeResize="0"/>
          <p:nvPr/>
        </p:nvPicPr>
        <p:blipFill>
          <a:blip r:embed="rId4">
            <a:alphaModFix/>
          </a:blip>
          <a:stretch>
            <a:fillRect/>
          </a:stretch>
        </p:blipFill>
        <p:spPr>
          <a:xfrm rot="10800000">
            <a:off x="1018143" y="1627697"/>
            <a:ext cx="425925" cy="471525"/>
          </a:xfrm>
          <a:prstGeom prst="rect">
            <a:avLst/>
          </a:prstGeom>
          <a:noFill/>
          <a:ln>
            <a:noFill/>
          </a:ln>
        </p:spPr>
      </p:pic>
      <p:pic>
        <p:nvPicPr>
          <p:cNvPr id="48" name="Google Shape;48;p7"/>
          <p:cNvPicPr preferRelativeResize="0"/>
          <p:nvPr/>
        </p:nvPicPr>
        <p:blipFill>
          <a:blip r:embed="rId3">
            <a:alphaModFix/>
          </a:blip>
          <a:stretch>
            <a:fillRect/>
          </a:stretch>
        </p:blipFill>
        <p:spPr>
          <a:xfrm rot="8596455">
            <a:off x="-104133" y="-533998"/>
            <a:ext cx="926541" cy="1638296"/>
          </a:xfrm>
          <a:prstGeom prst="rect">
            <a:avLst/>
          </a:prstGeom>
          <a:noFill/>
          <a:ln>
            <a:noFill/>
          </a:ln>
        </p:spPr>
      </p:pic>
    </p:spTree>
    <p:extLst>
      <p:ext uri="{BB962C8B-B14F-4D97-AF65-F5344CB8AC3E}">
        <p14:creationId xmlns:p14="http://schemas.microsoft.com/office/powerpoint/2010/main" val="701820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4" name="Google Shape;24;p4"/>
          <p:cNvSpPr txBox="1">
            <a:spLocks noGrp="1"/>
          </p:cNvSpPr>
          <p:nvPr>
            <p:ph type="body" idx="1"/>
          </p:nvPr>
        </p:nvSpPr>
        <p:spPr>
          <a:xfrm>
            <a:off x="720000" y="1237083"/>
            <a:ext cx="7704000" cy="33663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2"/>
              </a:buClr>
              <a:buSzPts val="1400"/>
              <a:buChar char="●"/>
              <a:defRPr sz="1200">
                <a:solidFill>
                  <a:srgbClr val="434343"/>
                </a:solidFill>
              </a:defRPr>
            </a:lvl1pPr>
            <a:lvl2pPr marL="914400" lvl="1" indent="-317500" rtl="0">
              <a:lnSpc>
                <a:spcPct val="115000"/>
              </a:lnSpc>
              <a:spcBef>
                <a:spcPts val="0"/>
              </a:spcBef>
              <a:spcAft>
                <a:spcPts val="0"/>
              </a:spcAft>
              <a:buClr>
                <a:srgbClr val="434343"/>
              </a:buClr>
              <a:buSzPts val="1400"/>
              <a:buChar char="○"/>
              <a:defRPr sz="1200">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1600"/>
              </a:spcBef>
              <a:spcAft>
                <a:spcPts val="0"/>
              </a:spcAft>
              <a:buClr>
                <a:srgbClr val="434343"/>
              </a:buClr>
              <a:buSzPts val="1400"/>
              <a:buChar char="●"/>
              <a:defRPr>
                <a:solidFill>
                  <a:srgbClr val="434343"/>
                </a:solidFill>
              </a:defRPr>
            </a:lvl4pPr>
            <a:lvl5pPr marL="2286000" lvl="4" indent="-317500" rtl="0">
              <a:lnSpc>
                <a:spcPct val="115000"/>
              </a:lnSpc>
              <a:spcBef>
                <a:spcPts val="1600"/>
              </a:spcBef>
              <a:spcAft>
                <a:spcPts val="0"/>
              </a:spcAft>
              <a:buClr>
                <a:srgbClr val="434343"/>
              </a:buClr>
              <a:buSzPts val="1400"/>
              <a:buChar char="○"/>
              <a:defRPr>
                <a:solidFill>
                  <a:srgbClr val="434343"/>
                </a:solidFill>
              </a:defRPr>
            </a:lvl5pPr>
            <a:lvl6pPr marL="2743200" lvl="5" indent="-317500" rtl="0">
              <a:lnSpc>
                <a:spcPct val="115000"/>
              </a:lnSpc>
              <a:spcBef>
                <a:spcPts val="1600"/>
              </a:spcBef>
              <a:spcAft>
                <a:spcPts val="0"/>
              </a:spcAft>
              <a:buClr>
                <a:srgbClr val="434343"/>
              </a:buClr>
              <a:buSzPts val="1400"/>
              <a:buChar char="■"/>
              <a:defRPr>
                <a:solidFill>
                  <a:srgbClr val="434343"/>
                </a:solidFill>
              </a:defRPr>
            </a:lvl6pPr>
            <a:lvl7pPr marL="3200400" lvl="6" indent="-317500" rtl="0">
              <a:lnSpc>
                <a:spcPct val="115000"/>
              </a:lnSpc>
              <a:spcBef>
                <a:spcPts val="1600"/>
              </a:spcBef>
              <a:spcAft>
                <a:spcPts val="0"/>
              </a:spcAft>
              <a:buClr>
                <a:srgbClr val="434343"/>
              </a:buClr>
              <a:buSzPts val="1400"/>
              <a:buChar char="●"/>
              <a:defRPr>
                <a:solidFill>
                  <a:srgbClr val="434343"/>
                </a:solidFill>
              </a:defRPr>
            </a:lvl7pPr>
            <a:lvl8pPr marL="3657600" lvl="7" indent="-317500" rtl="0">
              <a:lnSpc>
                <a:spcPct val="115000"/>
              </a:lnSpc>
              <a:spcBef>
                <a:spcPts val="1600"/>
              </a:spcBef>
              <a:spcAft>
                <a:spcPts val="0"/>
              </a:spcAft>
              <a:buClr>
                <a:srgbClr val="434343"/>
              </a:buClr>
              <a:buSzPts val="1400"/>
              <a:buChar char="○"/>
              <a:defRPr>
                <a:solidFill>
                  <a:srgbClr val="434343"/>
                </a:solidFill>
              </a:defRPr>
            </a:lvl8pPr>
            <a:lvl9pPr marL="4114800" lvl="8" indent="-317500" rtl="0">
              <a:lnSpc>
                <a:spcPct val="115000"/>
              </a:lnSpc>
              <a:spcBef>
                <a:spcPts val="1600"/>
              </a:spcBef>
              <a:spcAft>
                <a:spcPts val="1600"/>
              </a:spcAft>
              <a:buClr>
                <a:srgbClr val="434343"/>
              </a:buClr>
              <a:buSzPts val="1400"/>
              <a:buChar char="■"/>
              <a:defRPr>
                <a:solidFill>
                  <a:srgbClr val="434343"/>
                </a:solidFill>
              </a:defRPr>
            </a:lvl9pPr>
          </a:lstStyle>
          <a:p>
            <a:endParaRPr/>
          </a:p>
        </p:txBody>
      </p:sp>
      <p:pic>
        <p:nvPicPr>
          <p:cNvPr id="25" name="Google Shape;25;p4"/>
          <p:cNvPicPr preferRelativeResize="0"/>
          <p:nvPr/>
        </p:nvPicPr>
        <p:blipFill>
          <a:blip r:embed="rId3">
            <a:alphaModFix/>
          </a:blip>
          <a:stretch>
            <a:fillRect/>
          </a:stretch>
        </p:blipFill>
        <p:spPr>
          <a:xfrm rot="-9595682" flipH="1">
            <a:off x="7948825" y="3085275"/>
            <a:ext cx="1468101" cy="2554226"/>
          </a:xfrm>
          <a:prstGeom prst="rect">
            <a:avLst/>
          </a:prstGeom>
          <a:noFill/>
          <a:ln>
            <a:noFill/>
          </a:ln>
        </p:spPr>
      </p:pic>
      <p:pic>
        <p:nvPicPr>
          <p:cNvPr id="26" name="Google Shape;26;p4"/>
          <p:cNvPicPr preferRelativeResize="0"/>
          <p:nvPr/>
        </p:nvPicPr>
        <p:blipFill>
          <a:blip r:embed="rId3">
            <a:alphaModFix/>
          </a:blip>
          <a:stretch>
            <a:fillRect/>
          </a:stretch>
        </p:blipFill>
        <p:spPr>
          <a:xfrm rot="1403733" flipH="1">
            <a:off x="-546751" y="-590925"/>
            <a:ext cx="1468101" cy="255422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1746375" y="1397700"/>
            <a:ext cx="5651100" cy="2348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51" name="Google Shape;51;p8"/>
          <p:cNvPicPr preferRelativeResize="0"/>
          <p:nvPr/>
        </p:nvPicPr>
        <p:blipFill>
          <a:blip r:embed="rId3">
            <a:alphaModFix/>
          </a:blip>
          <a:stretch>
            <a:fillRect/>
          </a:stretch>
        </p:blipFill>
        <p:spPr>
          <a:xfrm rot="-1176830">
            <a:off x="8064656" y="1720505"/>
            <a:ext cx="229781" cy="313549"/>
          </a:xfrm>
          <a:prstGeom prst="rect">
            <a:avLst/>
          </a:prstGeom>
          <a:noFill/>
          <a:ln>
            <a:noFill/>
          </a:ln>
        </p:spPr>
      </p:pic>
      <p:pic>
        <p:nvPicPr>
          <p:cNvPr id="52" name="Google Shape;52;p8"/>
          <p:cNvPicPr preferRelativeResize="0"/>
          <p:nvPr/>
        </p:nvPicPr>
        <p:blipFill>
          <a:blip r:embed="rId4">
            <a:alphaModFix/>
          </a:blip>
          <a:stretch>
            <a:fillRect/>
          </a:stretch>
        </p:blipFill>
        <p:spPr>
          <a:xfrm rot="-1813129">
            <a:off x="8517971" y="1631412"/>
            <a:ext cx="585550" cy="595376"/>
          </a:xfrm>
          <a:prstGeom prst="rect">
            <a:avLst/>
          </a:prstGeom>
          <a:noFill/>
          <a:ln>
            <a:noFill/>
          </a:ln>
        </p:spPr>
      </p:pic>
      <p:pic>
        <p:nvPicPr>
          <p:cNvPr id="53" name="Google Shape;53;p8"/>
          <p:cNvPicPr preferRelativeResize="0"/>
          <p:nvPr/>
        </p:nvPicPr>
        <p:blipFill>
          <a:blip r:embed="rId5">
            <a:alphaModFix/>
          </a:blip>
          <a:stretch>
            <a:fillRect/>
          </a:stretch>
        </p:blipFill>
        <p:spPr>
          <a:xfrm rot="-807443">
            <a:off x="8503496" y="2458633"/>
            <a:ext cx="386939" cy="428365"/>
          </a:xfrm>
          <a:prstGeom prst="rect">
            <a:avLst/>
          </a:prstGeom>
          <a:noFill/>
          <a:ln>
            <a:noFill/>
          </a:ln>
        </p:spPr>
      </p:pic>
      <p:pic>
        <p:nvPicPr>
          <p:cNvPr id="54" name="Google Shape;54;p8"/>
          <p:cNvPicPr preferRelativeResize="0"/>
          <p:nvPr/>
        </p:nvPicPr>
        <p:blipFill>
          <a:blip r:embed="rId6">
            <a:alphaModFix/>
          </a:blip>
          <a:stretch>
            <a:fillRect/>
          </a:stretch>
        </p:blipFill>
        <p:spPr>
          <a:xfrm>
            <a:off x="7544275" y="2342435"/>
            <a:ext cx="1975124" cy="3436379"/>
          </a:xfrm>
          <a:prstGeom prst="rect">
            <a:avLst/>
          </a:prstGeom>
          <a:noFill/>
          <a:ln>
            <a:noFill/>
          </a:ln>
        </p:spPr>
      </p:pic>
      <p:pic>
        <p:nvPicPr>
          <p:cNvPr id="55" name="Google Shape;55;p8"/>
          <p:cNvPicPr preferRelativeResize="0"/>
          <p:nvPr/>
        </p:nvPicPr>
        <p:blipFill>
          <a:blip r:embed="rId3">
            <a:alphaModFix/>
          </a:blip>
          <a:stretch>
            <a:fillRect/>
          </a:stretch>
        </p:blipFill>
        <p:spPr>
          <a:xfrm rot="9623170">
            <a:off x="849412" y="3070395"/>
            <a:ext cx="229781" cy="313549"/>
          </a:xfrm>
          <a:prstGeom prst="rect">
            <a:avLst/>
          </a:prstGeom>
          <a:noFill/>
          <a:ln>
            <a:noFill/>
          </a:ln>
        </p:spPr>
      </p:pic>
      <p:pic>
        <p:nvPicPr>
          <p:cNvPr id="56" name="Google Shape;56;p8"/>
          <p:cNvPicPr preferRelativeResize="0"/>
          <p:nvPr/>
        </p:nvPicPr>
        <p:blipFill>
          <a:blip r:embed="rId4">
            <a:alphaModFix/>
          </a:blip>
          <a:stretch>
            <a:fillRect/>
          </a:stretch>
        </p:blipFill>
        <p:spPr>
          <a:xfrm rot="8986871">
            <a:off x="40328" y="2877661"/>
            <a:ext cx="585550" cy="595376"/>
          </a:xfrm>
          <a:prstGeom prst="rect">
            <a:avLst/>
          </a:prstGeom>
          <a:noFill/>
          <a:ln>
            <a:noFill/>
          </a:ln>
        </p:spPr>
      </p:pic>
      <p:pic>
        <p:nvPicPr>
          <p:cNvPr id="57" name="Google Shape;57;p8"/>
          <p:cNvPicPr preferRelativeResize="0"/>
          <p:nvPr/>
        </p:nvPicPr>
        <p:blipFill>
          <a:blip r:embed="rId5">
            <a:alphaModFix/>
          </a:blip>
          <a:stretch>
            <a:fillRect/>
          </a:stretch>
        </p:blipFill>
        <p:spPr>
          <a:xfrm rot="9992557">
            <a:off x="253414" y="2217451"/>
            <a:ext cx="386939" cy="428365"/>
          </a:xfrm>
          <a:prstGeom prst="rect">
            <a:avLst/>
          </a:prstGeom>
          <a:noFill/>
          <a:ln>
            <a:noFill/>
          </a:ln>
        </p:spPr>
      </p:pic>
      <p:pic>
        <p:nvPicPr>
          <p:cNvPr id="58" name="Google Shape;58;p8"/>
          <p:cNvPicPr preferRelativeResize="0"/>
          <p:nvPr/>
        </p:nvPicPr>
        <p:blipFill>
          <a:blip r:embed="rId6">
            <a:alphaModFix/>
          </a:blip>
          <a:stretch>
            <a:fillRect/>
          </a:stretch>
        </p:blipFill>
        <p:spPr>
          <a:xfrm rot="10800000">
            <a:off x="-375550" y="-674365"/>
            <a:ext cx="1975124" cy="343637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720000" y="2108988"/>
            <a:ext cx="4307700" cy="1349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100"/>
              <a:buNone/>
              <a:defRPr sz="3000" b="0"/>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TITLE_ONLY_1">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pic>
        <p:nvPicPr>
          <p:cNvPr id="74" name="Google Shape;74;p13"/>
          <p:cNvPicPr preferRelativeResize="0"/>
          <p:nvPr/>
        </p:nvPicPr>
        <p:blipFill>
          <a:blip r:embed="rId3">
            <a:alphaModFix/>
          </a:blip>
          <a:stretch>
            <a:fillRect/>
          </a:stretch>
        </p:blipFill>
        <p:spPr>
          <a:xfrm rot="10580098">
            <a:off x="11851" y="-196062"/>
            <a:ext cx="732422" cy="173332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77" name="Google Shape;77;p14"/>
          <p:cNvGrpSpPr/>
          <p:nvPr/>
        </p:nvGrpSpPr>
        <p:grpSpPr>
          <a:xfrm rot="-1203961">
            <a:off x="8165310" y="3002578"/>
            <a:ext cx="1073798" cy="2117835"/>
            <a:chOff x="3863200" y="1776983"/>
            <a:chExt cx="1732125" cy="3416243"/>
          </a:xfrm>
        </p:grpSpPr>
        <p:pic>
          <p:nvPicPr>
            <p:cNvPr id="78" name="Google Shape;78;p14"/>
            <p:cNvPicPr preferRelativeResize="0"/>
            <p:nvPr/>
          </p:nvPicPr>
          <p:blipFill>
            <a:blip r:embed="rId2">
              <a:alphaModFix/>
            </a:blip>
            <a:stretch>
              <a:fillRect/>
            </a:stretch>
          </p:blipFill>
          <p:spPr>
            <a:xfrm>
              <a:off x="4005575" y="1776983"/>
              <a:ext cx="1589750" cy="3416234"/>
            </a:xfrm>
            <a:prstGeom prst="rect">
              <a:avLst/>
            </a:prstGeom>
            <a:noFill/>
            <a:ln>
              <a:noFill/>
            </a:ln>
          </p:spPr>
        </p:pic>
        <p:pic>
          <p:nvPicPr>
            <p:cNvPr id="79" name="Google Shape;79;p14"/>
            <p:cNvPicPr preferRelativeResize="0"/>
            <p:nvPr/>
          </p:nvPicPr>
          <p:blipFill>
            <a:blip r:embed="rId3">
              <a:alphaModFix/>
            </a:blip>
            <a:stretch>
              <a:fillRect/>
            </a:stretch>
          </p:blipFill>
          <p:spPr>
            <a:xfrm>
              <a:off x="3863200" y="3635275"/>
              <a:ext cx="881050" cy="1557951"/>
            </a:xfrm>
            <a:prstGeom prst="rect">
              <a:avLst/>
            </a:prstGeom>
            <a:noFill/>
            <a:ln>
              <a:noFill/>
            </a:ln>
          </p:spPr>
        </p:pic>
      </p:grpSp>
      <p:grpSp>
        <p:nvGrpSpPr>
          <p:cNvPr id="80" name="Google Shape;80;p14"/>
          <p:cNvGrpSpPr/>
          <p:nvPr/>
        </p:nvGrpSpPr>
        <p:grpSpPr>
          <a:xfrm rot="-1546888">
            <a:off x="-302188" y="3540499"/>
            <a:ext cx="1102872" cy="2398839"/>
            <a:chOff x="7893675" y="3028750"/>
            <a:chExt cx="1343649" cy="2922551"/>
          </a:xfrm>
        </p:grpSpPr>
        <p:pic>
          <p:nvPicPr>
            <p:cNvPr id="81" name="Google Shape;81;p14"/>
            <p:cNvPicPr preferRelativeResize="0"/>
            <p:nvPr/>
          </p:nvPicPr>
          <p:blipFill>
            <a:blip r:embed="rId4">
              <a:alphaModFix/>
            </a:blip>
            <a:stretch>
              <a:fillRect/>
            </a:stretch>
          </p:blipFill>
          <p:spPr>
            <a:xfrm>
              <a:off x="8171691" y="3028750"/>
              <a:ext cx="995708" cy="2396953"/>
            </a:xfrm>
            <a:prstGeom prst="rect">
              <a:avLst/>
            </a:prstGeom>
            <a:noFill/>
            <a:ln>
              <a:noFill/>
            </a:ln>
          </p:spPr>
        </p:pic>
        <p:pic>
          <p:nvPicPr>
            <p:cNvPr id="82" name="Google Shape;82;p14"/>
            <p:cNvPicPr preferRelativeResize="0"/>
            <p:nvPr/>
          </p:nvPicPr>
          <p:blipFill>
            <a:blip r:embed="rId2">
              <a:alphaModFix/>
            </a:blip>
            <a:stretch>
              <a:fillRect/>
            </a:stretch>
          </p:blipFill>
          <p:spPr>
            <a:xfrm rot="-532350">
              <a:off x="8056337" y="3697603"/>
              <a:ext cx="1018326" cy="2188259"/>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6657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915863" y="1431125"/>
            <a:ext cx="4162800" cy="87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 name="Google Shape;61;p9"/>
          <p:cNvSpPr txBox="1">
            <a:spLocks noGrp="1"/>
          </p:cNvSpPr>
          <p:nvPr>
            <p:ph type="subTitle" idx="1"/>
          </p:nvPr>
        </p:nvSpPr>
        <p:spPr>
          <a:xfrm>
            <a:off x="915775" y="2265192"/>
            <a:ext cx="4162800" cy="144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62" name="Google Shape;62;p9"/>
          <p:cNvPicPr preferRelativeResize="0"/>
          <p:nvPr/>
        </p:nvPicPr>
        <p:blipFill>
          <a:blip r:embed="rId3">
            <a:alphaModFix/>
          </a:blip>
          <a:stretch>
            <a:fillRect/>
          </a:stretch>
        </p:blipFill>
        <p:spPr>
          <a:xfrm rot="497676">
            <a:off x="7719857" y="143375"/>
            <a:ext cx="2360786" cy="5143499"/>
          </a:xfrm>
          <a:prstGeom prst="rect">
            <a:avLst/>
          </a:prstGeom>
          <a:noFill/>
          <a:ln>
            <a:noFill/>
          </a:ln>
        </p:spPr>
      </p:pic>
      <p:pic>
        <p:nvPicPr>
          <p:cNvPr id="63" name="Google Shape;63;p9"/>
          <p:cNvPicPr preferRelativeResize="0"/>
          <p:nvPr/>
        </p:nvPicPr>
        <p:blipFill>
          <a:blip r:embed="rId4">
            <a:alphaModFix/>
          </a:blip>
          <a:stretch>
            <a:fillRect/>
          </a:stretch>
        </p:blipFill>
        <p:spPr>
          <a:xfrm rot="2288479">
            <a:off x="-67880" y="4248004"/>
            <a:ext cx="677162" cy="1197392"/>
          </a:xfrm>
          <a:prstGeom prst="rect">
            <a:avLst/>
          </a:prstGeom>
          <a:noFill/>
          <a:ln>
            <a:noFill/>
          </a:ln>
        </p:spPr>
      </p:pic>
    </p:spTree>
    <p:extLst>
      <p:ext uri="{BB962C8B-B14F-4D97-AF65-F5344CB8AC3E}">
        <p14:creationId xmlns:p14="http://schemas.microsoft.com/office/powerpoint/2010/main" val="2267062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pic>
        <p:nvPicPr>
          <p:cNvPr id="36" name="Google Shape;36;p6"/>
          <p:cNvPicPr preferRelativeResize="0"/>
          <p:nvPr/>
        </p:nvPicPr>
        <p:blipFill>
          <a:blip r:embed="rId2">
            <a:alphaModFix/>
          </a:blip>
          <a:stretch>
            <a:fillRect/>
          </a:stretch>
        </p:blipFill>
        <p:spPr>
          <a:xfrm rot="-1355337">
            <a:off x="7961017" y="4230577"/>
            <a:ext cx="1160712" cy="745848"/>
          </a:xfrm>
          <a:prstGeom prst="rect">
            <a:avLst/>
          </a:prstGeom>
          <a:noFill/>
          <a:ln>
            <a:noFill/>
          </a:ln>
        </p:spPr>
      </p:pic>
      <p:pic>
        <p:nvPicPr>
          <p:cNvPr id="37" name="Google Shape;37;p6"/>
          <p:cNvPicPr preferRelativeResize="0"/>
          <p:nvPr/>
        </p:nvPicPr>
        <p:blipFill>
          <a:blip r:embed="rId2">
            <a:alphaModFix/>
          </a:blip>
          <a:stretch>
            <a:fillRect/>
          </a:stretch>
        </p:blipFill>
        <p:spPr>
          <a:xfrm rot="9584776">
            <a:off x="16494" y="140877"/>
            <a:ext cx="1160710" cy="745847"/>
          </a:xfrm>
          <a:prstGeom prst="rect">
            <a:avLst/>
          </a:prstGeom>
          <a:noFill/>
          <a:ln>
            <a:noFill/>
          </a:ln>
        </p:spPr>
      </p:pic>
    </p:spTree>
    <p:extLst>
      <p:ext uri="{BB962C8B-B14F-4D97-AF65-F5344CB8AC3E}">
        <p14:creationId xmlns:p14="http://schemas.microsoft.com/office/powerpoint/2010/main" val="2270887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1pPr>
            <a:lvl2pPr lvl="1"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2pPr>
            <a:lvl3pPr lvl="2"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3pPr>
            <a:lvl4pPr lvl="3"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4pPr>
            <a:lvl5pPr lvl="4"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5pPr>
            <a:lvl6pPr lvl="5"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6pPr>
            <a:lvl7pPr lvl="6"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7pPr>
            <a:lvl8pPr lvl="7"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8pPr>
            <a:lvl9pPr lvl="8"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1pPr>
            <a:lvl2pPr marL="914400" lvl="1"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2pPr>
            <a:lvl3pPr marL="1371600" lvl="2"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3pPr>
            <a:lvl4pPr marL="1828800" lvl="3"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4pPr>
            <a:lvl5pPr marL="2286000" lvl="4"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5pPr>
            <a:lvl6pPr marL="2743200" lvl="5"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6pPr>
            <a:lvl7pPr marL="3200400" lvl="6"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7pPr>
            <a:lvl8pPr marL="3657600" lvl="7"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8pPr>
            <a:lvl9pPr marL="4114800" lvl="8" indent="-317500">
              <a:lnSpc>
                <a:spcPct val="100000"/>
              </a:lnSpc>
              <a:spcBef>
                <a:spcPts val="1600"/>
              </a:spcBef>
              <a:spcAft>
                <a:spcPts val="1600"/>
              </a:spcAft>
              <a:buClr>
                <a:schemeClr val="dk1"/>
              </a:buClr>
              <a:buSzPts val="1400"/>
              <a:buFont typeface="Maven Pro"/>
              <a:buChar char="■"/>
              <a:defRPr>
                <a:solidFill>
                  <a:schemeClr val="dk1"/>
                </a:solidFill>
                <a:latin typeface="Maven Pro"/>
                <a:ea typeface="Maven Pro"/>
                <a:cs typeface="Maven Pro"/>
                <a:sym typeface="Maven Pr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6" r:id="rId4"/>
    <p:sldLayoutId id="2147483659" r:id="rId5"/>
    <p:sldLayoutId id="2147483660" r:id="rId6"/>
    <p:sldLayoutId id="2147483668" r:id="rId7"/>
    <p:sldLayoutId id="2147483669" r:id="rId8"/>
    <p:sldLayoutId id="2147483670" r:id="rId9"/>
    <p:sldLayoutId id="2147483671" r:id="rId10"/>
    <p:sldLayoutId id="214748367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7" name="Google Shape;127;p23"/>
          <p:cNvPicPr preferRelativeResize="0"/>
          <p:nvPr/>
        </p:nvPicPr>
        <p:blipFill>
          <a:blip r:embed="rId5">
            <a:alphaModFix/>
          </a:blip>
          <a:stretch>
            <a:fillRect/>
          </a:stretch>
        </p:blipFill>
        <p:spPr>
          <a:xfrm>
            <a:off x="854377" y="4258105"/>
            <a:ext cx="702623" cy="777821"/>
          </a:xfrm>
          <a:prstGeom prst="rect">
            <a:avLst/>
          </a:prstGeom>
          <a:noFill/>
          <a:ln>
            <a:noFill/>
          </a:ln>
        </p:spPr>
      </p:pic>
      <p:pic>
        <p:nvPicPr>
          <p:cNvPr id="128" name="Google Shape;128;p23"/>
          <p:cNvPicPr preferRelativeResize="0"/>
          <p:nvPr/>
        </p:nvPicPr>
        <p:blipFill>
          <a:blip r:embed="rId6">
            <a:alphaModFix/>
          </a:blip>
          <a:stretch>
            <a:fillRect/>
          </a:stretch>
        </p:blipFill>
        <p:spPr>
          <a:xfrm>
            <a:off x="147925" y="3583762"/>
            <a:ext cx="946067" cy="961885"/>
          </a:xfrm>
          <a:prstGeom prst="rect">
            <a:avLst/>
          </a:prstGeom>
          <a:noFill/>
          <a:ln>
            <a:noFill/>
          </a:ln>
        </p:spPr>
      </p:pic>
      <p:pic>
        <p:nvPicPr>
          <p:cNvPr id="129" name="Google Shape;129;p23"/>
          <p:cNvPicPr preferRelativeResize="0"/>
          <p:nvPr/>
        </p:nvPicPr>
        <p:blipFill>
          <a:blip r:embed="rId6">
            <a:alphaModFix/>
          </a:blip>
          <a:stretch>
            <a:fillRect/>
          </a:stretch>
        </p:blipFill>
        <p:spPr>
          <a:xfrm>
            <a:off x="8486175" y="1708225"/>
            <a:ext cx="504775" cy="513225"/>
          </a:xfrm>
          <a:prstGeom prst="rect">
            <a:avLst/>
          </a:prstGeom>
          <a:noFill/>
          <a:ln>
            <a:noFill/>
          </a:ln>
        </p:spPr>
      </p:pic>
      <p:pic>
        <p:nvPicPr>
          <p:cNvPr id="130" name="Google Shape;130;p23"/>
          <p:cNvPicPr preferRelativeResize="0"/>
          <p:nvPr/>
        </p:nvPicPr>
        <p:blipFill>
          <a:blip r:embed="rId5">
            <a:alphaModFix/>
          </a:blip>
          <a:stretch>
            <a:fillRect/>
          </a:stretch>
        </p:blipFill>
        <p:spPr>
          <a:xfrm>
            <a:off x="8665800" y="2481600"/>
            <a:ext cx="425925" cy="471525"/>
          </a:xfrm>
          <a:prstGeom prst="rect">
            <a:avLst/>
          </a:prstGeom>
          <a:noFill/>
          <a:ln>
            <a:noFill/>
          </a:ln>
        </p:spPr>
      </p:pic>
      <p:sp>
        <p:nvSpPr>
          <p:cNvPr id="18" name="TextBox 17">
            <a:extLst>
              <a:ext uri="{FF2B5EF4-FFF2-40B4-BE49-F238E27FC236}">
                <a16:creationId xmlns:a16="http://schemas.microsoft.com/office/drawing/2014/main" id="{D911B220-3434-4032-B20F-0D3D75AC7723}"/>
              </a:ext>
            </a:extLst>
          </p:cNvPr>
          <p:cNvSpPr txBox="1"/>
          <p:nvPr/>
        </p:nvSpPr>
        <p:spPr>
          <a:xfrm>
            <a:off x="2012689" y="4256452"/>
            <a:ext cx="5137047" cy="923330"/>
          </a:xfrm>
          <a:prstGeom prst="rect">
            <a:avLst/>
          </a:prstGeom>
          <a:noFill/>
        </p:spPr>
        <p:txBody>
          <a:bodyPr wrap="square">
            <a:spAutoFit/>
          </a:bodyPr>
          <a:lstStyle/>
          <a:p>
            <a:pPr algn="ctr">
              <a:lnSpc>
                <a:spcPct val="150000"/>
              </a:lnSpc>
            </a:pPr>
            <a:r>
              <a:rPr lang="vi-VN" sz="1800" smtClean="0">
                <a:latin typeface="+mn-lt"/>
              </a:rPr>
              <a:t>Hãy nghe bài hát sau và trả lời đây là bài hát gì và nói về điều gì? </a:t>
            </a:r>
            <a:endParaRPr lang="vi-VN" sz="1800" dirty="0">
              <a:latin typeface="+mn-lt"/>
            </a:endParaRPr>
          </a:p>
        </p:txBody>
      </p:sp>
      <p:pic>
        <p:nvPicPr>
          <p:cNvPr id="19" name="Picture 40">
            <a:extLst>
              <a:ext uri="{FF2B5EF4-FFF2-40B4-BE49-F238E27FC236}">
                <a16:creationId xmlns:a16="http://schemas.microsoft.com/office/drawing/2014/main" id="{34631FB1-09E0-4720-B186-126CDFECE72A}"/>
              </a:ext>
            </a:extLst>
          </p:cNvPr>
          <p:cNvPicPr>
            <a:picLocks noChangeAspect="1"/>
          </p:cNvPicPr>
          <p:nvPr/>
        </p:nvPicPr>
        <p:blipFill>
          <a:blip r:embed="rId7"/>
          <a:srcRect/>
          <a:stretch>
            <a:fillRect/>
          </a:stretch>
        </p:blipFill>
        <p:spPr>
          <a:xfrm>
            <a:off x="429645" y="3929071"/>
            <a:ext cx="1614003" cy="1156702"/>
          </a:xfrm>
          <a:prstGeom prst="rect">
            <a:avLst/>
          </a:prstGeom>
        </p:spPr>
      </p:pic>
      <p:pic>
        <p:nvPicPr>
          <p:cNvPr id="3" name="tra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49999" y="0"/>
            <a:ext cx="7488068" cy="3967296"/>
          </a:xfrm>
          <a:prstGeom prst="roundRect">
            <a:avLst>
              <a:gd name="adj" fmla="val 5439"/>
            </a:avLst>
          </a:prstGeom>
          <a:ln>
            <a:noFill/>
          </a:ln>
          <a:effectLst>
            <a:innerShdw blurRad="114300" dist="50800">
              <a:srgbClr val="000000">
                <a:alpha val="0"/>
              </a:srgbClr>
            </a:innerShdw>
          </a:effectLst>
        </p:spPr>
      </p:pic>
    </p:spTree>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D54C8F-448E-43D4-90D8-25BD449BC0C3}"/>
              </a:ext>
            </a:extLst>
          </p:cNvPr>
          <p:cNvSpPr txBox="1"/>
          <p:nvPr/>
        </p:nvSpPr>
        <p:spPr>
          <a:xfrm>
            <a:off x="970489" y="786648"/>
            <a:ext cx="7135284" cy="496996"/>
          </a:xfrm>
          <a:prstGeom prst="rect">
            <a:avLst/>
          </a:prstGeom>
          <a:noFill/>
        </p:spPr>
        <p:txBody>
          <a:bodyPr wrap="square">
            <a:spAutoFit/>
          </a:bodyPr>
          <a:lstStyle/>
          <a:p>
            <a:pPr marL="285750" indent="-285750" algn="just">
              <a:lnSpc>
                <a:spcPct val="150000"/>
              </a:lnSpc>
              <a:buFontTx/>
              <a:buChar char="-"/>
            </a:pPr>
            <a:r>
              <a:rPr lang="vi-VN" sz="2000" dirty="0" err="1">
                <a:effectLst/>
                <a:latin typeface="+mn-lt"/>
                <a:ea typeface="Calibri" panose="020F0502020204030204" pitchFamily="34" charset="0"/>
              </a:rPr>
              <a:t>Bài</a:t>
            </a:r>
            <a:r>
              <a:rPr lang="vi-VN" sz="2000" dirty="0">
                <a:effectLst/>
                <a:latin typeface="+mn-lt"/>
                <a:ea typeface="Calibri" panose="020F0502020204030204" pitchFamily="34" charset="0"/>
              </a:rPr>
              <a:t> thơ </a:t>
            </a:r>
            <a:r>
              <a:rPr lang="vi-VN" sz="2000" dirty="0" err="1">
                <a:effectLst/>
                <a:latin typeface="+mn-lt"/>
                <a:ea typeface="Calibri" panose="020F0502020204030204" pitchFamily="34" charset="0"/>
              </a:rPr>
              <a:t>Đường</a:t>
            </a:r>
            <a:r>
              <a:rPr lang="vi-VN" sz="2000" dirty="0">
                <a:effectLst/>
                <a:latin typeface="+mn-lt"/>
                <a:ea typeface="Calibri" panose="020F0502020204030204" pitchFamily="34" charset="0"/>
              </a:rPr>
              <a:t> </a:t>
            </a:r>
            <a:r>
              <a:rPr lang="vi-VN" sz="2000" dirty="0" err="1">
                <a:effectLst/>
                <a:latin typeface="+mn-lt"/>
                <a:ea typeface="Calibri" panose="020F0502020204030204" pitchFamily="34" charset="0"/>
              </a:rPr>
              <a:t>luật</a:t>
            </a:r>
            <a:r>
              <a:rPr lang="vi-VN" sz="2000" dirty="0">
                <a:effectLst/>
                <a:latin typeface="+mn-lt"/>
                <a:ea typeface="Calibri" panose="020F0502020204030204" pitchFamily="34" charset="0"/>
              </a:rPr>
              <a:t> </a:t>
            </a:r>
            <a:r>
              <a:rPr lang="vi-VN" sz="2000" dirty="0" err="1">
                <a:effectLst/>
                <a:latin typeface="+mn-lt"/>
                <a:ea typeface="Calibri" panose="020F0502020204030204" pitchFamily="34" charset="0"/>
              </a:rPr>
              <a:t>sẽ</a:t>
            </a:r>
            <a:r>
              <a:rPr lang="vi-VN" sz="2000" dirty="0">
                <a:effectLst/>
                <a:latin typeface="+mn-lt"/>
                <a:ea typeface="Calibri" panose="020F0502020204030204" pitchFamily="34" charset="0"/>
              </a:rPr>
              <a:t> </a:t>
            </a:r>
            <a:r>
              <a:rPr lang="vi-VN" sz="2000" dirty="0" err="1">
                <a:effectLst/>
                <a:latin typeface="+mn-lt"/>
                <a:ea typeface="Calibri" panose="020F0502020204030204" pitchFamily="34" charset="0"/>
              </a:rPr>
              <a:t>gồm</a:t>
            </a:r>
            <a:r>
              <a:rPr lang="vi-VN" sz="2000" dirty="0">
                <a:effectLst/>
                <a:latin typeface="+mn-lt"/>
                <a:ea typeface="Calibri" panose="020F0502020204030204" pitchFamily="34" charset="0"/>
              </a:rPr>
              <a:t> </a:t>
            </a:r>
            <a:r>
              <a:rPr lang="vi-VN" sz="2000" dirty="0" err="1">
                <a:effectLst/>
                <a:latin typeface="+mn-lt"/>
                <a:ea typeface="Calibri" panose="020F0502020204030204" pitchFamily="34" charset="0"/>
              </a:rPr>
              <a:t>có</a:t>
            </a:r>
            <a:r>
              <a:rPr lang="vi-VN" sz="2000" dirty="0">
                <a:effectLst/>
                <a:latin typeface="+mn-lt"/>
                <a:ea typeface="Calibri" panose="020F0502020204030204" pitchFamily="34" charset="0"/>
              </a:rPr>
              <a:t>: </a:t>
            </a:r>
            <a:r>
              <a:rPr lang="vi-VN" sz="2000" b="1" dirty="0">
                <a:effectLst/>
                <a:latin typeface="+mn-lt"/>
                <a:ea typeface="Calibri" panose="020F0502020204030204" pitchFamily="34" charset="0"/>
              </a:rPr>
              <a:t>niêm, </a:t>
            </a:r>
            <a:r>
              <a:rPr lang="vi-VN" sz="2000" b="1" dirty="0" err="1">
                <a:effectLst/>
                <a:latin typeface="+mn-lt"/>
                <a:ea typeface="Calibri" panose="020F0502020204030204" pitchFamily="34" charset="0"/>
              </a:rPr>
              <a:t>luật</a:t>
            </a:r>
            <a:r>
              <a:rPr lang="vi-VN" sz="2000" b="1" dirty="0">
                <a:effectLst/>
                <a:latin typeface="+mn-lt"/>
                <a:ea typeface="Calibri" panose="020F0502020204030204" pitchFamily="34" charset="0"/>
              </a:rPr>
              <a:t>, </a:t>
            </a:r>
            <a:r>
              <a:rPr lang="vi-VN" sz="2000" b="1" dirty="0" err="1">
                <a:effectLst/>
                <a:latin typeface="+mn-lt"/>
                <a:ea typeface="Calibri" panose="020F0502020204030204" pitchFamily="34" charset="0"/>
              </a:rPr>
              <a:t>vần</a:t>
            </a:r>
            <a:r>
              <a:rPr lang="vi-VN" sz="2000" b="1" dirty="0">
                <a:effectLst/>
                <a:latin typeface="+mn-lt"/>
                <a:ea typeface="Calibri" panose="020F0502020204030204" pitchFamily="34" charset="0"/>
              </a:rPr>
              <a:t>, </a:t>
            </a:r>
            <a:r>
              <a:rPr lang="vi-VN" sz="2000" b="1" dirty="0" err="1">
                <a:effectLst/>
                <a:latin typeface="+mn-lt"/>
                <a:ea typeface="Calibri" panose="020F0502020204030204" pitchFamily="34" charset="0"/>
              </a:rPr>
              <a:t>nhịp</a:t>
            </a:r>
            <a:r>
              <a:rPr lang="vi-VN" sz="2000" b="1" dirty="0">
                <a:effectLst/>
                <a:latin typeface="+mn-lt"/>
                <a:ea typeface="Calibri" panose="020F0502020204030204" pitchFamily="34" charset="0"/>
              </a:rPr>
              <a:t>, </a:t>
            </a:r>
            <a:r>
              <a:rPr lang="vi-VN" sz="2000" b="1" dirty="0" err="1">
                <a:effectLst/>
                <a:latin typeface="+mn-lt"/>
                <a:ea typeface="Calibri" panose="020F0502020204030204" pitchFamily="34" charset="0"/>
              </a:rPr>
              <a:t>đối</a:t>
            </a:r>
            <a:endParaRPr lang="vi-VN" sz="2000" b="1" dirty="0">
              <a:effectLst/>
              <a:latin typeface="+mn-lt"/>
              <a:ea typeface="Calibri" panose="020F0502020204030204" pitchFamily="34" charset="0"/>
            </a:endParaRPr>
          </a:p>
        </p:txBody>
      </p:sp>
      <p:sp>
        <p:nvSpPr>
          <p:cNvPr id="6" name="Rectangle: Rounded Corners 5">
            <a:extLst>
              <a:ext uri="{FF2B5EF4-FFF2-40B4-BE49-F238E27FC236}">
                <a16:creationId xmlns:a16="http://schemas.microsoft.com/office/drawing/2014/main" id="{042A4D09-607E-4DBB-8720-3DED26864315}"/>
              </a:ext>
            </a:extLst>
          </p:cNvPr>
          <p:cNvSpPr/>
          <p:nvPr/>
        </p:nvSpPr>
        <p:spPr>
          <a:xfrm>
            <a:off x="3759198" y="1574801"/>
            <a:ext cx="1557867" cy="668866"/>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chemeClr val="tx1"/>
                </a:solidFill>
              </a:rPr>
              <a:t>Niêm</a:t>
            </a:r>
          </a:p>
        </p:txBody>
      </p:sp>
      <p:sp>
        <p:nvSpPr>
          <p:cNvPr id="8" name="TextBox 7">
            <a:extLst>
              <a:ext uri="{FF2B5EF4-FFF2-40B4-BE49-F238E27FC236}">
                <a16:creationId xmlns:a16="http://schemas.microsoft.com/office/drawing/2014/main" id="{2AFC252B-4F40-41C3-BE84-88267140EA51}"/>
              </a:ext>
            </a:extLst>
          </p:cNvPr>
          <p:cNvSpPr txBox="1"/>
          <p:nvPr/>
        </p:nvSpPr>
        <p:spPr>
          <a:xfrm>
            <a:off x="1122889" y="2447519"/>
            <a:ext cx="6830483" cy="1703030"/>
          </a:xfrm>
          <a:prstGeom prst="rect">
            <a:avLst/>
          </a:prstGeom>
          <a:noFill/>
        </p:spPr>
        <p:txBody>
          <a:bodyPr wrap="square">
            <a:spAutoFit/>
          </a:bodyPr>
          <a:lstStyle/>
          <a:p>
            <a:pPr marL="285750" indent="-285750" algn="just">
              <a:lnSpc>
                <a:spcPct val="150000"/>
              </a:lnSpc>
              <a:buFont typeface="Wingdings" panose="05000000000000000000" pitchFamily="2" charset="2"/>
              <a:buChar char="Ø"/>
              <a:tabLst>
                <a:tab pos="90170" algn="l"/>
                <a:tab pos="180340" algn="l"/>
                <a:tab pos="270510" algn="l"/>
              </a:tabLst>
            </a:pPr>
            <a:r>
              <a:rPr lang="vi-VN" sz="1800" dirty="0">
                <a:latin typeface="+mn-lt"/>
                <a:ea typeface="Calibri" panose="020F0502020204030204" pitchFamily="34" charset="0"/>
              </a:rPr>
              <a:t>Â</a:t>
            </a:r>
            <a:r>
              <a:rPr lang="vi-VN" sz="1800" dirty="0">
                <a:solidFill>
                  <a:srgbClr val="000000"/>
                </a:solidFill>
                <a:effectLst/>
                <a:latin typeface="+mn-lt"/>
                <a:ea typeface="Calibri" panose="020F0502020204030204" pitchFamily="34" charset="0"/>
              </a:rPr>
              <a:t>m </a:t>
            </a:r>
            <a:r>
              <a:rPr lang="vi-VN" sz="1800" dirty="0" err="1">
                <a:solidFill>
                  <a:srgbClr val="000000"/>
                </a:solidFill>
                <a:effectLst/>
                <a:latin typeface="+mn-lt"/>
                <a:ea typeface="Calibri" panose="020F0502020204030204" pitchFamily="34" charset="0"/>
              </a:rPr>
              <a:t>tiết</a:t>
            </a:r>
            <a:r>
              <a:rPr lang="vi-VN" sz="1800" dirty="0">
                <a:solidFill>
                  <a:srgbClr val="000000"/>
                </a:solidFill>
                <a:effectLst/>
                <a:latin typeface="+mn-lt"/>
                <a:ea typeface="Calibri" panose="020F0502020204030204" pitchFamily="34" charset="0"/>
              </a:rPr>
              <a:t> (</a:t>
            </a:r>
            <a:r>
              <a:rPr lang="vi-VN" sz="1800" dirty="0" err="1">
                <a:solidFill>
                  <a:srgbClr val="000000"/>
                </a:solidFill>
                <a:effectLst/>
                <a:latin typeface="+mn-lt"/>
                <a:ea typeface="Calibri" panose="020F0502020204030204" pitchFamily="34" charset="0"/>
              </a:rPr>
              <a:t>chữ</a:t>
            </a:r>
            <a:r>
              <a:rPr lang="vi-VN" sz="1800" dirty="0">
                <a:solidFill>
                  <a:srgbClr val="000000"/>
                </a:solidFill>
                <a:effectLst/>
                <a:latin typeface="+mn-lt"/>
                <a:ea typeface="Calibri" panose="020F0502020204030204" pitchFamily="34" charset="0"/>
              </a:rPr>
              <a:t>) </a:t>
            </a:r>
            <a:r>
              <a:rPr lang="vi-VN" sz="1800" dirty="0" err="1">
                <a:solidFill>
                  <a:srgbClr val="000000"/>
                </a:solidFill>
                <a:effectLst/>
                <a:latin typeface="+mn-lt"/>
                <a:ea typeface="Calibri" panose="020F0502020204030204" pitchFamily="34" charset="0"/>
              </a:rPr>
              <a:t>thứ</a:t>
            </a:r>
            <a:r>
              <a:rPr lang="vi-VN" sz="1800" dirty="0">
                <a:solidFill>
                  <a:srgbClr val="000000"/>
                </a:solidFill>
                <a:effectLst/>
                <a:latin typeface="+mn-lt"/>
                <a:ea typeface="Calibri" panose="020F0502020204030204" pitchFamily="34" charset="0"/>
              </a:rPr>
              <a:t> hai </a:t>
            </a:r>
            <a:r>
              <a:rPr lang="vi-VN" sz="1800" dirty="0" err="1">
                <a:solidFill>
                  <a:srgbClr val="000000"/>
                </a:solidFill>
                <a:effectLst/>
                <a:latin typeface="+mn-lt"/>
                <a:ea typeface="Calibri" panose="020F0502020204030204" pitchFamily="34" charset="0"/>
              </a:rPr>
              <a:t>của</a:t>
            </a:r>
            <a:r>
              <a:rPr lang="vi-VN" sz="1800" dirty="0">
                <a:solidFill>
                  <a:srgbClr val="000000"/>
                </a:solidFill>
                <a:effectLst/>
                <a:latin typeface="+mn-lt"/>
                <a:ea typeface="Calibri" panose="020F0502020204030204" pitchFamily="34" charset="0"/>
              </a:rPr>
              <a:t> câu </a:t>
            </a:r>
            <a:r>
              <a:rPr lang="vi-VN" sz="1800" dirty="0" err="1">
                <a:solidFill>
                  <a:srgbClr val="000000"/>
                </a:solidFill>
                <a:effectLst/>
                <a:latin typeface="+mn-lt"/>
                <a:ea typeface="Calibri" panose="020F0502020204030204" pitchFamily="34" charset="0"/>
              </a:rPr>
              <a:t>chẵn</a:t>
            </a:r>
            <a:r>
              <a:rPr lang="vi-VN" sz="1800" dirty="0">
                <a:solidFill>
                  <a:srgbClr val="000000"/>
                </a:solidFill>
                <a:effectLst/>
                <a:latin typeface="+mn-lt"/>
                <a:ea typeface="Calibri" panose="020F0502020204030204" pitchFamily="34" charset="0"/>
              </a:rPr>
              <a:t> </a:t>
            </a:r>
            <a:r>
              <a:rPr lang="vi-VN" sz="1800" dirty="0" err="1">
                <a:solidFill>
                  <a:srgbClr val="000000"/>
                </a:solidFill>
                <a:effectLst/>
                <a:latin typeface="+mn-lt"/>
                <a:ea typeface="Calibri" panose="020F0502020204030204" pitchFamily="34" charset="0"/>
              </a:rPr>
              <a:t>thuộc</a:t>
            </a:r>
            <a:r>
              <a:rPr lang="vi-VN" sz="1800" dirty="0">
                <a:solidFill>
                  <a:srgbClr val="000000"/>
                </a:solidFill>
                <a:effectLst/>
                <a:latin typeface="+mn-lt"/>
                <a:ea typeface="Calibri" panose="020F0502020204030204" pitchFamily="34" charset="0"/>
              </a:rPr>
              <a:t> liên trên </a:t>
            </a:r>
            <a:r>
              <a:rPr lang="vi-VN" sz="1800" dirty="0" err="1">
                <a:solidFill>
                  <a:srgbClr val="000000"/>
                </a:solidFill>
                <a:effectLst/>
                <a:latin typeface="+mn-lt"/>
                <a:ea typeface="Calibri" panose="020F0502020204030204" pitchFamily="34" charset="0"/>
              </a:rPr>
              <a:t>phải</a:t>
            </a:r>
            <a:r>
              <a:rPr lang="vi-VN" sz="1800" dirty="0">
                <a:solidFill>
                  <a:srgbClr val="000000"/>
                </a:solidFill>
                <a:effectLst/>
                <a:latin typeface="+mn-lt"/>
                <a:ea typeface="Calibri" panose="020F0502020204030204" pitchFamily="34" charset="0"/>
              </a:rPr>
              <a:t> </a:t>
            </a:r>
            <a:r>
              <a:rPr lang="vi-VN" sz="1800" dirty="0" err="1">
                <a:solidFill>
                  <a:srgbClr val="000000"/>
                </a:solidFill>
                <a:effectLst/>
                <a:latin typeface="+mn-lt"/>
                <a:ea typeface="Calibri" panose="020F0502020204030204" pitchFamily="34" charset="0"/>
              </a:rPr>
              <a:t>cùng</a:t>
            </a:r>
            <a:r>
              <a:rPr lang="vi-VN" sz="1800" dirty="0">
                <a:solidFill>
                  <a:srgbClr val="000000"/>
                </a:solidFill>
                <a:effectLst/>
                <a:latin typeface="+mn-lt"/>
                <a:ea typeface="Calibri" panose="020F0502020204030204" pitchFamily="34" charset="0"/>
              </a:rPr>
              <a:t> thanh (niêm) </a:t>
            </a:r>
            <a:r>
              <a:rPr lang="vi-VN" sz="1800" dirty="0" err="1">
                <a:solidFill>
                  <a:srgbClr val="000000"/>
                </a:solidFill>
                <a:effectLst/>
                <a:latin typeface="+mn-lt"/>
                <a:ea typeface="Calibri" panose="020F0502020204030204" pitchFamily="34" charset="0"/>
              </a:rPr>
              <a:t>với</a:t>
            </a:r>
            <a:r>
              <a:rPr lang="vi-VN" sz="1800" dirty="0">
                <a:solidFill>
                  <a:srgbClr val="000000"/>
                </a:solidFill>
                <a:effectLst/>
                <a:latin typeface="+mn-lt"/>
                <a:ea typeface="Calibri" panose="020F0502020204030204" pitchFamily="34" charset="0"/>
              </a:rPr>
              <a:t> âm </a:t>
            </a:r>
            <a:r>
              <a:rPr lang="vi-VN" sz="1800" dirty="0" err="1">
                <a:solidFill>
                  <a:srgbClr val="000000"/>
                </a:solidFill>
                <a:effectLst/>
                <a:latin typeface="+mn-lt"/>
                <a:ea typeface="Calibri" panose="020F0502020204030204" pitchFamily="34" charset="0"/>
              </a:rPr>
              <a:t>tiết</a:t>
            </a:r>
            <a:r>
              <a:rPr lang="vi-VN" sz="1800" dirty="0">
                <a:solidFill>
                  <a:srgbClr val="000000"/>
                </a:solidFill>
                <a:effectLst/>
                <a:latin typeface="+mn-lt"/>
                <a:ea typeface="Calibri" panose="020F0502020204030204" pitchFamily="34" charset="0"/>
              </a:rPr>
              <a:t> </a:t>
            </a:r>
            <a:r>
              <a:rPr lang="vi-VN" sz="1800" dirty="0" err="1">
                <a:solidFill>
                  <a:srgbClr val="000000"/>
                </a:solidFill>
                <a:effectLst/>
                <a:latin typeface="+mn-lt"/>
                <a:ea typeface="Calibri" panose="020F0502020204030204" pitchFamily="34" charset="0"/>
              </a:rPr>
              <a:t>thứ</a:t>
            </a:r>
            <a:r>
              <a:rPr lang="vi-VN" sz="1800" dirty="0">
                <a:solidFill>
                  <a:srgbClr val="000000"/>
                </a:solidFill>
                <a:effectLst/>
                <a:latin typeface="+mn-lt"/>
                <a:ea typeface="Calibri" panose="020F0502020204030204" pitchFamily="34" charset="0"/>
              </a:rPr>
              <a:t> hai </a:t>
            </a:r>
            <a:r>
              <a:rPr lang="vi-VN" sz="1800" dirty="0" err="1">
                <a:solidFill>
                  <a:srgbClr val="000000"/>
                </a:solidFill>
                <a:effectLst/>
                <a:latin typeface="+mn-lt"/>
                <a:ea typeface="Calibri" panose="020F0502020204030204" pitchFamily="34" charset="0"/>
              </a:rPr>
              <a:t>của</a:t>
            </a:r>
            <a:r>
              <a:rPr lang="vi-VN" sz="1800" dirty="0">
                <a:solidFill>
                  <a:srgbClr val="000000"/>
                </a:solidFill>
                <a:effectLst/>
                <a:latin typeface="+mn-lt"/>
                <a:ea typeface="Calibri" panose="020F0502020204030204" pitchFamily="34" charset="0"/>
              </a:rPr>
              <a:t> câu </a:t>
            </a:r>
            <a:r>
              <a:rPr lang="vi-VN" sz="1800" dirty="0" err="1">
                <a:solidFill>
                  <a:srgbClr val="000000"/>
                </a:solidFill>
                <a:effectLst/>
                <a:latin typeface="+mn-lt"/>
                <a:ea typeface="Calibri" panose="020F0502020204030204" pitchFamily="34" charset="0"/>
              </a:rPr>
              <a:t>lẻ</a:t>
            </a:r>
            <a:r>
              <a:rPr lang="vi-VN" sz="1800" dirty="0">
                <a:solidFill>
                  <a:srgbClr val="000000"/>
                </a:solidFill>
                <a:effectLst/>
                <a:latin typeface="+mn-lt"/>
                <a:ea typeface="Calibri" panose="020F0502020204030204" pitchFamily="34" charset="0"/>
              </a:rPr>
              <a:t> </a:t>
            </a:r>
            <a:r>
              <a:rPr lang="vi-VN" sz="1800" dirty="0" err="1">
                <a:solidFill>
                  <a:srgbClr val="000000"/>
                </a:solidFill>
                <a:effectLst/>
                <a:latin typeface="+mn-lt"/>
                <a:ea typeface="Calibri" panose="020F0502020204030204" pitchFamily="34" charset="0"/>
              </a:rPr>
              <a:t>thuộc</a:t>
            </a:r>
            <a:r>
              <a:rPr lang="vi-VN" sz="1800" dirty="0">
                <a:solidFill>
                  <a:srgbClr val="000000"/>
                </a:solidFill>
                <a:effectLst/>
                <a:latin typeface="+mn-lt"/>
                <a:ea typeface="Calibri" panose="020F0502020204030204" pitchFamily="34" charset="0"/>
              </a:rPr>
              <a:t> liên </a:t>
            </a:r>
            <a:r>
              <a:rPr lang="vi-VN" sz="1800" dirty="0" err="1">
                <a:solidFill>
                  <a:srgbClr val="000000"/>
                </a:solidFill>
                <a:effectLst/>
                <a:latin typeface="+mn-lt"/>
                <a:ea typeface="Calibri" panose="020F0502020204030204" pitchFamily="34" charset="0"/>
              </a:rPr>
              <a:t>dưới</a:t>
            </a:r>
            <a:r>
              <a:rPr lang="vi-VN" sz="1800" dirty="0">
                <a:solidFill>
                  <a:srgbClr val="000000"/>
                </a:solidFill>
                <a:effectLst/>
                <a:latin typeface="+mn-lt"/>
                <a:ea typeface="Calibri" panose="020F0502020204030204" pitchFamily="34" charset="0"/>
              </a:rPr>
              <a:t>. </a:t>
            </a:r>
          </a:p>
          <a:p>
            <a:pPr marL="285750" indent="-285750" algn="just">
              <a:lnSpc>
                <a:spcPct val="150000"/>
              </a:lnSpc>
              <a:buFont typeface="Wingdings" panose="05000000000000000000" pitchFamily="2" charset="2"/>
              <a:buChar char="Ø"/>
              <a:tabLst>
                <a:tab pos="90170" algn="l"/>
                <a:tab pos="180340" algn="l"/>
                <a:tab pos="270510" algn="l"/>
              </a:tabLst>
            </a:pPr>
            <a:r>
              <a:rPr lang="vi-VN" sz="1800" dirty="0">
                <a:solidFill>
                  <a:srgbClr val="000000"/>
                </a:solidFill>
                <a:effectLst/>
                <a:latin typeface="+mn-lt"/>
                <a:ea typeface="Calibri" panose="020F0502020204030204" pitchFamily="34" charset="0"/>
              </a:rPr>
              <a:t>Ở </a:t>
            </a:r>
            <a:r>
              <a:rPr lang="vi-VN" sz="1800" dirty="0" err="1">
                <a:solidFill>
                  <a:srgbClr val="000000"/>
                </a:solidFill>
                <a:effectLst/>
                <a:latin typeface="+mn-lt"/>
                <a:ea typeface="Calibri" panose="020F0502020204030204" pitchFamily="34" charset="0"/>
              </a:rPr>
              <a:t>bài</a:t>
            </a:r>
            <a:r>
              <a:rPr lang="vi-VN" sz="1800" dirty="0">
                <a:solidFill>
                  <a:srgbClr val="000000"/>
                </a:solidFill>
                <a:effectLst/>
                <a:latin typeface="+mn-lt"/>
                <a:ea typeface="Calibri" panose="020F0502020204030204" pitchFamily="34" charset="0"/>
              </a:rPr>
              <a:t> </a:t>
            </a:r>
            <a:r>
              <a:rPr lang="vi-VN" sz="1800" dirty="0" err="1">
                <a:solidFill>
                  <a:srgbClr val="000000"/>
                </a:solidFill>
                <a:effectLst/>
                <a:latin typeface="+mn-lt"/>
                <a:ea typeface="Calibri" panose="020F0502020204030204" pitchFamily="34" charset="0"/>
              </a:rPr>
              <a:t>bát</a:t>
            </a:r>
            <a:r>
              <a:rPr lang="vi-VN" sz="1800" dirty="0">
                <a:solidFill>
                  <a:srgbClr val="000000"/>
                </a:solidFill>
                <a:effectLst/>
                <a:latin typeface="+mn-lt"/>
                <a:ea typeface="Calibri" panose="020F0502020204030204" pitchFamily="34" charset="0"/>
              </a:rPr>
              <a:t> </a:t>
            </a:r>
            <a:r>
              <a:rPr lang="vi-VN" sz="1800" dirty="0" err="1">
                <a:solidFill>
                  <a:srgbClr val="000000"/>
                </a:solidFill>
                <a:effectLst/>
                <a:latin typeface="+mn-lt"/>
                <a:ea typeface="Calibri" panose="020F0502020204030204" pitchFamily="34" charset="0"/>
              </a:rPr>
              <a:t>cú</a:t>
            </a:r>
            <a:r>
              <a:rPr lang="vi-VN" sz="1800" dirty="0">
                <a:solidFill>
                  <a:srgbClr val="000000"/>
                </a:solidFill>
                <a:effectLst/>
                <a:latin typeface="+mn-lt"/>
                <a:ea typeface="Calibri" panose="020F0502020204030204" pitchFamily="34" charset="0"/>
              </a:rPr>
              <a:t> </a:t>
            </a:r>
            <a:r>
              <a:rPr lang="vi-VN" sz="1800" dirty="0" err="1">
                <a:solidFill>
                  <a:srgbClr val="000000"/>
                </a:solidFill>
                <a:effectLst/>
                <a:latin typeface="+mn-lt"/>
                <a:ea typeface="Calibri" panose="020F0502020204030204" pitchFamily="34" charset="0"/>
              </a:rPr>
              <a:t>thì</a:t>
            </a:r>
            <a:r>
              <a:rPr lang="vi-VN" sz="1800" dirty="0">
                <a:solidFill>
                  <a:srgbClr val="000000"/>
                </a:solidFill>
                <a:effectLst/>
                <a:latin typeface="+mn-lt"/>
                <a:ea typeface="Calibri" panose="020F0502020204030204" pitchFamily="34" charset="0"/>
              </a:rPr>
              <a:t> </a:t>
            </a:r>
            <a:r>
              <a:rPr lang="vi-VN" sz="1800" dirty="0" err="1">
                <a:solidFill>
                  <a:srgbClr val="000000"/>
                </a:solidFill>
                <a:effectLst/>
                <a:latin typeface="+mn-lt"/>
                <a:ea typeface="Calibri" panose="020F0502020204030204" pitchFamily="34" charset="0"/>
              </a:rPr>
              <a:t>các</a:t>
            </a:r>
            <a:r>
              <a:rPr lang="vi-VN" sz="1800" dirty="0">
                <a:solidFill>
                  <a:srgbClr val="000000"/>
                </a:solidFill>
                <a:effectLst/>
                <a:latin typeface="+mn-lt"/>
                <a:ea typeface="Calibri" panose="020F0502020204030204" pitchFamily="34" charset="0"/>
              </a:rPr>
              <a:t> </a:t>
            </a:r>
            <a:r>
              <a:rPr lang="vi-VN" sz="1800" dirty="0" err="1">
                <a:solidFill>
                  <a:srgbClr val="000000"/>
                </a:solidFill>
                <a:effectLst/>
                <a:latin typeface="+mn-lt"/>
                <a:ea typeface="Calibri" panose="020F0502020204030204" pitchFamily="34" charset="0"/>
              </a:rPr>
              <a:t>cặp</a:t>
            </a:r>
            <a:r>
              <a:rPr lang="vi-VN" sz="1800" dirty="0">
                <a:solidFill>
                  <a:srgbClr val="000000"/>
                </a:solidFill>
                <a:effectLst/>
                <a:latin typeface="+mn-lt"/>
                <a:ea typeface="Calibri" panose="020F0502020204030204" pitchFamily="34" charset="0"/>
              </a:rPr>
              <a:t> câu 1-8, 2-3, 4-5, 6-7 </a:t>
            </a:r>
            <a:r>
              <a:rPr lang="vi-VN" sz="1800" dirty="0" err="1">
                <a:solidFill>
                  <a:srgbClr val="000000"/>
                </a:solidFill>
                <a:effectLst/>
                <a:latin typeface="+mn-lt"/>
                <a:ea typeface="Calibri" panose="020F0502020204030204" pitchFamily="34" charset="0"/>
              </a:rPr>
              <a:t>phải</a:t>
            </a:r>
            <a:r>
              <a:rPr lang="vi-VN" sz="1800" dirty="0">
                <a:solidFill>
                  <a:srgbClr val="000000"/>
                </a:solidFill>
                <a:effectLst/>
                <a:latin typeface="+mn-lt"/>
                <a:ea typeface="Calibri" panose="020F0502020204030204" pitchFamily="34" charset="0"/>
              </a:rPr>
              <a:t> niêm </a:t>
            </a:r>
            <a:r>
              <a:rPr lang="vi-VN" sz="1800" dirty="0" err="1">
                <a:solidFill>
                  <a:srgbClr val="000000"/>
                </a:solidFill>
                <a:effectLst/>
                <a:latin typeface="+mn-lt"/>
                <a:ea typeface="Calibri" panose="020F0502020204030204" pitchFamily="34" charset="0"/>
              </a:rPr>
              <a:t>với</a:t>
            </a:r>
            <a:r>
              <a:rPr lang="vi-VN" sz="1800" dirty="0">
                <a:solidFill>
                  <a:srgbClr val="000000"/>
                </a:solidFill>
                <a:effectLst/>
                <a:latin typeface="+mn-lt"/>
                <a:ea typeface="Calibri" panose="020F0502020204030204" pitchFamily="34" charset="0"/>
              </a:rPr>
              <a:t> nhau; ở </a:t>
            </a:r>
            <a:r>
              <a:rPr lang="vi-VN" sz="1800" dirty="0" err="1">
                <a:solidFill>
                  <a:srgbClr val="000000"/>
                </a:solidFill>
                <a:effectLst/>
                <a:latin typeface="+mn-lt"/>
                <a:ea typeface="Calibri" panose="020F0502020204030204" pitchFamily="34" charset="0"/>
              </a:rPr>
              <a:t>bài</a:t>
            </a:r>
            <a:r>
              <a:rPr lang="vi-VN" sz="1800" dirty="0">
                <a:solidFill>
                  <a:srgbClr val="000000"/>
                </a:solidFill>
                <a:effectLst/>
                <a:latin typeface="+mn-lt"/>
                <a:ea typeface="Calibri" panose="020F0502020204030204" pitchFamily="34" charset="0"/>
              </a:rPr>
              <a:t> </a:t>
            </a:r>
            <a:r>
              <a:rPr lang="vi-VN" sz="1800" dirty="0" err="1">
                <a:solidFill>
                  <a:srgbClr val="000000"/>
                </a:solidFill>
                <a:effectLst/>
                <a:latin typeface="+mn-lt"/>
                <a:ea typeface="Calibri" panose="020F0502020204030204" pitchFamily="34" charset="0"/>
              </a:rPr>
              <a:t>tứ</a:t>
            </a:r>
            <a:r>
              <a:rPr lang="vi-VN" sz="1800" dirty="0">
                <a:solidFill>
                  <a:srgbClr val="000000"/>
                </a:solidFill>
                <a:effectLst/>
                <a:latin typeface="+mn-lt"/>
                <a:ea typeface="Calibri" panose="020F0502020204030204" pitchFamily="34" charset="0"/>
              </a:rPr>
              <a:t> </a:t>
            </a:r>
            <a:r>
              <a:rPr lang="vi-VN" sz="1800" dirty="0" err="1">
                <a:solidFill>
                  <a:srgbClr val="000000"/>
                </a:solidFill>
                <a:effectLst/>
                <a:latin typeface="+mn-lt"/>
                <a:ea typeface="Calibri" panose="020F0502020204030204" pitchFamily="34" charset="0"/>
              </a:rPr>
              <a:t>tuyệt</a:t>
            </a:r>
            <a:r>
              <a:rPr lang="vi-VN" sz="1800" dirty="0">
                <a:solidFill>
                  <a:srgbClr val="000000"/>
                </a:solidFill>
                <a:effectLst/>
                <a:latin typeface="+mn-lt"/>
                <a:ea typeface="Calibri" panose="020F0502020204030204" pitchFamily="34" charset="0"/>
              </a:rPr>
              <a:t> </a:t>
            </a:r>
            <a:r>
              <a:rPr lang="vi-VN" sz="1800" dirty="0" err="1">
                <a:solidFill>
                  <a:srgbClr val="000000"/>
                </a:solidFill>
                <a:effectLst/>
                <a:latin typeface="+mn-lt"/>
                <a:ea typeface="Calibri" panose="020F0502020204030204" pitchFamily="34" charset="0"/>
              </a:rPr>
              <a:t>là</a:t>
            </a:r>
            <a:r>
              <a:rPr lang="vi-VN" sz="1800" dirty="0">
                <a:solidFill>
                  <a:srgbClr val="000000"/>
                </a:solidFill>
                <a:effectLst/>
                <a:latin typeface="+mn-lt"/>
                <a:ea typeface="Calibri" panose="020F0502020204030204" pitchFamily="34" charset="0"/>
              </a:rPr>
              <a:t> </a:t>
            </a:r>
            <a:r>
              <a:rPr lang="vi-VN" sz="1800" dirty="0" err="1">
                <a:solidFill>
                  <a:srgbClr val="000000"/>
                </a:solidFill>
                <a:effectLst/>
                <a:latin typeface="+mn-lt"/>
                <a:ea typeface="Calibri" panose="020F0502020204030204" pitchFamily="34" charset="0"/>
              </a:rPr>
              <a:t>các</a:t>
            </a:r>
            <a:r>
              <a:rPr lang="vi-VN" sz="1800" dirty="0">
                <a:solidFill>
                  <a:srgbClr val="000000"/>
                </a:solidFill>
                <a:effectLst/>
                <a:latin typeface="+mn-lt"/>
                <a:ea typeface="Calibri" panose="020F0502020204030204" pitchFamily="34" charset="0"/>
              </a:rPr>
              <a:t> câu 1-4, 2-3</a:t>
            </a:r>
            <a:endParaRPr lang="vi-VN" sz="2000" dirty="0">
              <a:effectLst/>
              <a:latin typeface="+mn-lt"/>
              <a:ea typeface="Arial" panose="020B0604020202020204" pitchFamily="34" charset="0"/>
            </a:endParaRPr>
          </a:p>
        </p:txBody>
      </p:sp>
    </p:spTree>
    <p:extLst>
      <p:ext uri="{BB962C8B-B14F-4D97-AF65-F5344CB8AC3E}">
        <p14:creationId xmlns:p14="http://schemas.microsoft.com/office/powerpoint/2010/main" val="419067797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2A4D09-607E-4DBB-8720-3DED26864315}"/>
              </a:ext>
            </a:extLst>
          </p:cNvPr>
          <p:cNvSpPr/>
          <p:nvPr/>
        </p:nvSpPr>
        <p:spPr>
          <a:xfrm>
            <a:off x="3759196" y="541868"/>
            <a:ext cx="1557867" cy="668866"/>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err="1">
                <a:solidFill>
                  <a:schemeClr val="tx1"/>
                </a:solidFill>
              </a:rPr>
              <a:t>Luật</a:t>
            </a:r>
            <a:endParaRPr lang="vi-VN" sz="1800" dirty="0">
              <a:solidFill>
                <a:schemeClr val="tx1"/>
              </a:solidFill>
            </a:endParaRPr>
          </a:p>
        </p:txBody>
      </p:sp>
      <p:sp>
        <p:nvSpPr>
          <p:cNvPr id="8" name="TextBox 7">
            <a:extLst>
              <a:ext uri="{FF2B5EF4-FFF2-40B4-BE49-F238E27FC236}">
                <a16:creationId xmlns:a16="http://schemas.microsoft.com/office/drawing/2014/main" id="{2AFC252B-4F40-41C3-BE84-88267140EA51}"/>
              </a:ext>
            </a:extLst>
          </p:cNvPr>
          <p:cNvSpPr txBox="1"/>
          <p:nvPr/>
        </p:nvSpPr>
        <p:spPr>
          <a:xfrm>
            <a:off x="1497007" y="1284218"/>
            <a:ext cx="6082244" cy="1287532"/>
          </a:xfrm>
          <a:prstGeom prst="rect">
            <a:avLst/>
          </a:prstGeom>
          <a:noFill/>
        </p:spPr>
        <p:txBody>
          <a:bodyPr wrap="square">
            <a:spAutoFit/>
          </a:bodyPr>
          <a:lstStyle/>
          <a:p>
            <a:pPr marL="285750" indent="-285750" algn="just">
              <a:lnSpc>
                <a:spcPct val="150000"/>
              </a:lnSpc>
              <a:buFont typeface="Wingdings" panose="05000000000000000000" pitchFamily="2" charset="2"/>
              <a:buChar char="Ø"/>
              <a:tabLst>
                <a:tab pos="90170" algn="l"/>
                <a:tab pos="180340" algn="l"/>
                <a:tab pos="270510" algn="l"/>
              </a:tabLst>
            </a:pPr>
            <a:r>
              <a:rPr lang="vi-VN" sz="1800" dirty="0"/>
              <a:t>Thơ </a:t>
            </a:r>
            <a:r>
              <a:rPr lang="vi-VN" sz="1800" dirty="0" err="1"/>
              <a:t>Đường</a:t>
            </a:r>
            <a:r>
              <a:rPr lang="vi-VN" sz="1800" dirty="0"/>
              <a:t> </a:t>
            </a:r>
            <a:r>
              <a:rPr lang="vi-VN" sz="1800" dirty="0" err="1"/>
              <a:t>luật</a:t>
            </a:r>
            <a:r>
              <a:rPr lang="vi-VN" sz="1800" dirty="0"/>
              <a:t> </a:t>
            </a:r>
            <a:r>
              <a:rPr lang="vi-VN" sz="1800" dirty="0" err="1"/>
              <a:t>buộc</a:t>
            </a:r>
            <a:r>
              <a:rPr lang="vi-VN" sz="1800" dirty="0"/>
              <a:t> </a:t>
            </a:r>
            <a:r>
              <a:rPr lang="vi-VN" sz="1800" dirty="0" err="1"/>
              <a:t>phải</a:t>
            </a:r>
            <a:r>
              <a:rPr lang="vi-VN" sz="1800" dirty="0"/>
              <a:t> tuân </a:t>
            </a:r>
            <a:r>
              <a:rPr lang="vi-VN" sz="1800" dirty="0" err="1"/>
              <a:t>thủ</a:t>
            </a:r>
            <a:r>
              <a:rPr lang="vi-VN" sz="1800" dirty="0"/>
              <a:t> </a:t>
            </a:r>
            <a:r>
              <a:rPr lang="vi-VN" sz="1800" dirty="0" err="1"/>
              <a:t>luật</a:t>
            </a:r>
            <a:r>
              <a:rPr lang="vi-VN" sz="1800" dirty="0"/>
              <a:t> </a:t>
            </a:r>
            <a:r>
              <a:rPr lang="vi-VN" sz="1800" dirty="0" err="1"/>
              <a:t>bằng</a:t>
            </a:r>
            <a:r>
              <a:rPr lang="vi-VN" sz="1800" dirty="0"/>
              <a:t> </a:t>
            </a:r>
            <a:r>
              <a:rPr lang="vi-VN" sz="1800" dirty="0" err="1"/>
              <a:t>trắc</a:t>
            </a:r>
            <a:r>
              <a:rPr lang="vi-VN" sz="1800" dirty="0"/>
              <a:t>. </a:t>
            </a:r>
          </a:p>
          <a:p>
            <a:pPr marL="285750" indent="-285750" algn="just">
              <a:lnSpc>
                <a:spcPct val="150000"/>
              </a:lnSpc>
              <a:buFont typeface="Wingdings" panose="05000000000000000000" pitchFamily="2" charset="2"/>
              <a:buChar char="Ø"/>
              <a:tabLst>
                <a:tab pos="90170" algn="l"/>
                <a:tab pos="180340" algn="l"/>
                <a:tab pos="270510" algn="l"/>
              </a:tabLst>
            </a:pPr>
            <a:r>
              <a:rPr lang="vi-VN" sz="1800" dirty="0" err="1"/>
              <a:t>Nếu</a:t>
            </a:r>
            <a:r>
              <a:rPr lang="vi-VN" sz="1800" dirty="0"/>
              <a:t> </a:t>
            </a:r>
            <a:r>
              <a:rPr lang="vi-VN" sz="1800" dirty="0" err="1"/>
              <a:t>chữ</a:t>
            </a:r>
            <a:r>
              <a:rPr lang="vi-VN" sz="1800" dirty="0"/>
              <a:t> </a:t>
            </a:r>
            <a:r>
              <a:rPr lang="vi-VN" sz="1800" dirty="0" err="1"/>
              <a:t>thứ</a:t>
            </a:r>
            <a:r>
              <a:rPr lang="vi-VN" sz="1800" dirty="0"/>
              <a:t> hai </a:t>
            </a:r>
            <a:r>
              <a:rPr lang="vi-VN" sz="1800" dirty="0" err="1"/>
              <a:t>của</a:t>
            </a:r>
            <a:r>
              <a:rPr lang="vi-VN" sz="1800" dirty="0"/>
              <a:t> câu </a:t>
            </a:r>
            <a:r>
              <a:rPr lang="vi-VN" sz="1800" dirty="0" err="1"/>
              <a:t>thứ</a:t>
            </a:r>
            <a:r>
              <a:rPr lang="vi-VN" sz="1800" dirty="0"/>
              <a:t> </a:t>
            </a:r>
            <a:r>
              <a:rPr lang="vi-VN" sz="1800" dirty="0" err="1"/>
              <a:t>nhất</a:t>
            </a:r>
            <a:r>
              <a:rPr lang="vi-VN" sz="1800" dirty="0"/>
              <a:t> thanh </a:t>
            </a:r>
            <a:r>
              <a:rPr lang="vi-VN" sz="1800" dirty="0" err="1"/>
              <a:t>bằng</a:t>
            </a:r>
            <a:r>
              <a:rPr lang="vi-VN" sz="1800" dirty="0"/>
              <a:t> </a:t>
            </a:r>
            <a:r>
              <a:rPr lang="vi-VN" sz="1800" dirty="0" err="1"/>
              <a:t>thì</a:t>
            </a:r>
            <a:r>
              <a:rPr lang="vi-VN" sz="1800" dirty="0"/>
              <a:t> </a:t>
            </a:r>
            <a:r>
              <a:rPr lang="vi-VN" sz="1800" dirty="0" err="1"/>
              <a:t>bài</a:t>
            </a:r>
            <a:r>
              <a:rPr lang="vi-VN" sz="1800" dirty="0"/>
              <a:t> thơ </a:t>
            </a:r>
            <a:r>
              <a:rPr lang="vi-VN" sz="1800" dirty="0" err="1"/>
              <a:t>thuộc</a:t>
            </a:r>
            <a:r>
              <a:rPr lang="vi-VN" sz="1800" dirty="0"/>
              <a:t> </a:t>
            </a:r>
            <a:r>
              <a:rPr lang="vi-VN" sz="1800" dirty="0" err="1"/>
              <a:t>luật</a:t>
            </a:r>
            <a:r>
              <a:rPr lang="vi-VN" sz="1800" dirty="0"/>
              <a:t> </a:t>
            </a:r>
            <a:r>
              <a:rPr lang="vi-VN" sz="1800" dirty="0" err="1"/>
              <a:t>bằng</a:t>
            </a:r>
            <a:r>
              <a:rPr lang="vi-VN" sz="1800" dirty="0"/>
              <a:t> </a:t>
            </a:r>
            <a:r>
              <a:rPr lang="vi-VN" sz="1800" dirty="0" err="1"/>
              <a:t>và</a:t>
            </a:r>
            <a:r>
              <a:rPr lang="vi-VN" sz="1800" dirty="0"/>
              <a:t> </a:t>
            </a:r>
            <a:r>
              <a:rPr lang="vi-VN" sz="1800" dirty="0" err="1"/>
              <a:t>là</a:t>
            </a:r>
            <a:r>
              <a:rPr lang="vi-VN" sz="1800" dirty="0"/>
              <a:t> </a:t>
            </a:r>
            <a:r>
              <a:rPr lang="vi-VN" sz="1800" dirty="0" err="1"/>
              <a:t>luật</a:t>
            </a:r>
            <a:r>
              <a:rPr lang="vi-VN" sz="1800" dirty="0"/>
              <a:t> </a:t>
            </a:r>
            <a:r>
              <a:rPr lang="vi-VN" sz="1800" dirty="0" err="1"/>
              <a:t>trắc</a:t>
            </a:r>
            <a:r>
              <a:rPr lang="vi-VN" sz="1800" dirty="0"/>
              <a:t> </a:t>
            </a:r>
            <a:r>
              <a:rPr lang="vi-VN" sz="1800" dirty="0" err="1"/>
              <a:t>nếu</a:t>
            </a:r>
            <a:r>
              <a:rPr lang="vi-VN" sz="1800" dirty="0"/>
              <a:t> mang thanh </a:t>
            </a:r>
            <a:r>
              <a:rPr lang="vi-VN" sz="1800" dirty="0" err="1"/>
              <a:t>trắc</a:t>
            </a:r>
            <a:endParaRPr lang="vi-VN" sz="2800" dirty="0">
              <a:effectLst/>
              <a:latin typeface="+mn-lt"/>
              <a:ea typeface="Arial" panose="020B0604020202020204" pitchFamily="34" charset="0"/>
            </a:endParaRPr>
          </a:p>
        </p:txBody>
      </p:sp>
      <p:sp>
        <p:nvSpPr>
          <p:cNvPr id="7" name="Rectangle: Rounded Corners 6">
            <a:extLst>
              <a:ext uri="{FF2B5EF4-FFF2-40B4-BE49-F238E27FC236}">
                <a16:creationId xmlns:a16="http://schemas.microsoft.com/office/drawing/2014/main" id="{2E8E2197-BD75-4C84-A76F-373E298F459A}"/>
              </a:ext>
            </a:extLst>
          </p:cNvPr>
          <p:cNvSpPr/>
          <p:nvPr/>
        </p:nvSpPr>
        <p:spPr>
          <a:xfrm>
            <a:off x="3793066" y="2717801"/>
            <a:ext cx="1557867" cy="668866"/>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err="1">
                <a:solidFill>
                  <a:schemeClr val="tx1"/>
                </a:solidFill>
              </a:rPr>
              <a:t>Vần</a:t>
            </a:r>
            <a:endParaRPr lang="vi-VN" sz="1800" dirty="0">
              <a:solidFill>
                <a:schemeClr val="tx1"/>
              </a:solidFill>
            </a:endParaRPr>
          </a:p>
        </p:txBody>
      </p:sp>
      <p:sp>
        <p:nvSpPr>
          <p:cNvPr id="9" name="TextBox 8">
            <a:extLst>
              <a:ext uri="{FF2B5EF4-FFF2-40B4-BE49-F238E27FC236}">
                <a16:creationId xmlns:a16="http://schemas.microsoft.com/office/drawing/2014/main" id="{289D95AC-6FF6-4EE3-A41C-FAB0FD96F87F}"/>
              </a:ext>
            </a:extLst>
          </p:cNvPr>
          <p:cNvSpPr txBox="1"/>
          <p:nvPr/>
        </p:nvSpPr>
        <p:spPr>
          <a:xfrm>
            <a:off x="1497007" y="3524252"/>
            <a:ext cx="6082244" cy="1287532"/>
          </a:xfrm>
          <a:prstGeom prst="rect">
            <a:avLst/>
          </a:prstGeom>
          <a:noFill/>
        </p:spPr>
        <p:txBody>
          <a:bodyPr wrap="square">
            <a:spAutoFit/>
          </a:bodyPr>
          <a:lstStyle/>
          <a:p>
            <a:pPr marL="285750" indent="-285750" algn="just">
              <a:lnSpc>
                <a:spcPct val="150000"/>
              </a:lnSpc>
              <a:buFont typeface="Wingdings" panose="05000000000000000000" pitchFamily="2" charset="2"/>
              <a:buChar char="Ø"/>
              <a:tabLst>
                <a:tab pos="90170" algn="l"/>
                <a:tab pos="180340" algn="l"/>
                <a:tab pos="270510" algn="l"/>
              </a:tabLst>
            </a:pPr>
            <a:r>
              <a:rPr lang="vi-VN" sz="1800" dirty="0"/>
              <a:t>Thơ </a:t>
            </a:r>
            <a:r>
              <a:rPr lang="vi-VN" sz="1800" dirty="0" err="1"/>
              <a:t>Đường</a:t>
            </a:r>
            <a:r>
              <a:rPr lang="vi-VN" sz="1800" dirty="0"/>
              <a:t> </a:t>
            </a:r>
            <a:r>
              <a:rPr lang="vi-VN" sz="1800" dirty="0" err="1"/>
              <a:t>luật</a:t>
            </a:r>
            <a:r>
              <a:rPr lang="vi-VN" sz="1800" dirty="0"/>
              <a:t> </a:t>
            </a:r>
            <a:r>
              <a:rPr lang="vi-VN" sz="1800" dirty="0" err="1"/>
              <a:t>ít</a:t>
            </a:r>
            <a:r>
              <a:rPr lang="vi-VN" sz="1800" dirty="0"/>
              <a:t> </a:t>
            </a:r>
            <a:r>
              <a:rPr lang="vi-VN" sz="1800" dirty="0" err="1"/>
              <a:t>dùng</a:t>
            </a:r>
            <a:r>
              <a:rPr lang="vi-VN" sz="1800" dirty="0"/>
              <a:t> </a:t>
            </a:r>
            <a:r>
              <a:rPr lang="vi-VN" sz="1800" dirty="0" err="1"/>
              <a:t>vần</a:t>
            </a:r>
            <a:r>
              <a:rPr lang="vi-VN" sz="1800" dirty="0"/>
              <a:t> </a:t>
            </a:r>
            <a:r>
              <a:rPr lang="vi-VN" sz="1800" dirty="0" err="1"/>
              <a:t>trắc</a:t>
            </a:r>
            <a:r>
              <a:rPr lang="vi-VN" sz="1800" dirty="0"/>
              <a:t>. </a:t>
            </a:r>
          </a:p>
          <a:p>
            <a:pPr marL="285750" indent="-285750" algn="just">
              <a:lnSpc>
                <a:spcPct val="150000"/>
              </a:lnSpc>
              <a:buFont typeface="Wingdings" panose="05000000000000000000" pitchFamily="2" charset="2"/>
              <a:buChar char="Ø"/>
              <a:tabLst>
                <a:tab pos="90170" algn="l"/>
                <a:tab pos="180340" algn="l"/>
                <a:tab pos="270510" algn="l"/>
              </a:tabLst>
            </a:pPr>
            <a:r>
              <a:rPr lang="vi-VN" sz="1800" dirty="0" err="1"/>
              <a:t>Bài</a:t>
            </a:r>
            <a:r>
              <a:rPr lang="vi-VN" sz="1800" dirty="0"/>
              <a:t> </a:t>
            </a:r>
            <a:r>
              <a:rPr lang="vi-VN" sz="1800" dirty="0" err="1"/>
              <a:t>thất</a:t>
            </a:r>
            <a:r>
              <a:rPr lang="vi-VN" sz="1800" dirty="0"/>
              <a:t> ngôn </a:t>
            </a:r>
            <a:r>
              <a:rPr lang="vi-VN" sz="1800" dirty="0" err="1"/>
              <a:t>bát</a:t>
            </a:r>
            <a:r>
              <a:rPr lang="vi-VN" sz="1800" dirty="0"/>
              <a:t> </a:t>
            </a:r>
            <a:r>
              <a:rPr lang="vi-VN" sz="1800" dirty="0" err="1"/>
              <a:t>cú</a:t>
            </a:r>
            <a:r>
              <a:rPr lang="vi-VN" sz="1800" dirty="0"/>
              <a:t> </a:t>
            </a:r>
            <a:r>
              <a:rPr lang="vi-VN" sz="1800" dirty="0" err="1"/>
              <a:t>thường</a:t>
            </a:r>
            <a:r>
              <a:rPr lang="vi-VN" sz="1800" dirty="0"/>
              <a:t> </a:t>
            </a:r>
            <a:r>
              <a:rPr lang="vi-VN" sz="1800" dirty="0" err="1"/>
              <a:t>chỉ</a:t>
            </a:r>
            <a:r>
              <a:rPr lang="vi-VN" sz="1800" dirty="0"/>
              <a:t> gieo </a:t>
            </a:r>
            <a:r>
              <a:rPr lang="vi-VN" sz="1800" dirty="0" err="1"/>
              <a:t>vần</a:t>
            </a:r>
            <a:r>
              <a:rPr lang="vi-VN" sz="1800" dirty="0"/>
              <a:t> ở </a:t>
            </a:r>
            <a:r>
              <a:rPr lang="vi-VN" sz="1800" dirty="0" err="1"/>
              <a:t>các</a:t>
            </a:r>
            <a:r>
              <a:rPr lang="vi-VN" sz="1800" dirty="0"/>
              <a:t> câu 1, 2, 4, 6, 8; </a:t>
            </a:r>
            <a:r>
              <a:rPr lang="vi-VN" sz="1800" dirty="0" err="1"/>
              <a:t>còn</a:t>
            </a:r>
            <a:r>
              <a:rPr lang="vi-VN" sz="1800" dirty="0"/>
              <a:t> </a:t>
            </a:r>
            <a:r>
              <a:rPr lang="vi-VN" sz="1800" dirty="0" err="1"/>
              <a:t>bài</a:t>
            </a:r>
            <a:r>
              <a:rPr lang="vi-VN" sz="1800" dirty="0"/>
              <a:t> </a:t>
            </a:r>
            <a:r>
              <a:rPr lang="vi-VN" sz="1800" dirty="0" err="1"/>
              <a:t>tứ</a:t>
            </a:r>
            <a:r>
              <a:rPr lang="vi-VN" sz="1800" dirty="0"/>
              <a:t> </a:t>
            </a:r>
            <a:r>
              <a:rPr lang="vi-VN" sz="1800" dirty="0" err="1"/>
              <a:t>tuyệt</a:t>
            </a:r>
            <a:r>
              <a:rPr lang="vi-VN" sz="1800" dirty="0"/>
              <a:t> ở </a:t>
            </a:r>
            <a:r>
              <a:rPr lang="vi-VN" sz="1800" dirty="0" err="1"/>
              <a:t>cuối</a:t>
            </a:r>
            <a:r>
              <a:rPr lang="vi-VN" sz="1800" dirty="0"/>
              <a:t> </a:t>
            </a:r>
            <a:r>
              <a:rPr lang="vi-VN" sz="1800" dirty="0" err="1"/>
              <a:t>các</a:t>
            </a:r>
            <a:r>
              <a:rPr lang="vi-VN" sz="1800" dirty="0"/>
              <a:t> câu 1, 2, 4</a:t>
            </a:r>
            <a:endParaRPr lang="vi-VN" sz="3600" dirty="0">
              <a:effectLst/>
              <a:latin typeface="+mn-lt"/>
              <a:ea typeface="Arial" panose="020B0604020202020204" pitchFamily="34" charset="0"/>
            </a:endParaRPr>
          </a:p>
        </p:txBody>
      </p:sp>
    </p:spTree>
    <p:extLst>
      <p:ext uri="{BB962C8B-B14F-4D97-AF65-F5344CB8AC3E}">
        <p14:creationId xmlns:p14="http://schemas.microsoft.com/office/powerpoint/2010/main" val="407942765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7"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2A4D09-607E-4DBB-8720-3DED26864315}"/>
              </a:ext>
            </a:extLst>
          </p:cNvPr>
          <p:cNvSpPr/>
          <p:nvPr/>
        </p:nvSpPr>
        <p:spPr>
          <a:xfrm>
            <a:off x="3793066" y="785293"/>
            <a:ext cx="1557867" cy="668866"/>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err="1">
                <a:solidFill>
                  <a:schemeClr val="tx1"/>
                </a:solidFill>
              </a:rPr>
              <a:t>Nhịp</a:t>
            </a:r>
            <a:endParaRPr lang="vi-VN" sz="1800" dirty="0">
              <a:solidFill>
                <a:schemeClr val="tx1"/>
              </a:solidFill>
            </a:endParaRPr>
          </a:p>
        </p:txBody>
      </p:sp>
      <p:sp>
        <p:nvSpPr>
          <p:cNvPr id="8" name="TextBox 7">
            <a:extLst>
              <a:ext uri="{FF2B5EF4-FFF2-40B4-BE49-F238E27FC236}">
                <a16:creationId xmlns:a16="http://schemas.microsoft.com/office/drawing/2014/main" id="{2AFC252B-4F40-41C3-BE84-88267140EA51}"/>
              </a:ext>
            </a:extLst>
          </p:cNvPr>
          <p:cNvSpPr txBox="1"/>
          <p:nvPr/>
        </p:nvSpPr>
        <p:spPr>
          <a:xfrm>
            <a:off x="1463937" y="1612917"/>
            <a:ext cx="6216126" cy="872034"/>
          </a:xfrm>
          <a:prstGeom prst="rect">
            <a:avLst/>
          </a:prstGeom>
          <a:noFill/>
        </p:spPr>
        <p:txBody>
          <a:bodyPr wrap="square">
            <a:spAutoFit/>
          </a:bodyPr>
          <a:lstStyle/>
          <a:p>
            <a:pPr marL="285750" indent="-285750" algn="just">
              <a:lnSpc>
                <a:spcPct val="150000"/>
              </a:lnSpc>
              <a:buFont typeface="Wingdings" panose="05000000000000000000" pitchFamily="2" charset="2"/>
              <a:buChar char="Ø"/>
              <a:tabLst>
                <a:tab pos="90170" algn="l"/>
                <a:tab pos="180340" algn="l"/>
                <a:tab pos="270510" algn="l"/>
              </a:tabLst>
            </a:pPr>
            <a:r>
              <a:rPr lang="vi-VN" sz="1800" dirty="0"/>
              <a:t>Thơ </a:t>
            </a:r>
            <a:r>
              <a:rPr lang="vi-VN" sz="1800" dirty="0" err="1"/>
              <a:t>Đường</a:t>
            </a:r>
            <a:r>
              <a:rPr lang="vi-VN" sz="1800" dirty="0"/>
              <a:t> </a:t>
            </a:r>
            <a:r>
              <a:rPr lang="vi-VN" sz="1800" dirty="0" err="1"/>
              <a:t>luật</a:t>
            </a:r>
            <a:r>
              <a:rPr lang="vi-VN" sz="1800" dirty="0"/>
              <a:t> </a:t>
            </a:r>
            <a:r>
              <a:rPr lang="vi-VN" sz="1800" dirty="0" err="1"/>
              <a:t>thường</a:t>
            </a:r>
            <a:r>
              <a:rPr lang="vi-VN" sz="1800" dirty="0"/>
              <a:t> </a:t>
            </a:r>
            <a:r>
              <a:rPr lang="vi-VN" sz="1800" dirty="0" err="1"/>
              <a:t>ngắt</a:t>
            </a:r>
            <a:r>
              <a:rPr lang="vi-VN" sz="1800" dirty="0"/>
              <a:t> </a:t>
            </a:r>
            <a:r>
              <a:rPr lang="vi-VN" sz="1800" dirty="0" err="1"/>
              <a:t>nhịp</a:t>
            </a:r>
            <a:r>
              <a:rPr lang="vi-VN" sz="1800" dirty="0"/>
              <a:t> </a:t>
            </a:r>
            <a:r>
              <a:rPr lang="vi-VN" sz="1800" dirty="0" err="1"/>
              <a:t>chẵn</a:t>
            </a:r>
            <a:r>
              <a:rPr lang="vi-VN" sz="1800" dirty="0"/>
              <a:t> </a:t>
            </a:r>
            <a:r>
              <a:rPr lang="vi-VN" sz="1800" dirty="0" err="1"/>
              <a:t>trước</a:t>
            </a:r>
            <a:r>
              <a:rPr lang="vi-VN" sz="1800" dirty="0"/>
              <a:t>, </a:t>
            </a:r>
            <a:r>
              <a:rPr lang="vi-VN" sz="1800" dirty="0" err="1"/>
              <a:t>lẻ</a:t>
            </a:r>
            <a:r>
              <a:rPr lang="vi-VN" sz="1800" dirty="0"/>
              <a:t> sau, </a:t>
            </a:r>
            <a:r>
              <a:rPr lang="vi-VN" sz="1800" dirty="0" err="1"/>
              <a:t>nhịp</a:t>
            </a:r>
            <a:r>
              <a:rPr lang="vi-VN" sz="1800" dirty="0"/>
              <a:t> 4/3 (</a:t>
            </a:r>
            <a:r>
              <a:rPr lang="vi-VN" sz="1800" dirty="0" err="1"/>
              <a:t>với</a:t>
            </a:r>
            <a:r>
              <a:rPr lang="vi-VN" sz="1800" dirty="0"/>
              <a:t> thơ </a:t>
            </a:r>
            <a:r>
              <a:rPr lang="vi-VN" sz="1800" dirty="0" err="1"/>
              <a:t>thất</a:t>
            </a:r>
            <a:r>
              <a:rPr lang="vi-VN" sz="1800" dirty="0"/>
              <a:t> ngôn) </a:t>
            </a:r>
            <a:r>
              <a:rPr lang="vi-VN" sz="1800" dirty="0" err="1"/>
              <a:t>hoặc</a:t>
            </a:r>
            <a:r>
              <a:rPr lang="vi-VN" sz="1800" dirty="0"/>
              <a:t> 2/3 (</a:t>
            </a:r>
            <a:r>
              <a:rPr lang="vi-VN" sz="1800" dirty="0" err="1"/>
              <a:t>với</a:t>
            </a:r>
            <a:r>
              <a:rPr lang="vi-VN" sz="1800" dirty="0"/>
              <a:t> thơ </a:t>
            </a:r>
            <a:r>
              <a:rPr lang="vi-VN" sz="1800" dirty="0" err="1"/>
              <a:t>ngũ</a:t>
            </a:r>
            <a:r>
              <a:rPr lang="vi-VN" sz="1800" dirty="0"/>
              <a:t> ngôn)</a:t>
            </a:r>
            <a:endParaRPr lang="vi-VN" sz="3600" dirty="0">
              <a:effectLst/>
              <a:latin typeface="+mn-lt"/>
              <a:ea typeface="Arial" panose="020B0604020202020204" pitchFamily="34" charset="0"/>
            </a:endParaRPr>
          </a:p>
        </p:txBody>
      </p:sp>
      <p:sp>
        <p:nvSpPr>
          <p:cNvPr id="7" name="Rectangle: Rounded Corners 6">
            <a:extLst>
              <a:ext uri="{FF2B5EF4-FFF2-40B4-BE49-F238E27FC236}">
                <a16:creationId xmlns:a16="http://schemas.microsoft.com/office/drawing/2014/main" id="{2E8E2197-BD75-4C84-A76F-373E298F459A}"/>
              </a:ext>
            </a:extLst>
          </p:cNvPr>
          <p:cNvSpPr/>
          <p:nvPr/>
        </p:nvSpPr>
        <p:spPr>
          <a:xfrm>
            <a:off x="3826937" y="2802468"/>
            <a:ext cx="1557867" cy="668866"/>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err="1">
                <a:solidFill>
                  <a:schemeClr val="tx1"/>
                </a:solidFill>
              </a:rPr>
              <a:t>Đối</a:t>
            </a:r>
            <a:endParaRPr lang="vi-VN" sz="1800" dirty="0">
              <a:solidFill>
                <a:schemeClr val="tx1"/>
              </a:solidFill>
            </a:endParaRPr>
          </a:p>
        </p:txBody>
      </p:sp>
      <p:sp>
        <p:nvSpPr>
          <p:cNvPr id="9" name="TextBox 8">
            <a:extLst>
              <a:ext uri="{FF2B5EF4-FFF2-40B4-BE49-F238E27FC236}">
                <a16:creationId xmlns:a16="http://schemas.microsoft.com/office/drawing/2014/main" id="{289D95AC-6FF6-4EE3-A41C-FAB0FD96F87F}"/>
              </a:ext>
            </a:extLst>
          </p:cNvPr>
          <p:cNvSpPr txBox="1"/>
          <p:nvPr/>
        </p:nvSpPr>
        <p:spPr>
          <a:xfrm>
            <a:off x="1530878" y="3608919"/>
            <a:ext cx="6520926" cy="872034"/>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vi-VN" sz="1800" dirty="0"/>
              <a:t>Trong thơ </a:t>
            </a:r>
            <a:r>
              <a:rPr lang="vi-VN" sz="1800" dirty="0" err="1"/>
              <a:t>Đường</a:t>
            </a:r>
            <a:r>
              <a:rPr lang="vi-VN" sz="1800" dirty="0"/>
              <a:t> </a:t>
            </a:r>
            <a:r>
              <a:rPr lang="vi-VN" sz="1800" dirty="0" err="1"/>
              <a:t>luật</a:t>
            </a:r>
            <a:r>
              <a:rPr lang="vi-VN" sz="1800" dirty="0"/>
              <a:t>, ở </a:t>
            </a:r>
            <a:r>
              <a:rPr lang="vi-VN" sz="1800" dirty="0" err="1"/>
              <a:t>phần</a:t>
            </a:r>
            <a:r>
              <a:rPr lang="vi-VN" sz="1800" dirty="0"/>
              <a:t> </a:t>
            </a:r>
            <a:r>
              <a:rPr lang="vi-VN" sz="1800" dirty="0" err="1"/>
              <a:t>thực</a:t>
            </a:r>
            <a:r>
              <a:rPr lang="vi-VN" sz="1800" dirty="0"/>
              <a:t> </a:t>
            </a:r>
            <a:r>
              <a:rPr lang="vi-VN" sz="1800" dirty="0" err="1"/>
              <a:t>và</a:t>
            </a:r>
            <a:r>
              <a:rPr lang="vi-VN" sz="1800" dirty="0"/>
              <a:t> </a:t>
            </a:r>
            <a:r>
              <a:rPr lang="vi-VN" sz="1800" dirty="0" err="1"/>
              <a:t>luận</a:t>
            </a:r>
            <a:r>
              <a:rPr lang="vi-VN" sz="1800" dirty="0"/>
              <a:t>, </a:t>
            </a:r>
            <a:r>
              <a:rPr lang="vi-VN" sz="1800" dirty="0" err="1"/>
              <a:t>các</a:t>
            </a:r>
            <a:r>
              <a:rPr lang="vi-VN" sz="1800" dirty="0"/>
              <a:t> </a:t>
            </a:r>
            <a:r>
              <a:rPr lang="vi-VN" sz="1800" dirty="0" err="1"/>
              <a:t>chữ</a:t>
            </a:r>
            <a:r>
              <a:rPr lang="vi-VN" sz="1800" dirty="0"/>
              <a:t> ở </a:t>
            </a:r>
            <a:r>
              <a:rPr lang="vi-VN" sz="1800" dirty="0" err="1"/>
              <a:t>các</a:t>
            </a:r>
            <a:r>
              <a:rPr lang="vi-VN" sz="1800" dirty="0"/>
              <a:t> câu thơ </a:t>
            </a:r>
            <a:r>
              <a:rPr lang="vi-VN" sz="1800" dirty="0" err="1"/>
              <a:t>phải</a:t>
            </a:r>
            <a:r>
              <a:rPr lang="vi-VN" sz="1800" dirty="0"/>
              <a:t> </a:t>
            </a:r>
            <a:r>
              <a:rPr lang="vi-VN" sz="1800" dirty="0" err="1"/>
              <a:t>đối</a:t>
            </a:r>
            <a:r>
              <a:rPr lang="vi-VN" sz="1800" dirty="0"/>
              <a:t> </a:t>
            </a:r>
            <a:r>
              <a:rPr lang="vi-VN" sz="1800" dirty="0" err="1"/>
              <a:t>với</a:t>
            </a:r>
            <a:r>
              <a:rPr lang="vi-VN" sz="1800" dirty="0"/>
              <a:t> nhau </a:t>
            </a:r>
            <a:r>
              <a:rPr lang="vi-VN" sz="1800" dirty="0" err="1"/>
              <a:t>về</a:t>
            </a:r>
            <a:r>
              <a:rPr lang="vi-VN" sz="1800" dirty="0"/>
              <a:t> âm, </a:t>
            </a:r>
            <a:r>
              <a:rPr lang="vi-VN" sz="1800" dirty="0" err="1"/>
              <a:t>về</a:t>
            </a:r>
            <a:r>
              <a:rPr lang="vi-VN" sz="1800" dirty="0"/>
              <a:t> </a:t>
            </a:r>
            <a:r>
              <a:rPr lang="vi-VN" sz="1800" dirty="0" err="1"/>
              <a:t>từ</a:t>
            </a:r>
            <a:r>
              <a:rPr lang="vi-VN" sz="1800" dirty="0"/>
              <a:t> </a:t>
            </a:r>
            <a:r>
              <a:rPr lang="vi-VN" sz="1800" dirty="0" err="1"/>
              <a:t>loại</a:t>
            </a:r>
            <a:r>
              <a:rPr lang="vi-VN" sz="1800" dirty="0"/>
              <a:t> </a:t>
            </a:r>
            <a:r>
              <a:rPr lang="vi-VN" sz="1800" dirty="0" err="1"/>
              <a:t>và</a:t>
            </a:r>
            <a:r>
              <a:rPr lang="vi-VN" sz="1800" dirty="0"/>
              <a:t> </a:t>
            </a:r>
            <a:r>
              <a:rPr lang="vi-VN" sz="1800" dirty="0" err="1"/>
              <a:t>về</a:t>
            </a:r>
            <a:r>
              <a:rPr lang="vi-VN" sz="1800" dirty="0"/>
              <a:t> </a:t>
            </a:r>
            <a:r>
              <a:rPr lang="vi-VN" sz="1800" dirty="0" err="1"/>
              <a:t>nghĩa</a:t>
            </a:r>
            <a:endParaRPr lang="vi-VN" sz="1800" dirty="0"/>
          </a:p>
        </p:txBody>
      </p:sp>
    </p:spTree>
    <p:extLst>
      <p:ext uri="{BB962C8B-B14F-4D97-AF65-F5344CB8AC3E}">
        <p14:creationId xmlns:p14="http://schemas.microsoft.com/office/powerpoint/2010/main" val="94695385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7"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A2A904-27E8-4B7E-A307-B94E206C8B9B}"/>
              </a:ext>
            </a:extLst>
          </p:cNvPr>
          <p:cNvSpPr txBox="1"/>
          <p:nvPr/>
        </p:nvSpPr>
        <p:spPr>
          <a:xfrm>
            <a:off x="1319379" y="306438"/>
            <a:ext cx="6977954" cy="537391"/>
          </a:xfrm>
          <a:prstGeom prst="rect">
            <a:avLst/>
          </a:prstGeom>
          <a:noFill/>
        </p:spPr>
        <p:txBody>
          <a:bodyPr wrap="square" rtlCol="0">
            <a:spAutoFit/>
          </a:bodyPr>
          <a:lstStyle/>
          <a:p>
            <a:pPr algn="ctr">
              <a:lnSpc>
                <a:spcPct val="150000"/>
              </a:lnSpc>
            </a:pPr>
            <a:r>
              <a:rPr lang="vi-VN" sz="2200" b="1" dirty="0"/>
              <a:t>2. Thơ </a:t>
            </a:r>
            <a:r>
              <a:rPr lang="vi-VN" sz="2200" b="1" dirty="0" err="1"/>
              <a:t>trào</a:t>
            </a:r>
            <a:r>
              <a:rPr lang="vi-VN" sz="2200" b="1" dirty="0"/>
              <a:t> </a:t>
            </a:r>
            <a:r>
              <a:rPr lang="vi-VN" sz="2200" b="1" dirty="0" err="1"/>
              <a:t>phúng</a:t>
            </a:r>
            <a:r>
              <a:rPr lang="vi-VN" sz="2200" b="1" dirty="0"/>
              <a:t> </a:t>
            </a:r>
            <a:r>
              <a:rPr lang="vi-VN" sz="2200" b="1" dirty="0" err="1"/>
              <a:t>và</a:t>
            </a:r>
            <a:r>
              <a:rPr lang="vi-VN" sz="2200" b="1" dirty="0"/>
              <a:t> </a:t>
            </a:r>
            <a:r>
              <a:rPr lang="vi-VN" sz="2200" b="1" dirty="0" err="1"/>
              <a:t>một</a:t>
            </a:r>
            <a:r>
              <a:rPr lang="vi-VN" sz="2200" b="1" dirty="0"/>
              <a:t> </a:t>
            </a:r>
            <a:r>
              <a:rPr lang="vi-VN" sz="2200" b="1" dirty="0" err="1"/>
              <a:t>số</a:t>
            </a:r>
            <a:r>
              <a:rPr lang="vi-VN" sz="2200" b="1" dirty="0"/>
              <a:t> </a:t>
            </a:r>
            <a:r>
              <a:rPr lang="vi-VN" sz="2200" b="1" dirty="0" err="1"/>
              <a:t>thủ</a:t>
            </a:r>
            <a:r>
              <a:rPr lang="vi-VN" sz="2200" b="1" dirty="0"/>
              <a:t> </a:t>
            </a:r>
            <a:r>
              <a:rPr lang="vi-VN" sz="2200" b="1" dirty="0" err="1"/>
              <a:t>pháp</a:t>
            </a:r>
            <a:r>
              <a:rPr lang="vi-VN" sz="2200" b="1" dirty="0"/>
              <a:t> </a:t>
            </a:r>
            <a:r>
              <a:rPr lang="vi-VN" sz="2200" b="1" dirty="0" err="1"/>
              <a:t>nghệ</a:t>
            </a:r>
            <a:r>
              <a:rPr lang="vi-VN" sz="2200" b="1" dirty="0"/>
              <a:t> </a:t>
            </a:r>
            <a:r>
              <a:rPr lang="vi-VN" sz="2200" b="1" dirty="0" err="1"/>
              <a:t>thuật</a:t>
            </a:r>
            <a:endParaRPr lang="vi-VN" sz="2200" dirty="0"/>
          </a:p>
        </p:txBody>
      </p:sp>
      <p:sp>
        <p:nvSpPr>
          <p:cNvPr id="6" name="TextBox 5">
            <a:extLst>
              <a:ext uri="{FF2B5EF4-FFF2-40B4-BE49-F238E27FC236}">
                <a16:creationId xmlns:a16="http://schemas.microsoft.com/office/drawing/2014/main" id="{6EF6BFA6-AC50-4364-B250-8B189EB704B1}"/>
              </a:ext>
            </a:extLst>
          </p:cNvPr>
          <p:cNvSpPr txBox="1"/>
          <p:nvPr/>
        </p:nvSpPr>
        <p:spPr>
          <a:xfrm>
            <a:off x="3200219" y="843829"/>
            <a:ext cx="3216275" cy="456535"/>
          </a:xfrm>
          <a:prstGeom prst="rect">
            <a:avLst/>
          </a:prstGeom>
          <a:noFill/>
        </p:spPr>
        <p:txBody>
          <a:bodyPr wrap="square">
            <a:spAutoFit/>
          </a:bodyPr>
          <a:lstStyle/>
          <a:p>
            <a:pPr algn="ctr">
              <a:lnSpc>
                <a:spcPct val="150000"/>
              </a:lnSpc>
            </a:pPr>
            <a:r>
              <a:rPr lang="vi-VN" sz="1800" b="1" dirty="0">
                <a:latin typeface="+mn-lt"/>
              </a:rPr>
              <a:t>a) </a:t>
            </a:r>
            <a:r>
              <a:rPr lang="vi-VN" sz="1800" b="1" dirty="0" err="1">
                <a:latin typeface="+mn-lt"/>
              </a:rPr>
              <a:t>Khái</a:t>
            </a:r>
            <a:r>
              <a:rPr lang="vi-VN" sz="1800" b="1" dirty="0">
                <a:latin typeface="+mn-lt"/>
              </a:rPr>
              <a:t> </a:t>
            </a:r>
            <a:r>
              <a:rPr lang="vi-VN" sz="1800" b="1" dirty="0" err="1">
                <a:latin typeface="+mn-lt"/>
              </a:rPr>
              <a:t>niệm</a:t>
            </a:r>
            <a:endParaRPr lang="vi-VN" sz="1800" b="1" dirty="0">
              <a:latin typeface="+mn-lt"/>
            </a:endParaRPr>
          </a:p>
        </p:txBody>
      </p:sp>
      <p:sp>
        <p:nvSpPr>
          <p:cNvPr id="13" name="TextBox 12">
            <a:extLst>
              <a:ext uri="{FF2B5EF4-FFF2-40B4-BE49-F238E27FC236}">
                <a16:creationId xmlns:a16="http://schemas.microsoft.com/office/drawing/2014/main" id="{19C3E2CB-C657-42BE-BAE1-46873EB117DF}"/>
              </a:ext>
            </a:extLst>
          </p:cNvPr>
          <p:cNvSpPr txBox="1"/>
          <p:nvPr/>
        </p:nvSpPr>
        <p:spPr>
          <a:xfrm>
            <a:off x="1355014" y="1323647"/>
            <a:ext cx="6906683" cy="872034"/>
          </a:xfrm>
          <a:prstGeom prst="rect">
            <a:avLst/>
          </a:prstGeom>
          <a:noFill/>
        </p:spPr>
        <p:txBody>
          <a:bodyPr wrap="square">
            <a:spAutoFit/>
          </a:bodyPr>
          <a:lstStyle/>
          <a:p>
            <a:pPr marL="285750" indent="-285750" algn="just">
              <a:lnSpc>
                <a:spcPct val="150000"/>
              </a:lnSpc>
              <a:buFontTx/>
              <a:buChar char="-"/>
            </a:pPr>
            <a:r>
              <a:rPr lang="vi-VN" sz="1800" b="1" dirty="0">
                <a:effectLst/>
                <a:latin typeface="+mn-lt"/>
                <a:ea typeface="Arial" panose="020B0604020202020204" pitchFamily="34" charset="0"/>
              </a:rPr>
              <a:t>Thơ </a:t>
            </a:r>
            <a:r>
              <a:rPr lang="vi-VN" sz="1800" b="1" dirty="0" err="1">
                <a:effectLst/>
                <a:latin typeface="+mn-lt"/>
                <a:ea typeface="Arial" panose="020B0604020202020204" pitchFamily="34" charset="0"/>
              </a:rPr>
              <a:t>trào</a:t>
            </a:r>
            <a:r>
              <a:rPr lang="vi-VN" sz="1800" b="1" dirty="0">
                <a:effectLst/>
                <a:latin typeface="+mn-lt"/>
                <a:ea typeface="Arial" panose="020B0604020202020204" pitchFamily="34" charset="0"/>
              </a:rPr>
              <a:t> </a:t>
            </a:r>
            <a:r>
              <a:rPr lang="vi-VN" sz="1800" b="1" dirty="0" err="1">
                <a:effectLst/>
                <a:latin typeface="+mn-lt"/>
                <a:ea typeface="Arial" panose="020B0604020202020204" pitchFamily="34" charset="0"/>
              </a:rPr>
              <a:t>phúng</a:t>
            </a:r>
            <a:r>
              <a:rPr lang="vi-VN" sz="1800" b="1" dirty="0">
                <a:effectLst/>
                <a:latin typeface="+mn-lt"/>
                <a:ea typeface="Arial" panose="020B0604020202020204" pitchFamily="34" charset="0"/>
              </a:rPr>
              <a:t> </a:t>
            </a:r>
            <a:r>
              <a:rPr lang="vi-VN" sz="1800" dirty="0" err="1">
                <a:effectLst/>
                <a:latin typeface="+mn-lt"/>
                <a:ea typeface="Arial" panose="020B0604020202020204" pitchFamily="34" charset="0"/>
              </a:rPr>
              <a:t>là</a:t>
            </a:r>
            <a:r>
              <a:rPr lang="vi-VN" sz="1800" dirty="0">
                <a:effectLst/>
                <a:latin typeface="+mn-lt"/>
                <a:ea typeface="Arial" panose="020B0604020202020204" pitchFamily="34" charset="0"/>
              </a:rPr>
              <a:t> </a:t>
            </a:r>
            <a:r>
              <a:rPr lang="vi-VN" sz="1800" dirty="0" err="1">
                <a:effectLst/>
                <a:latin typeface="+mn-lt"/>
                <a:ea typeface="Arial" panose="020B0604020202020204" pitchFamily="34" charset="0"/>
              </a:rPr>
              <a:t>một</a:t>
            </a:r>
            <a:r>
              <a:rPr lang="vi-VN" sz="1800" dirty="0">
                <a:effectLst/>
                <a:latin typeface="+mn-lt"/>
                <a:ea typeface="Arial" panose="020B0604020202020204" pitchFamily="34" charset="0"/>
              </a:rPr>
              <a:t> </a:t>
            </a:r>
            <a:r>
              <a:rPr lang="vi-VN" sz="1800" dirty="0" err="1">
                <a:effectLst/>
                <a:latin typeface="+mn-lt"/>
                <a:ea typeface="Arial" panose="020B0604020202020204" pitchFamily="34" charset="0"/>
              </a:rPr>
              <a:t>thể</a:t>
            </a:r>
            <a:r>
              <a:rPr lang="vi-VN" sz="1800" dirty="0">
                <a:effectLst/>
                <a:latin typeface="+mn-lt"/>
                <a:ea typeface="Arial" panose="020B0604020202020204" pitchFamily="34" charset="0"/>
              </a:rPr>
              <a:t> </a:t>
            </a:r>
            <a:r>
              <a:rPr lang="vi-VN" sz="1800" dirty="0" err="1">
                <a:effectLst/>
                <a:latin typeface="+mn-lt"/>
                <a:ea typeface="Arial" panose="020B0604020202020204" pitchFamily="34" charset="0"/>
              </a:rPr>
              <a:t>loại</a:t>
            </a:r>
            <a:r>
              <a:rPr lang="vi-VN" sz="1800" dirty="0">
                <a:effectLst/>
                <a:latin typeface="+mn-lt"/>
                <a:ea typeface="Arial" panose="020B0604020202020204" pitchFamily="34" charset="0"/>
              </a:rPr>
              <a:t> </a:t>
            </a:r>
            <a:r>
              <a:rPr lang="vi-VN" sz="1800" dirty="0" err="1">
                <a:effectLst/>
                <a:latin typeface="+mn-lt"/>
                <a:ea typeface="Arial" panose="020B0604020202020204" pitchFamily="34" charset="0"/>
              </a:rPr>
              <a:t>đặc</a:t>
            </a:r>
            <a:r>
              <a:rPr lang="vi-VN" sz="1800" dirty="0">
                <a:effectLst/>
                <a:latin typeface="+mn-lt"/>
                <a:ea typeface="Arial" panose="020B0604020202020204" pitchFamily="34" charset="0"/>
              </a:rPr>
              <a:t> </a:t>
            </a:r>
            <a:r>
              <a:rPr lang="vi-VN" sz="1800" dirty="0" err="1">
                <a:effectLst/>
                <a:latin typeface="+mn-lt"/>
                <a:ea typeface="Arial" panose="020B0604020202020204" pitchFamily="34" charset="0"/>
              </a:rPr>
              <a:t>biệt</a:t>
            </a:r>
            <a:r>
              <a:rPr lang="vi-VN" sz="1800" dirty="0">
                <a:effectLst/>
                <a:latin typeface="+mn-lt"/>
                <a:ea typeface="Arial" panose="020B0604020202020204" pitchFamily="34" charset="0"/>
              </a:rPr>
              <a:t> </a:t>
            </a:r>
            <a:r>
              <a:rPr lang="vi-VN" sz="1800" dirty="0" err="1">
                <a:effectLst/>
                <a:latin typeface="+mn-lt"/>
                <a:ea typeface="Arial" panose="020B0604020202020204" pitchFamily="34" charset="0"/>
              </a:rPr>
              <a:t>của</a:t>
            </a:r>
            <a:r>
              <a:rPr lang="vi-VN" sz="1800" dirty="0">
                <a:effectLst/>
                <a:latin typeface="+mn-lt"/>
                <a:ea typeface="Arial" panose="020B0604020202020204" pitchFamily="34" charset="0"/>
              </a:rPr>
              <a:t> </a:t>
            </a:r>
            <a:r>
              <a:rPr lang="vi-VN" sz="1800" dirty="0" err="1">
                <a:effectLst/>
                <a:latin typeface="+mn-lt"/>
                <a:ea typeface="Arial" panose="020B0604020202020204" pitchFamily="34" charset="0"/>
              </a:rPr>
              <a:t>sáng</a:t>
            </a:r>
            <a:r>
              <a:rPr lang="vi-VN" sz="1800" dirty="0">
                <a:effectLst/>
                <a:latin typeface="+mn-lt"/>
                <a:ea typeface="Arial" panose="020B0604020202020204" pitchFamily="34" charset="0"/>
              </a:rPr>
              <a:t> </a:t>
            </a:r>
            <a:r>
              <a:rPr lang="vi-VN" sz="1800" dirty="0" err="1">
                <a:effectLst/>
                <a:latin typeface="+mn-lt"/>
                <a:ea typeface="Arial" panose="020B0604020202020204" pitchFamily="34" charset="0"/>
              </a:rPr>
              <a:t>tác</a:t>
            </a:r>
            <a:r>
              <a:rPr lang="vi-VN" sz="1800" dirty="0">
                <a:effectLst/>
                <a:latin typeface="+mn-lt"/>
                <a:ea typeface="Arial" panose="020B0604020202020204" pitchFamily="34" charset="0"/>
              </a:rPr>
              <a:t> văn </a:t>
            </a:r>
            <a:r>
              <a:rPr lang="vi-VN" sz="1800" dirty="0" err="1">
                <a:effectLst/>
                <a:latin typeface="+mn-lt"/>
                <a:ea typeface="Arial" panose="020B0604020202020204" pitchFamily="34" charset="0"/>
              </a:rPr>
              <a:t>học</a:t>
            </a:r>
            <a:r>
              <a:rPr lang="vi-VN" sz="1800" dirty="0">
                <a:effectLst/>
                <a:latin typeface="+mn-lt"/>
                <a:ea typeface="Arial" panose="020B0604020202020204" pitchFamily="34" charset="0"/>
              </a:rPr>
              <a:t>, </a:t>
            </a:r>
            <a:r>
              <a:rPr lang="vi-VN" sz="1800" dirty="0" err="1">
                <a:effectLst/>
                <a:latin typeface="+mn-lt"/>
                <a:ea typeface="Arial" panose="020B0604020202020204" pitchFamily="34" charset="0"/>
              </a:rPr>
              <a:t>gắn</a:t>
            </a:r>
            <a:r>
              <a:rPr lang="vi-VN" sz="1800" dirty="0">
                <a:effectLst/>
                <a:latin typeface="+mn-lt"/>
                <a:ea typeface="Arial" panose="020B0604020202020204" pitchFamily="34" charset="0"/>
              </a:rPr>
              <a:t> </a:t>
            </a:r>
            <a:r>
              <a:rPr lang="vi-VN" sz="1800" dirty="0" err="1">
                <a:effectLst/>
                <a:latin typeface="+mn-lt"/>
                <a:ea typeface="Arial" panose="020B0604020202020204" pitchFamily="34" charset="0"/>
              </a:rPr>
              <a:t>liền</a:t>
            </a:r>
            <a:r>
              <a:rPr lang="vi-VN" sz="1800" dirty="0">
                <a:effectLst/>
                <a:latin typeface="+mn-lt"/>
                <a:ea typeface="Arial" panose="020B0604020202020204" pitchFamily="34" charset="0"/>
              </a:rPr>
              <a:t> </a:t>
            </a:r>
            <a:r>
              <a:rPr lang="vi-VN" sz="1800" dirty="0" err="1">
                <a:effectLst/>
                <a:latin typeface="+mn-lt"/>
                <a:ea typeface="Arial" panose="020B0604020202020204" pitchFamily="34" charset="0"/>
              </a:rPr>
              <a:t>với</a:t>
            </a:r>
            <a:r>
              <a:rPr lang="vi-VN" sz="1800" dirty="0">
                <a:effectLst/>
                <a:latin typeface="+mn-lt"/>
                <a:ea typeface="Arial" panose="020B0604020202020204" pitchFamily="34" charset="0"/>
              </a:rPr>
              <a:t> </a:t>
            </a:r>
            <a:r>
              <a:rPr lang="vi-VN" sz="1800" dirty="0" err="1">
                <a:effectLst/>
                <a:latin typeface="+mn-lt"/>
                <a:ea typeface="Arial" panose="020B0604020202020204" pitchFamily="34" charset="0"/>
              </a:rPr>
              <a:t>các</a:t>
            </a:r>
            <a:r>
              <a:rPr lang="vi-VN" sz="1800" dirty="0">
                <a:effectLst/>
                <a:latin typeface="+mn-lt"/>
                <a:ea typeface="Arial" panose="020B0604020202020204" pitchFamily="34" charset="0"/>
              </a:rPr>
              <a:t> cung </a:t>
            </a:r>
            <a:r>
              <a:rPr lang="vi-VN" sz="1800" dirty="0" err="1">
                <a:effectLst/>
                <a:latin typeface="+mn-lt"/>
                <a:ea typeface="Arial" panose="020B0604020202020204" pitchFamily="34" charset="0"/>
              </a:rPr>
              <a:t>bậc</a:t>
            </a:r>
            <a:r>
              <a:rPr lang="vi-VN" sz="1800" dirty="0">
                <a:effectLst/>
                <a:latin typeface="+mn-lt"/>
                <a:ea typeface="Arial" panose="020B0604020202020204" pitchFamily="34" charset="0"/>
              </a:rPr>
              <a:t> </a:t>
            </a:r>
            <a:r>
              <a:rPr lang="vi-VN" sz="1800" dirty="0" err="1">
                <a:effectLst/>
                <a:latin typeface="+mn-lt"/>
                <a:ea typeface="Arial" panose="020B0604020202020204" pitchFamily="34" charset="0"/>
              </a:rPr>
              <a:t>tiếng</a:t>
            </a:r>
            <a:r>
              <a:rPr lang="vi-VN" sz="1800" dirty="0">
                <a:effectLst/>
                <a:latin typeface="+mn-lt"/>
                <a:ea typeface="Arial" panose="020B0604020202020204" pitchFamily="34" charset="0"/>
              </a:rPr>
              <a:t> </a:t>
            </a:r>
            <a:r>
              <a:rPr lang="vi-VN" sz="1800" dirty="0" err="1">
                <a:effectLst/>
                <a:latin typeface="+mn-lt"/>
                <a:ea typeface="Arial" panose="020B0604020202020204" pitchFamily="34" charset="0"/>
              </a:rPr>
              <a:t>cười</a:t>
            </a:r>
            <a:r>
              <a:rPr lang="vi-VN" sz="1800" dirty="0">
                <a:effectLst/>
                <a:latin typeface="+mn-lt"/>
                <a:ea typeface="Arial" panose="020B0604020202020204" pitchFamily="34" charset="0"/>
              </a:rPr>
              <a:t> mang ý </a:t>
            </a:r>
            <a:r>
              <a:rPr lang="vi-VN" sz="1800" dirty="0" err="1">
                <a:effectLst/>
                <a:latin typeface="+mn-lt"/>
                <a:ea typeface="Arial" panose="020B0604020202020204" pitchFamily="34" charset="0"/>
              </a:rPr>
              <a:t>nghĩa</a:t>
            </a:r>
            <a:r>
              <a:rPr lang="vi-VN" sz="1800" dirty="0">
                <a:effectLst/>
                <a:latin typeface="+mn-lt"/>
                <a:ea typeface="Arial" panose="020B0604020202020204" pitchFamily="34" charset="0"/>
              </a:rPr>
              <a:t> </a:t>
            </a:r>
            <a:r>
              <a:rPr lang="vi-VN" sz="1800" dirty="0" err="1">
                <a:effectLst/>
                <a:latin typeface="+mn-lt"/>
                <a:ea typeface="Arial" panose="020B0604020202020204" pitchFamily="34" charset="0"/>
              </a:rPr>
              <a:t>xã</a:t>
            </a:r>
            <a:r>
              <a:rPr lang="vi-VN" sz="1800" dirty="0">
                <a:effectLst/>
                <a:latin typeface="+mn-lt"/>
                <a:ea typeface="Arial" panose="020B0604020202020204" pitchFamily="34" charset="0"/>
              </a:rPr>
              <a:t> </a:t>
            </a:r>
            <a:r>
              <a:rPr lang="vi-VN" sz="1800" dirty="0" err="1">
                <a:effectLst/>
                <a:latin typeface="+mn-lt"/>
                <a:ea typeface="Arial" panose="020B0604020202020204" pitchFamily="34" charset="0"/>
              </a:rPr>
              <a:t>hội</a:t>
            </a:r>
            <a:r>
              <a:rPr lang="vi-VN" sz="1800" dirty="0">
                <a:effectLst/>
                <a:latin typeface="+mn-lt"/>
                <a:ea typeface="Arial" panose="020B0604020202020204" pitchFamily="34" charset="0"/>
              </a:rPr>
              <a:t>. </a:t>
            </a:r>
          </a:p>
        </p:txBody>
      </p:sp>
      <p:sp>
        <p:nvSpPr>
          <p:cNvPr id="3" name="Rectangle 2">
            <a:extLst>
              <a:ext uri="{FF2B5EF4-FFF2-40B4-BE49-F238E27FC236}">
                <a16:creationId xmlns:a16="http://schemas.microsoft.com/office/drawing/2014/main" id="{A4CF9744-0511-4FD6-A392-C2E594ACA829}"/>
              </a:ext>
            </a:extLst>
          </p:cNvPr>
          <p:cNvSpPr/>
          <p:nvPr/>
        </p:nvSpPr>
        <p:spPr>
          <a:xfrm>
            <a:off x="863599" y="2405014"/>
            <a:ext cx="2396067" cy="2432049"/>
          </a:xfrm>
          <a:prstGeom prst="rect">
            <a:avLst/>
          </a:prstGeom>
          <a:solidFill>
            <a:schemeClr val="bg1"/>
          </a:solidFill>
          <a:ln w="57150"/>
        </p:spPr>
        <p:style>
          <a:lnRef idx="3">
            <a:schemeClr val="lt1"/>
          </a:lnRef>
          <a:fillRef idx="1">
            <a:schemeClr val="accent1"/>
          </a:fillRef>
          <a:effectRef idx="1">
            <a:schemeClr val="accent1"/>
          </a:effectRef>
          <a:fontRef idx="minor">
            <a:schemeClr val="lt1"/>
          </a:fontRef>
        </p:style>
        <p:txBody>
          <a:bodyPr rtlCol="0" anchor="ctr"/>
          <a:lstStyle/>
          <a:p>
            <a:pPr algn="just">
              <a:lnSpc>
                <a:spcPct val="150000"/>
              </a:lnSpc>
            </a:pPr>
            <a:r>
              <a:rPr lang="vi-VN" sz="1800" b="1" dirty="0" err="1">
                <a:solidFill>
                  <a:schemeClr val="tx1"/>
                </a:solidFill>
                <a:effectLst/>
                <a:ea typeface="Arial" panose="020B0604020202020204" pitchFamily="34" charset="0"/>
              </a:rPr>
              <a:t>Hài</a:t>
            </a:r>
            <a:r>
              <a:rPr lang="vi-VN" sz="1800" b="1" dirty="0">
                <a:solidFill>
                  <a:schemeClr val="tx1"/>
                </a:solidFill>
                <a:effectLst/>
                <a:ea typeface="Arial" panose="020B0604020202020204" pitchFamily="34" charset="0"/>
              </a:rPr>
              <a:t> </a:t>
            </a:r>
            <a:r>
              <a:rPr lang="vi-VN" sz="1800" b="1" dirty="0" err="1">
                <a:solidFill>
                  <a:schemeClr val="tx1"/>
                </a:solidFill>
                <a:effectLst/>
                <a:ea typeface="Arial" panose="020B0604020202020204" pitchFamily="34" charset="0"/>
              </a:rPr>
              <a:t>hước</a:t>
            </a:r>
            <a:r>
              <a:rPr lang="vi-VN" sz="1800" b="1"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là</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sự</a:t>
            </a:r>
            <a:r>
              <a:rPr lang="vi-VN" sz="1800" dirty="0">
                <a:solidFill>
                  <a:schemeClr val="tx1"/>
                </a:solidFill>
                <a:effectLst/>
                <a:ea typeface="Arial" panose="020B0604020202020204" pitchFamily="34" charset="0"/>
              </a:rPr>
              <a:t> phê </a:t>
            </a:r>
            <a:r>
              <a:rPr lang="vi-VN" sz="1800" dirty="0" err="1">
                <a:solidFill>
                  <a:schemeClr val="tx1"/>
                </a:solidFill>
                <a:effectLst/>
                <a:ea typeface="Arial" panose="020B0604020202020204" pitchFamily="34" charset="0"/>
              </a:rPr>
              <a:t>phán</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nhẹ</a:t>
            </a:r>
            <a:r>
              <a:rPr lang="vi-VN" sz="1800" dirty="0">
                <a:solidFill>
                  <a:schemeClr val="tx1"/>
                </a:solidFill>
                <a:effectLst/>
                <a:ea typeface="Arial" panose="020B0604020202020204" pitchFamily="34" charset="0"/>
              </a:rPr>
              <a:t> nhang.</a:t>
            </a:r>
            <a:endParaRPr lang="vi-VN" sz="1800" dirty="0">
              <a:solidFill>
                <a:schemeClr val="tx1"/>
              </a:solidFill>
            </a:endParaRPr>
          </a:p>
        </p:txBody>
      </p:sp>
      <p:sp>
        <p:nvSpPr>
          <p:cNvPr id="15" name="Rectangle 14">
            <a:extLst>
              <a:ext uri="{FF2B5EF4-FFF2-40B4-BE49-F238E27FC236}">
                <a16:creationId xmlns:a16="http://schemas.microsoft.com/office/drawing/2014/main" id="{953662D9-57AC-4C1D-9BA7-8B8A523CAD38}"/>
              </a:ext>
            </a:extLst>
          </p:cNvPr>
          <p:cNvSpPr/>
          <p:nvPr/>
        </p:nvSpPr>
        <p:spPr>
          <a:xfrm>
            <a:off x="3555999" y="2405014"/>
            <a:ext cx="2396067" cy="2432049"/>
          </a:xfrm>
          <a:prstGeom prst="rect">
            <a:avLst/>
          </a:prstGeom>
          <a:solidFill>
            <a:schemeClr val="bg1"/>
          </a:solidFill>
          <a:ln w="57150"/>
        </p:spPr>
        <p:style>
          <a:lnRef idx="3">
            <a:schemeClr val="lt1"/>
          </a:lnRef>
          <a:fillRef idx="1">
            <a:schemeClr val="accent1"/>
          </a:fillRef>
          <a:effectRef idx="1">
            <a:schemeClr val="accent1"/>
          </a:effectRef>
          <a:fontRef idx="minor">
            <a:schemeClr val="lt1"/>
          </a:fontRef>
        </p:style>
        <p:txBody>
          <a:bodyPr rtlCol="0" anchor="ctr"/>
          <a:lstStyle/>
          <a:p>
            <a:pPr algn="just">
              <a:lnSpc>
                <a:spcPct val="150000"/>
              </a:lnSpc>
            </a:pPr>
            <a:r>
              <a:rPr lang="vi-VN" sz="1800" b="1" dirty="0">
                <a:solidFill>
                  <a:schemeClr val="tx1"/>
                </a:solidFill>
                <a:effectLst/>
                <a:ea typeface="Arial" panose="020B0604020202020204" pitchFamily="34" charset="0"/>
              </a:rPr>
              <a:t>Châm </a:t>
            </a:r>
            <a:r>
              <a:rPr lang="vi-VN" sz="1800" b="1" dirty="0" err="1">
                <a:solidFill>
                  <a:schemeClr val="tx1"/>
                </a:solidFill>
                <a:effectLst/>
                <a:ea typeface="Arial" panose="020B0604020202020204" pitchFamily="34" charset="0"/>
              </a:rPr>
              <a:t>biếm</a:t>
            </a:r>
            <a:r>
              <a:rPr lang="vi-VN" sz="1800" b="1"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là</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dùng</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lời</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lẽ</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sắc</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sảo</a:t>
            </a:r>
            <a:r>
              <a:rPr lang="vi-VN" sz="1800" dirty="0">
                <a:solidFill>
                  <a:schemeClr val="tx1"/>
                </a:solidFill>
                <a:effectLst/>
                <a:ea typeface="Arial" panose="020B0604020202020204" pitchFamily="34" charset="0"/>
              </a:rPr>
              <a:t>, thâm </a:t>
            </a:r>
            <a:r>
              <a:rPr lang="vi-VN" sz="1800" dirty="0" err="1">
                <a:solidFill>
                  <a:schemeClr val="tx1"/>
                </a:solidFill>
                <a:effectLst/>
                <a:ea typeface="Arial" panose="020B0604020202020204" pitchFamily="34" charset="0"/>
              </a:rPr>
              <a:t>thuý</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để</a:t>
            </a:r>
            <a:r>
              <a:rPr lang="vi-VN" sz="1800" dirty="0">
                <a:solidFill>
                  <a:schemeClr val="tx1"/>
                </a:solidFill>
                <a:effectLst/>
                <a:ea typeface="Arial" panose="020B0604020202020204" pitchFamily="34" charset="0"/>
              </a:rPr>
              <a:t> phê </a:t>
            </a:r>
            <a:r>
              <a:rPr lang="vi-VN" sz="1800" dirty="0" err="1">
                <a:solidFill>
                  <a:schemeClr val="tx1"/>
                </a:solidFill>
                <a:effectLst/>
                <a:ea typeface="Arial" panose="020B0604020202020204" pitchFamily="34" charset="0"/>
              </a:rPr>
              <a:t>phán</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vạch</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trần</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đối</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tượng</a:t>
            </a:r>
            <a:r>
              <a:rPr lang="vi-VN" sz="1800" dirty="0">
                <a:solidFill>
                  <a:schemeClr val="tx1"/>
                </a:solidFill>
                <a:effectLst/>
                <a:ea typeface="Arial" panose="020B0604020202020204" pitchFamily="34" charset="0"/>
              </a:rPr>
              <a:t>.</a:t>
            </a:r>
            <a:endParaRPr lang="vi-VN" sz="1800" dirty="0">
              <a:solidFill>
                <a:schemeClr val="tx1"/>
              </a:solidFill>
            </a:endParaRPr>
          </a:p>
        </p:txBody>
      </p:sp>
      <p:sp>
        <p:nvSpPr>
          <p:cNvPr id="16" name="Rectangle 15">
            <a:extLst>
              <a:ext uri="{FF2B5EF4-FFF2-40B4-BE49-F238E27FC236}">
                <a16:creationId xmlns:a16="http://schemas.microsoft.com/office/drawing/2014/main" id="{0BDCEA08-C13E-4CA1-88FF-8EAA48C545C1}"/>
              </a:ext>
            </a:extLst>
          </p:cNvPr>
          <p:cNvSpPr/>
          <p:nvPr/>
        </p:nvSpPr>
        <p:spPr>
          <a:xfrm>
            <a:off x="6248399" y="2405013"/>
            <a:ext cx="2396067" cy="2432049"/>
          </a:xfrm>
          <a:prstGeom prst="rect">
            <a:avLst/>
          </a:prstGeom>
          <a:solidFill>
            <a:schemeClr val="bg1"/>
          </a:solidFill>
          <a:ln w="57150"/>
        </p:spPr>
        <p:style>
          <a:lnRef idx="3">
            <a:schemeClr val="lt1"/>
          </a:lnRef>
          <a:fillRef idx="1">
            <a:schemeClr val="accent1"/>
          </a:fillRef>
          <a:effectRef idx="1">
            <a:schemeClr val="accent1"/>
          </a:effectRef>
          <a:fontRef idx="minor">
            <a:schemeClr val="lt1"/>
          </a:fontRef>
        </p:style>
        <p:txBody>
          <a:bodyPr rtlCol="0" anchor="ctr"/>
          <a:lstStyle/>
          <a:p>
            <a:pPr algn="just">
              <a:lnSpc>
                <a:spcPct val="150000"/>
              </a:lnSpc>
            </a:pPr>
            <a:r>
              <a:rPr lang="vi-VN" sz="1800" b="1" dirty="0" err="1">
                <a:solidFill>
                  <a:schemeClr val="tx1"/>
                </a:solidFill>
                <a:effectLst/>
                <a:ea typeface="Arial" panose="020B0604020202020204" pitchFamily="34" charset="0"/>
              </a:rPr>
              <a:t>Đả</a:t>
            </a:r>
            <a:r>
              <a:rPr lang="vi-VN" sz="1800" b="1" dirty="0">
                <a:solidFill>
                  <a:schemeClr val="tx1"/>
                </a:solidFill>
                <a:effectLst/>
                <a:ea typeface="Arial" panose="020B0604020202020204" pitchFamily="34" charset="0"/>
              </a:rPr>
              <a:t> </a:t>
            </a:r>
            <a:r>
              <a:rPr lang="vi-VN" sz="1800" b="1" dirty="0" err="1">
                <a:solidFill>
                  <a:schemeClr val="tx1"/>
                </a:solidFill>
                <a:effectLst/>
                <a:ea typeface="Arial" panose="020B0604020202020204" pitchFamily="34" charset="0"/>
              </a:rPr>
              <a:t>kích</a:t>
            </a:r>
            <a:r>
              <a:rPr lang="vi-VN" sz="1800" b="1"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là</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tiếng</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cười</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phủ</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định</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thường</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dùng</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để</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chỉ</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trích</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phản</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đối</a:t>
            </a:r>
            <a:r>
              <a:rPr lang="vi-VN" sz="1800" dirty="0">
                <a:solidFill>
                  <a:schemeClr val="tx1"/>
                </a:solidFill>
                <a:effectLst/>
                <a:ea typeface="Arial" panose="020B0604020202020204" pitchFamily="34" charset="0"/>
              </a:rPr>
              <a:t> gay </a:t>
            </a:r>
            <a:r>
              <a:rPr lang="vi-VN" sz="1800" dirty="0" err="1">
                <a:solidFill>
                  <a:schemeClr val="tx1"/>
                </a:solidFill>
                <a:effectLst/>
                <a:ea typeface="Arial" panose="020B0604020202020204" pitchFamily="34" charset="0"/>
              </a:rPr>
              <a:t>gắt</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đối</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tượng</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trào</a:t>
            </a:r>
            <a:r>
              <a:rPr lang="vi-VN" sz="1800" dirty="0">
                <a:solidFill>
                  <a:schemeClr val="tx1"/>
                </a:solidFill>
                <a:effectLst/>
                <a:ea typeface="Arial" panose="020B0604020202020204" pitchFamily="34" charset="0"/>
              </a:rPr>
              <a:t> </a:t>
            </a:r>
            <a:r>
              <a:rPr lang="vi-VN" sz="1800" dirty="0" err="1">
                <a:solidFill>
                  <a:schemeClr val="tx1"/>
                </a:solidFill>
                <a:effectLst/>
                <a:ea typeface="Arial" panose="020B0604020202020204" pitchFamily="34" charset="0"/>
              </a:rPr>
              <a:t>phúng</a:t>
            </a:r>
            <a:endParaRPr lang="vi-VN" sz="1800" dirty="0">
              <a:solidFill>
                <a:schemeClr val="tx1"/>
              </a:solidFill>
            </a:endParaRPr>
          </a:p>
        </p:txBody>
      </p:sp>
    </p:spTree>
    <p:extLst>
      <p:ext uri="{BB962C8B-B14F-4D97-AF65-F5344CB8AC3E}">
        <p14:creationId xmlns:p14="http://schemas.microsoft.com/office/powerpoint/2010/main" val="43092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left)">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par>
                                <p:cTn id="25" presetID="22" presetClass="entr" presetSubtype="1" fill="hold" grpId="0" nodeType="withEffect">
                                  <p:stCondLst>
                                    <p:cond delay="100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3"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9C3E2CB-C657-42BE-BAE1-46873EB117DF}"/>
              </a:ext>
            </a:extLst>
          </p:cNvPr>
          <p:cNvSpPr txBox="1"/>
          <p:nvPr/>
        </p:nvSpPr>
        <p:spPr>
          <a:xfrm>
            <a:off x="2052507" y="87564"/>
            <a:ext cx="5405966" cy="458074"/>
          </a:xfrm>
          <a:prstGeom prst="rect">
            <a:avLst/>
          </a:prstGeom>
          <a:noFill/>
        </p:spPr>
        <p:txBody>
          <a:bodyPr wrap="square">
            <a:spAutoFit/>
          </a:bodyPr>
          <a:lstStyle/>
          <a:p>
            <a:pPr algn="ctr">
              <a:lnSpc>
                <a:spcPct val="150000"/>
              </a:lnSpc>
              <a:spcAft>
                <a:spcPts val="800"/>
              </a:spcAft>
            </a:pPr>
            <a:r>
              <a:rPr lang="vi-VN" sz="1800" b="1" dirty="0">
                <a:latin typeface="+mn-lt"/>
                <a:ea typeface="Arial" panose="020B0604020202020204" pitchFamily="34" charset="0"/>
              </a:rPr>
              <a:t>b) </a:t>
            </a:r>
            <a:r>
              <a:rPr lang="vi-VN" sz="1800" b="1" dirty="0" err="1">
                <a:latin typeface="+mn-lt"/>
                <a:ea typeface="Arial" panose="020B0604020202020204" pitchFamily="34" charset="0"/>
              </a:rPr>
              <a:t>Một</a:t>
            </a:r>
            <a:r>
              <a:rPr lang="vi-VN" sz="1800" b="1" dirty="0">
                <a:latin typeface="+mn-lt"/>
                <a:ea typeface="Arial" panose="020B0604020202020204" pitchFamily="34" charset="0"/>
              </a:rPr>
              <a:t> </a:t>
            </a:r>
            <a:r>
              <a:rPr lang="vi-VN" sz="1800" b="1" dirty="0" err="1">
                <a:latin typeface="+mn-lt"/>
                <a:ea typeface="Arial" panose="020B0604020202020204" pitchFamily="34" charset="0"/>
              </a:rPr>
              <a:t>số</a:t>
            </a:r>
            <a:r>
              <a:rPr lang="vi-VN" sz="1800" b="1" dirty="0">
                <a:latin typeface="+mn-lt"/>
                <a:ea typeface="Arial" panose="020B0604020202020204" pitchFamily="34" charset="0"/>
              </a:rPr>
              <a:t> </a:t>
            </a:r>
            <a:r>
              <a:rPr lang="vi-VN" sz="1800" b="1" dirty="0" err="1">
                <a:latin typeface="+mn-lt"/>
                <a:ea typeface="Arial" panose="020B0604020202020204" pitchFamily="34" charset="0"/>
              </a:rPr>
              <a:t>thủ</a:t>
            </a:r>
            <a:r>
              <a:rPr lang="vi-VN" sz="1800" b="1" dirty="0">
                <a:latin typeface="+mn-lt"/>
                <a:ea typeface="Arial" panose="020B0604020202020204" pitchFamily="34" charset="0"/>
              </a:rPr>
              <a:t> </a:t>
            </a:r>
            <a:r>
              <a:rPr lang="vi-VN" sz="1800" b="1" dirty="0" err="1">
                <a:latin typeface="+mn-lt"/>
                <a:ea typeface="Arial" panose="020B0604020202020204" pitchFamily="34" charset="0"/>
              </a:rPr>
              <a:t>pháp</a:t>
            </a:r>
            <a:r>
              <a:rPr lang="vi-VN" sz="1800" b="1" dirty="0">
                <a:latin typeface="+mn-lt"/>
                <a:ea typeface="Arial" panose="020B0604020202020204" pitchFamily="34" charset="0"/>
              </a:rPr>
              <a:t> trong thơ </a:t>
            </a:r>
            <a:r>
              <a:rPr lang="vi-VN" sz="1800" b="1" dirty="0" err="1">
                <a:latin typeface="+mn-lt"/>
                <a:ea typeface="Arial" panose="020B0604020202020204" pitchFamily="34" charset="0"/>
              </a:rPr>
              <a:t>trào</a:t>
            </a:r>
            <a:r>
              <a:rPr lang="vi-VN" sz="1800" b="1" dirty="0">
                <a:latin typeface="+mn-lt"/>
                <a:ea typeface="Arial" panose="020B0604020202020204" pitchFamily="34" charset="0"/>
              </a:rPr>
              <a:t> </a:t>
            </a:r>
            <a:r>
              <a:rPr lang="vi-VN" sz="1800" b="1" dirty="0" err="1">
                <a:latin typeface="+mn-lt"/>
                <a:ea typeface="Arial" panose="020B0604020202020204" pitchFamily="34" charset="0"/>
              </a:rPr>
              <a:t>phúng</a:t>
            </a:r>
            <a:endParaRPr lang="vi-VN" sz="2000" b="1" dirty="0">
              <a:effectLst/>
              <a:latin typeface="+mn-lt"/>
              <a:ea typeface="Arial" panose="020B0604020202020204" pitchFamily="34" charset="0"/>
            </a:endParaRPr>
          </a:p>
        </p:txBody>
      </p:sp>
      <p:sp>
        <p:nvSpPr>
          <p:cNvPr id="7" name="TextBox 6">
            <a:extLst>
              <a:ext uri="{FF2B5EF4-FFF2-40B4-BE49-F238E27FC236}">
                <a16:creationId xmlns:a16="http://schemas.microsoft.com/office/drawing/2014/main" id="{2E5191BD-5ACF-424B-81FB-409551F4A72F}"/>
              </a:ext>
            </a:extLst>
          </p:cNvPr>
          <p:cNvSpPr txBox="1"/>
          <p:nvPr/>
        </p:nvSpPr>
        <p:spPr>
          <a:xfrm>
            <a:off x="1362236" y="645999"/>
            <a:ext cx="6786508" cy="3970318"/>
          </a:xfrm>
          <a:prstGeom prst="rect">
            <a:avLst/>
          </a:prstGeom>
          <a:solidFill>
            <a:schemeClr val="bg1"/>
          </a:solidFill>
        </p:spPr>
        <p:txBody>
          <a:bodyPr wrap="square">
            <a:spAutoFit/>
          </a:bodyPr>
          <a:lstStyle/>
          <a:p>
            <a:pPr marL="285750" indent="-285750" algn="just">
              <a:lnSpc>
                <a:spcPct val="150000"/>
              </a:lnSpc>
              <a:buFontTx/>
              <a:buChar char="-"/>
              <a:tabLst>
                <a:tab pos="90170" algn="l"/>
                <a:tab pos="180340" algn="l"/>
                <a:tab pos="270510" algn="l"/>
              </a:tabLst>
            </a:pPr>
            <a:r>
              <a:rPr lang="vi-VN" sz="2400" b="1" dirty="0">
                <a:effectLst/>
                <a:latin typeface="+mj-lt"/>
                <a:ea typeface="Arial" panose="020B0604020202020204" pitchFamily="34" charset="0"/>
              </a:rPr>
              <a:t>Chơi </a:t>
            </a:r>
            <a:r>
              <a:rPr lang="vi-VN" sz="2400" b="1" dirty="0" err="1">
                <a:effectLst/>
                <a:latin typeface="+mj-lt"/>
                <a:ea typeface="Arial" panose="020B0604020202020204" pitchFamily="34" charset="0"/>
              </a:rPr>
              <a:t>chữ</a:t>
            </a:r>
            <a:r>
              <a:rPr lang="vi-VN" sz="2400" b="1" dirty="0">
                <a:effectLst/>
                <a:latin typeface="+mj-lt"/>
                <a:ea typeface="Arial" panose="020B0604020202020204" pitchFamily="34" charset="0"/>
              </a:rPr>
              <a:t>: </a:t>
            </a:r>
            <a:r>
              <a:rPr lang="vi-VN" sz="2400" dirty="0" err="1">
                <a:effectLst/>
                <a:latin typeface="+mj-lt"/>
                <a:ea typeface="Arial" panose="020B0604020202020204" pitchFamily="34" charset="0"/>
              </a:rPr>
              <a:t>là</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vận</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dụng</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các</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hiện</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tượng</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đồng</a:t>
            </a:r>
            <a:r>
              <a:rPr lang="vi-VN" sz="2400" dirty="0">
                <a:effectLst/>
                <a:latin typeface="+mj-lt"/>
                <a:ea typeface="Arial" panose="020B0604020202020204" pitchFamily="34" charset="0"/>
              </a:rPr>
              <a:t> âm, </a:t>
            </a:r>
            <a:r>
              <a:rPr lang="vi-VN" sz="2400" dirty="0" err="1">
                <a:effectLst/>
                <a:latin typeface="+mj-lt"/>
                <a:ea typeface="Arial" panose="020B0604020202020204" pitchFamily="34" charset="0"/>
              </a:rPr>
              <a:t>trái</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nghĩa</a:t>
            </a:r>
            <a:r>
              <a:rPr lang="vi-VN" sz="2400" dirty="0">
                <a:effectLst/>
                <a:latin typeface="+mj-lt"/>
                <a:ea typeface="Arial" panose="020B0604020202020204" pitchFamily="34" charset="0"/>
              </a:rPr>
              <a:t>, đa </a:t>
            </a:r>
            <a:r>
              <a:rPr lang="vi-VN" sz="2400" dirty="0" err="1">
                <a:effectLst/>
                <a:latin typeface="+mj-lt"/>
                <a:ea typeface="Arial" panose="020B0604020202020204" pitchFamily="34" charset="0"/>
              </a:rPr>
              <a:t>nghĩa</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từ</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láy</a:t>
            </a:r>
            <a:r>
              <a:rPr lang="vi-VN" sz="2400" dirty="0">
                <a:effectLst/>
                <a:latin typeface="+mj-lt"/>
                <a:ea typeface="Arial" panose="020B0604020202020204" pitchFamily="34" charset="0"/>
              </a:rPr>
              <a:t>,… trong </a:t>
            </a:r>
            <a:r>
              <a:rPr lang="vi-VN" sz="2400" dirty="0" err="1">
                <a:effectLst/>
                <a:latin typeface="+mj-lt"/>
                <a:ea typeface="Arial" panose="020B0604020202020204" pitchFamily="34" charset="0"/>
              </a:rPr>
              <a:t>cùng</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một</a:t>
            </a:r>
            <a:r>
              <a:rPr lang="vi-VN" sz="2400" dirty="0">
                <a:effectLst/>
                <a:latin typeface="+mj-lt"/>
                <a:ea typeface="Arial" panose="020B0604020202020204" pitchFamily="34" charset="0"/>
              </a:rPr>
              <a:t> câu thơ </a:t>
            </a:r>
            <a:r>
              <a:rPr lang="vi-VN" sz="2400" dirty="0" err="1">
                <a:effectLst/>
                <a:latin typeface="+mj-lt"/>
                <a:ea typeface="Arial" panose="020B0604020202020204" pitchFamily="34" charset="0"/>
              </a:rPr>
              <a:t>để</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tạo</a:t>
            </a:r>
            <a:r>
              <a:rPr lang="vi-VN" sz="2400" dirty="0">
                <a:effectLst/>
                <a:latin typeface="+mj-lt"/>
                <a:ea typeface="Arial" panose="020B0604020202020204" pitchFamily="34" charset="0"/>
              </a:rPr>
              <a:t> nên ý </a:t>
            </a:r>
            <a:r>
              <a:rPr lang="vi-VN" sz="2400" dirty="0" err="1">
                <a:effectLst/>
                <a:latin typeface="+mj-lt"/>
                <a:ea typeface="Arial" panose="020B0604020202020204" pitchFamily="34" charset="0"/>
              </a:rPr>
              <a:t>nghĩa</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bất</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ngờ</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làm</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bật</a:t>
            </a:r>
            <a:r>
              <a:rPr lang="vi-VN" sz="2400" dirty="0">
                <a:effectLst/>
                <a:latin typeface="+mj-lt"/>
                <a:ea typeface="Arial" panose="020B0604020202020204" pitchFamily="34" charset="0"/>
              </a:rPr>
              <a:t> ra </a:t>
            </a:r>
            <a:r>
              <a:rPr lang="vi-VN" sz="2400" dirty="0" err="1">
                <a:effectLst/>
                <a:latin typeface="+mj-lt"/>
                <a:ea typeface="Arial" panose="020B0604020202020204" pitchFamily="34" charset="0"/>
              </a:rPr>
              <a:t>tiếng</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cười</a:t>
            </a:r>
            <a:r>
              <a:rPr lang="vi-VN" sz="2400" dirty="0">
                <a:effectLst/>
                <a:latin typeface="+mj-lt"/>
                <a:ea typeface="Arial" panose="020B0604020202020204" pitchFamily="34" charset="0"/>
              </a:rPr>
              <a:t>.</a:t>
            </a:r>
            <a:endParaRPr lang="vi-VN" sz="2400" dirty="0">
              <a:latin typeface="+mj-lt"/>
              <a:ea typeface="Arial" panose="020B0604020202020204" pitchFamily="34" charset="0"/>
            </a:endParaRPr>
          </a:p>
          <a:p>
            <a:pPr marL="285750" indent="-285750" algn="just">
              <a:lnSpc>
                <a:spcPct val="150000"/>
              </a:lnSpc>
              <a:buFontTx/>
              <a:buChar char="-"/>
              <a:tabLst>
                <a:tab pos="90170" algn="l"/>
                <a:tab pos="180340" algn="l"/>
                <a:tab pos="270510" algn="l"/>
              </a:tabLst>
            </a:pPr>
            <a:r>
              <a:rPr lang="vi-VN" sz="2400" b="1" dirty="0" err="1">
                <a:latin typeface="+mj-lt"/>
              </a:rPr>
              <a:t>Sử</a:t>
            </a:r>
            <a:r>
              <a:rPr lang="vi-VN" sz="2400" b="1" dirty="0">
                <a:latin typeface="+mj-lt"/>
              </a:rPr>
              <a:t> </a:t>
            </a:r>
            <a:r>
              <a:rPr lang="vi-VN" sz="2400" b="1" dirty="0" err="1">
                <a:latin typeface="+mj-lt"/>
              </a:rPr>
              <a:t>dụng</a:t>
            </a:r>
            <a:r>
              <a:rPr lang="vi-VN" sz="2400" b="1" dirty="0">
                <a:latin typeface="+mj-lt"/>
              </a:rPr>
              <a:t> </a:t>
            </a:r>
            <a:r>
              <a:rPr lang="vi-VN" sz="2400" b="1" dirty="0" err="1">
                <a:latin typeface="+mj-lt"/>
              </a:rPr>
              <a:t>khẩu</a:t>
            </a:r>
            <a:r>
              <a:rPr lang="vi-VN" sz="2400" b="1" dirty="0">
                <a:latin typeface="+mj-lt"/>
              </a:rPr>
              <a:t> </a:t>
            </a:r>
            <a:r>
              <a:rPr lang="vi-VN" sz="2400" b="1" dirty="0" err="1">
                <a:latin typeface="+mj-lt"/>
              </a:rPr>
              <a:t>ngữ</a:t>
            </a:r>
            <a:r>
              <a:rPr lang="vi-VN" sz="2400" b="1" dirty="0">
                <a:latin typeface="+mj-lt"/>
              </a:rPr>
              <a:t>, ngôn </a:t>
            </a:r>
            <a:r>
              <a:rPr lang="vi-VN" sz="2400" b="1" dirty="0" err="1">
                <a:latin typeface="+mj-lt"/>
              </a:rPr>
              <a:t>ngữ</a:t>
            </a:r>
            <a:r>
              <a:rPr lang="vi-VN" sz="2400" b="1" dirty="0">
                <a:latin typeface="+mj-lt"/>
              </a:rPr>
              <a:t> </a:t>
            </a:r>
            <a:r>
              <a:rPr lang="vi-VN" sz="2400" b="1" dirty="0" err="1">
                <a:latin typeface="+mj-lt"/>
              </a:rPr>
              <a:t>đời</a:t>
            </a:r>
            <a:r>
              <a:rPr lang="vi-VN" sz="2400" b="1" dirty="0">
                <a:latin typeface="+mj-lt"/>
              </a:rPr>
              <a:t> </a:t>
            </a:r>
            <a:r>
              <a:rPr lang="vi-VN" sz="2400" b="1" dirty="0" err="1">
                <a:latin typeface="+mj-lt"/>
              </a:rPr>
              <a:t>thường</a:t>
            </a:r>
            <a:r>
              <a:rPr lang="vi-VN" sz="2400" b="1" dirty="0">
                <a:latin typeface="+mj-lt"/>
              </a:rPr>
              <a:t> </a:t>
            </a:r>
            <a:r>
              <a:rPr lang="vi-VN" sz="2400" b="1" dirty="0" err="1">
                <a:latin typeface="+mj-lt"/>
              </a:rPr>
              <a:t>một</a:t>
            </a:r>
            <a:r>
              <a:rPr lang="vi-VN" sz="2400" b="1" dirty="0">
                <a:latin typeface="+mj-lt"/>
              </a:rPr>
              <a:t> </a:t>
            </a:r>
            <a:r>
              <a:rPr lang="vi-VN" sz="2400" b="1" dirty="0" err="1">
                <a:latin typeface="+mj-lt"/>
              </a:rPr>
              <a:t>cách</a:t>
            </a:r>
            <a:r>
              <a:rPr lang="vi-VN" sz="2400" b="1" dirty="0">
                <a:latin typeface="+mj-lt"/>
              </a:rPr>
              <a:t> </a:t>
            </a:r>
            <a:r>
              <a:rPr lang="vi-VN" sz="2400" b="1" dirty="0" err="1">
                <a:latin typeface="+mj-lt"/>
              </a:rPr>
              <a:t>hài</a:t>
            </a:r>
            <a:r>
              <a:rPr lang="vi-VN" sz="2400" b="1" dirty="0">
                <a:latin typeface="+mj-lt"/>
              </a:rPr>
              <a:t> </a:t>
            </a:r>
            <a:r>
              <a:rPr lang="vi-VN" sz="2400" b="1" dirty="0" err="1">
                <a:latin typeface="+mj-lt"/>
              </a:rPr>
              <a:t>hước</a:t>
            </a:r>
            <a:r>
              <a:rPr lang="vi-VN" sz="2400" dirty="0">
                <a:latin typeface="+mj-lt"/>
              </a:rPr>
              <a:t>: </a:t>
            </a:r>
            <a:r>
              <a:rPr lang="vi-VN" sz="2400" dirty="0" err="1">
                <a:latin typeface="+mj-lt"/>
              </a:rPr>
              <a:t>là</a:t>
            </a:r>
            <a:r>
              <a:rPr lang="vi-VN" sz="2400" dirty="0">
                <a:latin typeface="+mj-lt"/>
              </a:rPr>
              <a:t> </a:t>
            </a:r>
            <a:r>
              <a:rPr lang="vi-VN" sz="2400" dirty="0" err="1">
                <a:latin typeface="+mj-lt"/>
              </a:rPr>
              <a:t>một</a:t>
            </a:r>
            <a:r>
              <a:rPr lang="vi-VN" sz="2400" dirty="0">
                <a:latin typeface="+mj-lt"/>
              </a:rPr>
              <a:t> </a:t>
            </a:r>
            <a:r>
              <a:rPr lang="vi-VN" sz="2400" dirty="0" err="1">
                <a:latin typeface="+mj-lt"/>
              </a:rPr>
              <a:t>thủ</a:t>
            </a:r>
            <a:r>
              <a:rPr lang="vi-VN" sz="2400" dirty="0">
                <a:latin typeface="+mj-lt"/>
              </a:rPr>
              <a:t> </a:t>
            </a:r>
            <a:r>
              <a:rPr lang="vi-VN" sz="2400" dirty="0" err="1">
                <a:latin typeface="+mj-lt"/>
              </a:rPr>
              <a:t>pháp</a:t>
            </a:r>
            <a:r>
              <a:rPr lang="vi-VN" sz="2400" dirty="0">
                <a:latin typeface="+mj-lt"/>
              </a:rPr>
              <a:t> căn </a:t>
            </a:r>
            <a:r>
              <a:rPr lang="vi-VN" sz="2400" dirty="0" err="1">
                <a:latin typeface="+mj-lt"/>
              </a:rPr>
              <a:t>bản</a:t>
            </a:r>
            <a:r>
              <a:rPr lang="vi-VN" sz="2400" dirty="0">
                <a:latin typeface="+mj-lt"/>
              </a:rPr>
              <a:t> </a:t>
            </a:r>
            <a:r>
              <a:rPr lang="vi-VN" sz="2400" dirty="0" err="1">
                <a:latin typeface="+mj-lt"/>
              </a:rPr>
              <a:t>tạo</a:t>
            </a:r>
            <a:r>
              <a:rPr lang="vi-VN" sz="2400" dirty="0">
                <a:latin typeface="+mj-lt"/>
              </a:rPr>
              <a:t> nên </a:t>
            </a:r>
            <a:r>
              <a:rPr lang="vi-VN" sz="2400" dirty="0" err="1">
                <a:latin typeface="+mj-lt"/>
              </a:rPr>
              <a:t>tiếng</a:t>
            </a:r>
            <a:r>
              <a:rPr lang="vi-VN" sz="2400" dirty="0">
                <a:latin typeface="+mj-lt"/>
              </a:rPr>
              <a:t> </a:t>
            </a:r>
            <a:r>
              <a:rPr lang="vi-VN" sz="2400" dirty="0" err="1">
                <a:latin typeface="+mj-lt"/>
              </a:rPr>
              <a:t>cười</a:t>
            </a:r>
            <a:r>
              <a:rPr lang="vi-VN" sz="2400" dirty="0">
                <a:latin typeface="+mj-lt"/>
              </a:rPr>
              <a:t> trong thơ </a:t>
            </a:r>
            <a:r>
              <a:rPr lang="vi-VN" sz="2400" dirty="0" err="1">
                <a:latin typeface="+mj-lt"/>
              </a:rPr>
              <a:t>trào</a:t>
            </a:r>
            <a:r>
              <a:rPr lang="vi-VN" sz="2400" dirty="0">
                <a:latin typeface="+mj-lt"/>
              </a:rPr>
              <a:t> phung.</a:t>
            </a:r>
          </a:p>
        </p:txBody>
      </p:sp>
    </p:spTree>
    <p:extLst>
      <p:ext uri="{BB962C8B-B14F-4D97-AF65-F5344CB8AC3E}">
        <p14:creationId xmlns:p14="http://schemas.microsoft.com/office/powerpoint/2010/main" val="3669293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left)">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5191BD-5ACF-424B-81FB-409551F4A72F}"/>
              </a:ext>
            </a:extLst>
          </p:cNvPr>
          <p:cNvSpPr txBox="1"/>
          <p:nvPr/>
        </p:nvSpPr>
        <p:spPr>
          <a:xfrm>
            <a:off x="1423577" y="269764"/>
            <a:ext cx="6716813" cy="3970318"/>
          </a:xfrm>
          <a:prstGeom prst="rect">
            <a:avLst/>
          </a:prstGeom>
          <a:solidFill>
            <a:schemeClr val="bg1"/>
          </a:solidFill>
        </p:spPr>
        <p:txBody>
          <a:bodyPr wrap="square">
            <a:spAutoFit/>
          </a:bodyPr>
          <a:lstStyle/>
          <a:p>
            <a:pPr marL="285750" indent="-285750" algn="just">
              <a:lnSpc>
                <a:spcPct val="150000"/>
              </a:lnSpc>
              <a:buFontTx/>
              <a:buChar char="-"/>
              <a:tabLst>
                <a:tab pos="90170" algn="l"/>
                <a:tab pos="180340" algn="l"/>
                <a:tab pos="270510" algn="l"/>
              </a:tabLst>
            </a:pPr>
            <a:r>
              <a:rPr lang="vi-VN" sz="2400" b="1" dirty="0" err="1">
                <a:effectLst/>
                <a:latin typeface="+mj-lt"/>
                <a:ea typeface="Arial" panose="020B0604020202020204" pitchFamily="34" charset="0"/>
              </a:rPr>
              <a:t>Cường</a:t>
            </a:r>
            <a:r>
              <a:rPr lang="vi-VN" sz="2400" b="1" dirty="0">
                <a:effectLst/>
                <a:latin typeface="+mj-lt"/>
                <a:ea typeface="Arial" panose="020B0604020202020204" pitchFamily="34" charset="0"/>
              </a:rPr>
              <a:t> </a:t>
            </a:r>
            <a:r>
              <a:rPr lang="vi-VN" sz="2400" b="1" dirty="0" err="1">
                <a:effectLst/>
                <a:latin typeface="+mj-lt"/>
                <a:ea typeface="Arial" panose="020B0604020202020204" pitchFamily="34" charset="0"/>
              </a:rPr>
              <a:t>điệu</a:t>
            </a:r>
            <a:r>
              <a:rPr lang="vi-VN" sz="2400" b="1" dirty="0">
                <a:effectLst/>
                <a:latin typeface="+mj-lt"/>
                <a:ea typeface="Arial" panose="020B0604020202020204" pitchFamily="34" charset="0"/>
              </a:rPr>
              <a:t> </a:t>
            </a:r>
            <a:r>
              <a:rPr lang="vi-VN" sz="2400" dirty="0" err="1">
                <a:effectLst/>
                <a:latin typeface="+mj-lt"/>
                <a:ea typeface="Arial" panose="020B0604020202020204" pitchFamily="34" charset="0"/>
              </a:rPr>
              <a:t>là</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nói</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quá</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phóng</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đại</a:t>
            </a:r>
            <a:r>
              <a:rPr lang="vi-VN" sz="2400" dirty="0">
                <a:effectLst/>
                <a:latin typeface="+mj-lt"/>
                <a:ea typeface="Arial" panose="020B0604020202020204" pitchFamily="34" charset="0"/>
              </a:rPr>
              <a:t>, nhân lên </a:t>
            </a:r>
            <a:r>
              <a:rPr lang="vi-VN" sz="2400" dirty="0" err="1">
                <a:effectLst/>
                <a:latin typeface="+mj-lt"/>
                <a:ea typeface="Arial" panose="020B0604020202020204" pitchFamily="34" charset="0"/>
              </a:rPr>
              <a:t>gấp</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nhiều</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lần</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tính</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chất</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mức</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độ</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nhằm</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làm</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nổi</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bật</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tính</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chất</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hài</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hước</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của</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đối</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tượng</a:t>
            </a:r>
            <a:r>
              <a:rPr lang="vi-VN" sz="2400" dirty="0">
                <a:effectLst/>
                <a:latin typeface="+mj-lt"/>
                <a:ea typeface="Arial" panose="020B0604020202020204" pitchFamily="34" charset="0"/>
              </a:rPr>
              <a:t>.</a:t>
            </a:r>
          </a:p>
          <a:p>
            <a:pPr marL="285750" indent="-285750" algn="just">
              <a:lnSpc>
                <a:spcPct val="150000"/>
              </a:lnSpc>
              <a:buFontTx/>
              <a:buChar char="-"/>
              <a:tabLst>
                <a:tab pos="90170" algn="l"/>
                <a:tab pos="180340" algn="l"/>
                <a:tab pos="270510" algn="l"/>
              </a:tabLst>
            </a:pPr>
            <a:r>
              <a:rPr lang="vi-VN" sz="2400" b="1" dirty="0">
                <a:effectLst/>
                <a:latin typeface="+mj-lt"/>
                <a:ea typeface="Arial" panose="020B0604020202020204" pitchFamily="34" charset="0"/>
              </a:rPr>
              <a:t>Tương </a:t>
            </a:r>
            <a:r>
              <a:rPr lang="vi-VN" sz="2400" b="1" dirty="0" err="1">
                <a:effectLst/>
                <a:latin typeface="+mj-lt"/>
                <a:ea typeface="Arial" panose="020B0604020202020204" pitchFamily="34" charset="0"/>
              </a:rPr>
              <a:t>phản</a:t>
            </a:r>
            <a:r>
              <a:rPr lang="vi-VN" sz="2400" b="1" dirty="0">
                <a:effectLst/>
                <a:latin typeface="+mj-lt"/>
                <a:ea typeface="Arial" panose="020B0604020202020204" pitchFamily="34" charset="0"/>
              </a:rPr>
              <a:t> </a:t>
            </a:r>
            <a:r>
              <a:rPr lang="vi-VN" sz="2400" dirty="0" err="1">
                <a:effectLst/>
                <a:latin typeface="+mj-lt"/>
                <a:ea typeface="Arial" panose="020B0604020202020204" pitchFamily="34" charset="0"/>
              </a:rPr>
              <a:t>là</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sử</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dụng</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các</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từ</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ngữ</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hình</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ảnh</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trái</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ngược</a:t>
            </a:r>
            <a:r>
              <a:rPr lang="vi-VN" sz="2400" dirty="0">
                <a:effectLst/>
                <a:latin typeface="+mj-lt"/>
                <a:ea typeface="Arial" panose="020B0604020202020204" pitchFamily="34" charset="0"/>
              </a:rPr>
              <a:t> nhau, </a:t>
            </a:r>
            <a:r>
              <a:rPr lang="vi-VN" sz="2400" dirty="0" err="1">
                <a:effectLst/>
                <a:latin typeface="+mj-lt"/>
                <a:ea typeface="Arial" panose="020B0604020202020204" pitchFamily="34" charset="0"/>
              </a:rPr>
              <a:t>tạo</a:t>
            </a:r>
            <a:r>
              <a:rPr lang="vi-VN" sz="2400" dirty="0">
                <a:effectLst/>
                <a:latin typeface="+mj-lt"/>
                <a:ea typeface="Arial" panose="020B0604020202020204" pitchFamily="34" charset="0"/>
              </a:rPr>
              <a:t> nên </a:t>
            </a:r>
            <a:r>
              <a:rPr lang="vi-VN" sz="2400" dirty="0" err="1">
                <a:effectLst/>
                <a:latin typeface="+mj-lt"/>
                <a:ea typeface="Arial" panose="020B0604020202020204" pitchFamily="34" charset="0"/>
              </a:rPr>
              <a:t>sự</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đối</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lập</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nhằm</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khắc</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hoạ</a:t>
            </a:r>
            <a:r>
              <a:rPr lang="vi-VN" sz="2400" dirty="0">
                <a:effectLst/>
                <a:latin typeface="+mj-lt"/>
                <a:ea typeface="Arial" panose="020B0604020202020204" pitchFamily="34" charset="0"/>
              </a:rPr>
              <a:t>, tô </a:t>
            </a:r>
            <a:r>
              <a:rPr lang="vi-VN" sz="2400" dirty="0" err="1">
                <a:effectLst/>
                <a:latin typeface="+mj-lt"/>
                <a:ea typeface="Arial" panose="020B0604020202020204" pitchFamily="34" charset="0"/>
              </a:rPr>
              <a:t>đậm</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đặc</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điểm</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của</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đối</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tượng</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và</a:t>
            </a:r>
            <a:r>
              <a:rPr lang="vi-VN" sz="2400" dirty="0">
                <a:effectLst/>
                <a:latin typeface="+mj-lt"/>
                <a:ea typeface="Arial" panose="020B0604020202020204" pitchFamily="34" charset="0"/>
              </a:rPr>
              <a:t> châm </a:t>
            </a:r>
            <a:r>
              <a:rPr lang="vi-VN" sz="2400" dirty="0" err="1">
                <a:effectLst/>
                <a:latin typeface="+mj-lt"/>
                <a:ea typeface="Arial" panose="020B0604020202020204" pitchFamily="34" charset="0"/>
              </a:rPr>
              <a:t>biếm</a:t>
            </a:r>
            <a:r>
              <a:rPr lang="vi-VN" sz="2400" dirty="0">
                <a:effectLst/>
                <a:latin typeface="+mj-lt"/>
                <a:ea typeface="Arial" panose="020B0604020202020204" pitchFamily="34" charset="0"/>
              </a:rPr>
              <a:t>, phê </a:t>
            </a:r>
            <a:r>
              <a:rPr lang="vi-VN" sz="2400" dirty="0" err="1">
                <a:effectLst/>
                <a:latin typeface="+mj-lt"/>
                <a:ea typeface="Arial" panose="020B0604020202020204" pitchFamily="34" charset="0"/>
              </a:rPr>
              <a:t>phán</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đả</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kích</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đối</a:t>
            </a:r>
            <a:r>
              <a:rPr lang="vi-VN" sz="2400" dirty="0">
                <a:effectLst/>
                <a:latin typeface="+mj-lt"/>
                <a:ea typeface="Arial" panose="020B0604020202020204" pitchFamily="34" charset="0"/>
              </a:rPr>
              <a:t> </a:t>
            </a:r>
            <a:r>
              <a:rPr lang="vi-VN" sz="2400" dirty="0" err="1">
                <a:effectLst/>
                <a:latin typeface="+mj-lt"/>
                <a:ea typeface="Arial" panose="020B0604020202020204" pitchFamily="34" charset="0"/>
              </a:rPr>
              <a:t>tượng</a:t>
            </a:r>
            <a:r>
              <a:rPr lang="vi-VN" sz="2400" dirty="0">
                <a:effectLst/>
                <a:latin typeface="+mj-lt"/>
                <a:ea typeface="Arial" panose="020B0604020202020204" pitchFamily="34" charset="0"/>
              </a:rPr>
              <a:t>.</a:t>
            </a:r>
            <a:endParaRPr lang="vi-VN" sz="2400" dirty="0">
              <a:latin typeface="+mj-lt"/>
            </a:endParaRPr>
          </a:p>
        </p:txBody>
      </p:sp>
    </p:spTree>
    <p:extLst>
      <p:ext uri="{BB962C8B-B14F-4D97-AF65-F5344CB8AC3E}">
        <p14:creationId xmlns:p14="http://schemas.microsoft.com/office/powerpoint/2010/main" val="90077296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8292C6-D2A2-4700-A30D-C2F4F24B0E0F}"/>
              </a:ext>
            </a:extLst>
          </p:cNvPr>
          <p:cNvSpPr txBox="1"/>
          <p:nvPr/>
        </p:nvSpPr>
        <p:spPr>
          <a:xfrm>
            <a:off x="2892648" y="313305"/>
            <a:ext cx="3138346" cy="577850"/>
          </a:xfrm>
          <a:prstGeom prst="rect">
            <a:avLst/>
          </a:prstGeom>
          <a:noFill/>
        </p:spPr>
        <p:txBody>
          <a:bodyPr wrap="square" rtlCol="0">
            <a:spAutoFit/>
          </a:bodyPr>
          <a:lstStyle/>
          <a:p>
            <a:pPr marL="110490" algn="ctr">
              <a:lnSpc>
                <a:spcPct val="150000"/>
              </a:lnSpc>
            </a:pPr>
            <a:r>
              <a:rPr lang="vi-VN" sz="2400" b="1" kern="100" dirty="0">
                <a:ea typeface="Calibri" panose="020F0502020204030204" pitchFamily="34" charset="0"/>
                <a:cs typeface="Times New Roman" panose="02020603050405020304" pitchFamily="18" charset="0"/>
              </a:rPr>
              <a:t>1. </a:t>
            </a:r>
            <a:r>
              <a:rPr lang="vi-VN" sz="2400" b="1" kern="100" dirty="0" err="1">
                <a:ea typeface="Calibri" panose="020F0502020204030204" pitchFamily="34" charset="0"/>
                <a:cs typeface="Times New Roman" panose="02020603050405020304" pitchFamily="18" charset="0"/>
              </a:rPr>
              <a:t>Tác</a:t>
            </a:r>
            <a:r>
              <a:rPr lang="vi-VN" sz="2400" b="1" kern="100" dirty="0">
                <a:ea typeface="Calibri" panose="020F0502020204030204" pitchFamily="34" charset="0"/>
                <a:cs typeface="Times New Roman" panose="02020603050405020304" pitchFamily="18" charset="0"/>
              </a:rPr>
              <a:t> </a:t>
            </a:r>
            <a:r>
              <a:rPr lang="vi-VN" sz="2400" b="1" kern="100" dirty="0" err="1">
                <a:ea typeface="Calibri" panose="020F0502020204030204" pitchFamily="34" charset="0"/>
                <a:cs typeface="Times New Roman" panose="02020603050405020304" pitchFamily="18" charset="0"/>
              </a:rPr>
              <a:t>giả</a:t>
            </a:r>
            <a:endParaRPr lang="vi-VN" sz="2400" b="1" kern="100" dirty="0">
              <a:solidFill>
                <a:srgbClr val="000000"/>
              </a:solidFill>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7D0D5A0-6B4C-4682-B080-ECF9E2CE4D8E}"/>
              </a:ext>
            </a:extLst>
          </p:cNvPr>
          <p:cNvSpPr txBox="1"/>
          <p:nvPr/>
        </p:nvSpPr>
        <p:spPr>
          <a:xfrm>
            <a:off x="3945885" y="2756551"/>
            <a:ext cx="4379381" cy="958660"/>
          </a:xfrm>
          <a:prstGeom prst="rect">
            <a:avLst/>
          </a:prstGeom>
          <a:noFill/>
        </p:spPr>
        <p:txBody>
          <a:bodyPr wrap="square">
            <a:spAutoFit/>
          </a:bodyPr>
          <a:lstStyle/>
          <a:p>
            <a:pPr algn="ctr">
              <a:lnSpc>
                <a:spcPct val="150000"/>
              </a:lnSpc>
            </a:pPr>
            <a:r>
              <a:rPr lang="nl-NL" sz="2000" dirty="0">
                <a:effectLst/>
                <a:latin typeface="+mn-lt"/>
                <a:ea typeface="Calibri" panose="020F0502020204030204" pitchFamily="34" charset="0"/>
              </a:rPr>
              <a:t>Trình bày hiểu biết của em về tác giả Hồ Xuân Hương?</a:t>
            </a:r>
            <a:endParaRPr lang="vi-VN" sz="2000" dirty="0">
              <a:latin typeface="+mn-lt"/>
            </a:endParaRPr>
          </a:p>
        </p:txBody>
      </p:sp>
      <p:pic>
        <p:nvPicPr>
          <p:cNvPr id="6" name="Picture 21">
            <a:extLst>
              <a:ext uri="{FF2B5EF4-FFF2-40B4-BE49-F238E27FC236}">
                <a16:creationId xmlns:a16="http://schemas.microsoft.com/office/drawing/2014/main" id="{FBE4F5C7-E6A6-4ED2-881F-37687054AC4E}"/>
              </a:ext>
            </a:extLst>
          </p:cNvPr>
          <p:cNvPicPr>
            <a:picLocks noChangeAspect="1"/>
          </p:cNvPicPr>
          <p:nvPr/>
        </p:nvPicPr>
        <p:blipFill>
          <a:blip r:embed="rId2"/>
          <a:srcRect/>
          <a:stretch>
            <a:fillRect/>
          </a:stretch>
        </p:blipFill>
        <p:spPr>
          <a:xfrm>
            <a:off x="5166783" y="1219201"/>
            <a:ext cx="1835539" cy="144843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C0EBC7D-BCBC-49AD-9047-478A0BE4ADD8}"/>
              </a:ext>
            </a:extLst>
          </p:cNvPr>
          <p:cNvPicPr>
            <a:picLocks noChangeAspect="1"/>
          </p:cNvPicPr>
          <p:nvPr/>
        </p:nvPicPr>
        <p:blipFill rotWithShape="1">
          <a:blip r:embed="rId3"/>
          <a:srcRect t="33416" r="66481"/>
          <a:stretch/>
        </p:blipFill>
        <p:spPr>
          <a:xfrm>
            <a:off x="184886" y="1219201"/>
            <a:ext cx="3792333" cy="4237566"/>
          </a:xfrm>
          <a:prstGeom prst="rect">
            <a:avLst/>
          </a:prstGeom>
        </p:spPr>
      </p:pic>
    </p:spTree>
    <p:extLst>
      <p:ext uri="{BB962C8B-B14F-4D97-AF65-F5344CB8AC3E}">
        <p14:creationId xmlns:p14="http://schemas.microsoft.com/office/powerpoint/2010/main" val="366218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17</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936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66901" y="2295308"/>
            <a:ext cx="5594466" cy="646331"/>
          </a:xfrm>
          <a:prstGeom prst="rect">
            <a:avLst/>
          </a:prstGeom>
          <a:noFill/>
        </p:spPr>
        <p:txBody>
          <a:bodyPr wrap="square" rtlCol="0">
            <a:spAutoFit/>
          </a:bodyPr>
          <a:lstStyle/>
          <a:p>
            <a:pPr marL="285750" indent="-285750">
              <a:buFont typeface="Wingdings" pitchFamily="2" charset="2"/>
              <a:buChar char="Ø"/>
            </a:pPr>
            <a:r>
              <a:rPr lang="vi-VN" sz="1800" dirty="0" smtClean="0">
                <a:latin typeface="+mj-lt"/>
              </a:rPr>
              <a:t>Cuộc đời Hồ Xuân Hương có nhiều éo le, ngang trái do số phận riêng và hoàn cảnh chung của xã hội </a:t>
            </a:r>
            <a:endParaRPr lang="vi-VN" sz="1800" dirty="0">
              <a:latin typeface="+mj-lt"/>
            </a:endParaRPr>
          </a:p>
        </p:txBody>
      </p:sp>
      <p:sp>
        <p:nvSpPr>
          <p:cNvPr id="7" name="TextBox 6"/>
          <p:cNvSpPr txBox="1"/>
          <p:nvPr/>
        </p:nvSpPr>
        <p:spPr>
          <a:xfrm>
            <a:off x="3308462" y="3096625"/>
            <a:ext cx="5411791" cy="646331"/>
          </a:xfrm>
          <a:prstGeom prst="rect">
            <a:avLst/>
          </a:prstGeom>
          <a:noFill/>
        </p:spPr>
        <p:txBody>
          <a:bodyPr wrap="square" rtlCol="0">
            <a:spAutoFit/>
          </a:bodyPr>
          <a:lstStyle/>
          <a:p>
            <a:pPr marL="285750" indent="-285750">
              <a:buFont typeface="Wingdings" pitchFamily="2" charset="2"/>
              <a:buChar char="Ø"/>
            </a:pPr>
            <a:r>
              <a:rPr lang="vi-VN" sz="1800" dirty="0" smtClean="0">
                <a:latin typeface="+mj-lt"/>
              </a:rPr>
              <a:t>Bà là một nữ lưu khá đặc biệt thời bấy giờ. Bà từng đặt chân tới nhiều nơi của đất nước</a:t>
            </a:r>
            <a:endParaRPr lang="vi-VN" sz="1800" dirty="0">
              <a:latin typeface="+mj-lt"/>
            </a:endParaRPr>
          </a:p>
        </p:txBody>
      </p:sp>
      <p:sp>
        <p:nvSpPr>
          <p:cNvPr id="9" name="TextBox 8"/>
          <p:cNvSpPr txBox="1"/>
          <p:nvPr/>
        </p:nvSpPr>
        <p:spPr>
          <a:xfrm>
            <a:off x="3266900" y="3864969"/>
            <a:ext cx="3624350" cy="646331"/>
          </a:xfrm>
          <a:prstGeom prst="rect">
            <a:avLst/>
          </a:prstGeom>
          <a:noFill/>
        </p:spPr>
        <p:txBody>
          <a:bodyPr wrap="square" rtlCol="0">
            <a:spAutoFit/>
          </a:bodyPr>
          <a:lstStyle/>
          <a:p>
            <a:pPr marL="285750" indent="-285750">
              <a:buFont typeface="Wingdings" pitchFamily="2" charset="2"/>
              <a:buChar char="Ø"/>
            </a:pPr>
            <a:r>
              <a:rPr lang="vi-VN" sz="1800" dirty="0" smtClean="0">
                <a:latin typeface="+mj-lt"/>
              </a:rPr>
              <a:t>Bà thường giao du với nhiều văn nhân thời bấy giờ.</a:t>
            </a:r>
            <a:endParaRPr lang="vi-VN" sz="1800" dirty="0">
              <a:latin typeface="+mj-lt"/>
            </a:endParaRPr>
          </a:p>
        </p:txBody>
      </p:sp>
      <p:sp>
        <p:nvSpPr>
          <p:cNvPr id="10" name="Rectangle 9"/>
          <p:cNvSpPr/>
          <p:nvPr/>
        </p:nvSpPr>
        <p:spPr>
          <a:xfrm>
            <a:off x="3308463" y="972966"/>
            <a:ext cx="5552904" cy="1200329"/>
          </a:xfrm>
          <a:prstGeom prst="rect">
            <a:avLst/>
          </a:prstGeom>
        </p:spPr>
        <p:txBody>
          <a:bodyPr wrap="square">
            <a:spAutoFit/>
          </a:bodyPr>
          <a:lstStyle/>
          <a:p>
            <a:pPr marL="285750" indent="-285750" algn="just">
              <a:buFont typeface="Wingdings" pitchFamily="2" charset="2"/>
              <a:buChar char="Ø"/>
            </a:pPr>
            <a:r>
              <a:rPr lang="vi-VN" sz="1800" dirty="0">
                <a:latin typeface="+mj-lt"/>
              </a:rPr>
              <a:t>Một số ý </a:t>
            </a:r>
            <a:r>
              <a:rPr lang="vi-VN" sz="1800" dirty="0" smtClean="0">
                <a:latin typeface="+mj-lt"/>
              </a:rPr>
              <a:t>kiến:</a:t>
            </a:r>
            <a:r>
              <a:rPr lang="en-US" sz="1800" dirty="0" smtClean="0">
                <a:latin typeface="+mj-lt"/>
              </a:rPr>
              <a:t> </a:t>
            </a:r>
            <a:r>
              <a:rPr lang="vi-VN" sz="1800" dirty="0" smtClean="0">
                <a:latin typeface="+mj-lt"/>
              </a:rPr>
              <a:t>Hồ </a:t>
            </a:r>
            <a:r>
              <a:rPr lang="vi-VN" sz="1800" dirty="0">
                <a:latin typeface="+mj-lt"/>
              </a:rPr>
              <a:t>Xuân Hương là con Hồ Sĩ Danh (1706-1783), em cùng cha khác mẹ với Hồ Sĩ Đống (1738-1786).</a:t>
            </a:r>
          </a:p>
          <a:p>
            <a:pPr marL="285750" indent="-285750">
              <a:buFont typeface="Wingdings" pitchFamily="2" charset="2"/>
              <a:buChar char="Ø"/>
            </a:pPr>
            <a:r>
              <a:rPr lang="vi-VN" sz="1800" dirty="0">
                <a:latin typeface="+mj-lt"/>
              </a:rPr>
              <a:t>Nguyên quán: </a:t>
            </a:r>
            <a:r>
              <a:rPr lang="vi-VN" sz="1800" dirty="0" smtClean="0">
                <a:latin typeface="+mj-lt"/>
              </a:rPr>
              <a:t>Nghệ </a:t>
            </a:r>
            <a:r>
              <a:rPr lang="vi-VN" sz="1800" dirty="0">
                <a:latin typeface="+mj-lt"/>
              </a:rPr>
              <a:t>An.</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70" y="1098711"/>
            <a:ext cx="2283229" cy="29460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17408" y="4032967"/>
            <a:ext cx="1967352" cy="738664"/>
          </a:xfrm>
          <a:prstGeom prst="rect">
            <a:avLst/>
          </a:prstGeom>
          <a:noFill/>
        </p:spPr>
        <p:txBody>
          <a:bodyPr wrap="square" rtlCol="0">
            <a:spAutoFit/>
          </a:bodyPr>
          <a:lstStyle/>
          <a:p>
            <a:pPr algn="ctr"/>
            <a:r>
              <a:rPr lang="vi-VN" smtClean="0"/>
              <a:t>Tranh vẽ Hồ Xuân Hương của họa sĩ Lê lam</a:t>
            </a:r>
            <a:endParaRPr lang="vi-VN"/>
          </a:p>
        </p:txBody>
      </p:sp>
      <p:sp>
        <p:nvSpPr>
          <p:cNvPr id="2" name="TextBox 1"/>
          <p:cNvSpPr txBox="1"/>
          <p:nvPr/>
        </p:nvSpPr>
        <p:spPr>
          <a:xfrm>
            <a:off x="3568390" y="389204"/>
            <a:ext cx="211874" cy="307777"/>
          </a:xfrm>
          <a:prstGeom prst="rect">
            <a:avLst/>
          </a:prstGeom>
          <a:solidFill>
            <a:srgbClr val="FFFFFF"/>
          </a:solidFill>
        </p:spPr>
        <p:txBody>
          <a:bodyPr wrap="square" rtlCol="0">
            <a:spAutoFit/>
          </a:bodyPr>
          <a:lstStyle/>
          <a:p>
            <a:r>
              <a:rPr lang="en-US" dirty="0" smtClean="0"/>
              <a:t>a</a:t>
            </a:r>
            <a:endParaRPr lang="en-US" dirty="0"/>
          </a:p>
        </p:txBody>
      </p:sp>
    </p:spTree>
    <p:extLst>
      <p:ext uri="{BB962C8B-B14F-4D97-AF65-F5344CB8AC3E}">
        <p14:creationId xmlns:p14="http://schemas.microsoft.com/office/powerpoint/2010/main" val="331547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 y="-262771"/>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08463" y="1380220"/>
            <a:ext cx="5104016" cy="1200329"/>
          </a:xfrm>
          <a:prstGeom prst="rect">
            <a:avLst/>
          </a:prstGeom>
          <a:noFill/>
        </p:spPr>
        <p:txBody>
          <a:bodyPr wrap="square" rtlCol="0">
            <a:spAutoFit/>
          </a:bodyPr>
          <a:lstStyle/>
          <a:p>
            <a:pPr marL="285750" indent="-285750">
              <a:buFont typeface="Wingdings" pitchFamily="2" charset="2"/>
              <a:buChar char="Ø"/>
            </a:pPr>
            <a:r>
              <a:rPr lang="vi-VN" sz="1800" dirty="0" smtClean="0">
                <a:latin typeface="+mj-lt"/>
              </a:rPr>
              <a:t>Đặc điểm thơ của tác giả:</a:t>
            </a:r>
          </a:p>
          <a:p>
            <a:pPr marL="285750" indent="-285750" algn="just">
              <a:buFont typeface="Courier New" pitchFamily="49" charset="0"/>
              <a:buChar char="o"/>
            </a:pPr>
            <a:r>
              <a:rPr lang="vi-VN" sz="1800" dirty="0" smtClean="0">
                <a:latin typeface="+mj-lt"/>
              </a:rPr>
              <a:t>Thường gắn với các lễ hội, phong tục tập quán, thể hiện sự khát vọng hạnh phúc, tình yêu, đề cao vẻ đẹp của người phụ nữ.</a:t>
            </a:r>
            <a:endParaRPr lang="vi-VN" sz="1800" dirty="0">
              <a:latin typeface="+mj-lt"/>
            </a:endParaRPr>
          </a:p>
        </p:txBody>
      </p:sp>
      <p:sp>
        <p:nvSpPr>
          <p:cNvPr id="7" name="TextBox 6"/>
          <p:cNvSpPr txBox="1"/>
          <p:nvPr/>
        </p:nvSpPr>
        <p:spPr>
          <a:xfrm>
            <a:off x="3308463" y="2618198"/>
            <a:ext cx="5212082" cy="369332"/>
          </a:xfrm>
          <a:prstGeom prst="rect">
            <a:avLst/>
          </a:prstGeom>
          <a:noFill/>
        </p:spPr>
        <p:txBody>
          <a:bodyPr wrap="square" rtlCol="0">
            <a:spAutoFit/>
          </a:bodyPr>
          <a:lstStyle/>
          <a:p>
            <a:pPr marL="285750" indent="-285750">
              <a:buFont typeface="Courier New" pitchFamily="49" charset="0"/>
              <a:buChar char="o"/>
            </a:pPr>
            <a:r>
              <a:rPr lang="vi-VN" sz="1800" dirty="0" smtClean="0">
                <a:latin typeface="+mj-lt"/>
              </a:rPr>
              <a:t>Trữ tình, đằm thắm, chua xót</a:t>
            </a:r>
            <a:endParaRPr lang="vi-VN" sz="1800" dirty="0">
              <a:latin typeface="+mj-lt"/>
            </a:endParaRPr>
          </a:p>
        </p:txBody>
      </p:sp>
      <p:sp>
        <p:nvSpPr>
          <p:cNvPr id="9" name="TextBox 8"/>
          <p:cNvSpPr txBox="1"/>
          <p:nvPr/>
        </p:nvSpPr>
        <p:spPr>
          <a:xfrm>
            <a:off x="3308463" y="3018307"/>
            <a:ext cx="3624350" cy="400110"/>
          </a:xfrm>
          <a:prstGeom prst="rect">
            <a:avLst/>
          </a:prstGeom>
          <a:noFill/>
        </p:spPr>
        <p:txBody>
          <a:bodyPr wrap="square" rtlCol="0">
            <a:spAutoFit/>
          </a:bodyPr>
          <a:lstStyle/>
          <a:p>
            <a:pPr marL="285750" indent="-285750">
              <a:buFont typeface="Courier New" pitchFamily="49" charset="0"/>
              <a:buChar char="o"/>
            </a:pPr>
            <a:r>
              <a:rPr lang="vi-VN" sz="1800" dirty="0" smtClean="0">
                <a:latin typeface="+mj-lt"/>
              </a:rPr>
              <a:t>Trào phúng, hóm hỉnh, sâu cay</a:t>
            </a:r>
            <a:r>
              <a:rPr lang="vi-VN" sz="2000" dirty="0" smtClean="0">
                <a:latin typeface="+mj-lt"/>
              </a:rPr>
              <a:t> </a:t>
            </a:r>
            <a:endParaRPr lang="vi-VN" sz="2000" dirty="0">
              <a:latin typeface="+mj-lt"/>
            </a:endParaRPr>
          </a:p>
        </p:txBody>
      </p:sp>
      <p:sp>
        <p:nvSpPr>
          <p:cNvPr id="10" name="Rectangle 9"/>
          <p:cNvSpPr/>
          <p:nvPr/>
        </p:nvSpPr>
        <p:spPr>
          <a:xfrm>
            <a:off x="3266900" y="733889"/>
            <a:ext cx="5552904" cy="646331"/>
          </a:xfrm>
          <a:prstGeom prst="rect">
            <a:avLst/>
          </a:prstGeom>
        </p:spPr>
        <p:txBody>
          <a:bodyPr wrap="square">
            <a:spAutoFit/>
          </a:bodyPr>
          <a:lstStyle/>
          <a:p>
            <a:pPr marL="285750" indent="-285750">
              <a:buFont typeface="Wingdings" pitchFamily="2" charset="2"/>
              <a:buChar char="Ø"/>
            </a:pPr>
            <a:r>
              <a:rPr lang="vi-VN" sz="1800" dirty="0" smtClean="0">
                <a:latin typeface="+mj-lt"/>
              </a:rPr>
              <a:t>Hồ Xuân Hương được </a:t>
            </a:r>
            <a:r>
              <a:rPr lang="en-US" sz="1800" dirty="0" err="1" smtClean="0">
                <a:latin typeface="Times New Roman" panose="02020603050405020304" pitchFamily="18" charset="0"/>
                <a:cs typeface="Times New Roman" panose="02020603050405020304" pitchFamily="18" charset="0"/>
              </a:rPr>
              <a:t>mệnh</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danh</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là</a:t>
            </a:r>
            <a:r>
              <a:rPr lang="en-US" sz="1800" dirty="0" smtClean="0">
                <a:latin typeface="Times New Roman" panose="02020603050405020304" pitchFamily="18" charset="0"/>
                <a:cs typeface="Times New Roman" panose="02020603050405020304" pitchFamily="18" charset="0"/>
              </a:rPr>
              <a:t> “</a:t>
            </a:r>
            <a:r>
              <a:rPr lang="vi-VN" sz="1800" dirty="0" smtClean="0">
                <a:latin typeface="+mj-lt"/>
              </a:rPr>
              <a:t>Bà chúa thơ Nôm</a:t>
            </a:r>
            <a:r>
              <a:rPr lang="en-US" sz="1800" dirty="0" smtClean="0">
                <a:latin typeface="+mj-lt"/>
              </a:rPr>
              <a:t>”</a:t>
            </a:r>
            <a:endParaRPr lang="vi-VN" sz="1800" dirty="0" smtClean="0">
              <a:latin typeface="+mj-lt"/>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1" y="773084"/>
            <a:ext cx="3214699" cy="3595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08463" y="3449195"/>
            <a:ext cx="4742717" cy="369332"/>
          </a:xfrm>
          <a:prstGeom prst="rect">
            <a:avLst/>
          </a:prstGeom>
          <a:noFill/>
        </p:spPr>
        <p:txBody>
          <a:bodyPr wrap="square" rtlCol="0">
            <a:spAutoFit/>
          </a:bodyPr>
          <a:lstStyle/>
          <a:p>
            <a:pPr marL="285750" indent="-285750">
              <a:buFont typeface="Courier New" pitchFamily="49" charset="0"/>
              <a:buChar char="o"/>
            </a:pPr>
            <a:r>
              <a:rPr lang="vi-VN" sz="1800" dirty="0" smtClean="0">
                <a:latin typeface="+mj-lt"/>
              </a:rPr>
              <a:t>Ngôn ngữ bình dị, trong sáng, giàu cá tính</a:t>
            </a:r>
            <a:endParaRPr lang="vi-VN" sz="1800" dirty="0">
              <a:latin typeface="+mj-lt"/>
            </a:endParaRPr>
          </a:p>
        </p:txBody>
      </p:sp>
      <p:sp>
        <p:nvSpPr>
          <p:cNvPr id="11" name="TextBox 10"/>
          <p:cNvSpPr txBox="1"/>
          <p:nvPr/>
        </p:nvSpPr>
        <p:spPr>
          <a:xfrm>
            <a:off x="3468029" y="118335"/>
            <a:ext cx="211874" cy="307777"/>
          </a:xfrm>
          <a:prstGeom prst="rect">
            <a:avLst/>
          </a:prstGeom>
          <a:solidFill>
            <a:srgbClr val="FFFFFF"/>
          </a:solidFill>
        </p:spPr>
        <p:txBody>
          <a:bodyPr wrap="square" rtlCol="0">
            <a:spAutoFit/>
          </a:bodyPr>
          <a:lstStyle/>
          <a:p>
            <a:r>
              <a:rPr lang="en-US" dirty="0" smtClean="0"/>
              <a:t>a</a:t>
            </a:r>
            <a:endParaRPr lang="en-US" dirty="0"/>
          </a:p>
        </p:txBody>
      </p:sp>
    </p:spTree>
    <p:extLst>
      <p:ext uri="{BB962C8B-B14F-4D97-AF65-F5344CB8AC3E}">
        <p14:creationId xmlns:p14="http://schemas.microsoft.com/office/powerpoint/2010/main" val="216442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4EF971-1FF7-4E7B-ABA9-999A0842F011}"/>
              </a:ext>
            </a:extLst>
          </p:cNvPr>
          <p:cNvSpPr txBox="1"/>
          <p:nvPr/>
        </p:nvSpPr>
        <p:spPr>
          <a:xfrm>
            <a:off x="280816" y="-138991"/>
            <a:ext cx="9095322" cy="1022972"/>
          </a:xfrm>
          <a:prstGeom prst="rect">
            <a:avLst/>
          </a:prstGeom>
          <a:noFill/>
        </p:spPr>
        <p:txBody>
          <a:bodyPr wrap="square" rtlCol="0">
            <a:spAutoFit/>
          </a:bodyPr>
          <a:lstStyle/>
          <a:p>
            <a:pPr algn="ctr">
              <a:lnSpc>
                <a:spcPct val="150000"/>
              </a:lnSpc>
            </a:pPr>
            <a:r>
              <a:rPr lang="vi-VN" sz="4600" b="1" dirty="0">
                <a:effectLst/>
                <a:latin typeface="+mj-lt"/>
                <a:ea typeface="Calibri" panose="020F0502020204030204" pitchFamily="34" charset="0"/>
                <a:cs typeface="Times New Roman" panose="02020603050405020304" pitchFamily="18" charset="0"/>
              </a:rPr>
              <a:t>BÀI 7: THƠ ĐƯỜNG </a:t>
            </a:r>
            <a:r>
              <a:rPr lang="vi-VN" sz="4600" b="1" dirty="0" smtClean="0">
                <a:effectLst/>
                <a:latin typeface="+mj-lt"/>
                <a:ea typeface="Calibri" panose="020F0502020204030204" pitchFamily="34" charset="0"/>
                <a:cs typeface="Times New Roman" panose="02020603050405020304" pitchFamily="18" charset="0"/>
              </a:rPr>
              <a:t>LUẬT</a:t>
            </a:r>
            <a:endParaRPr lang="vi-VN" sz="4600" b="1" dirty="0">
              <a:effectLst/>
              <a:latin typeface="+mj-lt"/>
              <a:ea typeface="Calibri" panose="020F0502020204030204" pitchFamily="34"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691" y="1405054"/>
            <a:ext cx="6683309" cy="373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91737" y="1081668"/>
            <a:ext cx="1668954" cy="461665"/>
          </a:xfrm>
          <a:prstGeom prst="rect">
            <a:avLst/>
          </a:prstGeom>
          <a:solidFill>
            <a:schemeClr val="bg1"/>
          </a:solidFill>
        </p:spPr>
        <p:txBody>
          <a:bodyPr wrap="square" rtlCol="0">
            <a:spAutoFit/>
          </a:bodyPr>
          <a:lstStyle/>
          <a:p>
            <a:pPr algn="ctr"/>
            <a:r>
              <a:rPr lang="en-US" sz="2400" b="1" dirty="0" err="1" smtClean="0">
                <a:latin typeface="Times New Roman" panose="02020603050405020304" pitchFamily="18" charset="0"/>
                <a:cs typeface="Times New Roman" panose="02020603050405020304" pitchFamily="18" charset="0"/>
              </a:rPr>
              <a:t>Tiết</a:t>
            </a:r>
            <a:r>
              <a:rPr lang="en-US" sz="2400" b="1" dirty="0" smtClean="0">
                <a:latin typeface="Times New Roman" panose="02020603050405020304" pitchFamily="18" charset="0"/>
                <a:cs typeface="Times New Roman" panose="02020603050405020304" pitchFamily="18" charset="0"/>
              </a:rPr>
              <a:t> 85, 86</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689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222"/>
            <a:ext cx="9398924" cy="5286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11" y="1412341"/>
            <a:ext cx="3584575" cy="246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277667" y="1224520"/>
            <a:ext cx="4866332" cy="369332"/>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Bài thơ được viết bằng chữ Nôm</a:t>
            </a:r>
          </a:p>
        </p:txBody>
      </p:sp>
      <p:sp>
        <p:nvSpPr>
          <p:cNvPr id="4" name="TextBox 3"/>
          <p:cNvSpPr txBox="1"/>
          <p:nvPr/>
        </p:nvSpPr>
        <p:spPr>
          <a:xfrm>
            <a:off x="4277667" y="1681326"/>
            <a:ext cx="5752407" cy="369332"/>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Thể thơ Nôm Đường luật thất ngôn tứ tuyệt</a:t>
            </a:r>
            <a:endParaRPr lang="vi-VN" sz="1800">
              <a:latin typeface="+mj-lt"/>
            </a:endParaRPr>
          </a:p>
        </p:txBody>
      </p:sp>
      <p:sp>
        <p:nvSpPr>
          <p:cNvPr id="7" name="TextBox 6"/>
          <p:cNvSpPr txBox="1"/>
          <p:nvPr/>
        </p:nvSpPr>
        <p:spPr>
          <a:xfrm>
            <a:off x="4277667" y="2159894"/>
            <a:ext cx="3164532" cy="369332"/>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PTBĐ chính: Biểu cảm </a:t>
            </a:r>
            <a:endParaRPr lang="vi-VN" sz="1800">
              <a:latin typeface="+mj-lt"/>
            </a:endParaRPr>
          </a:p>
        </p:txBody>
      </p:sp>
      <p:sp>
        <p:nvSpPr>
          <p:cNvPr id="8" name="TextBox 7"/>
          <p:cNvSpPr txBox="1"/>
          <p:nvPr/>
        </p:nvSpPr>
        <p:spPr>
          <a:xfrm>
            <a:off x="4277667" y="2643447"/>
            <a:ext cx="1877599" cy="369332"/>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Luật: luật bằng</a:t>
            </a:r>
            <a:endParaRPr lang="vi-VN" sz="1800">
              <a:latin typeface="+mj-lt"/>
            </a:endParaRPr>
          </a:p>
        </p:txBody>
      </p:sp>
      <p:sp>
        <p:nvSpPr>
          <p:cNvPr id="9" name="TextBox 8"/>
          <p:cNvSpPr txBox="1"/>
          <p:nvPr/>
        </p:nvSpPr>
        <p:spPr>
          <a:xfrm>
            <a:off x="4277668" y="3571029"/>
            <a:ext cx="3443932" cy="369332"/>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Văn: ‘ôi’,cuối câu 1,4</a:t>
            </a:r>
            <a:endParaRPr lang="vi-VN" sz="1800">
              <a:latin typeface="+mj-lt"/>
            </a:endParaRPr>
          </a:p>
        </p:txBody>
      </p:sp>
      <p:sp>
        <p:nvSpPr>
          <p:cNvPr id="10" name="TextBox 9"/>
          <p:cNvSpPr txBox="1"/>
          <p:nvPr/>
        </p:nvSpPr>
        <p:spPr>
          <a:xfrm>
            <a:off x="4277667" y="3106158"/>
            <a:ext cx="2580332" cy="369332"/>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Nhịp: 4/3</a:t>
            </a:r>
            <a:endParaRPr lang="vi-VN" sz="1800">
              <a:latin typeface="+mj-lt"/>
            </a:endParaRPr>
          </a:p>
        </p:txBody>
      </p:sp>
      <p:sp>
        <p:nvSpPr>
          <p:cNvPr id="11" name="TextBox 10"/>
          <p:cNvSpPr txBox="1"/>
          <p:nvPr/>
        </p:nvSpPr>
        <p:spPr>
          <a:xfrm>
            <a:off x="3445727" y="296678"/>
            <a:ext cx="211874" cy="307777"/>
          </a:xfrm>
          <a:prstGeom prst="rect">
            <a:avLst/>
          </a:prstGeom>
          <a:solidFill>
            <a:srgbClr val="FFFFFF"/>
          </a:solidFill>
        </p:spPr>
        <p:txBody>
          <a:bodyPr wrap="square" rtlCol="0">
            <a:spAutoFit/>
          </a:bodyPr>
          <a:lstStyle/>
          <a:p>
            <a:r>
              <a:rPr lang="en-US" dirty="0" smtClean="0"/>
              <a:t>b</a:t>
            </a:r>
            <a:endParaRPr lang="en-US" dirty="0"/>
          </a:p>
        </p:txBody>
      </p:sp>
    </p:spTree>
    <p:extLst>
      <p:ext uri="{BB962C8B-B14F-4D97-AF65-F5344CB8AC3E}">
        <p14:creationId xmlns:p14="http://schemas.microsoft.com/office/powerpoint/2010/main" val="229578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21</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74"/>
            <a:ext cx="9398924" cy="5286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11" y="1412341"/>
            <a:ext cx="3584575" cy="246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121853" y="1094119"/>
            <a:ext cx="4705465" cy="1477328"/>
          </a:xfrm>
          <a:prstGeom prst="rect">
            <a:avLst/>
          </a:prstGeom>
          <a:noFill/>
        </p:spPr>
        <p:txBody>
          <a:bodyPr wrap="square" rtlCol="0">
            <a:spAutoFit/>
          </a:bodyPr>
          <a:lstStyle/>
          <a:p>
            <a:pPr marL="285750" indent="-285750">
              <a:buFont typeface="Wingdings" pitchFamily="2" charset="2"/>
              <a:buChar char="Ø"/>
            </a:pPr>
            <a:r>
              <a:rPr lang="vi-VN" sz="1800" dirty="0" smtClean="0">
                <a:latin typeface="+mj-lt"/>
              </a:rPr>
              <a:t>Chủ đề:</a:t>
            </a:r>
            <a:r>
              <a:rPr lang="en-US" sz="1800" dirty="0" smtClean="0">
                <a:latin typeface="+mj-lt"/>
              </a:rPr>
              <a:t> </a:t>
            </a:r>
            <a:r>
              <a:rPr lang="vi-VN" sz="1800" dirty="0" smtClean="0">
                <a:latin typeface="+mj-lt"/>
              </a:rPr>
              <a:t>Qua việc mời trầu,một phong tục của người Việt Nam. Hồ Xuân Hương đã thể hiện sự khát vọng mãnh liệt về tình cảm lứa đôi và phê phán sự bạc bẽo của tình đời  trong xã hội phong kiến.</a:t>
            </a:r>
            <a:endParaRPr lang="vi-VN" sz="1800" dirty="0">
              <a:latin typeface="+mj-lt"/>
            </a:endParaRPr>
          </a:p>
        </p:txBody>
      </p:sp>
      <p:sp>
        <p:nvSpPr>
          <p:cNvPr id="5" name="TextBox 4"/>
          <p:cNvSpPr txBox="1"/>
          <p:nvPr/>
        </p:nvSpPr>
        <p:spPr>
          <a:xfrm>
            <a:off x="4121853" y="2571447"/>
            <a:ext cx="4488747" cy="369332"/>
          </a:xfrm>
          <a:prstGeom prst="rect">
            <a:avLst/>
          </a:prstGeom>
          <a:noFill/>
        </p:spPr>
        <p:txBody>
          <a:bodyPr wrap="square" rtlCol="0">
            <a:spAutoFit/>
          </a:bodyPr>
          <a:lstStyle/>
          <a:p>
            <a:pPr marL="285750" indent="-285750">
              <a:buFont typeface="Wingdings" pitchFamily="2" charset="2"/>
              <a:buChar char="Ø"/>
            </a:pPr>
            <a:r>
              <a:rPr lang="vi-VN" sz="1800" dirty="0" smtClean="0">
                <a:latin typeface="+mj-lt"/>
              </a:rPr>
              <a:t>Bố cục: </a:t>
            </a:r>
            <a:r>
              <a:rPr lang="vi-VN" sz="1800" dirty="0" smtClean="0">
                <a:latin typeface="Times New Roman" panose="02020603050405020304" pitchFamily="18" charset="0"/>
                <a:cs typeface="Times New Roman" panose="02020603050405020304" pitchFamily="18" charset="0"/>
              </a:rPr>
              <a:t>Kh</a:t>
            </a:r>
            <a:r>
              <a:rPr lang="en-US" sz="1800" dirty="0" err="1" smtClean="0">
                <a:latin typeface="Times New Roman" panose="02020603050405020304" pitchFamily="18" charset="0"/>
                <a:cs typeface="Times New Roman" panose="02020603050405020304" pitchFamily="18" charset="0"/>
              </a:rPr>
              <a:t>ai</a:t>
            </a:r>
            <a:r>
              <a:rPr lang="en-US" sz="1800" dirty="0" smtClean="0">
                <a:latin typeface="Times New Roman" panose="02020603050405020304" pitchFamily="18" charset="0"/>
                <a:cs typeface="Times New Roman" panose="02020603050405020304" pitchFamily="18" charset="0"/>
              </a:rPr>
              <a:t> </a:t>
            </a:r>
            <a:r>
              <a:rPr lang="vi-VN" sz="1800" dirty="0" smtClean="0">
                <a:latin typeface="Times New Roman" panose="02020603050405020304" pitchFamily="18" charset="0"/>
                <a:cs typeface="Times New Roman" panose="02020603050405020304" pitchFamily="18" charset="0"/>
              </a:rPr>
              <a:t>-</a:t>
            </a:r>
            <a:r>
              <a:rPr lang="en-US" sz="1800" dirty="0" smtClean="0">
                <a:latin typeface="Times New Roman" panose="02020603050405020304" pitchFamily="18" charset="0"/>
                <a:cs typeface="Times New Roman" panose="02020603050405020304" pitchFamily="18" charset="0"/>
              </a:rPr>
              <a:t> </a:t>
            </a:r>
            <a:r>
              <a:rPr lang="vi-VN" sz="1800" dirty="0" smtClean="0">
                <a:latin typeface="Times New Roman" panose="02020603050405020304" pitchFamily="18" charset="0"/>
                <a:cs typeface="Times New Roman" panose="02020603050405020304" pitchFamily="18" charset="0"/>
              </a:rPr>
              <a:t>thừa</a:t>
            </a:r>
            <a:r>
              <a:rPr lang="en-US" sz="1800" dirty="0" smtClean="0">
                <a:latin typeface="Times New Roman" panose="02020603050405020304" pitchFamily="18" charset="0"/>
                <a:cs typeface="Times New Roman" panose="02020603050405020304" pitchFamily="18" charset="0"/>
              </a:rPr>
              <a:t> </a:t>
            </a:r>
            <a:r>
              <a:rPr lang="vi-VN" sz="1800" dirty="0" smtClean="0">
                <a:latin typeface="Times New Roman" panose="02020603050405020304" pitchFamily="18" charset="0"/>
                <a:cs typeface="Times New Roman" panose="02020603050405020304" pitchFamily="18" charset="0"/>
              </a:rPr>
              <a:t>- chuyển</a:t>
            </a:r>
            <a:r>
              <a:rPr lang="en-US" sz="1800" dirty="0" smtClean="0">
                <a:latin typeface="Times New Roman" panose="02020603050405020304" pitchFamily="18" charset="0"/>
                <a:cs typeface="Times New Roman" panose="02020603050405020304" pitchFamily="18" charset="0"/>
              </a:rPr>
              <a:t> </a:t>
            </a:r>
            <a:r>
              <a:rPr lang="vi-VN" sz="1800" dirty="0" smtClean="0">
                <a:latin typeface="Times New Roman" panose="02020603050405020304" pitchFamily="18" charset="0"/>
                <a:cs typeface="Times New Roman" panose="02020603050405020304" pitchFamily="18" charset="0"/>
              </a:rPr>
              <a:t>- hợp </a:t>
            </a:r>
            <a:endParaRPr lang="vi-VN" sz="18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281808" y="2940779"/>
            <a:ext cx="4722954" cy="1200329"/>
          </a:xfrm>
          <a:prstGeom prst="rect">
            <a:avLst/>
          </a:prstGeom>
          <a:noFill/>
        </p:spPr>
        <p:txBody>
          <a:bodyPr wrap="square" rtlCol="0">
            <a:spAutoFit/>
          </a:bodyPr>
          <a:lstStyle/>
          <a:p>
            <a:r>
              <a:rPr lang="vi-VN" sz="1800" dirty="0" smtClean="0">
                <a:latin typeface="+mj-lt"/>
              </a:rPr>
              <a:t>+</a:t>
            </a:r>
            <a:r>
              <a:rPr lang="en-US" sz="1800" dirty="0" smtClean="0">
                <a:latin typeface="+mj-lt"/>
              </a:rPr>
              <a:t> </a:t>
            </a:r>
            <a:r>
              <a:rPr lang="vi-VN" sz="1800" dirty="0" smtClean="0">
                <a:latin typeface="+mj-lt"/>
              </a:rPr>
              <a:t>Câu 1:</a:t>
            </a:r>
            <a:r>
              <a:rPr lang="en-US" sz="1800" dirty="0" smtClean="0">
                <a:latin typeface="+mj-lt"/>
              </a:rPr>
              <a:t> </a:t>
            </a:r>
            <a:r>
              <a:rPr lang="vi-VN" sz="1800" dirty="0" smtClean="0">
                <a:latin typeface="+mj-lt"/>
              </a:rPr>
              <a:t>Hình ảnh quả cau miếng trầu</a:t>
            </a:r>
          </a:p>
          <a:p>
            <a:r>
              <a:rPr lang="vi-VN" sz="1800" dirty="0" smtClean="0">
                <a:latin typeface="+mj-lt"/>
              </a:rPr>
              <a:t>+</a:t>
            </a:r>
            <a:r>
              <a:rPr lang="en-US" sz="1800" dirty="0" smtClean="0">
                <a:latin typeface="+mj-lt"/>
              </a:rPr>
              <a:t> </a:t>
            </a:r>
            <a:r>
              <a:rPr lang="vi-VN" sz="1800" dirty="0" smtClean="0">
                <a:latin typeface="+mj-lt"/>
              </a:rPr>
              <a:t>Câu 2:</a:t>
            </a:r>
            <a:r>
              <a:rPr lang="en-US" sz="1800" dirty="0" smtClean="0">
                <a:latin typeface="+mj-lt"/>
              </a:rPr>
              <a:t> </a:t>
            </a:r>
            <a:r>
              <a:rPr lang="vi-VN" sz="1800" dirty="0" smtClean="0">
                <a:latin typeface="+mj-lt"/>
              </a:rPr>
              <a:t>Khẳng định bản thân</a:t>
            </a:r>
          </a:p>
          <a:p>
            <a:r>
              <a:rPr lang="vi-VN" sz="1800" dirty="0" smtClean="0">
                <a:latin typeface="+mj-lt"/>
              </a:rPr>
              <a:t>+</a:t>
            </a:r>
            <a:r>
              <a:rPr lang="en-US" sz="1800" dirty="0" smtClean="0">
                <a:latin typeface="+mj-lt"/>
              </a:rPr>
              <a:t> </a:t>
            </a:r>
            <a:r>
              <a:rPr lang="vi-VN" sz="1800" dirty="0" smtClean="0">
                <a:latin typeface="+mj-lt"/>
              </a:rPr>
              <a:t>Câu 3:</a:t>
            </a:r>
            <a:r>
              <a:rPr lang="en-US" sz="1800" dirty="0" smtClean="0">
                <a:latin typeface="+mj-lt"/>
              </a:rPr>
              <a:t> </a:t>
            </a:r>
            <a:r>
              <a:rPr lang="vi-VN" sz="1800" dirty="0" smtClean="0">
                <a:latin typeface="+mj-lt"/>
              </a:rPr>
              <a:t>Câu nói giao duyên</a:t>
            </a:r>
          </a:p>
          <a:p>
            <a:r>
              <a:rPr lang="vi-VN" sz="1800" dirty="0" smtClean="0">
                <a:latin typeface="+mj-lt"/>
              </a:rPr>
              <a:t>+</a:t>
            </a:r>
            <a:r>
              <a:rPr lang="en-US" sz="1800" dirty="0" smtClean="0">
                <a:latin typeface="+mj-lt"/>
              </a:rPr>
              <a:t> </a:t>
            </a:r>
            <a:r>
              <a:rPr lang="vi-VN" sz="1800" dirty="0" smtClean="0">
                <a:latin typeface="+mj-lt"/>
              </a:rPr>
              <a:t>Câu 4:</a:t>
            </a:r>
            <a:r>
              <a:rPr lang="en-US" sz="1800" dirty="0" smtClean="0">
                <a:latin typeface="+mj-lt"/>
              </a:rPr>
              <a:t> </a:t>
            </a:r>
            <a:r>
              <a:rPr lang="vi-VN" sz="1800" dirty="0" smtClean="0">
                <a:latin typeface="+mj-lt"/>
              </a:rPr>
              <a:t>Niệm mong nói về hạnh phúc lứa đôi</a:t>
            </a:r>
            <a:endParaRPr lang="vi-VN" sz="1800" dirty="0">
              <a:latin typeface="+mj-lt"/>
            </a:endParaRPr>
          </a:p>
        </p:txBody>
      </p:sp>
      <p:sp>
        <p:nvSpPr>
          <p:cNvPr id="8" name="TextBox 7"/>
          <p:cNvSpPr txBox="1"/>
          <p:nvPr/>
        </p:nvSpPr>
        <p:spPr>
          <a:xfrm>
            <a:off x="3434576" y="407430"/>
            <a:ext cx="211874" cy="307777"/>
          </a:xfrm>
          <a:prstGeom prst="rect">
            <a:avLst/>
          </a:prstGeom>
          <a:solidFill>
            <a:srgbClr val="FFFFFF"/>
          </a:solidFill>
        </p:spPr>
        <p:txBody>
          <a:bodyPr wrap="square" rtlCol="0">
            <a:spAutoFit/>
          </a:bodyPr>
          <a:lstStyle/>
          <a:p>
            <a:r>
              <a:rPr lang="en-US" dirty="0" smtClean="0"/>
              <a:t>b</a:t>
            </a:r>
            <a:endParaRPr lang="en-US" dirty="0"/>
          </a:p>
        </p:txBody>
      </p:sp>
    </p:spTree>
    <p:extLst>
      <p:ext uri="{BB962C8B-B14F-4D97-AF65-F5344CB8AC3E}">
        <p14:creationId xmlns:p14="http://schemas.microsoft.com/office/powerpoint/2010/main" val="58419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22</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05776" y="2085278"/>
            <a:ext cx="5865541" cy="830997"/>
          </a:xfrm>
          <a:prstGeom prst="rect">
            <a:avLst/>
          </a:prstGeom>
          <a:solidFill>
            <a:schemeClr val="bg1"/>
          </a:solid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II/ </a:t>
            </a:r>
            <a:r>
              <a:rPr lang="en-US" sz="4800" dirty="0" err="1" smtClean="0">
                <a:latin typeface="Times New Roman" panose="02020603050405020304" pitchFamily="18" charset="0"/>
                <a:cs typeface="Times New Roman" panose="02020603050405020304" pitchFamily="18" charset="0"/>
              </a:rPr>
              <a:t>Đọc</a:t>
            </a:r>
            <a:r>
              <a:rPr lang="en-US" sz="4800" dirty="0" smtClean="0">
                <a:latin typeface="Times New Roman" panose="02020603050405020304" pitchFamily="18" charset="0"/>
                <a:cs typeface="Times New Roman" panose="02020603050405020304" pitchFamily="18" charset="0"/>
              </a:rPr>
              <a:t> – </a:t>
            </a:r>
            <a:r>
              <a:rPr lang="en-US" sz="4800" dirty="0" err="1" smtClean="0">
                <a:latin typeface="Times New Roman" panose="02020603050405020304" pitchFamily="18" charset="0"/>
                <a:cs typeface="Times New Roman" panose="02020603050405020304" pitchFamily="18" charset="0"/>
              </a:rPr>
              <a:t>hiểu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văn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bản</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39862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23</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753"/>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58093" y="132999"/>
            <a:ext cx="2094808" cy="45720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smtClean="0">
                <a:solidFill>
                  <a:srgbClr val="FFC000"/>
                </a:solidFill>
                <a:latin typeface="+mj-lt"/>
              </a:rPr>
              <a:t>1. Hai câu thơ đầu </a:t>
            </a:r>
            <a:endParaRPr lang="vi-VN" sz="1800">
              <a:solidFill>
                <a:srgbClr val="FFC000"/>
              </a:solidFill>
              <a:latin typeface="+mj-lt"/>
            </a:endParaRPr>
          </a:p>
        </p:txBody>
      </p:sp>
      <p:sp>
        <p:nvSpPr>
          <p:cNvPr id="5" name="Rounded Rectangle 4"/>
          <p:cNvSpPr/>
          <p:nvPr/>
        </p:nvSpPr>
        <p:spPr>
          <a:xfrm>
            <a:off x="631767" y="980902"/>
            <a:ext cx="2826326" cy="245225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C000"/>
              </a:solidFill>
            </a:endParaRPr>
          </a:p>
        </p:txBody>
      </p:sp>
      <p:sp>
        <p:nvSpPr>
          <p:cNvPr id="6" name="TextBox 5"/>
          <p:cNvSpPr txBox="1"/>
          <p:nvPr/>
        </p:nvSpPr>
        <p:spPr>
          <a:xfrm>
            <a:off x="739833" y="1080655"/>
            <a:ext cx="2718259" cy="523220"/>
          </a:xfrm>
          <a:prstGeom prst="rect">
            <a:avLst/>
          </a:prstGeom>
          <a:noFill/>
        </p:spPr>
        <p:txBody>
          <a:bodyPr wrap="square" rtlCol="0">
            <a:spAutoFit/>
          </a:bodyPr>
          <a:lstStyle/>
          <a:p>
            <a:r>
              <a:rPr lang="vi-VN" i="1" smtClean="0">
                <a:solidFill>
                  <a:srgbClr val="FFC000"/>
                </a:solidFill>
                <a:latin typeface="+mj-lt"/>
              </a:rPr>
              <a:t>Quả cau nho nhỏ miếng trầu vôi</a:t>
            </a:r>
          </a:p>
          <a:p>
            <a:r>
              <a:rPr lang="vi-VN" i="1" smtClean="0">
                <a:solidFill>
                  <a:srgbClr val="FFC000"/>
                </a:solidFill>
                <a:latin typeface="+mj-lt"/>
              </a:rPr>
              <a:t>Này của Xuân Hương mới quệt rồi </a:t>
            </a:r>
            <a:endParaRPr lang="vi-VN" i="1">
              <a:solidFill>
                <a:srgbClr val="FFC000"/>
              </a:solidFill>
              <a:latin typeface="+mj-lt"/>
            </a:endParaRPr>
          </a:p>
        </p:txBody>
      </p:sp>
      <p:pic>
        <p:nvPicPr>
          <p:cNvPr id="9219"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025" t="-41016" r="-33230" b="-28086"/>
          <a:stretch/>
        </p:blipFill>
        <p:spPr bwMode="auto">
          <a:xfrm>
            <a:off x="-3148369" y="-2416530"/>
            <a:ext cx="15878400" cy="893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851030" y="949077"/>
            <a:ext cx="5123637" cy="369332"/>
          </a:xfrm>
          <a:prstGeom prst="rect">
            <a:avLst/>
          </a:prstGeom>
          <a:noFill/>
        </p:spPr>
        <p:txBody>
          <a:bodyPr wrap="square" rtlCol="0">
            <a:spAutoFit/>
          </a:bodyPr>
          <a:lstStyle/>
          <a:p>
            <a:r>
              <a:rPr lang="vi-VN" sz="1800" smtClean="0">
                <a:latin typeface="+mj-lt"/>
              </a:rPr>
              <a:t>- Câu 1: Quả cau nho nhỏ, miếng trầu hôi</a:t>
            </a:r>
            <a:endParaRPr lang="vi-VN" sz="1800">
              <a:latin typeface="+mj-lt"/>
            </a:endParaRPr>
          </a:p>
        </p:txBody>
      </p:sp>
      <p:sp>
        <p:nvSpPr>
          <p:cNvPr id="8" name="TextBox 7"/>
          <p:cNvSpPr txBox="1"/>
          <p:nvPr/>
        </p:nvSpPr>
        <p:spPr>
          <a:xfrm>
            <a:off x="3884896" y="1342265"/>
            <a:ext cx="5123637" cy="646331"/>
          </a:xfrm>
          <a:prstGeom prst="rect">
            <a:avLst/>
          </a:prstGeom>
          <a:noFill/>
        </p:spPr>
        <p:txBody>
          <a:bodyPr wrap="square" rtlCol="0">
            <a:spAutoFit/>
          </a:bodyPr>
          <a:lstStyle/>
          <a:p>
            <a:r>
              <a:rPr lang="vi-VN" sz="1800" dirty="0" smtClean="0">
                <a:latin typeface="+mj-lt"/>
              </a:rPr>
              <a:t>=&gt; Giới thiệu hình ảnh qu</a:t>
            </a:r>
            <a:r>
              <a:rPr lang="en-US" sz="1800" dirty="0">
                <a:latin typeface="Times New Roman" panose="02020603050405020304" pitchFamily="18" charset="0"/>
                <a:cs typeface="Times New Roman" panose="02020603050405020304" pitchFamily="18" charset="0"/>
              </a:rPr>
              <a:t>ả</a:t>
            </a:r>
            <a:r>
              <a:rPr lang="vi-VN" sz="1800" dirty="0" smtClean="0">
                <a:latin typeface="+mj-lt"/>
              </a:rPr>
              <a:t> cau, miếng trầu</a:t>
            </a:r>
            <a:r>
              <a:rPr lang="en-US" sz="1800" dirty="0" smtClean="0">
                <a:latin typeface="+mj-lt"/>
              </a:rPr>
              <a:t> </a:t>
            </a:r>
            <a:r>
              <a:rPr lang="vi-VN" sz="1800" dirty="0" smtClean="0">
                <a:latin typeface="+mj-lt"/>
              </a:rPr>
              <a:t>nho nhỏ, xoàng xĩnh</a:t>
            </a:r>
            <a:endParaRPr lang="vi-VN" sz="1800" dirty="0">
              <a:latin typeface="+mj-lt"/>
            </a:endParaRPr>
          </a:p>
        </p:txBody>
      </p:sp>
      <p:sp>
        <p:nvSpPr>
          <p:cNvPr id="9" name="TextBox 8"/>
          <p:cNvSpPr txBox="1"/>
          <p:nvPr/>
        </p:nvSpPr>
        <p:spPr>
          <a:xfrm>
            <a:off x="3962400" y="2049270"/>
            <a:ext cx="5012266" cy="1200329"/>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Phong tục của người Việt</a:t>
            </a:r>
          </a:p>
          <a:p>
            <a:pPr marL="285750" indent="-285750">
              <a:buFont typeface="Courier New" pitchFamily="49" charset="0"/>
              <a:buChar char="o"/>
            </a:pPr>
            <a:r>
              <a:rPr lang="vi-VN" sz="1800" smtClean="0">
                <a:latin typeface="+mj-lt"/>
              </a:rPr>
              <a:t>    Bài thơ gắn với phong tục ăn trầu</a:t>
            </a:r>
          </a:p>
          <a:p>
            <a:pPr marL="285750" indent="-285750">
              <a:buFont typeface="Courier New" pitchFamily="49" charset="0"/>
              <a:buChar char="o"/>
            </a:pPr>
            <a:r>
              <a:rPr lang="vi-VN" sz="1800" smtClean="0">
                <a:latin typeface="+mj-lt"/>
              </a:rPr>
              <a:t>    Nội dung phong tục được thể hiện rõ trong bài thơ</a:t>
            </a:r>
            <a:endParaRPr lang="vi-VN" sz="1800">
              <a:latin typeface="+mj-lt"/>
            </a:endParaRPr>
          </a:p>
        </p:txBody>
      </p:sp>
    </p:spTree>
    <p:extLst>
      <p:ext uri="{BB962C8B-B14F-4D97-AF65-F5344CB8AC3E}">
        <p14:creationId xmlns:p14="http://schemas.microsoft.com/office/powerpoint/2010/main" val="218639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500"/>
                                        <p:tgtEl>
                                          <p:spTgt spid="92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24</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753"/>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11190" y="132999"/>
            <a:ext cx="3401121" cy="45720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rgbClr val="FF0000"/>
                </a:solidFill>
                <a:latin typeface="+mj-lt"/>
              </a:rPr>
              <a:t>1. Hai câu thơ đầu </a:t>
            </a:r>
            <a:endParaRPr lang="vi-VN" sz="2400" b="1" dirty="0">
              <a:solidFill>
                <a:srgbClr val="FF0000"/>
              </a:solidFill>
              <a:latin typeface="+mj-lt"/>
            </a:endParaRPr>
          </a:p>
        </p:txBody>
      </p:sp>
      <p:sp>
        <p:nvSpPr>
          <p:cNvPr id="5" name="Rounded Rectangle 4"/>
          <p:cNvSpPr/>
          <p:nvPr/>
        </p:nvSpPr>
        <p:spPr>
          <a:xfrm>
            <a:off x="581891" y="980902"/>
            <a:ext cx="3408218" cy="245225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C000"/>
              </a:solidFill>
            </a:endParaRPr>
          </a:p>
        </p:txBody>
      </p:sp>
      <p:sp>
        <p:nvSpPr>
          <p:cNvPr id="6" name="TextBox 5"/>
          <p:cNvSpPr txBox="1"/>
          <p:nvPr/>
        </p:nvSpPr>
        <p:spPr>
          <a:xfrm>
            <a:off x="739833" y="1080655"/>
            <a:ext cx="2718259" cy="523220"/>
          </a:xfrm>
          <a:prstGeom prst="rect">
            <a:avLst/>
          </a:prstGeom>
          <a:noFill/>
        </p:spPr>
        <p:txBody>
          <a:bodyPr wrap="square" rtlCol="0">
            <a:spAutoFit/>
          </a:bodyPr>
          <a:lstStyle/>
          <a:p>
            <a:r>
              <a:rPr lang="vi-VN" i="1" smtClean="0">
                <a:solidFill>
                  <a:srgbClr val="FFC000"/>
                </a:solidFill>
                <a:latin typeface="+mj-lt"/>
              </a:rPr>
              <a:t>Quả cau nho nhỏ miếng trầu vôi</a:t>
            </a:r>
          </a:p>
          <a:p>
            <a:r>
              <a:rPr lang="vi-VN" i="1" smtClean="0">
                <a:solidFill>
                  <a:srgbClr val="FFC000"/>
                </a:solidFill>
                <a:latin typeface="+mj-lt"/>
              </a:rPr>
              <a:t>Này của Xuân Hương mới quệt rồi </a:t>
            </a:r>
            <a:endParaRPr lang="vi-VN" i="1">
              <a:solidFill>
                <a:srgbClr val="FFC000"/>
              </a:solidFill>
              <a:latin typeface="+mj-lt"/>
            </a:endParaRPr>
          </a:p>
        </p:txBody>
      </p:sp>
      <p:sp>
        <p:nvSpPr>
          <p:cNvPr id="10" name="TextBox 9"/>
          <p:cNvSpPr txBox="1"/>
          <p:nvPr/>
        </p:nvSpPr>
        <p:spPr>
          <a:xfrm>
            <a:off x="3911139" y="1142210"/>
            <a:ext cx="4875414" cy="923330"/>
          </a:xfrm>
          <a:prstGeom prst="rect">
            <a:avLst/>
          </a:prstGeom>
          <a:noFill/>
        </p:spPr>
        <p:txBody>
          <a:bodyPr wrap="square" rtlCol="0">
            <a:spAutoFit/>
          </a:bodyPr>
          <a:lstStyle/>
          <a:p>
            <a:pPr marL="285750" indent="-285750" algn="just">
              <a:buFont typeface="Wingdings" pitchFamily="2" charset="2"/>
              <a:buChar char="Ø"/>
            </a:pPr>
            <a:r>
              <a:rPr lang="vi-VN" sz="1800" dirty="0" smtClean="0">
                <a:latin typeface="+mj-lt"/>
              </a:rPr>
              <a:t>Khi gặp nhau hoặc tiếp khách, người Việt thường mời nhau ăn trầu để thể hiện tình nghĩa và sự hiếu khách </a:t>
            </a:r>
            <a:endParaRPr lang="vi-VN" sz="1800" dirty="0">
              <a:latin typeface="+mj-lt"/>
            </a:endParaRPr>
          </a:p>
        </p:txBody>
      </p:sp>
      <p:sp>
        <p:nvSpPr>
          <p:cNvPr id="11" name="TextBox 10"/>
          <p:cNvSpPr txBox="1"/>
          <p:nvPr/>
        </p:nvSpPr>
        <p:spPr>
          <a:xfrm>
            <a:off x="3888971" y="2335860"/>
            <a:ext cx="4980709" cy="923330"/>
          </a:xfrm>
          <a:prstGeom prst="rect">
            <a:avLst/>
          </a:prstGeom>
          <a:noFill/>
        </p:spPr>
        <p:txBody>
          <a:bodyPr wrap="square" rtlCol="0">
            <a:spAutoFit/>
          </a:bodyPr>
          <a:lstStyle/>
          <a:p>
            <a:pPr marL="285750" indent="-285750">
              <a:buFont typeface="Wingdings" pitchFamily="2" charset="2"/>
              <a:buChar char="Ø"/>
            </a:pPr>
            <a:r>
              <a:rPr lang="vi-VN" sz="1800" dirty="0" smtClean="0">
                <a:latin typeface="+mj-lt"/>
              </a:rPr>
              <a:t>Trong hôn nhân:</a:t>
            </a:r>
            <a:r>
              <a:rPr lang="en-US" sz="1800" dirty="0" smtClean="0">
                <a:latin typeface="+mj-lt"/>
              </a:rPr>
              <a:t> </a:t>
            </a:r>
            <a:r>
              <a:rPr lang="vi-VN" sz="1800" dirty="0" smtClean="0">
                <a:latin typeface="+mj-lt"/>
              </a:rPr>
              <a:t>Đồ sắm lễ của nhà trai mang tới nhà gái luôn phải có trầu cau, thể hiện sự gắn bó keo sơn khi thành vợ chồng </a:t>
            </a:r>
            <a:endParaRPr lang="vi-VN" sz="1800" dirty="0">
              <a:latin typeface="+mj-lt"/>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78" y="1711941"/>
            <a:ext cx="3199168" cy="2389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378" y="1711940"/>
            <a:ext cx="3245370" cy="2389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436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fade">
                                      <p:cBhvr>
                                        <p:cTn id="10" dur="5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fade">
                                      <p:cBhvr>
                                        <p:cTn id="15" dur="500"/>
                                        <p:tgtEl>
                                          <p:spTgt spid="102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25</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753"/>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58093" y="132999"/>
            <a:ext cx="2094808" cy="45720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smtClean="0">
                <a:solidFill>
                  <a:srgbClr val="FFC000"/>
                </a:solidFill>
                <a:latin typeface="+mj-lt"/>
              </a:rPr>
              <a:t>1. Hai câu thơ đầu </a:t>
            </a:r>
            <a:endParaRPr lang="vi-VN" sz="1800">
              <a:solidFill>
                <a:srgbClr val="FFC000"/>
              </a:solidFill>
              <a:latin typeface="+mj-lt"/>
            </a:endParaRPr>
          </a:p>
        </p:txBody>
      </p:sp>
      <p:sp>
        <p:nvSpPr>
          <p:cNvPr id="5" name="Rounded Rectangle 4"/>
          <p:cNvSpPr/>
          <p:nvPr/>
        </p:nvSpPr>
        <p:spPr>
          <a:xfrm>
            <a:off x="631767" y="980902"/>
            <a:ext cx="2826326" cy="245225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C000"/>
              </a:solidFill>
            </a:endParaRPr>
          </a:p>
        </p:txBody>
      </p:sp>
      <p:sp>
        <p:nvSpPr>
          <p:cNvPr id="6" name="TextBox 5"/>
          <p:cNvSpPr txBox="1"/>
          <p:nvPr/>
        </p:nvSpPr>
        <p:spPr>
          <a:xfrm>
            <a:off x="739833" y="1080655"/>
            <a:ext cx="2718259" cy="523220"/>
          </a:xfrm>
          <a:prstGeom prst="rect">
            <a:avLst/>
          </a:prstGeom>
          <a:noFill/>
        </p:spPr>
        <p:txBody>
          <a:bodyPr wrap="square" rtlCol="0">
            <a:spAutoFit/>
          </a:bodyPr>
          <a:lstStyle/>
          <a:p>
            <a:r>
              <a:rPr lang="vi-VN" i="1" smtClean="0">
                <a:solidFill>
                  <a:srgbClr val="FFC000"/>
                </a:solidFill>
                <a:latin typeface="+mj-lt"/>
              </a:rPr>
              <a:t>Quả cau nho nhỏ miếng trầu vôi</a:t>
            </a:r>
          </a:p>
          <a:p>
            <a:r>
              <a:rPr lang="vi-VN" i="1" smtClean="0">
                <a:solidFill>
                  <a:srgbClr val="FFC000"/>
                </a:solidFill>
                <a:latin typeface="+mj-lt"/>
              </a:rPr>
              <a:t>Này của Xuân Hương mới quệt rồi </a:t>
            </a:r>
            <a:endParaRPr lang="vi-VN" i="1">
              <a:solidFill>
                <a:srgbClr val="FFC000"/>
              </a:solidFill>
              <a:latin typeface="+mj-lt"/>
            </a:endParaRPr>
          </a:p>
        </p:txBody>
      </p:sp>
      <p:pic>
        <p:nvPicPr>
          <p:cNvPr id="9219"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025" t="-41016" r="-33230" b="-28086"/>
          <a:stretch/>
        </p:blipFill>
        <p:spPr bwMode="auto">
          <a:xfrm>
            <a:off x="-3182237" y="-2722958"/>
            <a:ext cx="15878400" cy="893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765712" y="832833"/>
            <a:ext cx="4954955" cy="646331"/>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Nhà thơ sử dụng những từ ngữ liên quan đến ca dao, tục ngữ, thành ngữ</a:t>
            </a:r>
            <a:endParaRPr lang="vi-VN" sz="1800">
              <a:latin typeface="+mj-lt"/>
            </a:endParaRPr>
          </a:p>
        </p:txBody>
      </p:sp>
      <p:sp>
        <p:nvSpPr>
          <p:cNvPr id="8" name="TextBox 7"/>
          <p:cNvSpPr txBox="1"/>
          <p:nvPr/>
        </p:nvSpPr>
        <p:spPr>
          <a:xfrm>
            <a:off x="3765710" y="1485127"/>
            <a:ext cx="4353821" cy="923330"/>
          </a:xfrm>
          <a:prstGeom prst="rect">
            <a:avLst/>
          </a:prstGeom>
          <a:noFill/>
        </p:spPr>
        <p:txBody>
          <a:bodyPr wrap="square" rtlCol="0">
            <a:spAutoFit/>
          </a:bodyPr>
          <a:lstStyle/>
          <a:p>
            <a:pPr marL="285750" indent="-285750">
              <a:buFont typeface="Wingdings" pitchFamily="2" charset="2"/>
              <a:buChar char="Ø"/>
            </a:pPr>
            <a:r>
              <a:rPr lang="vi-VN" sz="1800" smtClean="0">
                <a:latin typeface="+mj-lt"/>
              </a:rPr>
              <a:t>Nhà thơ chủ yếu sử dụng thành phần ca dao, tục ngữ, thành ngữ để gợi nhớ đến các câu trọn vẹn </a:t>
            </a:r>
            <a:endParaRPr lang="vi-VN" sz="1800">
              <a:latin typeface="+mj-lt"/>
            </a:endParaRPr>
          </a:p>
        </p:txBody>
      </p:sp>
      <p:sp>
        <p:nvSpPr>
          <p:cNvPr id="9" name="TextBox 8"/>
          <p:cNvSpPr txBox="1"/>
          <p:nvPr/>
        </p:nvSpPr>
        <p:spPr>
          <a:xfrm>
            <a:off x="3765712" y="2408457"/>
            <a:ext cx="4353821" cy="923330"/>
          </a:xfrm>
          <a:prstGeom prst="rect">
            <a:avLst/>
          </a:prstGeom>
          <a:noFill/>
        </p:spPr>
        <p:txBody>
          <a:bodyPr wrap="square" rtlCol="0">
            <a:spAutoFit/>
          </a:bodyPr>
          <a:lstStyle/>
          <a:p>
            <a:r>
              <a:rPr lang="vi-VN" sz="1800" smtClean="0">
                <a:latin typeface="+mj-lt"/>
              </a:rPr>
              <a:t>=&gt; Những yếu tố ấy có tác dụng rât lớn trong việc biểu đạt nội dung của bài thơ,nói được những điều sâu kín trong tình cảm.</a:t>
            </a:r>
            <a:endParaRPr lang="vi-VN" sz="1800">
              <a:latin typeface="+mj-lt"/>
            </a:endParaRPr>
          </a:p>
        </p:txBody>
      </p:sp>
      <p:sp>
        <p:nvSpPr>
          <p:cNvPr id="3" name="TextBox 2"/>
          <p:cNvSpPr txBox="1"/>
          <p:nvPr/>
        </p:nvSpPr>
        <p:spPr>
          <a:xfrm>
            <a:off x="3808045" y="3275023"/>
            <a:ext cx="4954955" cy="923330"/>
          </a:xfrm>
          <a:prstGeom prst="rect">
            <a:avLst/>
          </a:prstGeom>
          <a:noFill/>
        </p:spPr>
        <p:txBody>
          <a:bodyPr wrap="square" rtlCol="0">
            <a:spAutoFit/>
          </a:bodyPr>
          <a:lstStyle/>
          <a:p>
            <a:r>
              <a:rPr lang="vi-VN" sz="1800" smtClean="0">
                <a:latin typeface="+mj-lt"/>
              </a:rPr>
              <a:t>=&gt; Các yếu tố ấy được nhà thơ ghép thêm từ, thành phần mới để tạo lập nghĩa phù hợp với nội dung biểu đạt mang phong cách riêng </a:t>
            </a:r>
            <a:endParaRPr lang="vi-VN" sz="1800">
              <a:latin typeface="+mj-lt"/>
            </a:endParaRPr>
          </a:p>
        </p:txBody>
      </p:sp>
    </p:spTree>
    <p:extLst>
      <p:ext uri="{BB962C8B-B14F-4D97-AF65-F5344CB8AC3E}">
        <p14:creationId xmlns:p14="http://schemas.microsoft.com/office/powerpoint/2010/main" val="33016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26</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753"/>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58093" y="132999"/>
            <a:ext cx="2094808" cy="45720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smtClean="0">
                <a:solidFill>
                  <a:srgbClr val="FFC000"/>
                </a:solidFill>
                <a:latin typeface="+mj-lt"/>
              </a:rPr>
              <a:t>1. Hai câu thơ đầu </a:t>
            </a:r>
            <a:endParaRPr lang="vi-VN" sz="1800">
              <a:solidFill>
                <a:srgbClr val="FFC000"/>
              </a:solidFill>
              <a:latin typeface="+mj-lt"/>
            </a:endParaRPr>
          </a:p>
        </p:txBody>
      </p:sp>
      <p:sp>
        <p:nvSpPr>
          <p:cNvPr id="5" name="Rounded Rectangle 4"/>
          <p:cNvSpPr/>
          <p:nvPr/>
        </p:nvSpPr>
        <p:spPr>
          <a:xfrm>
            <a:off x="631767" y="980902"/>
            <a:ext cx="2826326" cy="245225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C000"/>
              </a:solidFill>
            </a:endParaRPr>
          </a:p>
        </p:txBody>
      </p:sp>
      <p:sp>
        <p:nvSpPr>
          <p:cNvPr id="6" name="TextBox 5"/>
          <p:cNvSpPr txBox="1"/>
          <p:nvPr/>
        </p:nvSpPr>
        <p:spPr>
          <a:xfrm>
            <a:off x="739833" y="1080655"/>
            <a:ext cx="2718259" cy="523220"/>
          </a:xfrm>
          <a:prstGeom prst="rect">
            <a:avLst/>
          </a:prstGeom>
          <a:noFill/>
        </p:spPr>
        <p:txBody>
          <a:bodyPr wrap="square" rtlCol="0">
            <a:spAutoFit/>
          </a:bodyPr>
          <a:lstStyle/>
          <a:p>
            <a:r>
              <a:rPr lang="vi-VN" i="1" smtClean="0">
                <a:solidFill>
                  <a:srgbClr val="FFC000"/>
                </a:solidFill>
                <a:latin typeface="+mj-lt"/>
              </a:rPr>
              <a:t>Quả cau nho nhỏ miếng trầu vôi</a:t>
            </a:r>
          </a:p>
          <a:p>
            <a:r>
              <a:rPr lang="vi-VN" i="1" smtClean="0">
                <a:solidFill>
                  <a:srgbClr val="FFC000"/>
                </a:solidFill>
                <a:latin typeface="+mj-lt"/>
              </a:rPr>
              <a:t>Này của Xuân Hương mới quệt rồi </a:t>
            </a:r>
            <a:endParaRPr lang="vi-VN" i="1">
              <a:solidFill>
                <a:srgbClr val="FFC000"/>
              </a:solidFill>
              <a:latin typeface="+mj-lt"/>
            </a:endParaRPr>
          </a:p>
        </p:txBody>
      </p:sp>
      <p:sp>
        <p:nvSpPr>
          <p:cNvPr id="7" name="TextBox 6"/>
          <p:cNvSpPr txBox="1"/>
          <p:nvPr/>
        </p:nvSpPr>
        <p:spPr>
          <a:xfrm>
            <a:off x="3698668" y="980902"/>
            <a:ext cx="4954955" cy="369332"/>
          </a:xfrm>
          <a:prstGeom prst="rect">
            <a:avLst/>
          </a:prstGeom>
          <a:noFill/>
        </p:spPr>
        <p:txBody>
          <a:bodyPr wrap="square" rtlCol="0">
            <a:spAutoFit/>
          </a:bodyPr>
          <a:lstStyle/>
          <a:p>
            <a:pPr marL="285750" indent="-285750">
              <a:buFont typeface="Wingdings" pitchFamily="2" charset="2"/>
              <a:buChar char="Ø"/>
            </a:pPr>
            <a:r>
              <a:rPr lang="vi-VN" sz="1800" b="1" smtClean="0">
                <a:latin typeface="+mj-lt"/>
              </a:rPr>
              <a:t>Dấu ấn cá nhân của Hồ xuân Hương </a:t>
            </a:r>
            <a:endParaRPr lang="vi-VN" sz="1800" b="1">
              <a:latin typeface="+mj-lt"/>
            </a:endParaRPr>
          </a:p>
        </p:txBody>
      </p:sp>
      <p:sp>
        <p:nvSpPr>
          <p:cNvPr id="8" name="TextBox 7"/>
          <p:cNvSpPr txBox="1"/>
          <p:nvPr/>
        </p:nvSpPr>
        <p:spPr>
          <a:xfrm>
            <a:off x="3903178" y="1434598"/>
            <a:ext cx="4353821" cy="338554"/>
          </a:xfrm>
          <a:prstGeom prst="rect">
            <a:avLst/>
          </a:prstGeom>
          <a:noFill/>
        </p:spPr>
        <p:txBody>
          <a:bodyPr wrap="square" rtlCol="0">
            <a:spAutoFit/>
          </a:bodyPr>
          <a:lstStyle/>
          <a:p>
            <a:pPr marL="285750" indent="-285750">
              <a:buFont typeface="Arial" pitchFamily="34" charset="0"/>
              <a:buChar char="•"/>
            </a:pPr>
            <a:r>
              <a:rPr lang="vi-VN" sz="1600" smtClean="0">
                <a:latin typeface="+mj-lt"/>
              </a:rPr>
              <a:t>Câu 1:</a:t>
            </a:r>
            <a:endParaRPr lang="vi-VN" sz="1600">
              <a:latin typeface="+mj-lt"/>
            </a:endParaRPr>
          </a:p>
        </p:txBody>
      </p:sp>
      <p:sp>
        <p:nvSpPr>
          <p:cNvPr id="9" name="TextBox 8"/>
          <p:cNvSpPr txBox="1"/>
          <p:nvPr/>
        </p:nvSpPr>
        <p:spPr>
          <a:xfrm>
            <a:off x="3999236" y="1832860"/>
            <a:ext cx="4353821" cy="584775"/>
          </a:xfrm>
          <a:prstGeom prst="rect">
            <a:avLst/>
          </a:prstGeom>
          <a:noFill/>
        </p:spPr>
        <p:txBody>
          <a:bodyPr wrap="square" rtlCol="0">
            <a:spAutoFit/>
          </a:bodyPr>
          <a:lstStyle/>
          <a:p>
            <a:r>
              <a:rPr lang="vi-VN" sz="1600" smtClean="0">
                <a:latin typeface="+mj-lt"/>
              </a:rPr>
              <a:t>+ Từ láy ‘ nho nhỏ’ kết hợp với cách dùng từ giản dị: ‘quả cau’, ‘trầu hôi’</a:t>
            </a:r>
            <a:endParaRPr lang="vi-VN" sz="1600">
              <a:latin typeface="+mj-lt"/>
            </a:endParaRPr>
          </a:p>
        </p:txBody>
      </p:sp>
      <p:sp>
        <p:nvSpPr>
          <p:cNvPr id="3" name="TextBox 2"/>
          <p:cNvSpPr txBox="1"/>
          <p:nvPr/>
        </p:nvSpPr>
        <p:spPr>
          <a:xfrm>
            <a:off x="3999236" y="2471997"/>
            <a:ext cx="4954955" cy="338554"/>
          </a:xfrm>
          <a:prstGeom prst="rect">
            <a:avLst/>
          </a:prstGeom>
          <a:noFill/>
        </p:spPr>
        <p:txBody>
          <a:bodyPr wrap="square" rtlCol="0">
            <a:spAutoFit/>
          </a:bodyPr>
          <a:lstStyle/>
          <a:p>
            <a:r>
              <a:rPr lang="vi-VN" sz="1600" smtClean="0">
                <a:latin typeface="+mj-lt"/>
              </a:rPr>
              <a:t>+ Hình ảnh ‘quả cau nho nhỏ,  miếng trầu hôi’</a:t>
            </a:r>
            <a:endParaRPr lang="vi-VN" sz="1600">
              <a:latin typeface="+mj-lt"/>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16" y="1832860"/>
            <a:ext cx="3133942" cy="2074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903178" y="3048230"/>
            <a:ext cx="4680021" cy="369332"/>
          </a:xfrm>
          <a:prstGeom prst="rect">
            <a:avLst/>
          </a:prstGeom>
          <a:noFill/>
        </p:spPr>
        <p:txBody>
          <a:bodyPr wrap="square" rtlCol="0">
            <a:spAutoFit/>
          </a:bodyPr>
          <a:lstStyle/>
          <a:p>
            <a:r>
              <a:rPr lang="vi-VN" sz="1800" smtClean="0">
                <a:latin typeface="+mj-lt"/>
              </a:rPr>
              <a:t>=&gt; Sự khiêm tốn,chân thật của người mời trầu </a:t>
            </a:r>
            <a:endParaRPr lang="vi-VN" sz="1800">
              <a:latin typeface="+mj-lt"/>
            </a:endParaRPr>
          </a:p>
        </p:txBody>
      </p:sp>
    </p:spTree>
    <p:extLst>
      <p:ext uri="{BB962C8B-B14F-4D97-AF65-F5344CB8AC3E}">
        <p14:creationId xmlns:p14="http://schemas.microsoft.com/office/powerpoint/2010/main" val="207348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27</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753"/>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58093" y="132999"/>
            <a:ext cx="2094808" cy="45720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smtClean="0">
                <a:solidFill>
                  <a:srgbClr val="FFC000"/>
                </a:solidFill>
                <a:latin typeface="+mj-lt"/>
              </a:rPr>
              <a:t>1. Hai câu thơ đầu </a:t>
            </a:r>
            <a:endParaRPr lang="vi-VN" sz="1800" dirty="0">
              <a:solidFill>
                <a:srgbClr val="FFC000"/>
              </a:solidFill>
              <a:latin typeface="+mj-lt"/>
            </a:endParaRPr>
          </a:p>
        </p:txBody>
      </p:sp>
      <p:sp>
        <p:nvSpPr>
          <p:cNvPr id="5" name="Rounded Rectangle 4"/>
          <p:cNvSpPr/>
          <p:nvPr/>
        </p:nvSpPr>
        <p:spPr>
          <a:xfrm>
            <a:off x="631767" y="980902"/>
            <a:ext cx="2826326" cy="245225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C000"/>
              </a:solidFill>
            </a:endParaRPr>
          </a:p>
        </p:txBody>
      </p:sp>
      <p:sp>
        <p:nvSpPr>
          <p:cNvPr id="6" name="TextBox 5"/>
          <p:cNvSpPr txBox="1"/>
          <p:nvPr/>
        </p:nvSpPr>
        <p:spPr>
          <a:xfrm>
            <a:off x="739833" y="1080655"/>
            <a:ext cx="2718259" cy="523220"/>
          </a:xfrm>
          <a:prstGeom prst="rect">
            <a:avLst/>
          </a:prstGeom>
          <a:noFill/>
        </p:spPr>
        <p:txBody>
          <a:bodyPr wrap="square" rtlCol="0">
            <a:spAutoFit/>
          </a:bodyPr>
          <a:lstStyle/>
          <a:p>
            <a:r>
              <a:rPr lang="vi-VN" i="1" smtClean="0">
                <a:solidFill>
                  <a:srgbClr val="FFC000"/>
                </a:solidFill>
                <a:latin typeface="+mj-lt"/>
              </a:rPr>
              <a:t>Quả cau nho nhỏ miếng trầu vôi</a:t>
            </a:r>
          </a:p>
          <a:p>
            <a:r>
              <a:rPr lang="vi-VN" i="1" smtClean="0">
                <a:solidFill>
                  <a:srgbClr val="FFC000"/>
                </a:solidFill>
                <a:latin typeface="+mj-lt"/>
              </a:rPr>
              <a:t>Này của Xuân Hương mới quệt rồi </a:t>
            </a:r>
            <a:endParaRPr lang="vi-VN" i="1">
              <a:solidFill>
                <a:srgbClr val="FFC000"/>
              </a:solidFill>
              <a:latin typeface="+mj-lt"/>
            </a:endParaRPr>
          </a:p>
        </p:txBody>
      </p:sp>
      <p:sp>
        <p:nvSpPr>
          <p:cNvPr id="7" name="TextBox 6"/>
          <p:cNvSpPr txBox="1"/>
          <p:nvPr/>
        </p:nvSpPr>
        <p:spPr>
          <a:xfrm>
            <a:off x="3698668" y="980902"/>
            <a:ext cx="4954955" cy="369332"/>
          </a:xfrm>
          <a:prstGeom prst="rect">
            <a:avLst/>
          </a:prstGeom>
          <a:noFill/>
        </p:spPr>
        <p:txBody>
          <a:bodyPr wrap="square" rtlCol="0">
            <a:spAutoFit/>
          </a:bodyPr>
          <a:lstStyle/>
          <a:p>
            <a:pPr marL="285750" indent="-285750">
              <a:buFont typeface="Wingdings" pitchFamily="2" charset="2"/>
              <a:buChar char="Ø"/>
            </a:pPr>
            <a:r>
              <a:rPr lang="vi-VN" sz="1800" b="1" smtClean="0">
                <a:latin typeface="+mj-lt"/>
              </a:rPr>
              <a:t>Dấu ấn cá nhân của Hồ xuân Hương </a:t>
            </a:r>
            <a:endParaRPr lang="vi-VN" sz="1800" b="1">
              <a:latin typeface="+mj-lt"/>
            </a:endParaRPr>
          </a:p>
        </p:txBody>
      </p:sp>
      <p:sp>
        <p:nvSpPr>
          <p:cNvPr id="8" name="TextBox 7"/>
          <p:cNvSpPr txBox="1"/>
          <p:nvPr/>
        </p:nvSpPr>
        <p:spPr>
          <a:xfrm>
            <a:off x="3903177" y="1322360"/>
            <a:ext cx="4353821" cy="338554"/>
          </a:xfrm>
          <a:prstGeom prst="rect">
            <a:avLst/>
          </a:prstGeom>
          <a:noFill/>
        </p:spPr>
        <p:txBody>
          <a:bodyPr wrap="square" rtlCol="0">
            <a:spAutoFit/>
          </a:bodyPr>
          <a:lstStyle/>
          <a:p>
            <a:pPr marL="285750" indent="-285750">
              <a:buFont typeface="Arial" pitchFamily="34" charset="0"/>
              <a:buChar char="•"/>
            </a:pPr>
            <a:r>
              <a:rPr lang="vi-VN" sz="1600" dirty="0" smtClean="0">
                <a:latin typeface="+mj-lt"/>
              </a:rPr>
              <a:t>Câu 2:</a:t>
            </a:r>
            <a:endParaRPr lang="vi-VN" sz="1600" dirty="0">
              <a:latin typeface="+mj-lt"/>
            </a:endParaRPr>
          </a:p>
        </p:txBody>
      </p:sp>
      <p:sp>
        <p:nvSpPr>
          <p:cNvPr id="9" name="TextBox 8"/>
          <p:cNvSpPr txBox="1"/>
          <p:nvPr/>
        </p:nvSpPr>
        <p:spPr>
          <a:xfrm>
            <a:off x="3999236" y="1777212"/>
            <a:ext cx="4353821" cy="338554"/>
          </a:xfrm>
          <a:prstGeom prst="rect">
            <a:avLst/>
          </a:prstGeom>
          <a:noFill/>
        </p:spPr>
        <p:txBody>
          <a:bodyPr wrap="square" rtlCol="0">
            <a:spAutoFit/>
          </a:bodyPr>
          <a:lstStyle/>
          <a:p>
            <a:r>
              <a:rPr lang="vi-VN" sz="1600" dirty="0" smtClean="0">
                <a:latin typeface="+mj-lt"/>
              </a:rPr>
              <a:t>+ Từ láy ‘ này’ khẳng định sự việc cụ thể.</a:t>
            </a:r>
            <a:endParaRPr lang="vi-VN" sz="1600" dirty="0">
              <a:latin typeface="+mj-lt"/>
            </a:endParaRPr>
          </a:p>
        </p:txBody>
      </p:sp>
      <p:sp>
        <p:nvSpPr>
          <p:cNvPr id="3" name="TextBox 2"/>
          <p:cNvSpPr txBox="1"/>
          <p:nvPr/>
        </p:nvSpPr>
        <p:spPr>
          <a:xfrm>
            <a:off x="3999236" y="2031422"/>
            <a:ext cx="4954955" cy="584775"/>
          </a:xfrm>
          <a:prstGeom prst="rect">
            <a:avLst/>
          </a:prstGeom>
          <a:noFill/>
        </p:spPr>
        <p:txBody>
          <a:bodyPr wrap="square" rtlCol="0">
            <a:spAutoFit/>
          </a:bodyPr>
          <a:lstStyle/>
          <a:p>
            <a:r>
              <a:rPr lang="vi-VN" sz="1600" dirty="0" smtClean="0">
                <a:latin typeface="+mj-lt"/>
              </a:rPr>
              <a:t>+ Động từ ‘quệt’ tăng ý thân mật đối với khách, không câu nệ, khách sáo</a:t>
            </a:r>
            <a:endParaRPr lang="vi-VN" sz="1600" dirty="0">
              <a:latin typeface="+mj-lt"/>
            </a:endParaRPr>
          </a:p>
        </p:txBody>
      </p:sp>
      <p:sp>
        <p:nvSpPr>
          <p:cNvPr id="10" name="TextBox 9"/>
          <p:cNvSpPr txBox="1"/>
          <p:nvPr/>
        </p:nvSpPr>
        <p:spPr>
          <a:xfrm>
            <a:off x="3836135" y="2686917"/>
            <a:ext cx="4680021" cy="646331"/>
          </a:xfrm>
          <a:prstGeom prst="rect">
            <a:avLst/>
          </a:prstGeom>
          <a:noFill/>
        </p:spPr>
        <p:txBody>
          <a:bodyPr wrap="square" rtlCol="0">
            <a:spAutoFit/>
          </a:bodyPr>
          <a:lstStyle/>
          <a:p>
            <a:r>
              <a:rPr lang="vi-VN" sz="1800" smtClean="0">
                <a:latin typeface="+mj-lt"/>
              </a:rPr>
              <a:t>=&gt; Tấm lòng chân thành, cởi mở và sẵn sàng đón nhận tình yêu.</a:t>
            </a:r>
            <a:endParaRPr lang="vi-VN" sz="1800">
              <a:latin typeface="+mj-lt"/>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24" y="1773152"/>
            <a:ext cx="2900103" cy="2175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903177" y="3299917"/>
            <a:ext cx="4353822" cy="646331"/>
          </a:xfrm>
          <a:prstGeom prst="rect">
            <a:avLst/>
          </a:prstGeom>
          <a:noFill/>
        </p:spPr>
        <p:txBody>
          <a:bodyPr wrap="square" rtlCol="0">
            <a:spAutoFit/>
          </a:bodyPr>
          <a:lstStyle/>
          <a:p>
            <a:r>
              <a:rPr lang="vi-VN" sz="1800" smtClean="0">
                <a:latin typeface="+mj-lt"/>
              </a:rPr>
              <a:t>=&gt; Câu thơ khẳng định cái tôi của người phụ nữ </a:t>
            </a:r>
            <a:endParaRPr lang="vi-VN" sz="1800">
              <a:latin typeface="+mj-lt"/>
            </a:endParaRPr>
          </a:p>
        </p:txBody>
      </p:sp>
    </p:spTree>
    <p:extLst>
      <p:ext uri="{BB962C8B-B14F-4D97-AF65-F5344CB8AC3E}">
        <p14:creationId xmlns:p14="http://schemas.microsoft.com/office/powerpoint/2010/main" val="72009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28</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03" y="75585"/>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98595" y="245224"/>
            <a:ext cx="3200400" cy="45720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FF0000"/>
                </a:solidFill>
                <a:latin typeface="+mj-lt"/>
              </a:rPr>
              <a:t>1. Hai câu thơ đầu </a:t>
            </a:r>
            <a:endParaRPr lang="vi-VN" sz="2800" b="1" dirty="0">
              <a:solidFill>
                <a:srgbClr val="FF0000"/>
              </a:solidFill>
              <a:latin typeface="+mj-lt"/>
            </a:endParaRPr>
          </a:p>
        </p:txBody>
      </p:sp>
      <p:sp>
        <p:nvSpPr>
          <p:cNvPr id="5" name="Rounded Rectangle 4"/>
          <p:cNvSpPr/>
          <p:nvPr/>
        </p:nvSpPr>
        <p:spPr>
          <a:xfrm>
            <a:off x="631767" y="980902"/>
            <a:ext cx="2826326" cy="245225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C000"/>
              </a:solidFill>
            </a:endParaRPr>
          </a:p>
        </p:txBody>
      </p:sp>
      <p:sp>
        <p:nvSpPr>
          <p:cNvPr id="6" name="TextBox 5"/>
          <p:cNvSpPr txBox="1"/>
          <p:nvPr/>
        </p:nvSpPr>
        <p:spPr>
          <a:xfrm>
            <a:off x="739833" y="1080655"/>
            <a:ext cx="2718259" cy="523220"/>
          </a:xfrm>
          <a:prstGeom prst="rect">
            <a:avLst/>
          </a:prstGeom>
          <a:noFill/>
        </p:spPr>
        <p:txBody>
          <a:bodyPr wrap="square" rtlCol="0">
            <a:spAutoFit/>
          </a:bodyPr>
          <a:lstStyle/>
          <a:p>
            <a:r>
              <a:rPr lang="vi-VN" i="1" smtClean="0">
                <a:solidFill>
                  <a:srgbClr val="FFC000"/>
                </a:solidFill>
                <a:latin typeface="+mj-lt"/>
              </a:rPr>
              <a:t>Quả cau nho nhỏ miếng trầu vôi</a:t>
            </a:r>
          </a:p>
          <a:p>
            <a:r>
              <a:rPr lang="vi-VN" i="1" smtClean="0">
                <a:solidFill>
                  <a:srgbClr val="FFC000"/>
                </a:solidFill>
                <a:latin typeface="+mj-lt"/>
              </a:rPr>
              <a:t>Này của Xuân Hương mới quệt rồi </a:t>
            </a:r>
            <a:endParaRPr lang="vi-VN" i="1">
              <a:solidFill>
                <a:srgbClr val="FFC000"/>
              </a:solidFill>
              <a:latin typeface="+mj-lt"/>
            </a:endParaRPr>
          </a:p>
        </p:txBody>
      </p:sp>
      <p:sp>
        <p:nvSpPr>
          <p:cNvPr id="12" name="Rounded Rectangle 11"/>
          <p:cNvSpPr/>
          <p:nvPr/>
        </p:nvSpPr>
        <p:spPr>
          <a:xfrm>
            <a:off x="3873520" y="980903"/>
            <a:ext cx="4622160" cy="2053242"/>
          </a:xfrm>
          <a:prstGeom prst="roundRect">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3998247" y="1130361"/>
            <a:ext cx="4372705" cy="1754326"/>
          </a:xfrm>
          <a:prstGeom prst="rect">
            <a:avLst/>
          </a:prstGeom>
          <a:noFill/>
        </p:spPr>
        <p:txBody>
          <a:bodyPr wrap="square" rtlCol="0">
            <a:spAutoFit/>
          </a:bodyPr>
          <a:lstStyle/>
          <a:p>
            <a:r>
              <a:rPr lang="vi-VN" sz="1800" dirty="0" smtClean="0">
                <a:latin typeface="+mj-lt"/>
              </a:rPr>
              <a:t>     Nội dung và hình thức của hai câu đã gợi nhớ đến câu </a:t>
            </a:r>
            <a:r>
              <a:rPr lang="en-US" sz="1800" dirty="0" smtClean="0">
                <a:latin typeface="+mj-lt"/>
              </a:rPr>
              <a:t>“</a:t>
            </a:r>
            <a:r>
              <a:rPr lang="vi-VN" sz="1800" dirty="0" smtClean="0">
                <a:latin typeface="+mj-lt"/>
              </a:rPr>
              <a:t>Miếng trầu là đầu câu chuyện</a:t>
            </a:r>
            <a:r>
              <a:rPr lang="en-US" sz="1800" dirty="0" smtClean="0">
                <a:latin typeface="+mj-lt"/>
              </a:rPr>
              <a:t>”</a:t>
            </a:r>
            <a:r>
              <a:rPr lang="vi-VN" sz="1800" dirty="0" smtClean="0">
                <a:latin typeface="+mj-lt"/>
              </a:rPr>
              <a:t>. Những từ ngữ mang dấu ấn cá nhân đã được tác giả đưa vào thơ và điều đó đã thể hiện rõ nét thái độ và tình cám thắm thiết của tác giả trước tình yêu và hôn nhân.</a:t>
            </a:r>
            <a:endParaRPr lang="vi-VN" sz="1800" dirty="0">
              <a:latin typeface="+mj-lt"/>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698" y="1913421"/>
            <a:ext cx="2919751" cy="1942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96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29</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64780" y="132999"/>
            <a:ext cx="4036742" cy="45720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mj-lt"/>
              </a:rPr>
              <a:t>2</a:t>
            </a:r>
            <a:r>
              <a:rPr lang="vi-VN" sz="2400" b="1" dirty="0" smtClean="0">
                <a:solidFill>
                  <a:srgbClr val="FF0000"/>
                </a:solidFill>
                <a:latin typeface="+mj-lt"/>
              </a:rPr>
              <a:t>. Hai câu thơ cuối</a:t>
            </a:r>
            <a:endParaRPr lang="vi-VN" sz="2400" b="1" dirty="0">
              <a:solidFill>
                <a:srgbClr val="FF0000"/>
              </a:solidFill>
              <a:latin typeface="+mj-lt"/>
            </a:endParaRPr>
          </a:p>
        </p:txBody>
      </p:sp>
      <p:sp>
        <p:nvSpPr>
          <p:cNvPr id="5" name="Rounded Rectangle 4"/>
          <p:cNvSpPr/>
          <p:nvPr/>
        </p:nvSpPr>
        <p:spPr>
          <a:xfrm>
            <a:off x="631767" y="980902"/>
            <a:ext cx="2826326" cy="245225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C000"/>
              </a:solidFill>
            </a:endParaRPr>
          </a:p>
        </p:txBody>
      </p:sp>
      <p:sp>
        <p:nvSpPr>
          <p:cNvPr id="6" name="TextBox 5"/>
          <p:cNvSpPr txBox="1"/>
          <p:nvPr/>
        </p:nvSpPr>
        <p:spPr>
          <a:xfrm>
            <a:off x="739833" y="1080655"/>
            <a:ext cx="2718259" cy="523220"/>
          </a:xfrm>
          <a:prstGeom prst="rect">
            <a:avLst/>
          </a:prstGeom>
          <a:noFill/>
        </p:spPr>
        <p:txBody>
          <a:bodyPr wrap="square" rtlCol="0">
            <a:spAutoFit/>
          </a:bodyPr>
          <a:lstStyle/>
          <a:p>
            <a:r>
              <a:rPr lang="vi-VN" i="1" smtClean="0">
                <a:solidFill>
                  <a:srgbClr val="FFC000"/>
                </a:solidFill>
                <a:latin typeface="+mj-lt"/>
              </a:rPr>
              <a:t>Có phải duyên nhau thì thắm lại</a:t>
            </a:r>
          </a:p>
          <a:p>
            <a:r>
              <a:rPr lang="vi-VN" i="1" smtClean="0">
                <a:solidFill>
                  <a:srgbClr val="FFC000"/>
                </a:solidFill>
                <a:latin typeface="+mj-lt"/>
              </a:rPr>
              <a:t>Đừng xanh như lá, bạc như vôi</a:t>
            </a:r>
            <a:endParaRPr lang="vi-VN" i="1">
              <a:solidFill>
                <a:srgbClr val="FFC000"/>
              </a:solidFill>
              <a:latin typeface="+mj-lt"/>
            </a:endParaRPr>
          </a:p>
        </p:txBody>
      </p:sp>
      <p:sp>
        <p:nvSpPr>
          <p:cNvPr id="7" name="TextBox 6"/>
          <p:cNvSpPr txBox="1"/>
          <p:nvPr/>
        </p:nvSpPr>
        <p:spPr>
          <a:xfrm>
            <a:off x="3615931" y="1072172"/>
            <a:ext cx="4372705" cy="369332"/>
          </a:xfrm>
          <a:prstGeom prst="rect">
            <a:avLst/>
          </a:prstGeom>
          <a:noFill/>
        </p:spPr>
        <p:txBody>
          <a:bodyPr wrap="square" rtlCol="0">
            <a:spAutoFit/>
          </a:bodyPr>
          <a:lstStyle/>
          <a:p>
            <a:pPr marL="285750" indent="-285750">
              <a:buFont typeface="Wingdings" pitchFamily="2" charset="2"/>
              <a:buChar char="Ø"/>
            </a:pPr>
            <a:r>
              <a:rPr lang="vi-VN" sz="1800" b="1" smtClean="0">
                <a:latin typeface="+mj-lt"/>
              </a:rPr>
              <a:t>Cảm xúc được thể hiện ở hai câu thơ:</a:t>
            </a:r>
            <a:endParaRPr lang="vi-VN" sz="1800" b="1">
              <a:latin typeface="+mj-lt"/>
            </a:endParaRPr>
          </a:p>
        </p:txBody>
      </p:sp>
      <p:sp>
        <p:nvSpPr>
          <p:cNvPr id="3" name="TextBox 2"/>
          <p:cNvSpPr txBox="1"/>
          <p:nvPr/>
        </p:nvSpPr>
        <p:spPr>
          <a:xfrm>
            <a:off x="3710073" y="2110085"/>
            <a:ext cx="4705178" cy="923330"/>
          </a:xfrm>
          <a:prstGeom prst="rect">
            <a:avLst/>
          </a:prstGeom>
          <a:noFill/>
        </p:spPr>
        <p:txBody>
          <a:bodyPr wrap="square" rtlCol="0">
            <a:spAutoFit/>
          </a:bodyPr>
          <a:lstStyle/>
          <a:p>
            <a:pPr marL="285750" indent="-285750">
              <a:buFont typeface="Arial" pitchFamily="34" charset="0"/>
              <a:buChar char="•"/>
            </a:pPr>
            <a:r>
              <a:rPr lang="vi-VN" sz="1800" dirty="0" smtClean="0">
                <a:latin typeface="+mj-lt"/>
              </a:rPr>
              <a:t>Thâm trầm, phẳng phất nỗi buồn sâu xa, xen lẫn sự trách móc, ngờ vực: </a:t>
            </a:r>
            <a:r>
              <a:rPr lang="en-US" sz="1800" dirty="0" smtClean="0">
                <a:latin typeface="+mj-lt"/>
              </a:rPr>
              <a:t>“</a:t>
            </a:r>
            <a:r>
              <a:rPr lang="vi-VN" sz="1800" dirty="0" smtClean="0">
                <a:latin typeface="+mj-lt"/>
              </a:rPr>
              <a:t>Đừng xanh như lá, bạc như vôi</a:t>
            </a:r>
            <a:r>
              <a:rPr lang="en-US" sz="1800" dirty="0" smtClean="0">
                <a:latin typeface="+mj-lt"/>
              </a:rPr>
              <a:t>”</a:t>
            </a:r>
            <a:r>
              <a:rPr lang="vi-VN" sz="1800" dirty="0" smtClean="0">
                <a:latin typeface="+mj-lt"/>
              </a:rPr>
              <a:t>.</a:t>
            </a:r>
            <a:endParaRPr lang="vi-VN" sz="1800" dirty="0">
              <a:latin typeface="+mj-lt"/>
            </a:endParaRPr>
          </a:p>
        </p:txBody>
      </p:sp>
      <p:sp>
        <p:nvSpPr>
          <p:cNvPr id="13" name="TextBox 12"/>
          <p:cNvSpPr txBox="1"/>
          <p:nvPr/>
        </p:nvSpPr>
        <p:spPr>
          <a:xfrm>
            <a:off x="3710073" y="1560698"/>
            <a:ext cx="4705178" cy="646331"/>
          </a:xfrm>
          <a:prstGeom prst="rect">
            <a:avLst/>
          </a:prstGeom>
          <a:noFill/>
        </p:spPr>
        <p:txBody>
          <a:bodyPr wrap="square" rtlCol="0">
            <a:spAutoFit/>
          </a:bodyPr>
          <a:lstStyle/>
          <a:p>
            <a:pPr marL="285750" indent="-285750">
              <a:buFont typeface="Arial" pitchFamily="34" charset="0"/>
              <a:buChar char="•"/>
            </a:pPr>
            <a:r>
              <a:rPr lang="vi-VN" sz="1800" dirty="0" smtClean="0">
                <a:latin typeface="+mj-lt"/>
              </a:rPr>
              <a:t>Hi vọng, nghiêm túc: </a:t>
            </a:r>
            <a:r>
              <a:rPr lang="en-US" sz="1800" dirty="0" smtClean="0">
                <a:latin typeface="+mj-lt"/>
              </a:rPr>
              <a:t>“</a:t>
            </a:r>
            <a:r>
              <a:rPr lang="vi-VN" sz="1800" dirty="0" smtClean="0">
                <a:latin typeface="+mj-lt"/>
              </a:rPr>
              <a:t>Có phải duyên thì thắm lại</a:t>
            </a:r>
            <a:r>
              <a:rPr lang="en-US" sz="1800" dirty="0" smtClean="0">
                <a:latin typeface="+mj-lt"/>
              </a:rPr>
              <a:t>”</a:t>
            </a:r>
            <a:r>
              <a:rPr lang="vi-VN" sz="1800" dirty="0" smtClean="0">
                <a:latin typeface="+mj-lt"/>
              </a:rPr>
              <a:t>.</a:t>
            </a:r>
            <a:endParaRPr lang="vi-VN" sz="1800" dirty="0">
              <a:latin typeface="+mj-lt"/>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487" y="1715077"/>
            <a:ext cx="2737662" cy="2309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615931" y="3058354"/>
            <a:ext cx="4799320" cy="646331"/>
          </a:xfrm>
          <a:prstGeom prst="rect">
            <a:avLst/>
          </a:prstGeom>
          <a:noFill/>
        </p:spPr>
        <p:txBody>
          <a:bodyPr wrap="square" rtlCol="0">
            <a:spAutoFit/>
          </a:bodyPr>
          <a:lstStyle/>
          <a:p>
            <a:r>
              <a:rPr lang="vi-VN" sz="1800" smtClean="0">
                <a:latin typeface="+mj-lt"/>
              </a:rPr>
              <a:t>=&gt; Nỗi khao khát hạnh phúc, đồng thời còn là lời cảnh giác đối với thói bạc tình, bạc nghĩa </a:t>
            </a:r>
            <a:endParaRPr lang="vi-VN" sz="1800">
              <a:latin typeface="+mj-lt"/>
            </a:endParaRPr>
          </a:p>
        </p:txBody>
      </p:sp>
    </p:spTree>
    <p:extLst>
      <p:ext uri="{BB962C8B-B14F-4D97-AF65-F5344CB8AC3E}">
        <p14:creationId xmlns:p14="http://schemas.microsoft.com/office/powerpoint/2010/main" val="22038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500"/>
                                        <p:tgtEl>
                                          <p:spTgt spid="143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3"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72353-C6BA-40FE-86B0-8BEBD4AA5AD9}"/>
              </a:ext>
            </a:extLst>
          </p:cNvPr>
          <p:cNvSpPr>
            <a:spLocks noGrp="1"/>
          </p:cNvSpPr>
          <p:nvPr>
            <p:ph type="title"/>
          </p:nvPr>
        </p:nvSpPr>
        <p:spPr>
          <a:ln w="38100">
            <a:solidFill>
              <a:schemeClr val="bg1">
                <a:lumMod val="10000"/>
              </a:schemeClr>
            </a:solidFill>
          </a:ln>
        </p:spPr>
        <p:txBody>
          <a:bodyPr/>
          <a:lstStyle/>
          <a:p>
            <a:r>
              <a:rPr lang="vi-VN" sz="3800" b="1" dirty="0">
                <a:latin typeface="+mn-lt"/>
              </a:rPr>
              <a:t>I. </a:t>
            </a:r>
            <a:br>
              <a:rPr lang="vi-VN" sz="3800" b="1" dirty="0">
                <a:latin typeface="+mn-lt"/>
              </a:rPr>
            </a:br>
            <a:r>
              <a:rPr lang="vi-VN" sz="3800" b="1" dirty="0">
                <a:latin typeface="+mn-lt"/>
              </a:rPr>
              <a:t>Tri </a:t>
            </a:r>
            <a:r>
              <a:rPr lang="vi-VN" sz="3800" b="1" dirty="0" err="1">
                <a:latin typeface="+mn-lt"/>
              </a:rPr>
              <a:t>thức</a:t>
            </a:r>
            <a:r>
              <a:rPr lang="vi-VN" sz="3800" b="1" dirty="0">
                <a:latin typeface="+mn-lt"/>
              </a:rPr>
              <a:t> </a:t>
            </a:r>
            <a:r>
              <a:rPr lang="vi-VN" sz="3800" b="1" dirty="0" err="1">
                <a:latin typeface="+mn-lt"/>
              </a:rPr>
              <a:t>ngữ</a:t>
            </a:r>
            <a:r>
              <a:rPr lang="vi-VN" sz="3800" b="1" dirty="0">
                <a:latin typeface="+mn-lt"/>
              </a:rPr>
              <a:t> văn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03706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30</a:t>
            </a:fld>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0017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31</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093"/>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21621" y="211966"/>
            <a:ext cx="2977374" cy="45720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rgbClr val="FF0000"/>
                </a:solidFill>
                <a:latin typeface="+mj-lt"/>
              </a:rPr>
              <a:t>1. </a:t>
            </a:r>
            <a:r>
              <a:rPr lang="en-US" sz="2400" dirty="0" err="1" smtClean="0">
                <a:solidFill>
                  <a:srgbClr val="FF0000"/>
                </a:solidFill>
                <a:latin typeface="Times New Roman" panose="02020603050405020304" pitchFamily="18" charset="0"/>
                <a:cs typeface="Times New Roman" panose="02020603050405020304" pitchFamily="18" charset="0"/>
              </a:rPr>
              <a:t>Giá</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trị</a:t>
            </a:r>
            <a:r>
              <a:rPr lang="en-US" sz="2400" dirty="0" smtClean="0">
                <a:solidFill>
                  <a:srgbClr val="FF0000"/>
                </a:solidFill>
                <a:latin typeface="Times New Roman" panose="02020603050405020304" pitchFamily="18" charset="0"/>
                <a:cs typeface="Times New Roman" panose="02020603050405020304" pitchFamily="18" charset="0"/>
              </a:rPr>
              <a:t> n</a:t>
            </a:r>
            <a:r>
              <a:rPr lang="vi-VN" sz="2400" dirty="0" smtClean="0">
                <a:solidFill>
                  <a:srgbClr val="FF0000"/>
                </a:solidFill>
                <a:latin typeface="+mj-lt"/>
              </a:rPr>
              <a:t>ội dung </a:t>
            </a:r>
            <a:endParaRPr lang="vi-VN" sz="2400" dirty="0">
              <a:solidFill>
                <a:srgbClr val="FF0000"/>
              </a:solidFill>
              <a:latin typeface="+mj-lt"/>
            </a:endParaRPr>
          </a:p>
        </p:txBody>
      </p:sp>
      <p:sp>
        <p:nvSpPr>
          <p:cNvPr id="3" name="TextBox 2"/>
          <p:cNvSpPr txBox="1"/>
          <p:nvPr/>
        </p:nvSpPr>
        <p:spPr>
          <a:xfrm>
            <a:off x="1357573" y="2562657"/>
            <a:ext cx="5949314" cy="1200329"/>
          </a:xfrm>
          <a:prstGeom prst="rect">
            <a:avLst/>
          </a:prstGeom>
          <a:noFill/>
        </p:spPr>
        <p:txBody>
          <a:bodyPr wrap="square" rtlCol="0">
            <a:spAutoFit/>
          </a:bodyPr>
          <a:lstStyle/>
          <a:p>
            <a:pPr marL="285750" indent="-285750">
              <a:buFont typeface="Wingdings" pitchFamily="2" charset="2"/>
              <a:buChar char="v"/>
            </a:pPr>
            <a:r>
              <a:rPr lang="vi-VN" sz="1800" smtClean="0">
                <a:latin typeface="+mj-lt"/>
              </a:rPr>
              <a:t>Bài thơ mang đậm phong cách thơ của Hồ Xuân Hương, là tiếng nói bênh vực số phận bi thảm của người phụ nữ trong thời kì xưa.Chỉ với bốn câu thơ nhưng cũng đủ bộc lộ những tâm tư của bà về tình duyên và cuộc đời.</a:t>
            </a:r>
            <a:endParaRPr lang="vi-VN" sz="1800">
              <a:latin typeface="+mj-lt"/>
            </a:endParaRPr>
          </a:p>
        </p:txBody>
      </p:sp>
      <p:sp>
        <p:nvSpPr>
          <p:cNvPr id="13" name="TextBox 12"/>
          <p:cNvSpPr txBox="1"/>
          <p:nvPr/>
        </p:nvSpPr>
        <p:spPr>
          <a:xfrm>
            <a:off x="1356273" y="1144030"/>
            <a:ext cx="5949314" cy="646331"/>
          </a:xfrm>
          <a:prstGeom prst="rect">
            <a:avLst/>
          </a:prstGeom>
          <a:noFill/>
        </p:spPr>
        <p:txBody>
          <a:bodyPr wrap="square" rtlCol="0">
            <a:spAutoFit/>
          </a:bodyPr>
          <a:lstStyle/>
          <a:p>
            <a:pPr marL="285750" indent="-285750">
              <a:buFont typeface="Wingdings" pitchFamily="2" charset="2"/>
              <a:buChar char="v"/>
            </a:pPr>
            <a:r>
              <a:rPr lang="vi-VN" sz="1800" dirty="0" smtClean="0">
                <a:latin typeface="+mj-lt"/>
              </a:rPr>
              <a:t>Bài thơ viết về chuyện mời trầu nhưng thực chất nói về chuyện tình yêu nam nữ</a:t>
            </a:r>
            <a:endParaRPr lang="vi-VN" sz="1800" dirty="0">
              <a:latin typeface="+mj-lt"/>
            </a:endParaRPr>
          </a:p>
        </p:txBody>
      </p:sp>
      <p:sp>
        <p:nvSpPr>
          <p:cNvPr id="9" name="Rounded Rectangle 8"/>
          <p:cNvSpPr/>
          <p:nvPr/>
        </p:nvSpPr>
        <p:spPr>
          <a:xfrm>
            <a:off x="1138843" y="989215"/>
            <a:ext cx="6267797" cy="955963"/>
          </a:xfrm>
          <a:prstGeom prst="roundRect">
            <a:avLst/>
          </a:prstGeom>
          <a:no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p:cNvSpPr/>
          <p:nvPr/>
        </p:nvSpPr>
        <p:spPr>
          <a:xfrm>
            <a:off x="1138843" y="2394065"/>
            <a:ext cx="6267797" cy="1537855"/>
          </a:xfrm>
          <a:prstGeom prst="roundRect">
            <a:avLst/>
          </a:prstGeom>
          <a:no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3916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3" grpId="0"/>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32</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093"/>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92829" y="211966"/>
            <a:ext cx="3429912" cy="45720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a:t>
            </a:r>
            <a:r>
              <a:rPr lang="vi-VN"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Giá</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trị</a:t>
            </a:r>
            <a:r>
              <a:rPr lang="en-US" sz="2800" dirty="0" smtClean="0">
                <a:solidFill>
                  <a:srgbClr val="FF0000"/>
                </a:solidFill>
                <a:latin typeface="Times New Roman" panose="02020603050405020304" pitchFamily="18" charset="0"/>
                <a:cs typeface="Times New Roman" panose="02020603050405020304" pitchFamily="18" charset="0"/>
              </a:rPr>
              <a:t> n</a:t>
            </a:r>
            <a:r>
              <a:rPr lang="vi-VN" sz="2800" dirty="0" smtClean="0">
                <a:solidFill>
                  <a:srgbClr val="FF0000"/>
                </a:solidFill>
                <a:latin typeface="Times New Roman" panose="02020603050405020304" pitchFamily="18" charset="0"/>
                <a:cs typeface="Times New Roman" panose="02020603050405020304" pitchFamily="18" charset="0"/>
              </a:rPr>
              <a:t>ghệ thuật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458093" y="1113598"/>
            <a:ext cx="1745675" cy="923330"/>
          </a:xfrm>
          <a:prstGeom prst="rect">
            <a:avLst/>
          </a:prstGeom>
          <a:noFill/>
        </p:spPr>
        <p:txBody>
          <a:bodyPr wrap="square" rtlCol="0">
            <a:spAutoFit/>
          </a:bodyPr>
          <a:lstStyle/>
          <a:p>
            <a:r>
              <a:rPr lang="vi-VN" sz="1800" smtClean="0">
                <a:latin typeface="+mj-lt"/>
              </a:rPr>
              <a:t>Từ ngữ mang đậm dấu ấn cá nhân</a:t>
            </a:r>
            <a:endParaRPr lang="vi-VN" sz="1800">
              <a:latin typeface="+mj-lt"/>
            </a:endParaRPr>
          </a:p>
        </p:txBody>
      </p:sp>
      <p:sp>
        <p:nvSpPr>
          <p:cNvPr id="13" name="TextBox 12"/>
          <p:cNvSpPr txBox="1"/>
          <p:nvPr/>
        </p:nvSpPr>
        <p:spPr>
          <a:xfrm>
            <a:off x="1248207" y="1113597"/>
            <a:ext cx="2101820" cy="923330"/>
          </a:xfrm>
          <a:prstGeom prst="rect">
            <a:avLst/>
          </a:prstGeom>
          <a:noFill/>
        </p:spPr>
        <p:txBody>
          <a:bodyPr wrap="square" rtlCol="0">
            <a:spAutoFit/>
          </a:bodyPr>
          <a:lstStyle/>
          <a:p>
            <a:r>
              <a:rPr lang="vi-VN" sz="1800" smtClean="0">
                <a:latin typeface="+mj-lt"/>
              </a:rPr>
              <a:t>Thể thơ Nôm Đường luật thất ngôn tứ tuyệt</a:t>
            </a:r>
            <a:endParaRPr lang="vi-VN" sz="1800">
              <a:latin typeface="+mj-lt"/>
            </a:endParaRPr>
          </a:p>
        </p:txBody>
      </p:sp>
      <p:sp>
        <p:nvSpPr>
          <p:cNvPr id="9" name="Rounded Rectangle 8"/>
          <p:cNvSpPr/>
          <p:nvPr/>
        </p:nvSpPr>
        <p:spPr>
          <a:xfrm>
            <a:off x="1138844" y="989215"/>
            <a:ext cx="1753985" cy="1291460"/>
          </a:xfrm>
          <a:prstGeom prst="roundRect">
            <a:avLst/>
          </a:prstGeom>
          <a:no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p:cNvSpPr/>
          <p:nvPr/>
        </p:nvSpPr>
        <p:spPr>
          <a:xfrm>
            <a:off x="3458094" y="989215"/>
            <a:ext cx="1753986" cy="1291459"/>
          </a:xfrm>
          <a:prstGeom prst="roundRect">
            <a:avLst/>
          </a:prstGeom>
          <a:no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100" y="1005532"/>
            <a:ext cx="1879802" cy="1275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76040" y="1080347"/>
            <a:ext cx="1945742" cy="923330"/>
          </a:xfrm>
          <a:prstGeom prst="rect">
            <a:avLst/>
          </a:prstGeom>
          <a:noFill/>
        </p:spPr>
        <p:txBody>
          <a:bodyPr wrap="square" rtlCol="0">
            <a:spAutoFit/>
          </a:bodyPr>
          <a:lstStyle/>
          <a:p>
            <a:r>
              <a:rPr lang="vi-VN" sz="1800" smtClean="0">
                <a:latin typeface="+mj-lt"/>
              </a:rPr>
              <a:t>Từ ngữ liên quan đến ca dao, tục ngữ, thành ngữ </a:t>
            </a:r>
            <a:endParaRPr lang="vi-VN" sz="1800">
              <a:latin typeface="+mj-lt"/>
            </a:endParaRPr>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3941" y="2367497"/>
            <a:ext cx="3981797" cy="24509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789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6386"/>
                                        </p:tgtEl>
                                        <p:attrNameLst>
                                          <p:attrName>style.visibility</p:attrName>
                                        </p:attrNameLst>
                                      </p:cBhvr>
                                      <p:to>
                                        <p:strVal val="visible"/>
                                      </p:to>
                                    </p:set>
                                    <p:animEffect transition="in" filter="fade">
                                      <p:cBhvr>
                                        <p:cTn id="31" dur="500"/>
                                        <p:tgtEl>
                                          <p:spTgt spid="1638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387"/>
                                        </p:tgtEl>
                                        <p:attrNameLst>
                                          <p:attrName>style.visibility</p:attrName>
                                        </p:attrNameLst>
                                      </p:cBhvr>
                                      <p:to>
                                        <p:strVal val="visible"/>
                                      </p:to>
                                    </p:set>
                                    <p:animEffect transition="in" filter="fade">
                                      <p:cBhvr>
                                        <p:cTn id="36"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3" grpId="0"/>
      <p:bldP spid="9" grpId="0" animBg="1"/>
      <p:bldP spid="10"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endParaRPr lang="en-US" dirty="0"/>
          </a:p>
        </p:txBody>
      </p:sp>
      <p:sp>
        <p:nvSpPr>
          <p:cNvPr id="4" name="TextBox 3"/>
          <p:cNvSpPr txBox="1"/>
          <p:nvPr/>
        </p:nvSpPr>
        <p:spPr>
          <a:xfrm>
            <a:off x="1773043" y="289932"/>
            <a:ext cx="5519854" cy="461665"/>
          </a:xfrm>
          <a:prstGeom prst="rect">
            <a:avLst/>
          </a:prstGeom>
          <a:solidFill>
            <a:schemeClr val="bg1"/>
          </a:solid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3</a:t>
            </a:r>
            <a:r>
              <a:rPr lang="vi-VN"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đọc</a:t>
            </a:r>
            <a:r>
              <a:rPr lang="en-US" sz="2400" b="1" dirty="0" smtClean="0">
                <a:solidFill>
                  <a:srgbClr val="FF0000"/>
                </a:solidFill>
                <a:latin typeface="Times New Roman" panose="02020603050405020304" pitchFamily="18" charset="0"/>
                <a:cs typeface="Times New Roman" panose="02020603050405020304" pitchFamily="18" charset="0"/>
              </a:rPr>
              <a:t> – </a:t>
            </a:r>
            <a:r>
              <a:rPr lang="en-US" sz="2400" b="1" dirty="0" err="1" smtClean="0">
                <a:solidFill>
                  <a:srgbClr val="FF0000"/>
                </a:solidFill>
                <a:latin typeface="Times New Roman" panose="02020603050405020304" pitchFamily="18" charset="0"/>
                <a:cs typeface="Times New Roman" panose="02020603050405020304" pitchFamily="18" charset="0"/>
              </a:rPr>
              <a:t>hiểu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thơ</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Đường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luật</a:t>
            </a: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2304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34</a:t>
            </a:fld>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429986" cy="5304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4189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E8928F-F289-4F1B-9909-D429D50EBC0F}"/>
              </a:ext>
            </a:extLst>
          </p:cNvPr>
          <p:cNvSpPr/>
          <p:nvPr/>
        </p:nvSpPr>
        <p:spPr>
          <a:xfrm>
            <a:off x="3204635" y="990600"/>
            <a:ext cx="5736165" cy="40555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tabLst>
                <a:tab pos="90170" algn="l"/>
                <a:tab pos="180340" algn="l"/>
                <a:tab pos="270510" algn="l"/>
              </a:tabLst>
            </a:pPr>
            <a:r>
              <a:rPr lang="vi-VN" sz="1800" b="1" i="1" dirty="0" err="1">
                <a:solidFill>
                  <a:schemeClr val="tx1"/>
                </a:solidFill>
                <a:ea typeface="Calibri" panose="020F0502020204030204" pitchFamily="34" charset="0"/>
              </a:rPr>
              <a:t>D</a:t>
            </a:r>
            <a:r>
              <a:rPr lang="vi-VN" sz="1800" b="1" i="1" dirty="0" err="1">
                <a:solidFill>
                  <a:schemeClr val="tx1"/>
                </a:solidFill>
                <a:effectLst/>
                <a:ea typeface="Calibri" panose="020F0502020204030204" pitchFamily="34" charset="0"/>
              </a:rPr>
              <a:t>ựa</a:t>
            </a:r>
            <a:r>
              <a:rPr lang="vi-VN" sz="1800" b="1" i="1" dirty="0">
                <a:solidFill>
                  <a:schemeClr val="tx1"/>
                </a:solidFill>
                <a:effectLst/>
                <a:ea typeface="Calibri" panose="020F0502020204030204" pitchFamily="34" charset="0"/>
              </a:rPr>
              <a:t> </a:t>
            </a:r>
            <a:r>
              <a:rPr lang="vi-VN" sz="1800" b="1" i="1" dirty="0" err="1">
                <a:solidFill>
                  <a:schemeClr val="tx1"/>
                </a:solidFill>
                <a:effectLst/>
                <a:ea typeface="Calibri" panose="020F0502020204030204" pitchFamily="34" charset="0"/>
              </a:rPr>
              <a:t>vào</a:t>
            </a:r>
            <a:r>
              <a:rPr lang="vi-VN" sz="1800" b="1" i="1" dirty="0">
                <a:solidFill>
                  <a:schemeClr val="tx1"/>
                </a:solidFill>
                <a:effectLst/>
                <a:ea typeface="Calibri" panose="020F0502020204030204" pitchFamily="34" charset="0"/>
              </a:rPr>
              <a:t> </a:t>
            </a:r>
            <a:r>
              <a:rPr lang="vi-VN" sz="1800" b="1" i="1" dirty="0" err="1">
                <a:solidFill>
                  <a:schemeClr val="tx1"/>
                </a:solidFill>
                <a:effectLst/>
                <a:ea typeface="Calibri" panose="020F0502020204030204" pitchFamily="34" charset="0"/>
              </a:rPr>
              <a:t>nội</a:t>
            </a:r>
            <a:r>
              <a:rPr lang="vi-VN" sz="1800" b="1" i="1" dirty="0">
                <a:solidFill>
                  <a:schemeClr val="tx1"/>
                </a:solidFill>
                <a:effectLst/>
                <a:ea typeface="Calibri" panose="020F0502020204030204" pitchFamily="34" charset="0"/>
              </a:rPr>
              <a:t> dung </a:t>
            </a:r>
            <a:r>
              <a:rPr lang="vi-VN" sz="1800" b="1" i="1" dirty="0" err="1">
                <a:solidFill>
                  <a:schemeClr val="tx1"/>
                </a:solidFill>
                <a:effectLst/>
                <a:ea typeface="Calibri" panose="020F0502020204030204" pitchFamily="34" charset="0"/>
              </a:rPr>
              <a:t>đã</a:t>
            </a:r>
            <a:r>
              <a:rPr lang="vi-VN" sz="1800" b="1" i="1" dirty="0">
                <a:solidFill>
                  <a:schemeClr val="tx1"/>
                </a:solidFill>
                <a:effectLst/>
                <a:ea typeface="Calibri" panose="020F0502020204030204" pitchFamily="34" charset="0"/>
              </a:rPr>
              <a:t> </a:t>
            </a:r>
            <a:r>
              <a:rPr lang="vi-VN" sz="1800" b="1" i="1" dirty="0" err="1">
                <a:solidFill>
                  <a:schemeClr val="tx1"/>
                </a:solidFill>
                <a:effectLst/>
                <a:ea typeface="Calibri" panose="020F0502020204030204" pitchFamily="34" charset="0"/>
              </a:rPr>
              <a:t>đọc</a:t>
            </a:r>
            <a:r>
              <a:rPr lang="vi-VN" sz="1800" b="1" i="1" dirty="0">
                <a:solidFill>
                  <a:schemeClr val="tx1"/>
                </a:solidFill>
                <a:effectLst/>
                <a:ea typeface="Calibri" panose="020F0502020204030204" pitchFamily="34" charset="0"/>
              </a:rPr>
              <a:t> ở </a:t>
            </a:r>
            <a:r>
              <a:rPr lang="vi-VN" sz="1800" b="1" i="1" dirty="0" err="1">
                <a:solidFill>
                  <a:schemeClr val="tx1"/>
                </a:solidFill>
                <a:effectLst/>
                <a:ea typeface="Calibri" panose="020F0502020204030204" pitchFamily="34" charset="0"/>
              </a:rPr>
              <a:t>nhà</a:t>
            </a:r>
            <a:r>
              <a:rPr lang="vi-VN" sz="1800" b="1" i="1" dirty="0">
                <a:solidFill>
                  <a:schemeClr val="tx1"/>
                </a:solidFill>
                <a:effectLst/>
                <a:ea typeface="Calibri" panose="020F0502020204030204" pitchFamily="34" charset="0"/>
              </a:rPr>
              <a:t> </a:t>
            </a:r>
            <a:r>
              <a:rPr lang="vi-VN" sz="1800" b="1" i="1" dirty="0" err="1">
                <a:solidFill>
                  <a:schemeClr val="tx1"/>
                </a:solidFill>
                <a:effectLst/>
                <a:ea typeface="Calibri" panose="020F0502020204030204" pitchFamily="34" charset="0"/>
              </a:rPr>
              <a:t>để</a:t>
            </a:r>
            <a:r>
              <a:rPr lang="vi-VN" sz="1800" b="1" i="1" dirty="0">
                <a:solidFill>
                  <a:schemeClr val="tx1"/>
                </a:solidFill>
                <a:effectLst/>
                <a:ea typeface="Calibri" panose="020F0502020204030204" pitchFamily="34" charset="0"/>
              </a:rPr>
              <a:t> </a:t>
            </a:r>
            <a:r>
              <a:rPr lang="vi-VN" sz="1800" b="1" i="1" dirty="0" err="1">
                <a:solidFill>
                  <a:schemeClr val="tx1"/>
                </a:solidFill>
                <a:effectLst/>
                <a:ea typeface="Calibri" panose="020F0502020204030204" pitchFamily="34" charset="0"/>
              </a:rPr>
              <a:t>trả</a:t>
            </a:r>
            <a:r>
              <a:rPr lang="vi-VN" sz="1800" b="1" i="1" dirty="0">
                <a:solidFill>
                  <a:schemeClr val="tx1"/>
                </a:solidFill>
                <a:effectLst/>
                <a:ea typeface="Calibri" panose="020F0502020204030204" pitchFamily="34" charset="0"/>
              </a:rPr>
              <a:t> </a:t>
            </a:r>
            <a:r>
              <a:rPr lang="vi-VN" sz="1800" b="1" i="1" dirty="0" err="1">
                <a:solidFill>
                  <a:schemeClr val="tx1"/>
                </a:solidFill>
                <a:effectLst/>
                <a:ea typeface="Calibri" panose="020F0502020204030204" pitchFamily="34" charset="0"/>
              </a:rPr>
              <a:t>lời</a:t>
            </a:r>
            <a:r>
              <a:rPr lang="vi-VN" sz="1800" b="1" i="1" dirty="0">
                <a:solidFill>
                  <a:schemeClr val="tx1"/>
                </a:solidFill>
                <a:effectLst/>
                <a:ea typeface="Calibri" panose="020F0502020204030204" pitchFamily="34" charset="0"/>
              </a:rPr>
              <a:t> </a:t>
            </a:r>
            <a:r>
              <a:rPr lang="vi-VN" sz="1800" b="1" i="1" dirty="0" err="1">
                <a:solidFill>
                  <a:schemeClr val="tx1"/>
                </a:solidFill>
                <a:effectLst/>
                <a:ea typeface="Calibri" panose="020F0502020204030204" pitchFamily="34" charset="0"/>
              </a:rPr>
              <a:t>các</a:t>
            </a:r>
            <a:r>
              <a:rPr lang="vi-VN" sz="1800" b="1" i="1" dirty="0">
                <a:solidFill>
                  <a:schemeClr val="tx1"/>
                </a:solidFill>
                <a:effectLst/>
                <a:ea typeface="Calibri" panose="020F0502020204030204" pitchFamily="34" charset="0"/>
              </a:rPr>
              <a:t> câu </a:t>
            </a:r>
            <a:r>
              <a:rPr lang="vi-VN" sz="1800" b="1" i="1" dirty="0" err="1">
                <a:solidFill>
                  <a:schemeClr val="tx1"/>
                </a:solidFill>
                <a:effectLst/>
                <a:ea typeface="Calibri" panose="020F0502020204030204" pitchFamily="34" charset="0"/>
              </a:rPr>
              <a:t>hỏi</a:t>
            </a:r>
            <a:r>
              <a:rPr lang="vi-VN" sz="1800" b="1" i="1" dirty="0">
                <a:solidFill>
                  <a:schemeClr val="tx1"/>
                </a:solidFill>
                <a:effectLst/>
                <a:ea typeface="Calibri" panose="020F0502020204030204" pitchFamily="34" charset="0"/>
              </a:rPr>
              <a:t> liên quan </a:t>
            </a:r>
            <a:r>
              <a:rPr lang="vi-VN" sz="1800" b="1" i="1" dirty="0" err="1">
                <a:solidFill>
                  <a:schemeClr val="tx1"/>
                </a:solidFill>
                <a:effectLst/>
                <a:ea typeface="Calibri" panose="020F0502020204030204" pitchFamily="34" charset="0"/>
              </a:rPr>
              <a:t>đến</a:t>
            </a:r>
            <a:r>
              <a:rPr lang="vi-VN" sz="1800" b="1" i="1" dirty="0">
                <a:solidFill>
                  <a:schemeClr val="tx1"/>
                </a:solidFill>
                <a:effectLst/>
                <a:ea typeface="Calibri" panose="020F0502020204030204" pitchFamily="34" charset="0"/>
              </a:rPr>
              <a:t> </a:t>
            </a:r>
            <a:r>
              <a:rPr lang="en-US" sz="1800" b="1" i="1" dirty="0" err="1">
                <a:solidFill>
                  <a:schemeClr val="tx1"/>
                </a:solidFill>
                <a:effectLst/>
                <a:ea typeface="Calibri" panose="020F0502020204030204" pitchFamily="34" charset="0"/>
              </a:rPr>
              <a:t>phần</a:t>
            </a:r>
            <a:r>
              <a:rPr lang="en-US" sz="1800" b="1" i="1" dirty="0">
                <a:solidFill>
                  <a:schemeClr val="tx1"/>
                </a:solidFill>
                <a:effectLst/>
                <a:ea typeface="Calibri" panose="020F0502020204030204" pitchFamily="34" charset="0"/>
              </a:rPr>
              <a:t> </a:t>
            </a:r>
            <a:r>
              <a:rPr lang="en-US" sz="1800" b="1" i="1" dirty="0" err="1">
                <a:solidFill>
                  <a:schemeClr val="tx1"/>
                </a:solidFill>
                <a:ea typeface="Calibri" panose="020F0502020204030204" pitchFamily="34" charset="0"/>
              </a:rPr>
              <a:t>K</a:t>
            </a:r>
            <a:r>
              <a:rPr lang="en-US" sz="1800" b="1" i="1" dirty="0" err="1" smtClean="0">
                <a:solidFill>
                  <a:schemeClr val="tx1"/>
                </a:solidFill>
                <a:effectLst/>
                <a:ea typeface="Calibri" panose="020F0502020204030204" pitchFamily="34" charset="0"/>
              </a:rPr>
              <a:t>iến</a:t>
            </a:r>
            <a:r>
              <a:rPr lang="en-US" sz="1800" b="1" i="1" dirty="0" smtClean="0">
                <a:solidFill>
                  <a:schemeClr val="tx1"/>
                </a:solidFill>
                <a:effectLst/>
                <a:ea typeface="Calibri" panose="020F0502020204030204" pitchFamily="34" charset="0"/>
              </a:rPr>
              <a:t> </a:t>
            </a:r>
            <a:r>
              <a:rPr lang="en-US" sz="1800" b="1" i="1" dirty="0" err="1">
                <a:solidFill>
                  <a:schemeClr val="tx1"/>
                </a:solidFill>
                <a:effectLst/>
                <a:ea typeface="Calibri" panose="020F0502020204030204" pitchFamily="34" charset="0"/>
              </a:rPr>
              <a:t>thức</a:t>
            </a:r>
            <a:r>
              <a:rPr lang="en-US" sz="1800" b="1" i="1" dirty="0">
                <a:solidFill>
                  <a:schemeClr val="tx1"/>
                </a:solidFill>
                <a:effectLst/>
                <a:ea typeface="Calibri" panose="020F0502020204030204" pitchFamily="34" charset="0"/>
              </a:rPr>
              <a:t> </a:t>
            </a:r>
            <a:r>
              <a:rPr lang="en-US" sz="1800" b="1" i="1" dirty="0" err="1">
                <a:solidFill>
                  <a:schemeClr val="tx1"/>
                </a:solidFill>
                <a:ea typeface="Calibri" panose="020F0502020204030204" pitchFamily="34" charset="0"/>
              </a:rPr>
              <a:t>N</a:t>
            </a:r>
            <a:r>
              <a:rPr lang="en-US" sz="1800" b="1" i="1" dirty="0" err="1" smtClean="0">
                <a:solidFill>
                  <a:schemeClr val="tx1"/>
                </a:solidFill>
                <a:effectLst/>
                <a:ea typeface="Calibri" panose="020F0502020204030204" pitchFamily="34" charset="0"/>
              </a:rPr>
              <a:t>gữ</a:t>
            </a:r>
            <a:r>
              <a:rPr lang="en-US" sz="1800" b="1" i="1" dirty="0" smtClean="0">
                <a:solidFill>
                  <a:schemeClr val="tx1"/>
                </a:solidFill>
                <a:effectLst/>
                <a:ea typeface="Calibri" panose="020F0502020204030204" pitchFamily="34" charset="0"/>
              </a:rPr>
              <a:t> </a:t>
            </a:r>
            <a:r>
              <a:rPr lang="en-US" sz="1800" b="1" i="1" dirty="0" err="1">
                <a:solidFill>
                  <a:schemeClr val="tx1"/>
                </a:solidFill>
                <a:effectLst/>
                <a:ea typeface="Calibri" panose="020F0502020204030204" pitchFamily="34" charset="0"/>
              </a:rPr>
              <a:t>văn</a:t>
            </a:r>
            <a:r>
              <a:rPr lang="en-US" sz="1800" b="1" i="1" dirty="0">
                <a:solidFill>
                  <a:schemeClr val="tx1"/>
                </a:solidFill>
                <a:effectLst/>
                <a:ea typeface="Calibri" panose="020F0502020204030204" pitchFamily="34" charset="0"/>
              </a:rPr>
              <a:t>: </a:t>
            </a:r>
            <a:endParaRPr lang="vi-VN" sz="1800" b="1" i="1" dirty="0">
              <a:solidFill>
                <a:schemeClr val="tx1"/>
              </a:solidFill>
              <a:effectLst/>
              <a:ea typeface="Arial" panose="020B0604020202020204" pitchFamily="34" charset="0"/>
            </a:endParaRPr>
          </a:p>
          <a:p>
            <a:pPr marL="285750" indent="-285750" algn="just">
              <a:lnSpc>
                <a:spcPct val="150000"/>
              </a:lnSpc>
              <a:buFont typeface="Wingdings" panose="05000000000000000000" pitchFamily="2" charset="2"/>
              <a:buChar char="Ø"/>
              <a:tabLst>
                <a:tab pos="90170" algn="l"/>
                <a:tab pos="180340" algn="l"/>
                <a:tab pos="270510" algn="l"/>
              </a:tabLst>
            </a:pPr>
            <a:r>
              <a:rPr lang="en-US" sz="1800" dirty="0" err="1">
                <a:solidFill>
                  <a:schemeClr val="tx1"/>
                </a:solidFill>
                <a:effectLst/>
                <a:ea typeface="Calibri" panose="020F0502020204030204" pitchFamily="34" charset="0"/>
              </a:rPr>
              <a:t>Nêu</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đặc</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điểm</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của</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thơ</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Đường</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luật</a:t>
            </a:r>
            <a:endParaRPr lang="vi-VN" sz="1800" dirty="0">
              <a:solidFill>
                <a:schemeClr val="tx1"/>
              </a:solidFill>
              <a:effectLst/>
              <a:ea typeface="Arial" panose="020B0604020202020204" pitchFamily="34" charset="0"/>
            </a:endParaRPr>
          </a:p>
          <a:p>
            <a:pPr marL="285750" indent="-285750" algn="just">
              <a:lnSpc>
                <a:spcPct val="150000"/>
              </a:lnSpc>
              <a:buFont typeface="Wingdings" panose="05000000000000000000" pitchFamily="2" charset="2"/>
              <a:buChar char="Ø"/>
              <a:tabLst>
                <a:tab pos="90170" algn="l"/>
                <a:tab pos="180340" algn="l"/>
                <a:tab pos="270510" algn="l"/>
              </a:tabLst>
            </a:pPr>
            <a:r>
              <a:rPr lang="en-US" sz="1800" dirty="0" err="1">
                <a:solidFill>
                  <a:schemeClr val="tx1"/>
                </a:solidFill>
                <a:effectLst/>
                <a:ea typeface="Calibri" panose="020F0502020204030204" pitchFamily="34" charset="0"/>
              </a:rPr>
              <a:t>Thơ</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Đường</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luật</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có</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những</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dạng</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thơ</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phổ</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biến</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nào</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Trình</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bày</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đặc</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điểm</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của</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từng</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dạng</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thơ</a:t>
            </a:r>
            <a:r>
              <a:rPr lang="en-US" sz="1800" dirty="0">
                <a:solidFill>
                  <a:schemeClr val="tx1"/>
                </a:solidFill>
                <a:effectLst/>
                <a:ea typeface="Calibri" panose="020F0502020204030204" pitchFamily="34" charset="0"/>
              </a:rPr>
              <a:t>.</a:t>
            </a:r>
            <a:endParaRPr lang="vi-VN" sz="1800" dirty="0">
              <a:solidFill>
                <a:schemeClr val="tx1"/>
              </a:solidFill>
              <a:effectLst/>
              <a:ea typeface="Arial" panose="020B0604020202020204" pitchFamily="34" charset="0"/>
            </a:endParaRPr>
          </a:p>
          <a:p>
            <a:pPr marL="304165" indent="-285750" algn="just">
              <a:lnSpc>
                <a:spcPct val="150000"/>
              </a:lnSpc>
              <a:buFont typeface="Wingdings" panose="05000000000000000000" pitchFamily="2" charset="2"/>
              <a:buChar char="Ø"/>
              <a:tabLst>
                <a:tab pos="198755" algn="l"/>
              </a:tabLst>
            </a:pPr>
            <a:r>
              <a:rPr lang="en-US" sz="1800" dirty="0" err="1">
                <a:solidFill>
                  <a:schemeClr val="tx1"/>
                </a:solidFill>
                <a:effectLst/>
                <a:ea typeface="Calibri" panose="020F0502020204030204" pitchFamily="34" charset="0"/>
              </a:rPr>
              <a:t>Thế</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nào</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là</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thơ</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trào</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phúng</a:t>
            </a:r>
            <a:r>
              <a:rPr lang="en-US" sz="1800" dirty="0">
                <a:solidFill>
                  <a:schemeClr val="tx1"/>
                </a:solidFill>
                <a:effectLst/>
                <a:ea typeface="Calibri" panose="020F0502020204030204" pitchFamily="34" charset="0"/>
              </a:rPr>
              <a:t>?</a:t>
            </a:r>
            <a:endParaRPr lang="vi-VN" sz="1800" dirty="0">
              <a:solidFill>
                <a:schemeClr val="tx1"/>
              </a:solidFill>
              <a:effectLst/>
              <a:ea typeface="Arial" panose="020B0604020202020204" pitchFamily="34" charset="0"/>
            </a:endParaRPr>
          </a:p>
          <a:p>
            <a:pPr marL="304165" indent="-285750" algn="just">
              <a:lnSpc>
                <a:spcPct val="150000"/>
              </a:lnSpc>
              <a:buFont typeface="Wingdings" panose="05000000000000000000" pitchFamily="2" charset="2"/>
              <a:buChar char="Ø"/>
              <a:tabLst>
                <a:tab pos="198755" algn="l"/>
              </a:tabLst>
            </a:pPr>
            <a:r>
              <a:rPr lang="en-US" sz="1800" dirty="0" err="1">
                <a:solidFill>
                  <a:schemeClr val="tx1"/>
                </a:solidFill>
                <a:effectLst/>
                <a:ea typeface="Calibri" panose="020F0502020204030204" pitchFamily="34" charset="0"/>
              </a:rPr>
              <a:t>Trình</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bày</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một</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số</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thủ</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pháp</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nghệ</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thuật</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được</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sử</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dụng</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trong</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thơ</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tào</a:t>
            </a:r>
            <a:r>
              <a:rPr lang="en-US" sz="1800" dirty="0">
                <a:solidFill>
                  <a:schemeClr val="tx1"/>
                </a:solidFill>
                <a:effectLst/>
                <a:ea typeface="Calibri" panose="020F0502020204030204" pitchFamily="34" charset="0"/>
              </a:rPr>
              <a:t> </a:t>
            </a:r>
            <a:r>
              <a:rPr lang="en-US" sz="1800" dirty="0" err="1">
                <a:solidFill>
                  <a:schemeClr val="tx1"/>
                </a:solidFill>
                <a:effectLst/>
                <a:ea typeface="Calibri" panose="020F0502020204030204" pitchFamily="34" charset="0"/>
              </a:rPr>
              <a:t>phúng</a:t>
            </a:r>
            <a:r>
              <a:rPr lang="en-US" sz="1800" dirty="0">
                <a:solidFill>
                  <a:schemeClr val="tx1"/>
                </a:solidFill>
                <a:effectLst/>
                <a:ea typeface="Calibri" panose="020F0502020204030204" pitchFamily="34" charset="0"/>
              </a:rPr>
              <a:t>.</a:t>
            </a:r>
            <a:endParaRPr lang="vi-VN" sz="1800" dirty="0">
              <a:solidFill>
                <a:schemeClr val="tx1"/>
              </a:solidFill>
              <a:effectLst/>
              <a:ea typeface="Arial" panose="020B0604020202020204" pitchFamily="34" charset="0"/>
            </a:endParaRPr>
          </a:p>
        </p:txBody>
      </p:sp>
      <p:pic>
        <p:nvPicPr>
          <p:cNvPr id="8" name="Picture 7">
            <a:extLst>
              <a:ext uri="{FF2B5EF4-FFF2-40B4-BE49-F238E27FC236}">
                <a16:creationId xmlns:a16="http://schemas.microsoft.com/office/drawing/2014/main" id="{BAA5F961-1BCF-4E43-9F51-196EC39B6A28}"/>
              </a:ext>
            </a:extLst>
          </p:cNvPr>
          <p:cNvPicPr>
            <a:picLocks noChangeAspect="1"/>
          </p:cNvPicPr>
          <p:nvPr/>
        </p:nvPicPr>
        <p:blipFill rotWithShape="1">
          <a:blip r:embed="rId2"/>
          <a:srcRect t="25350" r="60185"/>
          <a:stretch/>
        </p:blipFill>
        <p:spPr>
          <a:xfrm>
            <a:off x="0" y="1744785"/>
            <a:ext cx="3318933" cy="35003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306121"/>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A2A904-27E8-4B7E-A307-B94E206C8B9B}"/>
              </a:ext>
            </a:extLst>
          </p:cNvPr>
          <p:cNvSpPr txBox="1"/>
          <p:nvPr/>
        </p:nvSpPr>
        <p:spPr>
          <a:xfrm>
            <a:off x="2901227" y="88179"/>
            <a:ext cx="3138346" cy="537391"/>
          </a:xfrm>
          <a:prstGeom prst="rect">
            <a:avLst/>
          </a:prstGeom>
          <a:noFill/>
        </p:spPr>
        <p:txBody>
          <a:bodyPr wrap="square" rtlCol="0">
            <a:spAutoFit/>
          </a:bodyPr>
          <a:lstStyle/>
          <a:p>
            <a:pPr marL="110490" algn="ctr">
              <a:lnSpc>
                <a:spcPct val="150000"/>
              </a:lnSpc>
            </a:pPr>
            <a:r>
              <a:rPr lang="vi-VN" sz="2200" b="1" kern="100" dirty="0">
                <a:ea typeface="Calibri" panose="020F0502020204030204" pitchFamily="34" charset="0"/>
                <a:cs typeface="Times New Roman" panose="02020603050405020304" pitchFamily="18" charset="0"/>
              </a:rPr>
              <a:t>1. Thơ </a:t>
            </a:r>
            <a:r>
              <a:rPr lang="vi-VN" sz="2200" b="1" kern="100" dirty="0" err="1">
                <a:ea typeface="Calibri" panose="020F0502020204030204" pitchFamily="34" charset="0"/>
                <a:cs typeface="Times New Roman" panose="02020603050405020304" pitchFamily="18" charset="0"/>
              </a:rPr>
              <a:t>Đường</a:t>
            </a:r>
            <a:r>
              <a:rPr lang="vi-VN" sz="2200" b="1" kern="100" dirty="0">
                <a:ea typeface="Calibri" panose="020F0502020204030204" pitchFamily="34" charset="0"/>
                <a:cs typeface="Times New Roman" panose="02020603050405020304" pitchFamily="18" charset="0"/>
              </a:rPr>
              <a:t> </a:t>
            </a:r>
            <a:r>
              <a:rPr lang="vi-VN" sz="2200" b="1" kern="100" dirty="0" err="1">
                <a:ea typeface="Calibri" panose="020F0502020204030204" pitchFamily="34" charset="0"/>
                <a:cs typeface="Times New Roman" panose="02020603050405020304" pitchFamily="18" charset="0"/>
              </a:rPr>
              <a:t>luật</a:t>
            </a:r>
            <a:endParaRPr lang="vi-VN" sz="2200" b="1" kern="100" dirty="0">
              <a:solidFill>
                <a:srgbClr val="000000"/>
              </a:solidFill>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EF6BFA6-AC50-4364-B250-8B189EB704B1}"/>
              </a:ext>
            </a:extLst>
          </p:cNvPr>
          <p:cNvSpPr txBox="1"/>
          <p:nvPr/>
        </p:nvSpPr>
        <p:spPr>
          <a:xfrm>
            <a:off x="1177925" y="666029"/>
            <a:ext cx="6788150" cy="1287532"/>
          </a:xfrm>
          <a:prstGeom prst="rect">
            <a:avLst/>
          </a:prstGeom>
          <a:noFill/>
        </p:spPr>
        <p:txBody>
          <a:bodyPr wrap="square">
            <a:spAutoFit/>
          </a:bodyPr>
          <a:lstStyle/>
          <a:p>
            <a:pPr marL="285750" indent="-285750" algn="just">
              <a:lnSpc>
                <a:spcPct val="150000"/>
              </a:lnSpc>
              <a:buFontTx/>
              <a:buChar char="-"/>
            </a:pPr>
            <a:r>
              <a:rPr lang="vi-VN" sz="1800" b="1" dirty="0" err="1">
                <a:effectLst/>
                <a:latin typeface="+mn-lt"/>
                <a:ea typeface="Calibri" panose="020F0502020204030204" pitchFamily="34" charset="0"/>
              </a:rPr>
              <a:t>Đường</a:t>
            </a:r>
            <a:r>
              <a:rPr lang="vi-VN" sz="1800" b="1" dirty="0">
                <a:effectLst/>
                <a:latin typeface="+mn-lt"/>
                <a:ea typeface="Calibri" panose="020F0502020204030204" pitchFamily="34" charset="0"/>
              </a:rPr>
              <a:t> </a:t>
            </a:r>
            <a:r>
              <a:rPr lang="vi-VN" sz="1800" b="1" dirty="0" err="1">
                <a:effectLst/>
                <a:latin typeface="+mn-lt"/>
                <a:ea typeface="Calibri" panose="020F0502020204030204" pitchFamily="34" charset="0"/>
              </a:rPr>
              <a:t>luật</a:t>
            </a:r>
            <a:r>
              <a:rPr lang="vi-VN" sz="1800" b="1" dirty="0">
                <a:effectLst/>
                <a:latin typeface="+mn-lt"/>
                <a:ea typeface="Calibri" panose="020F0502020204030204" pitchFamily="34" charset="0"/>
              </a:rPr>
              <a:t> </a:t>
            </a:r>
            <a:r>
              <a:rPr lang="vi-VN" sz="1800" dirty="0" err="1">
                <a:effectLst/>
                <a:latin typeface="+mn-lt"/>
                <a:ea typeface="Calibri" panose="020F0502020204030204" pitchFamily="34" charset="0"/>
              </a:rPr>
              <a:t>là</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thể</a:t>
            </a:r>
            <a:r>
              <a:rPr lang="vi-VN" sz="1800" dirty="0">
                <a:effectLst/>
                <a:latin typeface="+mn-lt"/>
                <a:ea typeface="Calibri" panose="020F0502020204030204" pitchFamily="34" charset="0"/>
              </a:rPr>
              <a:t> thơ </a:t>
            </a:r>
            <a:r>
              <a:rPr lang="vi-VN" sz="1800" dirty="0" err="1">
                <a:effectLst/>
                <a:latin typeface="+mn-lt"/>
                <a:ea typeface="Calibri" panose="020F0502020204030204" pitchFamily="34" charset="0"/>
              </a:rPr>
              <a:t>rất</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nổi</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tiếng</a:t>
            </a:r>
            <a:r>
              <a:rPr lang="vi-VN" sz="1800" dirty="0">
                <a:effectLst/>
                <a:latin typeface="+mn-lt"/>
                <a:ea typeface="Calibri" panose="020F0502020204030204" pitchFamily="34" charset="0"/>
              </a:rPr>
              <a:t> trong văn </a:t>
            </a:r>
            <a:r>
              <a:rPr lang="vi-VN" sz="1800" dirty="0" err="1">
                <a:effectLst/>
                <a:latin typeface="+mn-lt"/>
                <a:ea typeface="Calibri" panose="020F0502020204030204" pitchFamily="34" charset="0"/>
              </a:rPr>
              <a:t>học</a:t>
            </a:r>
            <a:r>
              <a:rPr lang="vi-VN" sz="1800" dirty="0">
                <a:effectLst/>
                <a:latin typeface="+mn-lt"/>
                <a:ea typeface="Calibri" panose="020F0502020204030204" pitchFamily="34" charset="0"/>
              </a:rPr>
              <a:t> Trung </a:t>
            </a:r>
            <a:r>
              <a:rPr lang="vi-VN" sz="1800" dirty="0" err="1">
                <a:effectLst/>
                <a:latin typeface="+mn-lt"/>
                <a:ea typeface="Calibri" panose="020F0502020204030204" pitchFamily="34" charset="0"/>
              </a:rPr>
              <a:t>Quốc</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có</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từ</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thời</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Đường</a:t>
            </a:r>
            <a:r>
              <a:rPr lang="vi-VN" sz="1800" dirty="0">
                <a:effectLst/>
                <a:latin typeface="+mn-lt"/>
                <a:ea typeface="Calibri" panose="020F0502020204030204" pitchFamily="34" charset="0"/>
              </a:rPr>
              <a:t> (618 – 907).</a:t>
            </a:r>
          </a:p>
          <a:p>
            <a:pPr marL="285750" indent="-285750" algn="just">
              <a:lnSpc>
                <a:spcPct val="150000"/>
              </a:lnSpc>
              <a:buFontTx/>
              <a:buChar char="-"/>
            </a:pPr>
            <a:r>
              <a:rPr lang="vi-VN" sz="1800" dirty="0">
                <a:latin typeface="+mn-lt"/>
                <a:ea typeface="Calibri" panose="020F0502020204030204" pitchFamily="34" charset="0"/>
              </a:rPr>
              <a:t>S</a:t>
            </a:r>
            <a:r>
              <a:rPr lang="vi-VN" sz="1800" dirty="0">
                <a:effectLst/>
                <a:latin typeface="+mn-lt"/>
                <a:ea typeface="Calibri" panose="020F0502020204030204" pitchFamily="34" charset="0"/>
              </a:rPr>
              <a:t>au </a:t>
            </a:r>
            <a:r>
              <a:rPr lang="vi-VN" sz="1800" dirty="0" err="1">
                <a:effectLst/>
                <a:latin typeface="+mn-lt"/>
                <a:ea typeface="Calibri" panose="020F0502020204030204" pitchFamily="34" charset="0"/>
              </a:rPr>
              <a:t>đó</a:t>
            </a:r>
            <a:r>
              <a:rPr lang="vi-VN" sz="1800" dirty="0">
                <a:effectLst/>
                <a:latin typeface="+mn-lt"/>
                <a:ea typeface="Calibri" panose="020F0502020204030204" pitchFamily="34" charset="0"/>
              </a:rPr>
              <a:t> du </a:t>
            </a:r>
            <a:r>
              <a:rPr lang="vi-VN" sz="1800" dirty="0" err="1">
                <a:effectLst/>
                <a:latin typeface="+mn-lt"/>
                <a:ea typeface="Calibri" panose="020F0502020204030204" pitchFamily="34" charset="0"/>
              </a:rPr>
              <a:t>nhập</a:t>
            </a:r>
            <a:r>
              <a:rPr lang="vi-VN" sz="1800" dirty="0">
                <a:effectLst/>
                <a:latin typeface="+mn-lt"/>
                <a:ea typeface="Calibri" panose="020F0502020204030204" pitchFamily="34" charset="0"/>
              </a:rPr>
              <a:t> sang:</a:t>
            </a:r>
            <a:endParaRPr lang="vi-VN" sz="1800" dirty="0">
              <a:latin typeface="+mn-lt"/>
            </a:endParaRPr>
          </a:p>
        </p:txBody>
      </p:sp>
      <p:pic>
        <p:nvPicPr>
          <p:cNvPr id="3074" name="Picture 2">
            <a:extLst>
              <a:ext uri="{FF2B5EF4-FFF2-40B4-BE49-F238E27FC236}">
                <a16:creationId xmlns:a16="http://schemas.microsoft.com/office/drawing/2014/main" id="{0D920C95-FC90-4675-A560-405387E331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602" y="2066488"/>
            <a:ext cx="1371264" cy="20158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6D321BA-5DAE-4222-AFC5-E4B14B6F9D44}"/>
              </a:ext>
            </a:extLst>
          </p:cNvPr>
          <p:cNvSpPr/>
          <p:nvPr/>
        </p:nvSpPr>
        <p:spPr>
          <a:xfrm>
            <a:off x="914737" y="4226252"/>
            <a:ext cx="1520825" cy="5774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err="1">
                <a:solidFill>
                  <a:schemeClr val="tx1"/>
                </a:solidFill>
              </a:rPr>
              <a:t>Việt</a:t>
            </a:r>
            <a:r>
              <a:rPr lang="vi-VN" sz="1800" dirty="0">
                <a:solidFill>
                  <a:schemeClr val="tx1"/>
                </a:solidFill>
              </a:rPr>
              <a:t> Nam</a:t>
            </a:r>
          </a:p>
        </p:txBody>
      </p:sp>
      <p:pic>
        <p:nvPicPr>
          <p:cNvPr id="9" name="Picture 8">
            <a:extLst>
              <a:ext uri="{FF2B5EF4-FFF2-40B4-BE49-F238E27FC236}">
                <a16:creationId xmlns:a16="http://schemas.microsoft.com/office/drawing/2014/main" id="{F6ABE7A0-3C05-46BE-BD7A-C0833401A9E3}"/>
              </a:ext>
            </a:extLst>
          </p:cNvPr>
          <p:cNvPicPr>
            <a:picLocks noChangeAspect="1"/>
          </p:cNvPicPr>
          <p:nvPr/>
        </p:nvPicPr>
        <p:blipFill rotWithShape="1">
          <a:blip r:embed="rId3"/>
          <a:srcRect l="7604" t="5618" r="48241" b="28978"/>
          <a:stretch/>
        </p:blipFill>
        <p:spPr>
          <a:xfrm>
            <a:off x="3253677" y="1858965"/>
            <a:ext cx="2477920" cy="2064617"/>
          </a:xfrm>
          <a:prstGeom prst="rect">
            <a:avLst/>
          </a:prstGeom>
        </p:spPr>
      </p:pic>
      <p:sp>
        <p:nvSpPr>
          <p:cNvPr id="11" name="Rectangle 10">
            <a:extLst>
              <a:ext uri="{FF2B5EF4-FFF2-40B4-BE49-F238E27FC236}">
                <a16:creationId xmlns:a16="http://schemas.microsoft.com/office/drawing/2014/main" id="{4A49A498-49A9-4D59-B6D2-37CC41D857B1}"/>
              </a:ext>
            </a:extLst>
          </p:cNvPr>
          <p:cNvSpPr/>
          <p:nvPr/>
        </p:nvSpPr>
        <p:spPr>
          <a:xfrm>
            <a:off x="3701521" y="4226252"/>
            <a:ext cx="1520825" cy="5774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err="1">
                <a:solidFill>
                  <a:schemeClr val="tx1"/>
                </a:solidFill>
              </a:rPr>
              <a:t>Nhật</a:t>
            </a:r>
            <a:r>
              <a:rPr lang="vi-VN" sz="1800" dirty="0">
                <a:solidFill>
                  <a:schemeClr val="tx1"/>
                </a:solidFill>
              </a:rPr>
              <a:t> </a:t>
            </a:r>
            <a:r>
              <a:rPr lang="vi-VN" sz="1800" dirty="0" err="1">
                <a:solidFill>
                  <a:schemeClr val="tx1"/>
                </a:solidFill>
              </a:rPr>
              <a:t>Bản</a:t>
            </a:r>
            <a:endParaRPr lang="vi-VN" sz="1800" dirty="0">
              <a:solidFill>
                <a:schemeClr val="tx1"/>
              </a:solidFill>
            </a:endParaRPr>
          </a:p>
        </p:txBody>
      </p:sp>
      <p:pic>
        <p:nvPicPr>
          <p:cNvPr id="12" name="Picture 11">
            <a:extLst>
              <a:ext uri="{FF2B5EF4-FFF2-40B4-BE49-F238E27FC236}">
                <a16:creationId xmlns:a16="http://schemas.microsoft.com/office/drawing/2014/main" id="{203084A1-225C-46EE-B433-4EB7E48A7A4A}"/>
              </a:ext>
            </a:extLst>
          </p:cNvPr>
          <p:cNvPicPr>
            <a:picLocks noChangeAspect="1"/>
          </p:cNvPicPr>
          <p:nvPr/>
        </p:nvPicPr>
        <p:blipFill rotWithShape="1">
          <a:blip r:embed="rId3"/>
          <a:srcRect l="62870" t="3621" b="28395"/>
          <a:stretch/>
        </p:blipFill>
        <p:spPr>
          <a:xfrm>
            <a:off x="6341535" y="1953561"/>
            <a:ext cx="1955799" cy="2014327"/>
          </a:xfrm>
          <a:prstGeom prst="rect">
            <a:avLst/>
          </a:prstGeom>
        </p:spPr>
      </p:pic>
      <p:sp>
        <p:nvSpPr>
          <p:cNvPr id="14" name="Rectangle 13">
            <a:extLst>
              <a:ext uri="{FF2B5EF4-FFF2-40B4-BE49-F238E27FC236}">
                <a16:creationId xmlns:a16="http://schemas.microsoft.com/office/drawing/2014/main" id="{0BFC971E-3AFD-4BB8-B573-96B0984C8072}"/>
              </a:ext>
            </a:extLst>
          </p:cNvPr>
          <p:cNvSpPr/>
          <p:nvPr/>
        </p:nvSpPr>
        <p:spPr>
          <a:xfrm>
            <a:off x="6689727" y="4226251"/>
            <a:ext cx="1520825" cy="5774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err="1">
                <a:solidFill>
                  <a:schemeClr val="tx1"/>
                </a:solidFill>
              </a:rPr>
              <a:t>Triều</a:t>
            </a:r>
            <a:r>
              <a:rPr lang="vi-VN" sz="1800" dirty="0">
                <a:solidFill>
                  <a:schemeClr val="tx1"/>
                </a:solidFill>
              </a:rPr>
              <a:t> Tiên</a:t>
            </a:r>
          </a:p>
        </p:txBody>
      </p:sp>
    </p:spTree>
    <p:extLst>
      <p:ext uri="{BB962C8B-B14F-4D97-AF65-F5344CB8AC3E}">
        <p14:creationId xmlns:p14="http://schemas.microsoft.com/office/powerpoint/2010/main" val="188352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left)">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left)">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074"/>
                                        </p:tgtEl>
                                        <p:attrNameLst>
                                          <p:attrName>style.visibility</p:attrName>
                                        </p:attrNameLst>
                                      </p:cBhvr>
                                      <p:to>
                                        <p:strVal val="visible"/>
                                      </p:to>
                                    </p:set>
                                    <p:anim calcmode="lin" valueType="num">
                                      <p:cBhvr additive="base">
                                        <p:cTn id="28" dur="500" fill="hold"/>
                                        <p:tgtEl>
                                          <p:spTgt spid="3074"/>
                                        </p:tgtEl>
                                        <p:attrNameLst>
                                          <p:attrName>ppt_x</p:attrName>
                                        </p:attrNameLst>
                                      </p:cBhvr>
                                      <p:tavLst>
                                        <p:tav tm="0">
                                          <p:val>
                                            <p:strVal val="#ppt_x"/>
                                          </p:val>
                                        </p:tav>
                                        <p:tav tm="100000">
                                          <p:val>
                                            <p:strVal val="#ppt_x"/>
                                          </p:val>
                                        </p:tav>
                                      </p:tavLst>
                                    </p:anim>
                                    <p:anim calcmode="lin" valueType="num">
                                      <p:cBhvr additive="base">
                                        <p:cTn id="29" dur="500" fill="hold"/>
                                        <p:tgtEl>
                                          <p:spTgt spid="307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50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10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100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1"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95" name="TextBox 94">
            <a:extLst>
              <a:ext uri="{FF2B5EF4-FFF2-40B4-BE49-F238E27FC236}">
                <a16:creationId xmlns:a16="http://schemas.microsoft.com/office/drawing/2014/main" id="{85932152-79D0-4BBB-BD18-FED5C27CE306}"/>
              </a:ext>
            </a:extLst>
          </p:cNvPr>
          <p:cNvSpPr txBox="1"/>
          <p:nvPr/>
        </p:nvSpPr>
        <p:spPr>
          <a:xfrm>
            <a:off x="448734" y="419036"/>
            <a:ext cx="5164666" cy="1703030"/>
          </a:xfrm>
          <a:prstGeom prst="rect">
            <a:avLst/>
          </a:prstGeom>
          <a:noFill/>
        </p:spPr>
        <p:txBody>
          <a:bodyPr wrap="square">
            <a:spAutoFit/>
          </a:bodyPr>
          <a:lstStyle/>
          <a:p>
            <a:pPr marL="285750" indent="-285750" algn="just">
              <a:lnSpc>
                <a:spcPct val="150000"/>
              </a:lnSpc>
              <a:buFontTx/>
              <a:buChar char="-"/>
              <a:tabLst>
                <a:tab pos="193675" algn="l"/>
              </a:tabLst>
            </a:pPr>
            <a:r>
              <a:rPr lang="vi-VN" sz="1800" dirty="0">
                <a:effectLst/>
                <a:latin typeface="+mn-lt"/>
                <a:ea typeface="Calibri" panose="020F0502020204030204" pitchFamily="34" charset="0"/>
              </a:rPr>
              <a:t>Ở </a:t>
            </a:r>
            <a:r>
              <a:rPr lang="vi-VN" sz="1800" dirty="0" err="1">
                <a:effectLst/>
                <a:latin typeface="+mn-lt"/>
                <a:ea typeface="Calibri" panose="020F0502020204030204" pitchFamily="34" charset="0"/>
              </a:rPr>
              <a:t>Việt</a:t>
            </a:r>
            <a:r>
              <a:rPr lang="vi-VN" sz="1800" dirty="0">
                <a:effectLst/>
                <a:latin typeface="+mn-lt"/>
                <a:ea typeface="Calibri" panose="020F0502020204030204" pitchFamily="34" charset="0"/>
              </a:rPr>
              <a:t> Nam, trên cơ </a:t>
            </a:r>
            <a:r>
              <a:rPr lang="vi-VN" sz="1800" dirty="0" err="1">
                <a:effectLst/>
                <a:latin typeface="+mn-lt"/>
                <a:ea typeface="Calibri" panose="020F0502020204030204" pitchFamily="34" charset="0"/>
              </a:rPr>
              <a:t>sở</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của</a:t>
            </a:r>
            <a:r>
              <a:rPr lang="vi-VN" sz="1800" dirty="0">
                <a:effectLst/>
                <a:latin typeface="+mn-lt"/>
                <a:ea typeface="Calibri" panose="020F0502020204030204" pitchFamily="34" charset="0"/>
              </a:rPr>
              <a:t> thơ </a:t>
            </a:r>
            <a:r>
              <a:rPr lang="vi-VN" sz="1800" dirty="0" err="1">
                <a:effectLst/>
                <a:latin typeface="+mn-lt"/>
                <a:ea typeface="Calibri" panose="020F0502020204030204" pitchFamily="34" charset="0"/>
              </a:rPr>
              <a:t>Đường</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luật</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và</a:t>
            </a:r>
            <a:r>
              <a:rPr lang="vi-VN" sz="1800" dirty="0">
                <a:effectLst/>
                <a:latin typeface="+mn-lt"/>
                <a:ea typeface="Calibri" panose="020F0502020204030204" pitchFamily="34" charset="0"/>
              </a:rPr>
              <a:t> thơ ca </a:t>
            </a:r>
            <a:r>
              <a:rPr lang="vi-VN" sz="1800" dirty="0" err="1">
                <a:effectLst/>
                <a:latin typeface="+mn-lt"/>
                <a:ea typeface="Calibri" panose="020F0502020204030204" pitchFamily="34" charset="0"/>
              </a:rPr>
              <a:t>truyền</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thống</a:t>
            </a:r>
            <a:r>
              <a:rPr lang="vi-VN" sz="1800" dirty="0">
                <a:effectLst/>
                <a:latin typeface="+mn-lt"/>
                <a:ea typeface="Calibri" panose="020F0502020204030204" pitchFamily="34" charset="0"/>
              </a:rPr>
              <a:t>, cha ông ta </a:t>
            </a:r>
            <a:r>
              <a:rPr lang="vi-VN" sz="1800" dirty="0" err="1">
                <a:effectLst/>
                <a:latin typeface="+mn-lt"/>
                <a:ea typeface="Calibri" panose="020F0502020204030204" pitchFamily="34" charset="0"/>
              </a:rPr>
              <a:t>đã</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sáng</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tạo</a:t>
            </a:r>
            <a:r>
              <a:rPr lang="vi-VN" sz="1800" dirty="0">
                <a:effectLst/>
                <a:latin typeface="+mn-lt"/>
                <a:ea typeface="Calibri" panose="020F0502020204030204" pitchFamily="34" charset="0"/>
              </a:rPr>
              <a:t> ra </a:t>
            </a:r>
            <a:r>
              <a:rPr lang="vi-VN" sz="1800" dirty="0" err="1">
                <a:effectLst/>
                <a:latin typeface="+mn-lt"/>
                <a:ea typeface="Calibri" panose="020F0502020204030204" pitchFamily="34" charset="0"/>
              </a:rPr>
              <a:t>thể</a:t>
            </a:r>
            <a:r>
              <a:rPr lang="vi-VN" sz="1800" dirty="0">
                <a:effectLst/>
                <a:latin typeface="+mn-lt"/>
                <a:ea typeface="Calibri" panose="020F0502020204030204" pitchFamily="34" charset="0"/>
              </a:rPr>
              <a:t> thơ Nôm </a:t>
            </a:r>
            <a:r>
              <a:rPr lang="vi-VN" sz="1800" dirty="0" err="1">
                <a:effectLst/>
                <a:latin typeface="+mn-lt"/>
                <a:ea typeface="Calibri" panose="020F0502020204030204" pitchFamily="34" charset="0"/>
              </a:rPr>
              <a:t>Đường</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luật</a:t>
            </a:r>
            <a:r>
              <a:rPr lang="vi-VN" sz="1800" dirty="0">
                <a:effectLst/>
                <a:latin typeface="+mn-lt"/>
                <a:ea typeface="Calibri" panose="020F0502020204030204" pitchFamily="34" charset="0"/>
              </a:rPr>
              <a:t> mang </a:t>
            </a:r>
            <a:r>
              <a:rPr lang="vi-VN" sz="1800" dirty="0" err="1">
                <a:effectLst/>
                <a:latin typeface="+mn-lt"/>
                <a:ea typeface="Calibri" panose="020F0502020204030204" pitchFamily="34" charset="0"/>
              </a:rPr>
              <a:t>bản</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sắc</a:t>
            </a:r>
            <a:r>
              <a:rPr lang="vi-VN" sz="1800" dirty="0">
                <a:effectLst/>
                <a:latin typeface="+mn-lt"/>
                <a:ea typeface="Calibri" panose="020F0502020204030204" pitchFamily="34" charset="0"/>
              </a:rPr>
              <a:t> dân </a:t>
            </a:r>
            <a:r>
              <a:rPr lang="vi-VN" sz="1800" dirty="0" err="1">
                <a:effectLst/>
                <a:latin typeface="+mn-lt"/>
                <a:ea typeface="Calibri" panose="020F0502020204030204" pitchFamily="34" charset="0"/>
              </a:rPr>
              <a:t>tộc</a:t>
            </a:r>
            <a:r>
              <a:rPr lang="vi-VN" sz="1800" dirty="0">
                <a:effectLst/>
                <a:latin typeface="+mn-lt"/>
                <a:ea typeface="Calibri" panose="020F0502020204030204" pitchFamily="34" charset="0"/>
              </a:rPr>
              <a:t>. </a:t>
            </a:r>
          </a:p>
        </p:txBody>
      </p:sp>
      <p:pic>
        <p:nvPicPr>
          <p:cNvPr id="4098" name="Picture 2" descr="Bài thơ bằng chữ Nôm của Hòa thượng Thích Đạt Thanh | Giác Ngộ Online">
            <a:extLst>
              <a:ext uri="{FF2B5EF4-FFF2-40B4-BE49-F238E27FC236}">
                <a16:creationId xmlns:a16="http://schemas.microsoft.com/office/drawing/2014/main" id="{FB84201E-4293-498B-B088-4AB221600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6954" y="82811"/>
            <a:ext cx="3353301" cy="27958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3630170D-C6D9-4E92-8F22-35B5B7363F1A}"/>
              </a:ext>
            </a:extLst>
          </p:cNvPr>
          <p:cNvSpPr txBox="1"/>
          <p:nvPr/>
        </p:nvSpPr>
        <p:spPr>
          <a:xfrm>
            <a:off x="3761847" y="3336723"/>
            <a:ext cx="4656666" cy="872034"/>
          </a:xfrm>
          <a:prstGeom prst="rect">
            <a:avLst/>
          </a:prstGeom>
          <a:noFill/>
        </p:spPr>
        <p:txBody>
          <a:bodyPr wrap="square">
            <a:spAutoFit/>
          </a:bodyPr>
          <a:lstStyle/>
          <a:p>
            <a:pPr marL="285750" indent="-285750" algn="just">
              <a:lnSpc>
                <a:spcPct val="150000"/>
              </a:lnSpc>
              <a:buFontTx/>
              <a:buChar char="-"/>
            </a:pPr>
            <a:r>
              <a:rPr lang="vi-VN" sz="1800" dirty="0">
                <a:effectLst/>
                <a:latin typeface="+mn-lt"/>
                <a:ea typeface="Calibri" panose="020F0502020204030204" pitchFamily="34" charset="0"/>
              </a:rPr>
              <a:t>Sang </a:t>
            </a:r>
            <a:r>
              <a:rPr lang="vi-VN" sz="1800" dirty="0" err="1">
                <a:effectLst/>
                <a:latin typeface="+mn-lt"/>
                <a:ea typeface="Calibri" panose="020F0502020204030204" pitchFamily="34" charset="0"/>
              </a:rPr>
              <a:t>thời</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hiện</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đại</a:t>
            </a:r>
            <a:r>
              <a:rPr lang="vi-VN" sz="1800" dirty="0">
                <a:effectLst/>
                <a:latin typeface="+mn-lt"/>
                <a:ea typeface="Calibri" panose="020F0502020204030204" pitchFamily="34" charset="0"/>
              </a:rPr>
              <a:t>, thơ </a:t>
            </a:r>
            <a:r>
              <a:rPr lang="vi-VN" sz="1800" dirty="0" err="1">
                <a:effectLst/>
                <a:latin typeface="+mn-lt"/>
                <a:ea typeface="Calibri" panose="020F0502020204030204" pitchFamily="34" charset="0"/>
              </a:rPr>
              <a:t>Đường</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luật</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còn</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được</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viết</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bằng</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chữ</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quốc</a:t>
            </a:r>
            <a:r>
              <a:rPr lang="vi-VN" sz="1800" dirty="0">
                <a:effectLst/>
                <a:latin typeface="+mn-lt"/>
                <a:ea typeface="Calibri" panose="020F0502020204030204" pitchFamily="34" charset="0"/>
              </a:rPr>
              <a:t> </a:t>
            </a:r>
            <a:r>
              <a:rPr lang="vi-VN" sz="1800" dirty="0" err="1">
                <a:effectLst/>
                <a:latin typeface="+mn-lt"/>
                <a:ea typeface="Calibri" panose="020F0502020204030204" pitchFamily="34" charset="0"/>
              </a:rPr>
              <a:t>ngữ</a:t>
            </a:r>
            <a:r>
              <a:rPr lang="vi-VN" sz="1800" dirty="0">
                <a:effectLst/>
                <a:latin typeface="+mn-lt"/>
                <a:ea typeface="Calibri" panose="020F0502020204030204" pitchFamily="34" charset="0"/>
              </a:rPr>
              <a:t>.</a:t>
            </a:r>
          </a:p>
        </p:txBody>
      </p:sp>
      <p:pic>
        <p:nvPicPr>
          <p:cNvPr id="4102" name="Picture 6" descr="ĐƯỜNG LUẬT XƯỚNG HỌA - MỘC GIA TRANG">
            <a:extLst>
              <a:ext uri="{FF2B5EF4-FFF2-40B4-BE49-F238E27FC236}">
                <a16:creationId xmlns:a16="http://schemas.microsoft.com/office/drawing/2014/main" id="{476EA51A-E832-4180-837B-92024858FA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123"/>
          <a:stretch/>
        </p:blipFill>
        <p:spPr bwMode="auto">
          <a:xfrm>
            <a:off x="337820" y="2440347"/>
            <a:ext cx="3424027" cy="25295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80236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500" fill="hold"/>
                                        <p:tgtEl>
                                          <p:spTgt spid="95"/>
                                        </p:tgtEl>
                                        <p:attrNameLst>
                                          <p:attrName>ppt_x</p:attrName>
                                        </p:attrNameLst>
                                      </p:cBhvr>
                                      <p:tavLst>
                                        <p:tav tm="0">
                                          <p:val>
                                            <p:strVal val="0-#ppt_w/2"/>
                                          </p:val>
                                        </p:tav>
                                        <p:tav tm="100000">
                                          <p:val>
                                            <p:strVal val="#ppt_x"/>
                                          </p:val>
                                        </p:tav>
                                      </p:tavLst>
                                    </p:anim>
                                    <p:anim calcmode="lin" valueType="num">
                                      <p:cBhvr additive="base">
                                        <p:cTn id="8" dur="500" fill="hold"/>
                                        <p:tgtEl>
                                          <p:spTgt spid="9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0-#ppt_w/2"/>
                                          </p:val>
                                        </p:tav>
                                        <p:tav tm="100000">
                                          <p:val>
                                            <p:strVal val="#ppt_x"/>
                                          </p:val>
                                        </p:tav>
                                      </p:tavLst>
                                    </p:anim>
                                    <p:anim calcmode="lin" valueType="num">
                                      <p:cBhvr additive="base">
                                        <p:cTn id="12"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 calcmode="lin" valueType="num">
                                      <p:cBhvr additive="base">
                                        <p:cTn id="17" dur="500" fill="hold"/>
                                        <p:tgtEl>
                                          <p:spTgt spid="4102"/>
                                        </p:tgtEl>
                                        <p:attrNameLst>
                                          <p:attrName>ppt_x</p:attrName>
                                        </p:attrNameLst>
                                      </p:cBhvr>
                                      <p:tavLst>
                                        <p:tav tm="0">
                                          <p:val>
                                            <p:strVal val="1+#ppt_w/2"/>
                                          </p:val>
                                        </p:tav>
                                        <p:tav tm="100000">
                                          <p:val>
                                            <p:strVal val="#ppt_x"/>
                                          </p:val>
                                        </p:tav>
                                      </p:tavLst>
                                    </p:anim>
                                    <p:anim calcmode="lin" valueType="num">
                                      <p:cBhvr additive="base">
                                        <p:cTn id="18" dur="500" fill="hold"/>
                                        <p:tgtEl>
                                          <p:spTgt spid="4102"/>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99"/>
                                        </p:tgtEl>
                                        <p:attrNameLst>
                                          <p:attrName>style.visibility</p:attrName>
                                        </p:attrNameLst>
                                      </p:cBhvr>
                                      <p:to>
                                        <p:strVal val="visible"/>
                                      </p:to>
                                    </p:set>
                                    <p:anim calcmode="lin" valueType="num">
                                      <p:cBhvr additive="base">
                                        <p:cTn id="21" dur="500" fill="hold"/>
                                        <p:tgtEl>
                                          <p:spTgt spid="99"/>
                                        </p:tgtEl>
                                        <p:attrNameLst>
                                          <p:attrName>ppt_x</p:attrName>
                                        </p:attrNameLst>
                                      </p:cBhvr>
                                      <p:tavLst>
                                        <p:tav tm="0">
                                          <p:val>
                                            <p:strVal val="1+#ppt_w/2"/>
                                          </p:val>
                                        </p:tav>
                                        <p:tav tm="100000">
                                          <p:val>
                                            <p:strVal val="#ppt_x"/>
                                          </p:val>
                                        </p:tav>
                                      </p:tavLst>
                                    </p:anim>
                                    <p:anim calcmode="lin" valueType="num">
                                      <p:cBhvr additive="base">
                                        <p:cTn id="22" dur="500" fill="hold"/>
                                        <p:tgtEl>
                                          <p:spTgt spid="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3A2DBB-5539-4E57-A343-DAA9FD2D4D6B}"/>
              </a:ext>
            </a:extLst>
          </p:cNvPr>
          <p:cNvSpPr txBox="1"/>
          <p:nvPr/>
        </p:nvSpPr>
        <p:spPr>
          <a:xfrm>
            <a:off x="1623031" y="444564"/>
            <a:ext cx="5804413" cy="369332"/>
          </a:xfrm>
          <a:prstGeom prst="rect">
            <a:avLst/>
          </a:prstGeom>
          <a:noFill/>
        </p:spPr>
        <p:txBody>
          <a:bodyPr wrap="square">
            <a:spAutoFit/>
          </a:bodyPr>
          <a:lstStyle/>
          <a:p>
            <a:pPr marL="285750" indent="-285750" algn="ctr">
              <a:buFontTx/>
              <a:buChar char="-"/>
            </a:pPr>
            <a:r>
              <a:rPr lang="vi-VN" sz="1800" b="1" dirty="0">
                <a:effectLst/>
                <a:latin typeface="+mn-lt"/>
                <a:ea typeface="Calibri" panose="020F0502020204030204" pitchFamily="34" charset="0"/>
              </a:rPr>
              <a:t>Thơ </a:t>
            </a:r>
            <a:r>
              <a:rPr lang="vi-VN" sz="1800" b="1" dirty="0" err="1">
                <a:effectLst/>
                <a:latin typeface="+mn-lt"/>
                <a:ea typeface="Calibri" panose="020F0502020204030204" pitchFamily="34" charset="0"/>
              </a:rPr>
              <a:t>Đường</a:t>
            </a:r>
            <a:r>
              <a:rPr lang="vi-VN" sz="1800" b="1" dirty="0">
                <a:effectLst/>
                <a:latin typeface="+mn-lt"/>
                <a:ea typeface="Calibri" panose="020F0502020204030204" pitchFamily="34" charset="0"/>
              </a:rPr>
              <a:t> </a:t>
            </a:r>
            <a:r>
              <a:rPr lang="vi-VN" sz="1800" b="1" dirty="0" err="1">
                <a:effectLst/>
                <a:latin typeface="+mn-lt"/>
                <a:ea typeface="Calibri" panose="020F0502020204030204" pitchFamily="34" charset="0"/>
              </a:rPr>
              <a:t>luật</a:t>
            </a:r>
            <a:r>
              <a:rPr lang="vi-VN" sz="1800" b="1" dirty="0">
                <a:effectLst/>
                <a:latin typeface="+mn-lt"/>
                <a:ea typeface="Calibri" panose="020F0502020204030204" pitchFamily="34" charset="0"/>
              </a:rPr>
              <a:t> </a:t>
            </a:r>
            <a:r>
              <a:rPr lang="vi-VN" sz="1800" b="1" dirty="0" err="1">
                <a:effectLst/>
                <a:latin typeface="+mn-lt"/>
                <a:ea typeface="Calibri" panose="020F0502020204030204" pitchFamily="34" charset="0"/>
              </a:rPr>
              <a:t>thường</a:t>
            </a:r>
            <a:r>
              <a:rPr lang="vi-VN" sz="1800" b="1" dirty="0">
                <a:effectLst/>
                <a:latin typeface="+mn-lt"/>
                <a:ea typeface="Calibri" panose="020F0502020204030204" pitchFamily="34" charset="0"/>
              </a:rPr>
              <a:t> </a:t>
            </a:r>
            <a:r>
              <a:rPr lang="vi-VN" sz="1800" b="1" dirty="0" err="1">
                <a:effectLst/>
                <a:latin typeface="+mn-lt"/>
                <a:ea typeface="Calibri" panose="020F0502020204030204" pitchFamily="34" charset="0"/>
              </a:rPr>
              <a:t>được</a:t>
            </a:r>
            <a:r>
              <a:rPr lang="vi-VN" sz="1800" b="1" dirty="0">
                <a:effectLst/>
                <a:latin typeface="+mn-lt"/>
                <a:ea typeface="Calibri" panose="020F0502020204030204" pitchFamily="34" charset="0"/>
              </a:rPr>
              <a:t> </a:t>
            </a:r>
            <a:r>
              <a:rPr lang="vi-VN" sz="1800" b="1" dirty="0" err="1">
                <a:effectLst/>
                <a:latin typeface="+mn-lt"/>
                <a:ea typeface="Calibri" panose="020F0502020204030204" pitchFamily="34" charset="0"/>
              </a:rPr>
              <a:t>viết</a:t>
            </a:r>
            <a:r>
              <a:rPr lang="vi-VN" sz="1800" b="1" dirty="0">
                <a:effectLst/>
                <a:latin typeface="+mn-lt"/>
                <a:ea typeface="Calibri" panose="020F0502020204030204" pitchFamily="34" charset="0"/>
              </a:rPr>
              <a:t> </a:t>
            </a:r>
            <a:r>
              <a:rPr lang="vi-VN" sz="1800" b="1" dirty="0" err="1">
                <a:effectLst/>
                <a:latin typeface="+mn-lt"/>
                <a:ea typeface="Calibri" panose="020F0502020204030204" pitchFamily="34" charset="0"/>
              </a:rPr>
              <a:t>bằng</a:t>
            </a:r>
            <a:r>
              <a:rPr lang="vi-VN" sz="1800" b="1" dirty="0">
                <a:effectLst/>
                <a:latin typeface="+mn-lt"/>
                <a:ea typeface="Calibri" panose="020F0502020204030204" pitchFamily="34" charset="0"/>
              </a:rPr>
              <a:t> hai </a:t>
            </a:r>
            <a:r>
              <a:rPr lang="vi-VN" sz="1800" b="1" dirty="0" err="1">
                <a:effectLst/>
                <a:latin typeface="+mn-lt"/>
                <a:ea typeface="Calibri" panose="020F0502020204030204" pitchFamily="34" charset="0"/>
              </a:rPr>
              <a:t>thể</a:t>
            </a:r>
            <a:r>
              <a:rPr lang="vi-VN" sz="1800" b="1" dirty="0">
                <a:effectLst/>
                <a:latin typeface="+mn-lt"/>
                <a:ea typeface="Calibri" panose="020F0502020204030204" pitchFamily="34" charset="0"/>
              </a:rPr>
              <a:t>:</a:t>
            </a:r>
          </a:p>
        </p:txBody>
      </p:sp>
      <p:pic>
        <p:nvPicPr>
          <p:cNvPr id="8" name="Picture 7">
            <a:extLst>
              <a:ext uri="{FF2B5EF4-FFF2-40B4-BE49-F238E27FC236}">
                <a16:creationId xmlns:a16="http://schemas.microsoft.com/office/drawing/2014/main" id="{66985DCA-7A3B-4251-8C11-DACDA47088BD}"/>
              </a:ext>
            </a:extLst>
          </p:cNvPr>
          <p:cNvPicPr>
            <a:picLocks noChangeAspect="1"/>
          </p:cNvPicPr>
          <p:nvPr/>
        </p:nvPicPr>
        <p:blipFill>
          <a:blip r:embed="rId2"/>
          <a:stretch>
            <a:fillRect/>
          </a:stretch>
        </p:blipFill>
        <p:spPr>
          <a:xfrm>
            <a:off x="2389714" y="915749"/>
            <a:ext cx="1195590" cy="1195590"/>
          </a:xfrm>
          <a:prstGeom prst="rect">
            <a:avLst/>
          </a:prstGeom>
        </p:spPr>
      </p:pic>
      <p:sp>
        <p:nvSpPr>
          <p:cNvPr id="9" name="Rectangle 8">
            <a:extLst>
              <a:ext uri="{FF2B5EF4-FFF2-40B4-BE49-F238E27FC236}">
                <a16:creationId xmlns:a16="http://schemas.microsoft.com/office/drawing/2014/main" id="{8561DD02-D72B-4119-B40C-12557B7C3200}"/>
              </a:ext>
            </a:extLst>
          </p:cNvPr>
          <p:cNvSpPr/>
          <p:nvPr/>
        </p:nvSpPr>
        <p:spPr>
          <a:xfrm>
            <a:off x="1996014" y="2157812"/>
            <a:ext cx="2150196" cy="450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err="1">
                <a:solidFill>
                  <a:schemeClr val="tx1"/>
                </a:solidFill>
              </a:rPr>
              <a:t>Ngũ</a:t>
            </a:r>
            <a:r>
              <a:rPr lang="vi-VN" sz="1800" dirty="0">
                <a:solidFill>
                  <a:schemeClr val="tx1"/>
                </a:solidFill>
              </a:rPr>
              <a:t> ngôn – 5 </a:t>
            </a:r>
            <a:r>
              <a:rPr lang="vi-VN" sz="1800" dirty="0" err="1">
                <a:solidFill>
                  <a:schemeClr val="tx1"/>
                </a:solidFill>
              </a:rPr>
              <a:t>chữ</a:t>
            </a:r>
            <a:endParaRPr lang="vi-VN" sz="1800" dirty="0">
              <a:solidFill>
                <a:schemeClr val="tx1"/>
              </a:solidFill>
            </a:endParaRPr>
          </a:p>
        </p:txBody>
      </p:sp>
      <p:pic>
        <p:nvPicPr>
          <p:cNvPr id="5126" name="Picture 6" descr="This kanji &quot;七&quot; means &quot;seven&quot;">
            <a:extLst>
              <a:ext uri="{FF2B5EF4-FFF2-40B4-BE49-F238E27FC236}">
                <a16:creationId xmlns:a16="http://schemas.microsoft.com/office/drawing/2014/main" id="{7F6C28F4-A7E0-4CFC-AF1F-94A5C6A74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320" y="814150"/>
            <a:ext cx="1474467" cy="146709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EF3126E-F1E9-4E42-9D92-F0CA5E47268B}"/>
              </a:ext>
            </a:extLst>
          </p:cNvPr>
          <p:cNvSpPr/>
          <p:nvPr/>
        </p:nvSpPr>
        <p:spPr>
          <a:xfrm>
            <a:off x="5107852" y="2157812"/>
            <a:ext cx="2150196" cy="450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err="1">
                <a:solidFill>
                  <a:schemeClr val="tx1"/>
                </a:solidFill>
              </a:rPr>
              <a:t>Thất</a:t>
            </a:r>
            <a:r>
              <a:rPr lang="vi-VN" sz="1800" dirty="0">
                <a:solidFill>
                  <a:schemeClr val="tx1"/>
                </a:solidFill>
              </a:rPr>
              <a:t> ngôn – 7 </a:t>
            </a:r>
            <a:r>
              <a:rPr lang="vi-VN" sz="1800" dirty="0" err="1">
                <a:solidFill>
                  <a:schemeClr val="tx1"/>
                </a:solidFill>
              </a:rPr>
              <a:t>chữ</a:t>
            </a:r>
            <a:endParaRPr lang="vi-VN" sz="1800" dirty="0">
              <a:solidFill>
                <a:schemeClr val="tx1"/>
              </a:solidFill>
            </a:endParaRPr>
          </a:p>
        </p:txBody>
      </p:sp>
      <p:sp>
        <p:nvSpPr>
          <p:cNvPr id="13" name="TextBox 12">
            <a:extLst>
              <a:ext uri="{FF2B5EF4-FFF2-40B4-BE49-F238E27FC236}">
                <a16:creationId xmlns:a16="http://schemas.microsoft.com/office/drawing/2014/main" id="{C7CF256A-8D73-432D-B77D-9FF462F34624}"/>
              </a:ext>
            </a:extLst>
          </p:cNvPr>
          <p:cNvSpPr txBox="1"/>
          <p:nvPr/>
        </p:nvSpPr>
        <p:spPr>
          <a:xfrm>
            <a:off x="1623031" y="2832164"/>
            <a:ext cx="5804413" cy="456535"/>
          </a:xfrm>
          <a:prstGeom prst="rect">
            <a:avLst/>
          </a:prstGeom>
          <a:noFill/>
        </p:spPr>
        <p:txBody>
          <a:bodyPr wrap="square">
            <a:spAutoFit/>
          </a:bodyPr>
          <a:lstStyle/>
          <a:p>
            <a:pPr marL="285750" indent="-285750" algn="ctr">
              <a:lnSpc>
                <a:spcPct val="150000"/>
              </a:lnSpc>
              <a:buFontTx/>
              <a:buChar char="-"/>
            </a:pPr>
            <a:r>
              <a:rPr lang="vi-VN" sz="1800" b="1" dirty="0">
                <a:latin typeface="+mn-lt"/>
                <a:ea typeface="Calibri" panose="020F0502020204030204" pitchFamily="34" charset="0"/>
              </a:rPr>
              <a:t>H</a:t>
            </a:r>
            <a:r>
              <a:rPr lang="vi-VN" sz="1800" b="1" dirty="0">
                <a:effectLst/>
                <a:latin typeface="+mn-lt"/>
                <a:ea typeface="Calibri" panose="020F0502020204030204" pitchFamily="34" charset="0"/>
              </a:rPr>
              <a:t>ai </a:t>
            </a:r>
            <a:r>
              <a:rPr lang="vi-VN" sz="1800" b="1" dirty="0" err="1">
                <a:effectLst/>
                <a:latin typeface="+mn-lt"/>
                <a:ea typeface="Calibri" panose="020F0502020204030204" pitchFamily="34" charset="0"/>
              </a:rPr>
              <a:t>dạng</a:t>
            </a:r>
            <a:r>
              <a:rPr lang="vi-VN" sz="1800" b="1" dirty="0">
                <a:effectLst/>
                <a:latin typeface="+mn-lt"/>
                <a:ea typeface="Calibri" panose="020F0502020204030204" pitchFamily="34" charset="0"/>
              </a:rPr>
              <a:t> thơ </a:t>
            </a:r>
            <a:r>
              <a:rPr lang="vi-VN" sz="1800" b="1" dirty="0" err="1">
                <a:effectLst/>
                <a:latin typeface="+mn-lt"/>
                <a:ea typeface="Calibri" panose="020F0502020204030204" pitchFamily="34" charset="0"/>
              </a:rPr>
              <a:t>phổ</a:t>
            </a:r>
            <a:r>
              <a:rPr lang="vi-VN" sz="1800" b="1" dirty="0">
                <a:effectLst/>
                <a:latin typeface="+mn-lt"/>
                <a:ea typeface="Calibri" panose="020F0502020204030204" pitchFamily="34" charset="0"/>
              </a:rPr>
              <a:t> </a:t>
            </a:r>
            <a:r>
              <a:rPr lang="vi-VN" sz="1800" b="1" dirty="0" err="1">
                <a:effectLst/>
                <a:latin typeface="+mn-lt"/>
                <a:ea typeface="Calibri" panose="020F0502020204030204" pitchFamily="34" charset="0"/>
              </a:rPr>
              <a:t>biến</a:t>
            </a:r>
            <a:r>
              <a:rPr lang="vi-VN" sz="1800" b="1" dirty="0">
                <a:effectLst/>
                <a:latin typeface="+mn-lt"/>
                <a:ea typeface="Calibri" panose="020F0502020204030204" pitchFamily="34" charset="0"/>
              </a:rPr>
              <a:t>:</a:t>
            </a:r>
          </a:p>
        </p:txBody>
      </p:sp>
      <p:sp>
        <p:nvSpPr>
          <p:cNvPr id="14" name="Rectangle 13">
            <a:extLst>
              <a:ext uri="{FF2B5EF4-FFF2-40B4-BE49-F238E27FC236}">
                <a16:creationId xmlns:a16="http://schemas.microsoft.com/office/drawing/2014/main" id="{BE531C15-F571-4F57-95E1-FA5520D967BC}"/>
              </a:ext>
            </a:extLst>
          </p:cNvPr>
          <p:cNvSpPr/>
          <p:nvPr/>
        </p:nvSpPr>
        <p:spPr>
          <a:xfrm>
            <a:off x="2131482" y="4494769"/>
            <a:ext cx="2150196" cy="450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err="1">
                <a:solidFill>
                  <a:schemeClr val="tx1"/>
                </a:solidFill>
              </a:rPr>
              <a:t>Bát</a:t>
            </a:r>
            <a:r>
              <a:rPr lang="vi-VN" sz="1800" dirty="0">
                <a:solidFill>
                  <a:schemeClr val="tx1"/>
                </a:solidFill>
              </a:rPr>
              <a:t> </a:t>
            </a:r>
            <a:r>
              <a:rPr lang="vi-VN" sz="1800" dirty="0" err="1">
                <a:solidFill>
                  <a:schemeClr val="tx1"/>
                </a:solidFill>
              </a:rPr>
              <a:t>cú</a:t>
            </a:r>
            <a:r>
              <a:rPr lang="vi-VN" sz="1800" dirty="0">
                <a:solidFill>
                  <a:schemeClr val="tx1"/>
                </a:solidFill>
              </a:rPr>
              <a:t> – 8 câu</a:t>
            </a:r>
          </a:p>
        </p:txBody>
      </p:sp>
      <p:sp>
        <p:nvSpPr>
          <p:cNvPr id="15" name="Rectangle 14">
            <a:extLst>
              <a:ext uri="{FF2B5EF4-FFF2-40B4-BE49-F238E27FC236}">
                <a16:creationId xmlns:a16="http://schemas.microsoft.com/office/drawing/2014/main" id="{5ECF4CC1-B9C8-4305-B27A-EAE4198FE457}"/>
              </a:ext>
            </a:extLst>
          </p:cNvPr>
          <p:cNvSpPr/>
          <p:nvPr/>
        </p:nvSpPr>
        <p:spPr>
          <a:xfrm>
            <a:off x="5243320" y="4494769"/>
            <a:ext cx="2150196" cy="450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err="1">
                <a:solidFill>
                  <a:schemeClr val="tx1"/>
                </a:solidFill>
              </a:rPr>
              <a:t>Tứ</a:t>
            </a:r>
            <a:r>
              <a:rPr lang="vi-VN" sz="1800" dirty="0">
                <a:solidFill>
                  <a:schemeClr val="tx1"/>
                </a:solidFill>
              </a:rPr>
              <a:t> </a:t>
            </a:r>
            <a:r>
              <a:rPr lang="vi-VN" sz="1800" dirty="0" err="1">
                <a:solidFill>
                  <a:schemeClr val="tx1"/>
                </a:solidFill>
              </a:rPr>
              <a:t>tuyệt</a:t>
            </a:r>
            <a:r>
              <a:rPr lang="vi-VN" sz="1800" dirty="0">
                <a:solidFill>
                  <a:schemeClr val="tx1"/>
                </a:solidFill>
              </a:rPr>
              <a:t> – 4 câu</a:t>
            </a:r>
          </a:p>
        </p:txBody>
      </p:sp>
      <p:sp>
        <p:nvSpPr>
          <p:cNvPr id="18" name="TextBox 17">
            <a:extLst>
              <a:ext uri="{FF2B5EF4-FFF2-40B4-BE49-F238E27FC236}">
                <a16:creationId xmlns:a16="http://schemas.microsoft.com/office/drawing/2014/main" id="{E839E500-675D-4F12-B716-7C7896D8AD58}"/>
              </a:ext>
            </a:extLst>
          </p:cNvPr>
          <p:cNvSpPr txBox="1"/>
          <p:nvPr/>
        </p:nvSpPr>
        <p:spPr>
          <a:xfrm>
            <a:off x="2644605" y="3190831"/>
            <a:ext cx="1123949" cy="1323439"/>
          </a:xfrm>
          <a:prstGeom prst="rect">
            <a:avLst/>
          </a:prstGeom>
          <a:noFill/>
        </p:spPr>
        <p:txBody>
          <a:bodyPr wrap="square">
            <a:spAutoFit/>
          </a:bodyPr>
          <a:lstStyle/>
          <a:p>
            <a:pPr algn="ctr"/>
            <a:r>
              <a:rPr lang="ko-KR" altLang="en-US" sz="8000" b="0" i="0" dirty="0">
                <a:solidFill>
                  <a:schemeClr val="tx1"/>
                </a:solidFill>
                <a:effectLst/>
                <a:latin typeface="Arial" panose="020B0604020202020204" pitchFamily="34" charset="0"/>
              </a:rPr>
              <a:t>八</a:t>
            </a:r>
            <a:endParaRPr lang="vi-VN" sz="8000" dirty="0">
              <a:solidFill>
                <a:schemeClr val="tx1"/>
              </a:solidFill>
            </a:endParaRPr>
          </a:p>
        </p:txBody>
      </p:sp>
      <p:sp>
        <p:nvSpPr>
          <p:cNvPr id="20" name="TextBox 19">
            <a:extLst>
              <a:ext uri="{FF2B5EF4-FFF2-40B4-BE49-F238E27FC236}">
                <a16:creationId xmlns:a16="http://schemas.microsoft.com/office/drawing/2014/main" id="{3B0E4E76-8494-4431-A827-8E6CF23E22AD}"/>
              </a:ext>
            </a:extLst>
          </p:cNvPr>
          <p:cNvSpPr txBox="1"/>
          <p:nvPr/>
        </p:nvSpPr>
        <p:spPr>
          <a:xfrm>
            <a:off x="5549902" y="3190831"/>
            <a:ext cx="1462616" cy="1323439"/>
          </a:xfrm>
          <a:prstGeom prst="rect">
            <a:avLst/>
          </a:prstGeom>
          <a:noFill/>
        </p:spPr>
        <p:txBody>
          <a:bodyPr wrap="square">
            <a:spAutoFit/>
          </a:bodyPr>
          <a:lstStyle/>
          <a:p>
            <a:pPr algn="ctr"/>
            <a:r>
              <a:rPr lang="vi-VN" sz="8000" dirty="0"/>
              <a:t>伺</a:t>
            </a:r>
          </a:p>
        </p:txBody>
      </p:sp>
    </p:spTree>
    <p:extLst>
      <p:ext uri="{BB962C8B-B14F-4D97-AF65-F5344CB8AC3E}">
        <p14:creationId xmlns:p14="http://schemas.microsoft.com/office/powerpoint/2010/main" val="15614068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126"/>
                                        </p:tgtEl>
                                        <p:attrNameLst>
                                          <p:attrName>style.visibility</p:attrName>
                                        </p:attrNameLst>
                                      </p:cBhvr>
                                      <p:to>
                                        <p:strVal val="visible"/>
                                      </p:to>
                                    </p:set>
                                    <p:anim calcmode="lin" valueType="num">
                                      <p:cBhvr additive="base">
                                        <p:cTn id="22" dur="500" fill="hold"/>
                                        <p:tgtEl>
                                          <p:spTgt spid="5126"/>
                                        </p:tgtEl>
                                        <p:attrNameLst>
                                          <p:attrName>ppt_x</p:attrName>
                                        </p:attrNameLst>
                                      </p:cBhvr>
                                      <p:tavLst>
                                        <p:tav tm="0">
                                          <p:val>
                                            <p:strVal val="#ppt_x"/>
                                          </p:val>
                                        </p:tav>
                                        <p:tav tm="100000">
                                          <p:val>
                                            <p:strVal val="#ppt_x"/>
                                          </p:val>
                                        </p:tav>
                                      </p:tavLst>
                                    </p:anim>
                                    <p:anim calcmode="lin" valueType="num">
                                      <p:cBhvr additive="base">
                                        <p:cTn id="23" dur="500" fill="hold"/>
                                        <p:tgtEl>
                                          <p:spTgt spid="512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2" grpId="0" animBg="1"/>
      <p:bldP spid="13" grpId="0"/>
      <p:bldP spid="14" grpId="0" animBg="1"/>
      <p:bldP spid="15" grpId="0" animBg="1"/>
      <p:bldP spid="18"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121EA0-DC9F-4A11-AF8E-4DA471C3B1A3}"/>
              </a:ext>
            </a:extLst>
          </p:cNvPr>
          <p:cNvSpPr txBox="1"/>
          <p:nvPr/>
        </p:nvSpPr>
        <p:spPr>
          <a:xfrm>
            <a:off x="1669793" y="605430"/>
            <a:ext cx="5804413" cy="400110"/>
          </a:xfrm>
          <a:prstGeom prst="rect">
            <a:avLst/>
          </a:prstGeom>
          <a:noFill/>
        </p:spPr>
        <p:txBody>
          <a:bodyPr wrap="square">
            <a:spAutoFit/>
          </a:bodyPr>
          <a:lstStyle/>
          <a:p>
            <a:pPr marL="285750" indent="-285750" algn="ctr">
              <a:buFont typeface="Wingdings" panose="05000000000000000000" pitchFamily="2" charset="2"/>
              <a:buChar char="v"/>
            </a:pPr>
            <a:r>
              <a:rPr lang="vi-VN" sz="2000" b="1" dirty="0" err="1">
                <a:effectLst/>
                <a:latin typeface="+mn-lt"/>
                <a:ea typeface="Calibri" panose="020F0502020204030204" pitchFamily="34" charset="0"/>
              </a:rPr>
              <a:t>Thất</a:t>
            </a:r>
            <a:r>
              <a:rPr lang="vi-VN" sz="2000" b="1" dirty="0">
                <a:effectLst/>
                <a:latin typeface="+mn-lt"/>
                <a:ea typeface="Calibri" panose="020F0502020204030204" pitchFamily="34" charset="0"/>
              </a:rPr>
              <a:t> ngôn </a:t>
            </a:r>
            <a:r>
              <a:rPr lang="vi-VN" sz="2000" b="1" dirty="0" err="1">
                <a:effectLst/>
                <a:latin typeface="+mn-lt"/>
                <a:ea typeface="Calibri" panose="020F0502020204030204" pitchFamily="34" charset="0"/>
              </a:rPr>
              <a:t>tứ</a:t>
            </a:r>
            <a:r>
              <a:rPr lang="vi-VN" sz="2000" b="1" dirty="0">
                <a:effectLst/>
                <a:latin typeface="+mn-lt"/>
                <a:ea typeface="Calibri" panose="020F0502020204030204" pitchFamily="34" charset="0"/>
              </a:rPr>
              <a:t> </a:t>
            </a:r>
            <a:r>
              <a:rPr lang="vi-VN" sz="2000" b="1" dirty="0" err="1">
                <a:effectLst/>
                <a:latin typeface="+mn-lt"/>
                <a:ea typeface="Calibri" panose="020F0502020204030204" pitchFamily="34" charset="0"/>
              </a:rPr>
              <a:t>tuyệt</a:t>
            </a:r>
            <a:endParaRPr lang="vi-VN" sz="2000" b="1" dirty="0">
              <a:effectLst/>
              <a:latin typeface="+mn-lt"/>
              <a:ea typeface="Calibri" panose="020F0502020204030204" pitchFamily="34" charset="0"/>
            </a:endParaRPr>
          </a:p>
        </p:txBody>
      </p:sp>
      <p:sp>
        <p:nvSpPr>
          <p:cNvPr id="5" name="Rectangle 4">
            <a:extLst>
              <a:ext uri="{FF2B5EF4-FFF2-40B4-BE49-F238E27FC236}">
                <a16:creationId xmlns:a16="http://schemas.microsoft.com/office/drawing/2014/main" id="{88692421-86CA-4BEC-B26E-24D9DA99A143}"/>
              </a:ext>
            </a:extLst>
          </p:cNvPr>
          <p:cNvSpPr/>
          <p:nvPr/>
        </p:nvSpPr>
        <p:spPr>
          <a:xfrm>
            <a:off x="821266" y="2254866"/>
            <a:ext cx="1286933" cy="6773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err="1">
                <a:solidFill>
                  <a:schemeClr val="tx1"/>
                </a:solidFill>
              </a:rPr>
              <a:t>Bố</a:t>
            </a:r>
            <a:r>
              <a:rPr lang="vi-VN" sz="1800" dirty="0">
                <a:solidFill>
                  <a:schemeClr val="tx1"/>
                </a:solidFill>
              </a:rPr>
              <a:t> </a:t>
            </a:r>
            <a:r>
              <a:rPr lang="vi-VN" sz="1800" dirty="0" err="1">
                <a:solidFill>
                  <a:schemeClr val="tx1"/>
                </a:solidFill>
              </a:rPr>
              <a:t>cục</a:t>
            </a:r>
            <a:endParaRPr lang="vi-VN" sz="1800" dirty="0">
              <a:solidFill>
                <a:schemeClr val="tx1"/>
              </a:solidFill>
            </a:endParaRPr>
          </a:p>
        </p:txBody>
      </p:sp>
      <p:cxnSp>
        <p:nvCxnSpPr>
          <p:cNvPr id="7" name="Straight Arrow Connector 6">
            <a:extLst>
              <a:ext uri="{FF2B5EF4-FFF2-40B4-BE49-F238E27FC236}">
                <a16:creationId xmlns:a16="http://schemas.microsoft.com/office/drawing/2014/main" id="{52629C23-E529-4878-A30C-833DA9AFCB44}"/>
              </a:ext>
            </a:extLst>
          </p:cNvPr>
          <p:cNvCxnSpPr>
            <a:cxnSpLocks/>
            <a:stCxn id="5" idx="3"/>
            <a:endCxn id="32" idx="1"/>
          </p:cNvCxnSpPr>
          <p:nvPr/>
        </p:nvCxnSpPr>
        <p:spPr>
          <a:xfrm flipV="1">
            <a:off x="2108199" y="1555632"/>
            <a:ext cx="1756833" cy="103790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30B95BF7-27E9-4173-B41C-89D4C677A584}"/>
              </a:ext>
            </a:extLst>
          </p:cNvPr>
          <p:cNvCxnSpPr>
            <a:cxnSpLocks/>
            <a:stCxn id="5" idx="3"/>
            <a:endCxn id="34" idx="1"/>
          </p:cNvCxnSpPr>
          <p:nvPr/>
        </p:nvCxnSpPr>
        <p:spPr>
          <a:xfrm flipV="1">
            <a:off x="2108199" y="2532031"/>
            <a:ext cx="1756833" cy="6150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4A6B22FB-BB05-4667-B0B5-04532B9580D4}"/>
              </a:ext>
            </a:extLst>
          </p:cNvPr>
          <p:cNvCxnSpPr>
            <a:cxnSpLocks/>
            <a:stCxn id="5" idx="3"/>
            <a:endCxn id="35" idx="1"/>
          </p:cNvCxnSpPr>
          <p:nvPr/>
        </p:nvCxnSpPr>
        <p:spPr>
          <a:xfrm>
            <a:off x="2108199" y="2593533"/>
            <a:ext cx="1756832" cy="9598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428CAC02-F67C-419A-8F55-7546D9BA3D5E}"/>
              </a:ext>
            </a:extLst>
          </p:cNvPr>
          <p:cNvCxnSpPr>
            <a:cxnSpLocks/>
            <a:stCxn id="5" idx="3"/>
            <a:endCxn id="36" idx="1"/>
          </p:cNvCxnSpPr>
          <p:nvPr/>
        </p:nvCxnSpPr>
        <p:spPr>
          <a:xfrm>
            <a:off x="2108199" y="2593533"/>
            <a:ext cx="1756832" cy="191918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2" name="Rectangle 31">
            <a:extLst>
              <a:ext uri="{FF2B5EF4-FFF2-40B4-BE49-F238E27FC236}">
                <a16:creationId xmlns:a16="http://schemas.microsoft.com/office/drawing/2014/main" id="{6EA80FFE-BD04-4608-B88F-0D702514BB89}"/>
              </a:ext>
            </a:extLst>
          </p:cNvPr>
          <p:cNvSpPr/>
          <p:nvPr/>
        </p:nvSpPr>
        <p:spPr>
          <a:xfrm>
            <a:off x="3865032" y="1155463"/>
            <a:ext cx="4246034" cy="80033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dirty="0" err="1">
                <a:solidFill>
                  <a:schemeClr val="tx1"/>
                </a:solidFill>
              </a:rPr>
              <a:t>Khởi</a:t>
            </a:r>
            <a:r>
              <a:rPr lang="vi-VN" sz="1800" b="1" dirty="0">
                <a:solidFill>
                  <a:schemeClr val="tx1"/>
                </a:solidFill>
              </a:rPr>
              <a:t>: </a:t>
            </a:r>
            <a:r>
              <a:rPr lang="vi-VN" sz="1800" dirty="0" err="1">
                <a:solidFill>
                  <a:schemeClr val="tx1"/>
                </a:solidFill>
                <a:effectLst/>
                <a:ea typeface="Calibri" panose="020F0502020204030204" pitchFamily="34" charset="0"/>
              </a:rPr>
              <a:t>mở</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bài</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gợi</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mở</a:t>
            </a:r>
            <a:r>
              <a:rPr lang="vi-VN" sz="1800" dirty="0">
                <a:solidFill>
                  <a:schemeClr val="tx1"/>
                </a:solidFill>
                <a:effectLst/>
                <a:ea typeface="Calibri" panose="020F0502020204030204" pitchFamily="34" charset="0"/>
              </a:rPr>
              <a:t> ý thơ</a:t>
            </a:r>
            <a:r>
              <a:rPr lang="vi-VN" sz="1800" b="1" dirty="0">
                <a:solidFill>
                  <a:schemeClr val="tx1"/>
                </a:solidFill>
              </a:rPr>
              <a:t> </a:t>
            </a:r>
          </a:p>
        </p:txBody>
      </p:sp>
      <p:sp>
        <p:nvSpPr>
          <p:cNvPr id="34" name="Rectangle 33">
            <a:extLst>
              <a:ext uri="{FF2B5EF4-FFF2-40B4-BE49-F238E27FC236}">
                <a16:creationId xmlns:a16="http://schemas.microsoft.com/office/drawing/2014/main" id="{085F1446-4FB5-49A7-B8BC-B6540FB35EC7}"/>
              </a:ext>
            </a:extLst>
          </p:cNvPr>
          <p:cNvSpPr/>
          <p:nvPr/>
        </p:nvSpPr>
        <p:spPr>
          <a:xfrm>
            <a:off x="3865032" y="2131862"/>
            <a:ext cx="4246034" cy="80033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dirty="0" err="1">
                <a:solidFill>
                  <a:schemeClr val="tx1"/>
                </a:solidFill>
              </a:rPr>
              <a:t>Thừa</a:t>
            </a:r>
            <a:r>
              <a:rPr lang="vi-VN" sz="1800" b="1" dirty="0">
                <a:solidFill>
                  <a:schemeClr val="tx1"/>
                </a:solidFill>
              </a:rPr>
              <a:t>: </a:t>
            </a:r>
            <a:r>
              <a:rPr lang="vi-VN" sz="1800" dirty="0" err="1">
                <a:solidFill>
                  <a:schemeClr val="tx1"/>
                </a:solidFill>
                <a:effectLst/>
                <a:ea typeface="Calibri" panose="020F0502020204030204" pitchFamily="34" charset="0"/>
              </a:rPr>
              <a:t>nối</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tiếp</a:t>
            </a:r>
            <a:r>
              <a:rPr lang="vi-VN" sz="1800" dirty="0">
                <a:solidFill>
                  <a:schemeClr val="tx1"/>
                </a:solidFill>
                <a:effectLst/>
                <a:ea typeface="Calibri" panose="020F0502020204030204" pitchFamily="34" charset="0"/>
              </a:rPr>
              <a:t> câu </a:t>
            </a:r>
            <a:r>
              <a:rPr lang="vi-VN" sz="1800" dirty="0" err="1">
                <a:solidFill>
                  <a:schemeClr val="tx1"/>
                </a:solidFill>
                <a:effectLst/>
                <a:ea typeface="Calibri" panose="020F0502020204030204" pitchFamily="34" charset="0"/>
              </a:rPr>
              <a:t>khởi</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để</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làm</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trọn</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vẹn</a:t>
            </a:r>
            <a:r>
              <a:rPr lang="vi-VN" sz="1800" dirty="0">
                <a:solidFill>
                  <a:schemeClr val="tx1"/>
                </a:solidFill>
                <a:effectLst/>
                <a:ea typeface="Calibri" panose="020F0502020204030204" pitchFamily="34" charset="0"/>
              </a:rPr>
              <a:t> ý thơ</a:t>
            </a:r>
            <a:endParaRPr lang="vi-VN" sz="1800" b="1" dirty="0">
              <a:solidFill>
                <a:schemeClr val="tx1"/>
              </a:solidFill>
            </a:endParaRPr>
          </a:p>
        </p:txBody>
      </p:sp>
      <p:sp>
        <p:nvSpPr>
          <p:cNvPr id="35" name="Rectangle 34">
            <a:extLst>
              <a:ext uri="{FF2B5EF4-FFF2-40B4-BE49-F238E27FC236}">
                <a16:creationId xmlns:a16="http://schemas.microsoft.com/office/drawing/2014/main" id="{048E2A62-CA2F-4AB6-9996-B364C59936B8}"/>
              </a:ext>
            </a:extLst>
          </p:cNvPr>
          <p:cNvSpPr/>
          <p:nvPr/>
        </p:nvSpPr>
        <p:spPr>
          <a:xfrm>
            <a:off x="3865031" y="3153229"/>
            <a:ext cx="4246034" cy="80033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dirty="0" err="1">
                <a:solidFill>
                  <a:schemeClr val="tx1"/>
                </a:solidFill>
              </a:rPr>
              <a:t>Chuyển</a:t>
            </a:r>
            <a:r>
              <a:rPr lang="vi-VN" sz="1800" b="1" dirty="0">
                <a:solidFill>
                  <a:schemeClr val="tx1"/>
                </a:solidFill>
              </a:rPr>
              <a:t>: </a:t>
            </a:r>
            <a:r>
              <a:rPr lang="vi-VN" sz="1800" dirty="0" err="1">
                <a:solidFill>
                  <a:schemeClr val="tx1"/>
                </a:solidFill>
                <a:effectLst/>
                <a:ea typeface="Calibri" panose="020F0502020204030204" pitchFamily="34" charset="0"/>
              </a:rPr>
              <a:t>chuyển</a:t>
            </a:r>
            <a:r>
              <a:rPr lang="vi-VN" sz="1800" dirty="0">
                <a:solidFill>
                  <a:schemeClr val="tx1"/>
                </a:solidFill>
                <a:effectLst/>
                <a:ea typeface="Calibri" panose="020F0502020204030204" pitchFamily="34" charset="0"/>
              </a:rPr>
              <a:t> ý thơ </a:t>
            </a:r>
            <a:r>
              <a:rPr lang="vi-VN" sz="1800" dirty="0" err="1">
                <a:solidFill>
                  <a:schemeClr val="tx1"/>
                </a:solidFill>
                <a:effectLst/>
                <a:ea typeface="Calibri" panose="020F0502020204030204" pitchFamily="34" charset="0"/>
              </a:rPr>
              <a:t>từ</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việc</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phản</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ánh</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các</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sự</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vật</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hiện</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tượng</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được</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phản</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ánh</a:t>
            </a:r>
            <a:r>
              <a:rPr lang="vi-VN" sz="1800" dirty="0">
                <a:solidFill>
                  <a:schemeClr val="tx1"/>
                </a:solidFill>
                <a:effectLst/>
                <a:ea typeface="Calibri" panose="020F0502020204030204" pitchFamily="34" charset="0"/>
              </a:rPr>
              <a:t>. </a:t>
            </a:r>
            <a:endParaRPr lang="vi-VN" sz="1800" b="1" dirty="0">
              <a:solidFill>
                <a:schemeClr val="tx1"/>
              </a:solidFill>
            </a:endParaRPr>
          </a:p>
        </p:txBody>
      </p:sp>
      <p:sp>
        <p:nvSpPr>
          <p:cNvPr id="36" name="Rectangle 35">
            <a:extLst>
              <a:ext uri="{FF2B5EF4-FFF2-40B4-BE49-F238E27FC236}">
                <a16:creationId xmlns:a16="http://schemas.microsoft.com/office/drawing/2014/main" id="{44682E24-A523-4068-9023-67F92E17024A}"/>
              </a:ext>
            </a:extLst>
          </p:cNvPr>
          <p:cNvSpPr/>
          <p:nvPr/>
        </p:nvSpPr>
        <p:spPr>
          <a:xfrm>
            <a:off x="3865031" y="4112553"/>
            <a:ext cx="4246034" cy="80033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dirty="0" err="1">
                <a:solidFill>
                  <a:schemeClr val="tx1"/>
                </a:solidFill>
              </a:rPr>
              <a:t>Hợp</a:t>
            </a:r>
            <a:r>
              <a:rPr lang="vi-VN" sz="1800" b="1" dirty="0">
                <a:solidFill>
                  <a:schemeClr val="tx1"/>
                </a:solidFill>
              </a:rPr>
              <a:t>: </a:t>
            </a:r>
            <a:r>
              <a:rPr lang="vi-VN" sz="1800" dirty="0" err="1">
                <a:solidFill>
                  <a:schemeClr val="tx1"/>
                </a:solidFill>
                <a:effectLst/>
                <a:ea typeface="Calibri" panose="020F0502020204030204" pitchFamily="34" charset="0"/>
              </a:rPr>
              <a:t>kết</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hợp</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với</a:t>
            </a:r>
            <a:r>
              <a:rPr lang="vi-VN" sz="1800" dirty="0">
                <a:solidFill>
                  <a:schemeClr val="tx1"/>
                </a:solidFill>
                <a:effectLst/>
                <a:ea typeface="Calibri" panose="020F0502020204030204" pitchFamily="34" charset="0"/>
              </a:rPr>
              <a:t> câu </a:t>
            </a:r>
            <a:r>
              <a:rPr lang="vi-VN" sz="1800" dirty="0" err="1">
                <a:solidFill>
                  <a:schemeClr val="tx1"/>
                </a:solidFill>
                <a:effectLst/>
                <a:ea typeface="Calibri" panose="020F0502020204030204" pitchFamily="34" charset="0"/>
              </a:rPr>
              <a:t>chuyển</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làm</a:t>
            </a:r>
            <a:r>
              <a:rPr lang="vi-VN" sz="1800" dirty="0">
                <a:solidFill>
                  <a:schemeClr val="tx1"/>
                </a:solidFill>
                <a:effectLst/>
                <a:ea typeface="Calibri" panose="020F0502020204030204" pitchFamily="34" charset="0"/>
              </a:rPr>
              <a:t> cô </a:t>
            </a:r>
            <a:r>
              <a:rPr lang="vi-VN" sz="1800" dirty="0" err="1">
                <a:solidFill>
                  <a:schemeClr val="tx1"/>
                </a:solidFill>
                <a:effectLst/>
                <a:ea typeface="Calibri" panose="020F0502020204030204" pitchFamily="34" charset="0"/>
              </a:rPr>
              <a:t>đúc</a:t>
            </a:r>
            <a:r>
              <a:rPr lang="vi-VN" sz="1800" dirty="0">
                <a:solidFill>
                  <a:schemeClr val="tx1"/>
                </a:solidFill>
                <a:effectLst/>
                <a:ea typeface="Calibri" panose="020F0502020204030204" pitchFamily="34" charset="0"/>
              </a:rPr>
              <a:t> ý thơ, </a:t>
            </a:r>
            <a:r>
              <a:rPr lang="vi-VN" sz="1800" dirty="0" err="1">
                <a:solidFill>
                  <a:schemeClr val="tx1"/>
                </a:solidFill>
                <a:effectLst/>
                <a:ea typeface="Calibri" panose="020F0502020204030204" pitchFamily="34" charset="0"/>
              </a:rPr>
              <a:t>thể</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hiện</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nỗi</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niềm</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của</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tác</a:t>
            </a:r>
            <a:r>
              <a:rPr lang="vi-VN" sz="1800" dirty="0">
                <a:solidFill>
                  <a:schemeClr val="tx1"/>
                </a:solidFill>
                <a:effectLst/>
                <a:ea typeface="Calibri" panose="020F0502020204030204" pitchFamily="34" charset="0"/>
              </a:rPr>
              <a:t> </a:t>
            </a:r>
            <a:r>
              <a:rPr lang="vi-VN" sz="1800" dirty="0" err="1">
                <a:solidFill>
                  <a:schemeClr val="tx1"/>
                </a:solidFill>
                <a:effectLst/>
                <a:ea typeface="Calibri" panose="020F0502020204030204" pitchFamily="34" charset="0"/>
              </a:rPr>
              <a:t>giả</a:t>
            </a:r>
            <a:r>
              <a:rPr lang="vi-VN" sz="1800" dirty="0">
                <a:solidFill>
                  <a:schemeClr val="tx1"/>
                </a:solidFill>
                <a:effectLst/>
                <a:ea typeface="Calibri" panose="020F0502020204030204" pitchFamily="34" charset="0"/>
              </a:rPr>
              <a:t>. </a:t>
            </a:r>
            <a:endParaRPr lang="vi-VN" sz="1800" b="1" dirty="0">
              <a:solidFill>
                <a:schemeClr val="tx1"/>
              </a:solidFill>
            </a:endParaRPr>
          </a:p>
        </p:txBody>
      </p:sp>
    </p:spTree>
    <p:extLst>
      <p:ext uri="{BB962C8B-B14F-4D97-AF65-F5344CB8AC3E}">
        <p14:creationId xmlns:p14="http://schemas.microsoft.com/office/powerpoint/2010/main" val="26247133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left)">
                                      <p:cBhvr>
                                        <p:cTn id="4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32" grpId="0" animBg="1"/>
      <p:bldP spid="34"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121EA0-DC9F-4A11-AF8E-4DA471C3B1A3}"/>
              </a:ext>
            </a:extLst>
          </p:cNvPr>
          <p:cNvSpPr txBox="1"/>
          <p:nvPr/>
        </p:nvSpPr>
        <p:spPr>
          <a:xfrm>
            <a:off x="1669793" y="605430"/>
            <a:ext cx="5804413" cy="400110"/>
          </a:xfrm>
          <a:prstGeom prst="rect">
            <a:avLst/>
          </a:prstGeom>
          <a:noFill/>
        </p:spPr>
        <p:txBody>
          <a:bodyPr wrap="square">
            <a:spAutoFit/>
          </a:bodyPr>
          <a:lstStyle/>
          <a:p>
            <a:pPr marL="285750" indent="-285750" algn="ctr">
              <a:buFont typeface="Wingdings" panose="05000000000000000000" pitchFamily="2" charset="2"/>
              <a:buChar char="v"/>
            </a:pPr>
            <a:r>
              <a:rPr lang="vi-VN" sz="2000" b="1" dirty="0" err="1">
                <a:effectLst/>
                <a:latin typeface="+mn-lt"/>
                <a:ea typeface="Calibri" panose="020F0502020204030204" pitchFamily="34" charset="0"/>
              </a:rPr>
              <a:t>Thất</a:t>
            </a:r>
            <a:r>
              <a:rPr lang="vi-VN" sz="2000" b="1" dirty="0">
                <a:effectLst/>
                <a:latin typeface="+mn-lt"/>
                <a:ea typeface="Calibri" panose="020F0502020204030204" pitchFamily="34" charset="0"/>
              </a:rPr>
              <a:t> ngôn </a:t>
            </a:r>
            <a:r>
              <a:rPr lang="vi-VN" sz="2000" b="1" dirty="0" err="1">
                <a:effectLst/>
                <a:latin typeface="+mn-lt"/>
                <a:ea typeface="Calibri" panose="020F0502020204030204" pitchFamily="34" charset="0"/>
              </a:rPr>
              <a:t>bát</a:t>
            </a:r>
            <a:r>
              <a:rPr lang="vi-VN" sz="2000" b="1" dirty="0">
                <a:effectLst/>
                <a:latin typeface="+mn-lt"/>
                <a:ea typeface="Calibri" panose="020F0502020204030204" pitchFamily="34" charset="0"/>
              </a:rPr>
              <a:t> </a:t>
            </a:r>
            <a:r>
              <a:rPr lang="vi-VN" sz="2000" b="1" dirty="0" err="1">
                <a:effectLst/>
                <a:latin typeface="+mn-lt"/>
                <a:ea typeface="Calibri" panose="020F0502020204030204" pitchFamily="34" charset="0"/>
              </a:rPr>
              <a:t>cú</a:t>
            </a:r>
            <a:endParaRPr lang="vi-VN" sz="2000" b="1" dirty="0">
              <a:effectLst/>
              <a:latin typeface="+mn-lt"/>
              <a:ea typeface="Calibri" panose="020F0502020204030204" pitchFamily="34" charset="0"/>
            </a:endParaRPr>
          </a:p>
        </p:txBody>
      </p:sp>
      <p:sp>
        <p:nvSpPr>
          <p:cNvPr id="5" name="Rectangle 4">
            <a:extLst>
              <a:ext uri="{FF2B5EF4-FFF2-40B4-BE49-F238E27FC236}">
                <a16:creationId xmlns:a16="http://schemas.microsoft.com/office/drawing/2014/main" id="{88692421-86CA-4BEC-B26E-24D9DA99A143}"/>
              </a:ext>
            </a:extLst>
          </p:cNvPr>
          <p:cNvSpPr/>
          <p:nvPr/>
        </p:nvSpPr>
        <p:spPr>
          <a:xfrm>
            <a:off x="821266" y="2254866"/>
            <a:ext cx="1286933" cy="6773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err="1">
                <a:solidFill>
                  <a:schemeClr val="tx1"/>
                </a:solidFill>
              </a:rPr>
              <a:t>Bố</a:t>
            </a:r>
            <a:r>
              <a:rPr lang="vi-VN" sz="1800" dirty="0">
                <a:solidFill>
                  <a:schemeClr val="tx1"/>
                </a:solidFill>
              </a:rPr>
              <a:t> </a:t>
            </a:r>
            <a:r>
              <a:rPr lang="vi-VN" sz="1800" dirty="0" err="1">
                <a:solidFill>
                  <a:schemeClr val="tx1"/>
                </a:solidFill>
              </a:rPr>
              <a:t>cục</a:t>
            </a:r>
            <a:endParaRPr lang="vi-VN" sz="1800" dirty="0">
              <a:solidFill>
                <a:schemeClr val="tx1"/>
              </a:solidFill>
            </a:endParaRPr>
          </a:p>
        </p:txBody>
      </p:sp>
      <p:cxnSp>
        <p:nvCxnSpPr>
          <p:cNvPr id="7" name="Straight Arrow Connector 6">
            <a:extLst>
              <a:ext uri="{FF2B5EF4-FFF2-40B4-BE49-F238E27FC236}">
                <a16:creationId xmlns:a16="http://schemas.microsoft.com/office/drawing/2014/main" id="{52629C23-E529-4878-A30C-833DA9AFCB44}"/>
              </a:ext>
            </a:extLst>
          </p:cNvPr>
          <p:cNvCxnSpPr>
            <a:cxnSpLocks/>
            <a:stCxn id="5" idx="3"/>
            <a:endCxn id="32" idx="1"/>
          </p:cNvCxnSpPr>
          <p:nvPr/>
        </p:nvCxnSpPr>
        <p:spPr>
          <a:xfrm flipV="1">
            <a:off x="2108199" y="1443579"/>
            <a:ext cx="1278468" cy="11499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30B95BF7-27E9-4173-B41C-89D4C677A584}"/>
              </a:ext>
            </a:extLst>
          </p:cNvPr>
          <p:cNvCxnSpPr>
            <a:cxnSpLocks/>
            <a:stCxn id="5" idx="3"/>
            <a:endCxn id="34" idx="1"/>
          </p:cNvCxnSpPr>
          <p:nvPr/>
        </p:nvCxnSpPr>
        <p:spPr>
          <a:xfrm flipV="1">
            <a:off x="2108199" y="2261478"/>
            <a:ext cx="1278466" cy="3320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4A6B22FB-BB05-4667-B0B5-04532B9580D4}"/>
              </a:ext>
            </a:extLst>
          </p:cNvPr>
          <p:cNvCxnSpPr>
            <a:cxnSpLocks/>
            <a:stCxn id="5" idx="3"/>
            <a:endCxn id="35" idx="1"/>
          </p:cNvCxnSpPr>
          <p:nvPr/>
        </p:nvCxnSpPr>
        <p:spPr>
          <a:xfrm>
            <a:off x="2108199" y="2593533"/>
            <a:ext cx="1278467" cy="5526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428CAC02-F67C-419A-8F55-7546D9BA3D5E}"/>
              </a:ext>
            </a:extLst>
          </p:cNvPr>
          <p:cNvCxnSpPr>
            <a:cxnSpLocks/>
            <a:stCxn id="5" idx="3"/>
            <a:endCxn id="36" idx="1"/>
          </p:cNvCxnSpPr>
          <p:nvPr/>
        </p:nvCxnSpPr>
        <p:spPr>
          <a:xfrm>
            <a:off x="2108199" y="2593533"/>
            <a:ext cx="1278467" cy="17047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2" name="Rectangle 31">
            <a:extLst>
              <a:ext uri="{FF2B5EF4-FFF2-40B4-BE49-F238E27FC236}">
                <a16:creationId xmlns:a16="http://schemas.microsoft.com/office/drawing/2014/main" id="{6EA80FFE-BD04-4608-B88F-0D702514BB89}"/>
              </a:ext>
            </a:extLst>
          </p:cNvPr>
          <p:cNvSpPr/>
          <p:nvPr/>
        </p:nvSpPr>
        <p:spPr>
          <a:xfrm>
            <a:off x="3386667" y="1155463"/>
            <a:ext cx="5452533" cy="576231"/>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dirty="0" err="1">
                <a:solidFill>
                  <a:schemeClr val="tx1"/>
                </a:solidFill>
              </a:rPr>
              <a:t>Đề</a:t>
            </a:r>
            <a:r>
              <a:rPr lang="vi-VN" sz="1800" b="1" dirty="0">
                <a:solidFill>
                  <a:schemeClr val="tx1"/>
                </a:solidFill>
              </a:rPr>
              <a:t>: </a:t>
            </a:r>
            <a:r>
              <a:rPr lang="vi-VN" sz="1800" dirty="0" err="1">
                <a:solidFill>
                  <a:schemeClr val="tx1"/>
                </a:solidFill>
              </a:rPr>
              <a:t>mở</a:t>
            </a:r>
            <a:r>
              <a:rPr lang="vi-VN" sz="1800" dirty="0">
                <a:solidFill>
                  <a:schemeClr val="tx1"/>
                </a:solidFill>
              </a:rPr>
              <a:t> </a:t>
            </a:r>
            <a:r>
              <a:rPr lang="vi-VN" sz="1800" dirty="0" err="1">
                <a:solidFill>
                  <a:schemeClr val="tx1"/>
                </a:solidFill>
              </a:rPr>
              <a:t>bài</a:t>
            </a:r>
            <a:r>
              <a:rPr lang="vi-VN" sz="1800" dirty="0">
                <a:solidFill>
                  <a:schemeClr val="tx1"/>
                </a:solidFill>
              </a:rPr>
              <a:t>, </a:t>
            </a:r>
            <a:r>
              <a:rPr lang="vi-VN" sz="1800" dirty="0" err="1">
                <a:solidFill>
                  <a:schemeClr val="tx1"/>
                </a:solidFill>
              </a:rPr>
              <a:t>giới</a:t>
            </a:r>
            <a:r>
              <a:rPr lang="vi-VN" sz="1800" dirty="0">
                <a:solidFill>
                  <a:schemeClr val="tx1"/>
                </a:solidFill>
              </a:rPr>
              <a:t> </a:t>
            </a:r>
            <a:r>
              <a:rPr lang="vi-VN" sz="1800" dirty="0" err="1">
                <a:solidFill>
                  <a:schemeClr val="tx1"/>
                </a:solidFill>
              </a:rPr>
              <a:t>thiệu</a:t>
            </a:r>
            <a:r>
              <a:rPr lang="vi-VN" sz="1800" dirty="0">
                <a:solidFill>
                  <a:schemeClr val="tx1"/>
                </a:solidFill>
              </a:rPr>
              <a:t> </a:t>
            </a:r>
            <a:r>
              <a:rPr lang="vi-VN" sz="1800" dirty="0" err="1">
                <a:solidFill>
                  <a:schemeClr val="tx1"/>
                </a:solidFill>
              </a:rPr>
              <a:t>vấn</a:t>
            </a:r>
            <a:r>
              <a:rPr lang="vi-VN" sz="1800" dirty="0">
                <a:solidFill>
                  <a:schemeClr val="tx1"/>
                </a:solidFill>
              </a:rPr>
              <a:t> </a:t>
            </a:r>
            <a:r>
              <a:rPr lang="vi-VN" sz="1800" dirty="0" err="1">
                <a:solidFill>
                  <a:schemeClr val="tx1"/>
                </a:solidFill>
              </a:rPr>
              <a:t>đề</a:t>
            </a:r>
            <a:r>
              <a:rPr lang="vi-VN" sz="1800" dirty="0">
                <a:solidFill>
                  <a:schemeClr val="tx1"/>
                </a:solidFill>
              </a:rPr>
              <a:t> </a:t>
            </a:r>
            <a:r>
              <a:rPr lang="vi-VN" sz="1800" dirty="0" err="1">
                <a:solidFill>
                  <a:schemeClr val="tx1"/>
                </a:solidFill>
              </a:rPr>
              <a:t>mà</a:t>
            </a:r>
            <a:r>
              <a:rPr lang="vi-VN" sz="1800" dirty="0">
                <a:solidFill>
                  <a:schemeClr val="tx1"/>
                </a:solidFill>
              </a:rPr>
              <a:t> </a:t>
            </a:r>
            <a:r>
              <a:rPr lang="vi-VN" sz="1800" dirty="0" err="1">
                <a:solidFill>
                  <a:schemeClr val="tx1"/>
                </a:solidFill>
              </a:rPr>
              <a:t>bài</a:t>
            </a:r>
            <a:r>
              <a:rPr lang="vi-VN" sz="1800" dirty="0">
                <a:solidFill>
                  <a:schemeClr val="tx1"/>
                </a:solidFill>
              </a:rPr>
              <a:t> thơ </a:t>
            </a:r>
            <a:r>
              <a:rPr lang="vi-VN" sz="1800" dirty="0" err="1">
                <a:solidFill>
                  <a:schemeClr val="tx1"/>
                </a:solidFill>
              </a:rPr>
              <a:t>đề</a:t>
            </a:r>
            <a:r>
              <a:rPr lang="vi-VN" sz="1800" dirty="0">
                <a:solidFill>
                  <a:schemeClr val="tx1"/>
                </a:solidFill>
              </a:rPr>
              <a:t> </a:t>
            </a:r>
            <a:r>
              <a:rPr lang="vi-VN" sz="1800" dirty="0" err="1">
                <a:solidFill>
                  <a:schemeClr val="tx1"/>
                </a:solidFill>
              </a:rPr>
              <a:t>cập</a:t>
            </a:r>
            <a:endParaRPr lang="vi-VN" sz="1800" b="1" dirty="0">
              <a:solidFill>
                <a:schemeClr val="tx1"/>
              </a:solidFill>
            </a:endParaRPr>
          </a:p>
        </p:txBody>
      </p:sp>
      <p:sp>
        <p:nvSpPr>
          <p:cNvPr id="34" name="Rectangle 33">
            <a:extLst>
              <a:ext uri="{FF2B5EF4-FFF2-40B4-BE49-F238E27FC236}">
                <a16:creationId xmlns:a16="http://schemas.microsoft.com/office/drawing/2014/main" id="{085F1446-4FB5-49A7-B8BC-B6540FB35EC7}"/>
              </a:ext>
            </a:extLst>
          </p:cNvPr>
          <p:cNvSpPr/>
          <p:nvPr/>
        </p:nvSpPr>
        <p:spPr>
          <a:xfrm>
            <a:off x="3386665" y="1861309"/>
            <a:ext cx="5452533" cy="80033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dirty="0" err="1">
                <a:solidFill>
                  <a:schemeClr val="tx1"/>
                </a:solidFill>
              </a:rPr>
              <a:t>Thực</a:t>
            </a:r>
            <a:r>
              <a:rPr lang="vi-VN" sz="1800" b="1" dirty="0">
                <a:solidFill>
                  <a:schemeClr val="tx1"/>
                </a:solidFill>
              </a:rPr>
              <a:t>: </a:t>
            </a:r>
            <a:r>
              <a:rPr lang="vi-VN" sz="1800" dirty="0">
                <a:solidFill>
                  <a:schemeClr val="tx1"/>
                </a:solidFill>
              </a:rPr>
              <a:t>nêu </a:t>
            </a:r>
            <a:r>
              <a:rPr lang="vi-VN" sz="1800" dirty="0" err="1">
                <a:solidFill>
                  <a:schemeClr val="tx1"/>
                </a:solidFill>
              </a:rPr>
              <a:t>hiện</a:t>
            </a:r>
            <a:r>
              <a:rPr lang="vi-VN" sz="1800" dirty="0">
                <a:solidFill>
                  <a:schemeClr val="tx1"/>
                </a:solidFill>
              </a:rPr>
              <a:t> </a:t>
            </a:r>
            <a:r>
              <a:rPr lang="vi-VN" sz="1800" dirty="0" err="1">
                <a:solidFill>
                  <a:schemeClr val="tx1"/>
                </a:solidFill>
              </a:rPr>
              <a:t>tượng</a:t>
            </a:r>
            <a:r>
              <a:rPr lang="vi-VN" sz="1800" dirty="0">
                <a:solidFill>
                  <a:schemeClr val="tx1"/>
                </a:solidFill>
              </a:rPr>
              <a:t>, </a:t>
            </a:r>
            <a:r>
              <a:rPr lang="vi-VN" sz="1800" dirty="0" err="1">
                <a:solidFill>
                  <a:schemeClr val="tx1"/>
                </a:solidFill>
              </a:rPr>
              <a:t>sự</a:t>
            </a:r>
            <a:r>
              <a:rPr lang="vi-VN" sz="1800" dirty="0">
                <a:solidFill>
                  <a:schemeClr val="tx1"/>
                </a:solidFill>
              </a:rPr>
              <a:t> </a:t>
            </a:r>
            <a:r>
              <a:rPr lang="vi-VN" sz="1800" dirty="0" err="1">
                <a:solidFill>
                  <a:schemeClr val="tx1"/>
                </a:solidFill>
              </a:rPr>
              <a:t>vật</a:t>
            </a:r>
            <a:r>
              <a:rPr lang="vi-VN" sz="1800" dirty="0">
                <a:solidFill>
                  <a:schemeClr val="tx1"/>
                </a:solidFill>
              </a:rPr>
              <a:t>, </a:t>
            </a:r>
            <a:r>
              <a:rPr lang="vi-VN" sz="1800" dirty="0" err="1">
                <a:solidFill>
                  <a:schemeClr val="tx1"/>
                </a:solidFill>
              </a:rPr>
              <a:t>làm</a:t>
            </a:r>
            <a:r>
              <a:rPr lang="vi-VN" sz="1800" dirty="0">
                <a:solidFill>
                  <a:schemeClr val="tx1"/>
                </a:solidFill>
              </a:rPr>
              <a:t> </a:t>
            </a:r>
            <a:r>
              <a:rPr lang="vi-VN" sz="1800" dirty="0" err="1">
                <a:solidFill>
                  <a:schemeClr val="tx1"/>
                </a:solidFill>
              </a:rPr>
              <a:t>rõ</a:t>
            </a:r>
            <a:r>
              <a:rPr lang="vi-VN" sz="1800" dirty="0">
                <a:solidFill>
                  <a:schemeClr val="tx1"/>
                </a:solidFill>
              </a:rPr>
              <a:t> hơn ý </a:t>
            </a:r>
            <a:r>
              <a:rPr lang="vi-VN" sz="1800" dirty="0" err="1">
                <a:solidFill>
                  <a:schemeClr val="tx1"/>
                </a:solidFill>
              </a:rPr>
              <a:t>đề</a:t>
            </a:r>
            <a:r>
              <a:rPr lang="vi-VN" sz="1800" dirty="0">
                <a:solidFill>
                  <a:schemeClr val="tx1"/>
                </a:solidFill>
              </a:rPr>
              <a:t> </a:t>
            </a:r>
            <a:r>
              <a:rPr lang="vi-VN" sz="1800" dirty="0" err="1">
                <a:solidFill>
                  <a:schemeClr val="tx1"/>
                </a:solidFill>
              </a:rPr>
              <a:t>bài</a:t>
            </a:r>
            <a:r>
              <a:rPr lang="vi-VN" sz="1800" dirty="0">
                <a:solidFill>
                  <a:schemeClr val="tx1"/>
                </a:solidFill>
              </a:rPr>
              <a:t> đưa ra ở hai câu </a:t>
            </a:r>
            <a:r>
              <a:rPr lang="vi-VN" sz="1800" dirty="0" err="1">
                <a:solidFill>
                  <a:schemeClr val="tx1"/>
                </a:solidFill>
              </a:rPr>
              <a:t>đề</a:t>
            </a:r>
            <a:endParaRPr lang="vi-VN" sz="1800" b="1" dirty="0">
              <a:solidFill>
                <a:schemeClr val="tx1"/>
              </a:solidFill>
            </a:endParaRPr>
          </a:p>
        </p:txBody>
      </p:sp>
      <p:sp>
        <p:nvSpPr>
          <p:cNvPr id="35" name="Rectangle 34">
            <a:extLst>
              <a:ext uri="{FF2B5EF4-FFF2-40B4-BE49-F238E27FC236}">
                <a16:creationId xmlns:a16="http://schemas.microsoft.com/office/drawing/2014/main" id="{048E2A62-CA2F-4AB6-9996-B364C59936B8}"/>
              </a:ext>
            </a:extLst>
          </p:cNvPr>
          <p:cNvSpPr/>
          <p:nvPr/>
        </p:nvSpPr>
        <p:spPr>
          <a:xfrm>
            <a:off x="3386666" y="2746020"/>
            <a:ext cx="5452533" cy="80033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dirty="0" err="1">
                <a:solidFill>
                  <a:schemeClr val="tx1"/>
                </a:solidFill>
              </a:rPr>
              <a:t>Luận</a:t>
            </a:r>
            <a:r>
              <a:rPr lang="vi-VN" sz="1800" b="1" dirty="0">
                <a:solidFill>
                  <a:schemeClr val="tx1"/>
                </a:solidFill>
              </a:rPr>
              <a:t>: </a:t>
            </a:r>
            <a:r>
              <a:rPr lang="vi-VN" sz="1800" dirty="0" err="1">
                <a:solidFill>
                  <a:schemeClr val="tx1"/>
                </a:solidFill>
              </a:rPr>
              <a:t>phát</a:t>
            </a:r>
            <a:r>
              <a:rPr lang="vi-VN" sz="1800" dirty="0">
                <a:solidFill>
                  <a:schemeClr val="tx1"/>
                </a:solidFill>
              </a:rPr>
              <a:t> </a:t>
            </a:r>
            <a:r>
              <a:rPr lang="vi-VN" sz="1800" dirty="0" err="1">
                <a:solidFill>
                  <a:schemeClr val="tx1"/>
                </a:solidFill>
              </a:rPr>
              <a:t>triển</a:t>
            </a:r>
            <a:r>
              <a:rPr lang="vi-VN" sz="1800" dirty="0">
                <a:solidFill>
                  <a:schemeClr val="tx1"/>
                </a:solidFill>
              </a:rPr>
              <a:t> </a:t>
            </a:r>
            <a:r>
              <a:rPr lang="vi-VN" sz="1800" dirty="0" err="1">
                <a:solidFill>
                  <a:schemeClr val="tx1"/>
                </a:solidFill>
              </a:rPr>
              <a:t>rộng</a:t>
            </a:r>
            <a:r>
              <a:rPr lang="vi-VN" sz="1800" dirty="0">
                <a:solidFill>
                  <a:schemeClr val="tx1"/>
                </a:solidFill>
              </a:rPr>
              <a:t> thêm ý </a:t>
            </a:r>
            <a:r>
              <a:rPr lang="vi-VN" sz="1800" dirty="0" err="1">
                <a:solidFill>
                  <a:schemeClr val="tx1"/>
                </a:solidFill>
              </a:rPr>
              <a:t>của</a:t>
            </a:r>
            <a:r>
              <a:rPr lang="vi-VN" sz="1800" dirty="0">
                <a:solidFill>
                  <a:schemeClr val="tx1"/>
                </a:solidFill>
              </a:rPr>
              <a:t> </a:t>
            </a:r>
            <a:r>
              <a:rPr lang="vi-VN" sz="1800" dirty="0" err="1">
                <a:solidFill>
                  <a:schemeClr val="tx1"/>
                </a:solidFill>
              </a:rPr>
              <a:t>bài</a:t>
            </a:r>
            <a:r>
              <a:rPr lang="vi-VN" sz="1800" dirty="0">
                <a:solidFill>
                  <a:schemeClr val="tx1"/>
                </a:solidFill>
              </a:rPr>
              <a:t>, </a:t>
            </a:r>
            <a:r>
              <a:rPr lang="vi-VN" sz="1800" dirty="0" err="1">
                <a:solidFill>
                  <a:schemeClr val="tx1"/>
                </a:solidFill>
              </a:rPr>
              <a:t>có</a:t>
            </a:r>
            <a:r>
              <a:rPr lang="vi-VN" sz="1800" dirty="0">
                <a:solidFill>
                  <a:schemeClr val="tx1"/>
                </a:solidFill>
              </a:rPr>
              <a:t> </a:t>
            </a:r>
            <a:r>
              <a:rPr lang="vi-VN" sz="1800" dirty="0" err="1">
                <a:solidFill>
                  <a:schemeClr val="tx1"/>
                </a:solidFill>
              </a:rPr>
              <a:t>chức</a:t>
            </a:r>
            <a:r>
              <a:rPr lang="vi-VN" sz="1800" dirty="0">
                <a:solidFill>
                  <a:schemeClr val="tx1"/>
                </a:solidFill>
              </a:rPr>
              <a:t> năng </a:t>
            </a:r>
            <a:r>
              <a:rPr lang="vi-VN" sz="1800" dirty="0" err="1">
                <a:solidFill>
                  <a:schemeClr val="tx1"/>
                </a:solidFill>
              </a:rPr>
              <a:t>luận</a:t>
            </a:r>
            <a:r>
              <a:rPr lang="vi-VN" sz="1800" dirty="0">
                <a:solidFill>
                  <a:schemeClr val="tx1"/>
                </a:solidFill>
              </a:rPr>
              <a:t> </a:t>
            </a:r>
            <a:r>
              <a:rPr lang="vi-VN" sz="1800" dirty="0" err="1">
                <a:solidFill>
                  <a:schemeClr val="tx1"/>
                </a:solidFill>
              </a:rPr>
              <a:t>bàn</a:t>
            </a:r>
            <a:r>
              <a:rPr lang="vi-VN" sz="1800" dirty="0">
                <a:solidFill>
                  <a:schemeClr val="tx1"/>
                </a:solidFill>
              </a:rPr>
              <a:t> </a:t>
            </a:r>
            <a:r>
              <a:rPr lang="vi-VN" sz="1800" dirty="0" err="1">
                <a:solidFill>
                  <a:schemeClr val="tx1"/>
                </a:solidFill>
              </a:rPr>
              <a:t>về</a:t>
            </a:r>
            <a:r>
              <a:rPr lang="vi-VN" sz="1800" dirty="0">
                <a:solidFill>
                  <a:schemeClr val="tx1"/>
                </a:solidFill>
              </a:rPr>
              <a:t> </a:t>
            </a:r>
            <a:r>
              <a:rPr lang="vi-VN" sz="1800" dirty="0" err="1">
                <a:solidFill>
                  <a:schemeClr val="tx1"/>
                </a:solidFill>
              </a:rPr>
              <a:t>vấn</a:t>
            </a:r>
            <a:r>
              <a:rPr lang="vi-VN" sz="1800" dirty="0">
                <a:solidFill>
                  <a:schemeClr val="tx1"/>
                </a:solidFill>
              </a:rPr>
              <a:t> </a:t>
            </a:r>
            <a:r>
              <a:rPr lang="vi-VN" sz="1800" dirty="0" err="1">
                <a:solidFill>
                  <a:schemeClr val="tx1"/>
                </a:solidFill>
              </a:rPr>
              <a:t>đề</a:t>
            </a:r>
            <a:r>
              <a:rPr lang="vi-VN" sz="1800" dirty="0">
                <a:solidFill>
                  <a:schemeClr val="tx1"/>
                </a:solidFill>
              </a:rPr>
              <a:t> </a:t>
            </a:r>
            <a:r>
              <a:rPr lang="vi-VN" sz="1800" dirty="0" err="1">
                <a:solidFill>
                  <a:schemeClr val="tx1"/>
                </a:solidFill>
              </a:rPr>
              <a:t>được</a:t>
            </a:r>
            <a:r>
              <a:rPr lang="vi-VN" sz="1800" dirty="0">
                <a:solidFill>
                  <a:schemeClr val="tx1"/>
                </a:solidFill>
              </a:rPr>
              <a:t> </a:t>
            </a:r>
            <a:r>
              <a:rPr lang="vi-VN" sz="1800" dirty="0" err="1">
                <a:solidFill>
                  <a:schemeClr val="tx1"/>
                </a:solidFill>
              </a:rPr>
              <a:t>nói</a:t>
            </a:r>
            <a:r>
              <a:rPr lang="vi-VN" sz="1800" dirty="0">
                <a:solidFill>
                  <a:schemeClr val="tx1"/>
                </a:solidFill>
              </a:rPr>
              <a:t> </a:t>
            </a:r>
            <a:r>
              <a:rPr lang="vi-VN" sz="1800" dirty="0" err="1">
                <a:solidFill>
                  <a:schemeClr val="tx1"/>
                </a:solidFill>
              </a:rPr>
              <a:t>đến</a:t>
            </a:r>
            <a:r>
              <a:rPr lang="vi-VN" sz="1800" dirty="0">
                <a:solidFill>
                  <a:schemeClr val="tx1"/>
                </a:solidFill>
              </a:rPr>
              <a:t> ở </a:t>
            </a:r>
            <a:r>
              <a:rPr lang="vi-VN" sz="1800" dirty="0" err="1">
                <a:solidFill>
                  <a:schemeClr val="tx1"/>
                </a:solidFill>
              </a:rPr>
              <a:t>các</a:t>
            </a:r>
            <a:r>
              <a:rPr lang="vi-VN" sz="1800" dirty="0">
                <a:solidFill>
                  <a:schemeClr val="tx1"/>
                </a:solidFill>
              </a:rPr>
              <a:t> câu trên</a:t>
            </a:r>
            <a:endParaRPr lang="vi-VN" sz="1800" b="1" dirty="0">
              <a:solidFill>
                <a:schemeClr val="tx1"/>
              </a:solidFill>
            </a:endParaRPr>
          </a:p>
        </p:txBody>
      </p:sp>
      <p:sp>
        <p:nvSpPr>
          <p:cNvPr id="36" name="Rectangle 35">
            <a:extLst>
              <a:ext uri="{FF2B5EF4-FFF2-40B4-BE49-F238E27FC236}">
                <a16:creationId xmlns:a16="http://schemas.microsoft.com/office/drawing/2014/main" id="{44682E24-A523-4068-9023-67F92E17024A}"/>
              </a:ext>
            </a:extLst>
          </p:cNvPr>
          <p:cNvSpPr/>
          <p:nvPr/>
        </p:nvSpPr>
        <p:spPr>
          <a:xfrm>
            <a:off x="3386666" y="3675972"/>
            <a:ext cx="5452533" cy="124459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dirty="0" err="1">
                <a:solidFill>
                  <a:schemeClr val="tx1"/>
                </a:solidFill>
              </a:rPr>
              <a:t>Kết</a:t>
            </a:r>
            <a:r>
              <a:rPr lang="vi-VN" sz="1800" b="1" dirty="0">
                <a:solidFill>
                  <a:schemeClr val="tx1"/>
                </a:solidFill>
              </a:rPr>
              <a:t>: </a:t>
            </a:r>
            <a:r>
              <a:rPr lang="vi-VN" sz="1800" dirty="0" err="1">
                <a:solidFill>
                  <a:schemeClr val="tx1"/>
                </a:solidFill>
              </a:rPr>
              <a:t>kết</a:t>
            </a:r>
            <a:r>
              <a:rPr lang="vi-VN" sz="1800" dirty="0">
                <a:solidFill>
                  <a:schemeClr val="tx1"/>
                </a:solidFill>
              </a:rPr>
              <a:t> </a:t>
            </a:r>
            <a:r>
              <a:rPr lang="vi-VN" sz="1800" dirty="0" err="1">
                <a:solidFill>
                  <a:schemeClr val="tx1"/>
                </a:solidFill>
              </a:rPr>
              <a:t>thúc</a:t>
            </a:r>
            <a:r>
              <a:rPr lang="vi-VN" sz="1800" dirty="0">
                <a:solidFill>
                  <a:schemeClr val="tx1"/>
                </a:solidFill>
              </a:rPr>
              <a:t> ý </a:t>
            </a:r>
            <a:r>
              <a:rPr lang="vi-VN" sz="1800" dirty="0" err="1">
                <a:solidFill>
                  <a:schemeClr val="tx1"/>
                </a:solidFill>
              </a:rPr>
              <a:t>toàn</a:t>
            </a:r>
            <a:r>
              <a:rPr lang="vi-VN" sz="1800" dirty="0">
                <a:solidFill>
                  <a:schemeClr val="tx1"/>
                </a:solidFill>
              </a:rPr>
              <a:t> </a:t>
            </a:r>
            <a:r>
              <a:rPr lang="vi-VN" sz="1800" dirty="0" err="1">
                <a:solidFill>
                  <a:schemeClr val="tx1"/>
                </a:solidFill>
              </a:rPr>
              <a:t>bài</a:t>
            </a:r>
            <a:r>
              <a:rPr lang="vi-VN" sz="1800" dirty="0">
                <a:solidFill>
                  <a:schemeClr val="tx1"/>
                </a:solidFill>
              </a:rPr>
              <a:t>, </a:t>
            </a:r>
            <a:r>
              <a:rPr lang="vi-VN" sz="1800" dirty="0" err="1">
                <a:solidFill>
                  <a:schemeClr val="tx1"/>
                </a:solidFill>
              </a:rPr>
              <a:t>thể</a:t>
            </a:r>
            <a:r>
              <a:rPr lang="vi-VN" sz="1800" dirty="0">
                <a:solidFill>
                  <a:schemeClr val="tx1"/>
                </a:solidFill>
              </a:rPr>
              <a:t> </a:t>
            </a:r>
            <a:r>
              <a:rPr lang="vi-VN" sz="1800" dirty="0" err="1">
                <a:solidFill>
                  <a:schemeClr val="tx1"/>
                </a:solidFill>
              </a:rPr>
              <a:t>hiện</a:t>
            </a:r>
            <a:r>
              <a:rPr lang="vi-VN" sz="1800" dirty="0">
                <a:solidFill>
                  <a:schemeClr val="tx1"/>
                </a:solidFill>
              </a:rPr>
              <a:t> </a:t>
            </a:r>
            <a:r>
              <a:rPr lang="vi-VN" sz="1800" dirty="0" err="1">
                <a:solidFill>
                  <a:schemeClr val="tx1"/>
                </a:solidFill>
              </a:rPr>
              <a:t>cảm</a:t>
            </a:r>
            <a:r>
              <a:rPr lang="vi-VN" sz="1800" dirty="0">
                <a:solidFill>
                  <a:schemeClr val="tx1"/>
                </a:solidFill>
              </a:rPr>
              <a:t> </a:t>
            </a:r>
            <a:r>
              <a:rPr lang="vi-VN" sz="1800" dirty="0" err="1">
                <a:solidFill>
                  <a:schemeClr val="tx1"/>
                </a:solidFill>
              </a:rPr>
              <a:t>xúc</a:t>
            </a:r>
            <a:r>
              <a:rPr lang="vi-VN" sz="1800" dirty="0">
                <a:solidFill>
                  <a:schemeClr val="tx1"/>
                </a:solidFill>
              </a:rPr>
              <a:t> </a:t>
            </a:r>
            <a:r>
              <a:rPr lang="vi-VN" sz="1800" dirty="0" err="1">
                <a:solidFill>
                  <a:schemeClr val="tx1"/>
                </a:solidFill>
              </a:rPr>
              <a:t>của</a:t>
            </a:r>
            <a:r>
              <a:rPr lang="vi-VN" sz="1800" dirty="0">
                <a:solidFill>
                  <a:schemeClr val="tx1"/>
                </a:solidFill>
              </a:rPr>
              <a:t> </a:t>
            </a:r>
            <a:r>
              <a:rPr lang="vi-VN" sz="1800" dirty="0" err="1">
                <a:solidFill>
                  <a:schemeClr val="tx1"/>
                </a:solidFill>
              </a:rPr>
              <a:t>nhà</a:t>
            </a:r>
            <a:r>
              <a:rPr lang="vi-VN" sz="1800" dirty="0">
                <a:solidFill>
                  <a:schemeClr val="tx1"/>
                </a:solidFill>
              </a:rPr>
              <a:t> thơ, </a:t>
            </a:r>
            <a:r>
              <a:rPr lang="vi-VN" sz="1800" dirty="0" err="1">
                <a:solidFill>
                  <a:schemeClr val="tx1"/>
                </a:solidFill>
              </a:rPr>
              <a:t>có</a:t>
            </a:r>
            <a:r>
              <a:rPr lang="vi-VN" sz="1800" dirty="0">
                <a:solidFill>
                  <a:schemeClr val="tx1"/>
                </a:solidFill>
              </a:rPr>
              <a:t> khi hai câu </a:t>
            </a:r>
            <a:r>
              <a:rPr lang="vi-VN" sz="1800" dirty="0" err="1">
                <a:solidFill>
                  <a:schemeClr val="tx1"/>
                </a:solidFill>
              </a:rPr>
              <a:t>kết</a:t>
            </a:r>
            <a:r>
              <a:rPr lang="vi-VN" sz="1800" dirty="0">
                <a:solidFill>
                  <a:schemeClr val="tx1"/>
                </a:solidFill>
              </a:rPr>
              <a:t> </a:t>
            </a:r>
            <a:r>
              <a:rPr lang="vi-VN" sz="1800" dirty="0" err="1">
                <a:solidFill>
                  <a:schemeClr val="tx1"/>
                </a:solidFill>
              </a:rPr>
              <a:t>còn</a:t>
            </a:r>
            <a:r>
              <a:rPr lang="vi-VN" sz="1800" dirty="0">
                <a:solidFill>
                  <a:schemeClr val="tx1"/>
                </a:solidFill>
              </a:rPr>
              <a:t> </a:t>
            </a:r>
            <a:r>
              <a:rPr lang="vi-VN" sz="1800" dirty="0" err="1">
                <a:solidFill>
                  <a:schemeClr val="tx1"/>
                </a:solidFill>
              </a:rPr>
              <a:t>có</a:t>
            </a:r>
            <a:r>
              <a:rPr lang="vi-VN" sz="1800" dirty="0">
                <a:solidFill>
                  <a:schemeClr val="tx1"/>
                </a:solidFill>
              </a:rPr>
              <a:t> </a:t>
            </a:r>
            <a:r>
              <a:rPr lang="vi-VN" sz="1800" dirty="0" err="1">
                <a:solidFill>
                  <a:schemeClr val="tx1"/>
                </a:solidFill>
              </a:rPr>
              <a:t>chức</a:t>
            </a:r>
            <a:r>
              <a:rPr lang="vi-VN" sz="1800" dirty="0">
                <a:solidFill>
                  <a:schemeClr val="tx1"/>
                </a:solidFill>
              </a:rPr>
              <a:t> năng </a:t>
            </a:r>
            <a:r>
              <a:rPr lang="vi-VN" sz="1800" dirty="0" err="1">
                <a:solidFill>
                  <a:schemeClr val="tx1"/>
                </a:solidFill>
              </a:rPr>
              <a:t>gợi</a:t>
            </a:r>
            <a:r>
              <a:rPr lang="vi-VN" sz="1800" dirty="0">
                <a:solidFill>
                  <a:schemeClr val="tx1"/>
                </a:solidFill>
              </a:rPr>
              <a:t> </a:t>
            </a:r>
            <a:r>
              <a:rPr lang="vi-VN" sz="1800" dirty="0" err="1">
                <a:solidFill>
                  <a:schemeClr val="tx1"/>
                </a:solidFill>
              </a:rPr>
              <a:t>mở</a:t>
            </a:r>
            <a:r>
              <a:rPr lang="vi-VN" sz="1800" dirty="0">
                <a:solidFill>
                  <a:schemeClr val="tx1"/>
                </a:solidFill>
              </a:rPr>
              <a:t>, </a:t>
            </a:r>
            <a:r>
              <a:rPr lang="vi-VN" sz="1800" dirty="0" err="1">
                <a:solidFill>
                  <a:schemeClr val="tx1"/>
                </a:solidFill>
              </a:rPr>
              <a:t>gợi</a:t>
            </a:r>
            <a:r>
              <a:rPr lang="vi-VN" sz="1800" dirty="0">
                <a:solidFill>
                  <a:schemeClr val="tx1"/>
                </a:solidFill>
              </a:rPr>
              <a:t> ra ý </a:t>
            </a:r>
            <a:r>
              <a:rPr lang="vi-VN" sz="1800" dirty="0" err="1">
                <a:solidFill>
                  <a:schemeClr val="tx1"/>
                </a:solidFill>
              </a:rPr>
              <a:t>mới</a:t>
            </a:r>
            <a:r>
              <a:rPr lang="vi-VN" sz="1800" dirty="0">
                <a:solidFill>
                  <a:schemeClr val="tx1"/>
                </a:solidFill>
              </a:rPr>
              <a:t> </a:t>
            </a:r>
            <a:r>
              <a:rPr lang="vi-VN" sz="1800" dirty="0" err="1">
                <a:solidFill>
                  <a:schemeClr val="tx1"/>
                </a:solidFill>
              </a:rPr>
              <a:t>để</a:t>
            </a:r>
            <a:r>
              <a:rPr lang="vi-VN" sz="1800" dirty="0">
                <a:solidFill>
                  <a:schemeClr val="tx1"/>
                </a:solidFill>
              </a:rPr>
              <a:t> suy </a:t>
            </a:r>
            <a:r>
              <a:rPr lang="vi-VN" sz="1800" dirty="0" err="1">
                <a:solidFill>
                  <a:schemeClr val="tx1"/>
                </a:solidFill>
              </a:rPr>
              <a:t>nghĩ</a:t>
            </a:r>
            <a:r>
              <a:rPr lang="vi-VN" sz="1800" dirty="0">
                <a:solidFill>
                  <a:schemeClr val="tx1"/>
                </a:solidFill>
              </a:rPr>
              <a:t> </a:t>
            </a:r>
            <a:r>
              <a:rPr lang="vi-VN" sz="1800" dirty="0" err="1">
                <a:solidFill>
                  <a:schemeClr val="tx1"/>
                </a:solidFill>
              </a:rPr>
              <a:t>tiếp</a:t>
            </a:r>
            <a:endParaRPr lang="vi-VN" sz="1800" dirty="0">
              <a:solidFill>
                <a:schemeClr val="tx1"/>
              </a:solidFill>
            </a:endParaRPr>
          </a:p>
        </p:txBody>
      </p:sp>
    </p:spTree>
    <p:extLst>
      <p:ext uri="{BB962C8B-B14F-4D97-AF65-F5344CB8AC3E}">
        <p14:creationId xmlns:p14="http://schemas.microsoft.com/office/powerpoint/2010/main" val="901059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left)">
                                      <p:cBhvr>
                                        <p:cTn id="4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32" grpId="0" animBg="1"/>
      <p:bldP spid="34" grpId="0" animBg="1"/>
      <p:bldP spid="35" grpId="0" animBg="1"/>
      <p:bldP spid="36" grpId="0" animBg="1"/>
    </p:bldLst>
  </p:timing>
</p:sld>
</file>

<file path=ppt/theme/theme1.xml><?xml version="1.0" encoding="utf-8"?>
<a:theme xmlns:a="http://schemas.openxmlformats.org/drawingml/2006/main" name="Ancient History of China Thesis Infographics by Slidesgo">
  <a:themeElements>
    <a:clrScheme name="Simple Light">
      <a:dk1>
        <a:srgbClr val="232322"/>
      </a:dk1>
      <a:lt1>
        <a:srgbClr val="F7FAF2"/>
      </a:lt1>
      <a:dk2>
        <a:srgbClr val="99C8A7"/>
      </a:dk2>
      <a:lt2>
        <a:srgbClr val="97B2A4"/>
      </a:lt2>
      <a:accent1>
        <a:srgbClr val="7C836B"/>
      </a:accent1>
      <a:accent2>
        <a:srgbClr val="F0E5D0"/>
      </a:accent2>
      <a:accent3>
        <a:srgbClr val="9A5C47"/>
      </a:accent3>
      <a:accent4>
        <a:srgbClr val="D48C72"/>
      </a:accent4>
      <a:accent5>
        <a:srgbClr val="F19072"/>
      </a:accent5>
      <a:accent6>
        <a:srgbClr val="F8CDC1"/>
      </a:accent6>
      <a:hlink>
        <a:srgbClr val="23232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1393</TotalTime>
  <Words>1959</Words>
  <Application>Microsoft Office PowerPoint</Application>
  <PresentationFormat>On-screen Show (16:9)</PresentationFormat>
  <Paragraphs>164</Paragraphs>
  <Slides>34</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Courier New</vt:lpstr>
      <vt:lpstr>Merienda One</vt:lpstr>
      <vt:lpstr>Anaheim</vt:lpstr>
      <vt:lpstr>Times New Roman</vt:lpstr>
      <vt:lpstr>Calibri</vt:lpstr>
      <vt:lpstr>Maven Pro</vt:lpstr>
      <vt:lpstr>Wingdings</vt:lpstr>
      <vt:lpstr>Ancient History of China Thesis Infographics by Slidesgo</vt:lpstr>
      <vt:lpstr>PowerPoint Presentation</vt:lpstr>
      <vt:lpstr>PowerPoint Presentation</vt:lpstr>
      <vt:lpstr>I.  Tri thức ngữ văn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Nguyễn Thùy</cp:lastModifiedBy>
  <cp:revision>45</cp:revision>
  <dcterms:modified xsi:type="dcterms:W3CDTF">2025-02-18T15:15:31Z</dcterms:modified>
</cp:coreProperties>
</file>