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302" r:id="rId4"/>
    <p:sldId id="279" r:id="rId5"/>
    <p:sldId id="316" r:id="rId6"/>
    <p:sldId id="283" r:id="rId7"/>
    <p:sldId id="298" r:id="rId8"/>
    <p:sldId id="327" r:id="rId9"/>
    <p:sldId id="313" r:id="rId10"/>
    <p:sldId id="331" r:id="rId11"/>
    <p:sldId id="325" r:id="rId12"/>
    <p:sldId id="332" r:id="rId13"/>
    <p:sldId id="314" r:id="rId14"/>
    <p:sldId id="33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CD"/>
    <a:srgbClr val="EF4B66"/>
    <a:srgbClr val="F7A5A5"/>
    <a:srgbClr val="7192A9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4" autoAdjust="0"/>
    <p:restoredTop sz="94623"/>
  </p:normalViewPr>
  <p:slideViewPr>
    <p:cSldViewPr snapToGrid="0" showGuides="1">
      <p:cViewPr varScale="1">
        <p:scale>
          <a:sx n="101" d="100"/>
          <a:sy n="101" d="100"/>
        </p:scale>
        <p:origin x="10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98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C3CC7A-AC6D-1D15-5ABC-A2D623929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69" y="1406525"/>
            <a:ext cx="9984061" cy="40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9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7205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Listen and repeat the words. Pay attention to the word stress.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Bảng 1">
            <a:extLst>
              <a:ext uri="{FF2B5EF4-FFF2-40B4-BE49-F238E27FC236}">
                <a16:creationId xmlns:a16="http://schemas.microsoft.com/office/drawing/2014/main" id="{6C44A86E-C353-517E-2FB1-52BA4CAD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73143"/>
              </p:ext>
            </p:extLst>
          </p:nvPr>
        </p:nvGraphicFramePr>
        <p:xfrm>
          <a:off x="2457379" y="2424809"/>
          <a:ext cx="7099442" cy="32918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732969"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-ese 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-ee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1611547"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</a:t>
                      </a:r>
                      <a:r>
                        <a:rPr lang="en-US" sz="32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ese</a:t>
                      </a:r>
                      <a:r>
                        <a:rPr lang="en-US" sz="3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Bhutan</a:t>
                      </a:r>
                      <a:r>
                        <a:rPr lang="en-US" sz="32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ese</a:t>
                      </a:r>
                      <a:r>
                        <a:rPr lang="en-US" sz="3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  <a:r>
                        <a:rPr lang="en-US" sz="32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ese</a:t>
                      </a:r>
                      <a:r>
                        <a:rPr lang="en-US" sz="3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Taiwan</a:t>
                      </a:r>
                      <a:r>
                        <a:rPr lang="en-US" sz="32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ese</a:t>
                      </a:r>
                      <a:r>
                        <a:rPr lang="en-US" sz="3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Vietnam</a:t>
                      </a:r>
                      <a:r>
                        <a:rPr lang="en-US" sz="32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ese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</a:t>
                      </a:r>
                      <a:r>
                        <a:rPr lang="en-US" sz="32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</a:t>
                      </a:r>
                      <a:r>
                        <a:rPr lang="en-US" sz="3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</a:t>
                      </a:r>
                      <a:r>
                        <a:rPr lang="en-US" sz="32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</a:t>
                      </a:r>
                      <a:r>
                        <a:rPr lang="en-US" sz="3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</a:t>
                      </a:r>
                      <a:r>
                        <a:rPr lang="en-US" sz="32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</a:t>
                      </a:r>
                      <a:r>
                        <a:rPr lang="en-US" sz="3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</a:t>
                      </a:r>
                      <a:r>
                        <a:rPr lang="en-US" sz="32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</a:t>
                      </a:r>
                      <a:r>
                        <a:rPr lang="en-US" sz="3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guarant</a:t>
                      </a:r>
                      <a:r>
                        <a:rPr lang="en-US" sz="32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88331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Mark the stress in the underlined words. Then listen and repeat the sentences.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36EE8F6B-2FE7-29A0-1564-5A85D5C72020}"/>
              </a:ext>
            </a:extLst>
          </p:cNvPr>
          <p:cNvSpPr txBox="1"/>
          <p:nvPr/>
        </p:nvSpPr>
        <p:spPr>
          <a:xfrm>
            <a:off x="691154" y="2142438"/>
            <a:ext cx="10815316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 The </a:t>
            </a:r>
            <a:r>
              <a:rPr lang="en-US" sz="2800" u="sng" dirty="0">
                <a:effectLst/>
                <a:latin typeface="ChronicaPro"/>
              </a:rPr>
              <a:t>interviewees</a:t>
            </a:r>
            <a:r>
              <a:rPr lang="en-US" sz="2800" dirty="0">
                <a:effectLst/>
                <a:latin typeface="ChronicaPro"/>
              </a:rPr>
              <a:t> said that they were </a:t>
            </a:r>
            <a:r>
              <a:rPr lang="en-US" sz="2800" u="sng" dirty="0">
                <a:effectLst/>
                <a:latin typeface="ChronicaPro"/>
              </a:rPr>
              <a:t>Taiwanese</a:t>
            </a:r>
            <a:r>
              <a:rPr lang="en-US" sz="2800" dirty="0">
                <a:effectLst/>
                <a:latin typeface="ChronicaPro"/>
              </a:rPr>
              <a:t>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latin typeface="ChronicaPro"/>
              </a:rPr>
              <a:t> </a:t>
            </a:r>
            <a:r>
              <a:rPr lang="en-US" sz="2800" dirty="0">
                <a:effectLst/>
                <a:latin typeface="ChronicaPro"/>
              </a:rPr>
              <a:t>Joe </a:t>
            </a:r>
            <a:r>
              <a:rPr lang="en-US" sz="2800" u="sng" dirty="0">
                <a:effectLst/>
                <a:latin typeface="ChronicaPro"/>
              </a:rPr>
              <a:t>agrees</a:t>
            </a:r>
            <a:r>
              <a:rPr lang="en-US" sz="2800" dirty="0">
                <a:effectLst/>
                <a:latin typeface="ChronicaPro"/>
              </a:rPr>
              <a:t> with me that learning </a:t>
            </a:r>
            <a:r>
              <a:rPr lang="en-US" sz="2800" u="sng" dirty="0">
                <a:effectLst/>
                <a:latin typeface="ChronicaPro"/>
              </a:rPr>
              <a:t>Chinese</a:t>
            </a:r>
            <a:r>
              <a:rPr lang="en-US" sz="2800" dirty="0">
                <a:effectLst/>
                <a:latin typeface="ChronicaPro"/>
              </a:rPr>
              <a:t> is difficult.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 She obtained a bachelor’s </a:t>
            </a:r>
            <a:r>
              <a:rPr lang="en-US" sz="2800" u="sng" dirty="0">
                <a:effectLst/>
                <a:latin typeface="ChronicaPro"/>
              </a:rPr>
              <a:t>degree</a:t>
            </a:r>
            <a:r>
              <a:rPr lang="en-US" sz="2800" dirty="0">
                <a:effectLst/>
                <a:latin typeface="ChronicaPro"/>
              </a:rPr>
              <a:t> in </a:t>
            </a:r>
            <a:r>
              <a:rPr lang="en-US" sz="2800" u="sng" dirty="0">
                <a:effectLst/>
                <a:latin typeface="ChronicaPro"/>
              </a:rPr>
              <a:t>Japanese</a:t>
            </a:r>
            <a:r>
              <a:rPr lang="en-US" sz="2800" dirty="0">
                <a:effectLst/>
                <a:latin typeface="ChronicaPro"/>
              </a:rPr>
              <a:t>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 The </a:t>
            </a:r>
            <a:r>
              <a:rPr lang="en-US" sz="2800" u="sng" dirty="0">
                <a:effectLst/>
                <a:latin typeface="ChronicaPro"/>
              </a:rPr>
              <a:t>Taiwanese</a:t>
            </a:r>
            <a:r>
              <a:rPr lang="en-US" sz="2800" dirty="0">
                <a:effectLst/>
                <a:latin typeface="ChronicaPro"/>
              </a:rPr>
              <a:t> company gave each </a:t>
            </a:r>
            <a:r>
              <a:rPr lang="en-US" sz="2800" u="sng" dirty="0">
                <a:effectLst/>
                <a:latin typeface="ChronicaPro"/>
              </a:rPr>
              <a:t>awardee</a:t>
            </a:r>
            <a:r>
              <a:rPr lang="en-US" sz="2800" dirty="0">
                <a:effectLst/>
                <a:latin typeface="ChronicaPro"/>
              </a:rPr>
              <a:t> a smartphone.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The </a:t>
            </a:r>
            <a:r>
              <a:rPr lang="en-US" sz="2800" u="sng" dirty="0">
                <a:effectLst/>
                <a:latin typeface="ChronicaPro"/>
              </a:rPr>
              <a:t>Japanese</a:t>
            </a:r>
            <a:r>
              <a:rPr lang="en-US" sz="2800" dirty="0">
                <a:effectLst/>
                <a:latin typeface="ChronicaPro"/>
              </a:rPr>
              <a:t> teacher sent a video to the </a:t>
            </a:r>
            <a:r>
              <a:rPr lang="en-US" sz="2800" u="sng" dirty="0">
                <a:effectLst/>
                <a:latin typeface="ChronicaPro"/>
              </a:rPr>
              <a:t>absentees</a:t>
            </a:r>
            <a:r>
              <a:rPr lang="en-US" sz="2800" dirty="0">
                <a:effectLst/>
                <a:latin typeface="ChronicaPro"/>
              </a:rPr>
              <a:t> on Monday.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227F5-B19E-E7D3-75BA-14BAC08B7C07}"/>
              </a:ext>
            </a:extLst>
          </p:cNvPr>
          <p:cNvSpPr txBox="1"/>
          <p:nvPr/>
        </p:nvSpPr>
        <p:spPr>
          <a:xfrm>
            <a:off x="1663700" y="2336771"/>
            <a:ext cx="2006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VN" sz="2400" dirty="0">
                <a:solidFill>
                  <a:srgbClr val="FF0000"/>
                </a:solidFill>
              </a:rPr>
              <a:t>nterview’eses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4B0F1-A5C7-2865-57A4-C637897A5A3D}"/>
              </a:ext>
            </a:extLst>
          </p:cNvPr>
          <p:cNvSpPr txBox="1"/>
          <p:nvPr/>
        </p:nvSpPr>
        <p:spPr>
          <a:xfrm>
            <a:off x="6486460" y="2336770"/>
            <a:ext cx="2006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Taiwa’nese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52347-691E-2756-EEC2-3F991F4474BA}"/>
              </a:ext>
            </a:extLst>
          </p:cNvPr>
          <p:cNvSpPr txBox="1"/>
          <p:nvPr/>
        </p:nvSpPr>
        <p:spPr>
          <a:xfrm>
            <a:off x="1603718" y="2981360"/>
            <a:ext cx="10972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ag’rees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057F9-31AE-89D5-6F10-2EEF4C50C534}"/>
              </a:ext>
            </a:extLst>
          </p:cNvPr>
          <p:cNvSpPr txBox="1"/>
          <p:nvPr/>
        </p:nvSpPr>
        <p:spPr>
          <a:xfrm>
            <a:off x="5831974" y="2967335"/>
            <a:ext cx="12722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Chi’nese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8376A3-FDE3-1E93-61C3-75A2A4DF3743}"/>
              </a:ext>
            </a:extLst>
          </p:cNvPr>
          <p:cNvSpPr txBox="1"/>
          <p:nvPr/>
        </p:nvSpPr>
        <p:spPr>
          <a:xfrm>
            <a:off x="4803324" y="3606063"/>
            <a:ext cx="12722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deg’rees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6654D-BB25-C6CF-E701-1F2C9BB1FDDA}"/>
              </a:ext>
            </a:extLst>
          </p:cNvPr>
          <p:cNvSpPr txBox="1"/>
          <p:nvPr/>
        </p:nvSpPr>
        <p:spPr>
          <a:xfrm>
            <a:off x="6362493" y="3606062"/>
            <a:ext cx="2006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Japa’nese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C09CE4-D528-FB3C-E7E4-75FA98A53C63}"/>
              </a:ext>
            </a:extLst>
          </p:cNvPr>
          <p:cNvSpPr txBox="1"/>
          <p:nvPr/>
        </p:nvSpPr>
        <p:spPr>
          <a:xfrm>
            <a:off x="1691836" y="4250431"/>
            <a:ext cx="16000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Taiwa’nese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763753-67E0-1598-947F-0A3892777321}"/>
              </a:ext>
            </a:extLst>
          </p:cNvPr>
          <p:cNvSpPr txBox="1"/>
          <p:nvPr/>
        </p:nvSpPr>
        <p:spPr>
          <a:xfrm>
            <a:off x="6150368" y="4253897"/>
            <a:ext cx="13899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awar’dee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F35479-8F83-EE90-C8F7-0F08E4CF786D}"/>
              </a:ext>
            </a:extLst>
          </p:cNvPr>
          <p:cNvSpPr txBox="1"/>
          <p:nvPr/>
        </p:nvSpPr>
        <p:spPr>
          <a:xfrm>
            <a:off x="1603718" y="4880952"/>
            <a:ext cx="14208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Japa’nese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B02EBB-D78A-71A9-DDF9-C756C1069568}"/>
              </a:ext>
            </a:extLst>
          </p:cNvPr>
          <p:cNvSpPr txBox="1"/>
          <p:nvPr/>
        </p:nvSpPr>
        <p:spPr>
          <a:xfrm>
            <a:off x="6948204" y="4889240"/>
            <a:ext cx="16330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absen’tees</a:t>
            </a:r>
            <a:endParaRPr lang="en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3222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398591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- Vocabulary: The lexical items related to Communication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- Pronunciation: How to correctly stress words that end with:   -ese and -</a:t>
            </a:r>
            <a:r>
              <a:rPr lang="en-US" sz="2800" dirty="0" err="1"/>
              <a:t>ee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Students’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78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Communication Vectors &amp; Illustrations for Free Download | Freepik">
            <a:extLst>
              <a:ext uri="{FF2B5EF4-FFF2-40B4-BE49-F238E27FC236}">
                <a16:creationId xmlns:a16="http://schemas.microsoft.com/office/drawing/2014/main" id="{D2056001-882B-EA98-F3BF-3FE71DEE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05" y="2367142"/>
            <a:ext cx="6570029" cy="43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34448"/>
            <a:ext cx="5758577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anagram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165129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Write the correct word or phrase from the box under each picture.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Choose the correct answer A, B, or 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Complete the sentences with the words from the box.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587967"/>
            <a:ext cx="5743692" cy="120656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</a:t>
            </a:r>
            <a:r>
              <a:rPr lang="en-VN" altLang="en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in words ending in -ese and –ee. Listen and repeat the words. Pay attention to the word stress.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VN" altLang="en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Mark the stress in the underlined words. Then listen and repeat the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078461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93956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98887" y="3275937"/>
            <a:ext cx="372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ANAGRAM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828F48DB-408E-02C1-8FDE-DB464680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696" y="1083467"/>
            <a:ext cx="6315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ffectLst/>
              </a:rPr>
              <a:t>Work in pairs. Rearrange the letters to make words related to communication.</a:t>
            </a:r>
            <a:endParaRPr lang="en-US" sz="2400" b="1" dirty="0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ACC1BD11-AF26-2BB4-504D-BCCAF991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88513A8A-0635-254D-1842-B22D3DC2C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874" y="2164871"/>
            <a:ext cx="339450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err="1">
                <a:solidFill>
                  <a:srgbClr val="C00000"/>
                </a:solidFill>
              </a:rPr>
              <a:t>devio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receonnfc</a:t>
            </a:r>
            <a:endParaRPr lang="en-US" sz="2400" dirty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vi-V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atlbet</a:t>
            </a:r>
          </a:p>
          <a:p>
            <a:pPr marL="514350" indent="-514350">
              <a:buAutoNum type="arabicPeriod"/>
            </a:pPr>
            <a:r>
              <a:rPr lang="vi-V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tinerent neitonccon</a:t>
            </a:r>
          </a:p>
          <a:p>
            <a:pPr marL="514350" indent="-514350">
              <a:buAutoNum type="arabicPeriod"/>
            </a:pPr>
            <a:r>
              <a:rPr lang="vi-V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oomz ni</a:t>
            </a:r>
            <a:endParaRPr lang="vi-VN" sz="2400" dirty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vi-V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cebwam</a:t>
            </a: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5D744209-CA15-B0E4-3681-15CE1E114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874" y="4662459"/>
            <a:ext cx="339450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video conference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tablet</a:t>
            </a:r>
          </a:p>
          <a:p>
            <a:pPr marL="514350" indent="-514350">
              <a:buAutoNum type="arabicPeriod"/>
            </a:pPr>
            <a:r>
              <a:rPr lang="vi-V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 connection</a:t>
            </a:r>
          </a:p>
          <a:p>
            <a:pPr marL="514350" indent="-514350">
              <a:buAutoNum type="arabicPeriod"/>
            </a:pPr>
            <a:r>
              <a:rPr lang="vi-V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in</a:t>
            </a:r>
          </a:p>
          <a:p>
            <a:pPr marL="514350" indent="-514350">
              <a:buAutoNum type="arabicPeriod"/>
            </a:pPr>
            <a:r>
              <a:rPr lang="vi-V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webcam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1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4F60337-05F9-EEEB-02A3-A4B3B7500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81" y="1709947"/>
            <a:ext cx="5431705" cy="470374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90C9062D-FCD6-8807-C2CA-5FEC45389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92" y="1186727"/>
            <a:ext cx="10807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ffectLst/>
              </a:rPr>
              <a:t>Work in pairs. Find the words in the word search.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4D546-5D42-E947-1FEB-A19218367828}"/>
              </a:ext>
            </a:extLst>
          </p:cNvPr>
          <p:cNvSpPr txBox="1"/>
          <p:nvPr/>
        </p:nvSpPr>
        <p:spPr>
          <a:xfrm>
            <a:off x="1193277" y="2211463"/>
            <a:ext cx="3115918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C00000"/>
                </a:solidFill>
                <a:effectLst/>
              </a:rPr>
              <a:t>voice message 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C00000"/>
                </a:solidFill>
                <a:effectLst/>
              </a:rPr>
              <a:t>social network 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C00000"/>
                </a:solidFill>
                <a:effectLst/>
              </a:rPr>
              <a:t>group call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C00000"/>
                </a:solidFill>
                <a:effectLst/>
              </a:rPr>
              <a:t>smart phone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C00000"/>
                </a:solidFill>
                <a:effectLst/>
              </a:rPr>
              <a:t>emojis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C00000"/>
                </a:solidFill>
                <a:effectLst/>
              </a:rPr>
              <a:t>holography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3E1683-8E94-C785-1F57-DDA4E00CB8FD}"/>
              </a:ext>
            </a:extLst>
          </p:cNvPr>
          <p:cNvSpPr/>
          <p:nvPr/>
        </p:nvSpPr>
        <p:spPr>
          <a:xfrm>
            <a:off x="5595308" y="2844800"/>
            <a:ext cx="344557" cy="3458777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56B0EBA-DC9A-0072-D3A0-56F816C4A212}"/>
              </a:ext>
            </a:extLst>
          </p:cNvPr>
          <p:cNvSpPr/>
          <p:nvPr/>
        </p:nvSpPr>
        <p:spPr>
          <a:xfrm>
            <a:off x="7340600" y="1798760"/>
            <a:ext cx="2057400" cy="341649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57C215-8A23-DCD7-1471-C85CB7807C8D}"/>
              </a:ext>
            </a:extLst>
          </p:cNvPr>
          <p:cNvSpPr/>
          <p:nvPr/>
        </p:nvSpPr>
        <p:spPr>
          <a:xfrm>
            <a:off x="6297772" y="2844800"/>
            <a:ext cx="3443128" cy="341649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277209-FBB5-8969-0779-548900008316}"/>
              </a:ext>
            </a:extLst>
          </p:cNvPr>
          <p:cNvSpPr/>
          <p:nvPr/>
        </p:nvSpPr>
        <p:spPr>
          <a:xfrm>
            <a:off x="6983572" y="3535240"/>
            <a:ext cx="3100228" cy="341649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22AC532-939A-6CE7-54CB-271DF201216E}"/>
              </a:ext>
            </a:extLst>
          </p:cNvPr>
          <p:cNvSpPr/>
          <p:nvPr/>
        </p:nvSpPr>
        <p:spPr>
          <a:xfrm>
            <a:off x="6640672" y="3890994"/>
            <a:ext cx="4141628" cy="341649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F7D3E5-28FC-7FB4-2FE8-848608165199}"/>
              </a:ext>
            </a:extLst>
          </p:cNvPr>
          <p:cNvSpPr/>
          <p:nvPr/>
        </p:nvSpPr>
        <p:spPr>
          <a:xfrm>
            <a:off x="6297772" y="4224429"/>
            <a:ext cx="4484528" cy="341649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F4B567C0-7DEF-5A5C-21F2-CA28C9CFC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19549"/>
              </p:ext>
            </p:extLst>
          </p:nvPr>
        </p:nvGraphicFramePr>
        <p:xfrm>
          <a:off x="719951" y="1439395"/>
          <a:ext cx="10752098" cy="4629693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3528199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947299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650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Words</a:t>
                      </a:r>
                      <a:endParaRPr lang="vi-VN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  <a:endParaRPr lang="vi-VN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Vietnamese</a:t>
                      </a: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equivalent  </a:t>
                      </a:r>
                      <a:endParaRPr lang="vi-VN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72679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social network (n)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vɔɪs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mɛsɪdʒ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mạng xã hội</a:t>
                      </a: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6504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voice message (n)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soʊʃəl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nɛtwɜːrk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8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 nhắn thoại</a:t>
                      </a: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6504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call (n)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ɡruːp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kɔːl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8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cuộc gọi nhóm</a:t>
                      </a: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6504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smartphone (n)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smɑrt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foʊn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8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điện thoại thông minh</a:t>
                      </a: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  <a:tr h="6504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emojis (n)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ɪˈmoʊdʒiːz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8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biểu tượng cảm xúc</a:t>
                      </a: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4225707691"/>
                  </a:ext>
                </a:extLst>
              </a:tr>
              <a:tr h="6504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holography (n)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həˈlɑɡrəfi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8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hình chiếu 3 chiều</a:t>
                      </a: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50873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Write the correct word or phrase from the box under each picture.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2173393" y="1889973"/>
            <a:ext cx="7663603" cy="8578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b="0" dirty="0">
                <a:solidFill>
                  <a:srgbClr val="C00000"/>
                </a:solidFill>
                <a:effectLst/>
              </a:rPr>
              <a:t>voice message		smartphone 		social network</a:t>
            </a:r>
          </a:p>
          <a:p>
            <a:r>
              <a:rPr lang="en-US" sz="2400" b="0" dirty="0">
                <a:solidFill>
                  <a:srgbClr val="C00000"/>
                </a:solidFill>
                <a:effectLst/>
              </a:rPr>
              <a:t>emojis			group call		holography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35" name="Picture 11" descr="Concept image, futuristic holographic interface">
            <a:extLst>
              <a:ext uri="{FF2B5EF4-FFF2-40B4-BE49-F238E27FC236}">
                <a16:creationId xmlns:a16="http://schemas.microsoft.com/office/drawing/2014/main" id="{892BE8A9-0B77-06FE-2A3F-0E534C5C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39" y="4991819"/>
            <a:ext cx="1935683" cy="1080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6978075-B0DF-85D5-9FC3-92CB1C57182D}"/>
              </a:ext>
            </a:extLst>
          </p:cNvPr>
          <p:cNvGrpSpPr/>
          <p:nvPr/>
        </p:nvGrpSpPr>
        <p:grpSpPr>
          <a:xfrm>
            <a:off x="1980739" y="3018756"/>
            <a:ext cx="1976400" cy="1080329"/>
            <a:chOff x="352678" y="2132223"/>
            <a:chExt cx="1976400" cy="1080329"/>
          </a:xfrm>
        </p:grpSpPr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981525E-BA93-9912-828D-DA5246312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78" y="2132223"/>
              <a:ext cx="1976400" cy="1080329"/>
            </a:xfrm>
            <a:prstGeom prst="round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5530956-F0EA-2601-B5BA-CA63C039BD39}"/>
                </a:ext>
              </a:extLst>
            </p:cNvPr>
            <p:cNvSpPr/>
            <p:nvPr/>
          </p:nvSpPr>
          <p:spPr>
            <a:xfrm>
              <a:off x="352678" y="2133366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5C7FBA-CF8D-CFE2-4274-D329953F1DC0}"/>
              </a:ext>
            </a:extLst>
          </p:cNvPr>
          <p:cNvGrpSpPr/>
          <p:nvPr/>
        </p:nvGrpSpPr>
        <p:grpSpPr>
          <a:xfrm>
            <a:off x="5124441" y="3048002"/>
            <a:ext cx="1976400" cy="1076851"/>
            <a:chOff x="2865020" y="2166737"/>
            <a:chExt cx="1976400" cy="1076851"/>
          </a:xfrm>
        </p:grpSpPr>
        <p:pic>
          <p:nvPicPr>
            <p:cNvPr id="1033" name="Picture 9" descr="The origin of modern day emoji dates back to 1999. (Image: Shutterstock)">
              <a:extLst>
                <a:ext uri="{FF2B5EF4-FFF2-40B4-BE49-F238E27FC236}">
                  <a16:creationId xmlns:a16="http://schemas.microsoft.com/office/drawing/2014/main" id="{023C4BA0-1C56-0F8A-9DAB-9F288CB02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752" y="2193951"/>
              <a:ext cx="1563589" cy="104239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ADA0DF4-0465-CC49-60B1-44C67FF0908C}"/>
                </a:ext>
              </a:extLst>
            </p:cNvPr>
            <p:cNvSpPr/>
            <p:nvPr/>
          </p:nvSpPr>
          <p:spPr>
            <a:xfrm>
              <a:off x="2865020" y="2166737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340AB2-CD8F-5052-E0DD-FBBE87A9A907}"/>
              </a:ext>
            </a:extLst>
          </p:cNvPr>
          <p:cNvGrpSpPr/>
          <p:nvPr/>
        </p:nvGrpSpPr>
        <p:grpSpPr>
          <a:xfrm>
            <a:off x="8249578" y="3053825"/>
            <a:ext cx="1976400" cy="1076851"/>
            <a:chOff x="352678" y="3982153"/>
            <a:chExt cx="1976400" cy="1076851"/>
          </a:xfrm>
        </p:grpSpPr>
        <p:pic>
          <p:nvPicPr>
            <p:cNvPr id="1037" name="Picture 13" descr="Bild: Mr Aesthetics | Shutterstock">
              <a:extLst>
                <a:ext uri="{FF2B5EF4-FFF2-40B4-BE49-F238E27FC236}">
                  <a16:creationId xmlns:a16="http://schemas.microsoft.com/office/drawing/2014/main" id="{402B6AAC-836D-0EF7-C9B3-F7551320F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78" y="4105941"/>
              <a:ext cx="1973571" cy="84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C943198-A920-B68E-42F4-8FA3520A1DB3}"/>
                </a:ext>
              </a:extLst>
            </p:cNvPr>
            <p:cNvSpPr/>
            <p:nvPr/>
          </p:nvSpPr>
          <p:spPr>
            <a:xfrm>
              <a:off x="352678" y="3982153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666AC1-81A2-B534-F1E2-0B4E8974D683}"/>
              </a:ext>
            </a:extLst>
          </p:cNvPr>
          <p:cNvGrpSpPr/>
          <p:nvPr/>
        </p:nvGrpSpPr>
        <p:grpSpPr>
          <a:xfrm>
            <a:off x="8226391" y="4995181"/>
            <a:ext cx="1976400" cy="1080000"/>
            <a:chOff x="349849" y="5456450"/>
            <a:chExt cx="1976400" cy="1080000"/>
          </a:xfrm>
        </p:grpSpPr>
        <p:pic>
          <p:nvPicPr>
            <p:cNvPr id="1039" name="Picture 15" descr="A social video call is one way to acclimate to a new career when working from home.">
              <a:extLst>
                <a:ext uri="{FF2B5EF4-FFF2-40B4-BE49-F238E27FC236}">
                  <a16:creationId xmlns:a16="http://schemas.microsoft.com/office/drawing/2014/main" id="{D247034E-88C8-4715-E2E7-FC3903BCD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49" y="5456450"/>
              <a:ext cx="1620000" cy="108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40412D3-E57A-3416-07DD-63FF1BEE3DF4}"/>
                </a:ext>
              </a:extLst>
            </p:cNvPr>
            <p:cNvSpPr/>
            <p:nvPr/>
          </p:nvSpPr>
          <p:spPr>
            <a:xfrm>
              <a:off x="349849" y="5456450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A1AC3D-4A97-D493-A609-49D8919F277C}"/>
              </a:ext>
            </a:extLst>
          </p:cNvPr>
          <p:cNvGrpSpPr/>
          <p:nvPr/>
        </p:nvGrpSpPr>
        <p:grpSpPr>
          <a:xfrm>
            <a:off x="5111409" y="4991819"/>
            <a:ext cx="1976400" cy="1080000"/>
            <a:chOff x="2712508" y="5456449"/>
            <a:chExt cx="1976400" cy="1080000"/>
          </a:xfrm>
        </p:grpSpPr>
        <p:pic>
          <p:nvPicPr>
            <p:cNvPr id="1041" name="Picture 17">
              <a:extLst>
                <a:ext uri="{FF2B5EF4-FFF2-40B4-BE49-F238E27FC236}">
                  <a16:creationId xmlns:a16="http://schemas.microsoft.com/office/drawing/2014/main" id="{0B82A045-1C50-859B-3ADF-5CF4C755DB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7"/>
            <a:stretch/>
          </p:blipFill>
          <p:spPr bwMode="auto">
            <a:xfrm>
              <a:off x="2876235" y="5456449"/>
              <a:ext cx="1648945" cy="108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221087D-4075-CC4B-A762-B0FAF7918FD3}"/>
                </a:ext>
              </a:extLst>
            </p:cNvPr>
            <p:cNvSpPr/>
            <p:nvPr/>
          </p:nvSpPr>
          <p:spPr>
            <a:xfrm>
              <a:off x="2712508" y="5456449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16ED3E9-09EC-0657-D123-2C43E9C714AE}"/>
              </a:ext>
            </a:extLst>
          </p:cNvPr>
          <p:cNvSpPr txBox="1"/>
          <p:nvPr/>
        </p:nvSpPr>
        <p:spPr>
          <a:xfrm>
            <a:off x="1870776" y="4147608"/>
            <a:ext cx="229482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>
                <a:effectLst/>
              </a:rPr>
              <a:t>1. 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183FF-3ABE-1067-EFC8-EB71E6CFE237}"/>
              </a:ext>
            </a:extLst>
          </p:cNvPr>
          <p:cNvSpPr txBox="1"/>
          <p:nvPr/>
        </p:nvSpPr>
        <p:spPr>
          <a:xfrm>
            <a:off x="4972555" y="4152067"/>
            <a:ext cx="229482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2</a:t>
            </a:r>
            <a:r>
              <a:rPr lang="en-US" sz="2400" b="0" dirty="0">
                <a:effectLst/>
              </a:rPr>
              <a:t>. ___________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C8C4C-84C9-0946-DBDA-CEA5D59C92B8}"/>
              </a:ext>
            </a:extLst>
          </p:cNvPr>
          <p:cNvSpPr txBox="1"/>
          <p:nvPr/>
        </p:nvSpPr>
        <p:spPr>
          <a:xfrm>
            <a:off x="8067179" y="4147608"/>
            <a:ext cx="229482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3</a:t>
            </a:r>
            <a:r>
              <a:rPr lang="en-US" sz="2400" b="0" dirty="0">
                <a:effectLst/>
              </a:rPr>
              <a:t>. 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606D3-6610-79A2-5EC7-ADB27BC117A9}"/>
              </a:ext>
            </a:extLst>
          </p:cNvPr>
          <p:cNvSpPr txBox="1"/>
          <p:nvPr/>
        </p:nvSpPr>
        <p:spPr>
          <a:xfrm>
            <a:off x="1872173" y="6136458"/>
            <a:ext cx="229482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>
                <a:effectLst/>
              </a:rPr>
              <a:t>4. 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35C6C-416E-DF4D-453B-EC29ED07C8FC}"/>
              </a:ext>
            </a:extLst>
          </p:cNvPr>
          <p:cNvSpPr txBox="1"/>
          <p:nvPr/>
        </p:nvSpPr>
        <p:spPr>
          <a:xfrm>
            <a:off x="4972555" y="6136458"/>
            <a:ext cx="229482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5</a:t>
            </a:r>
            <a:r>
              <a:rPr lang="en-US" sz="2400" b="0" dirty="0">
                <a:effectLst/>
              </a:rPr>
              <a:t>. 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884A7-3BA2-4F79-97A4-C549D83D7385}"/>
              </a:ext>
            </a:extLst>
          </p:cNvPr>
          <p:cNvSpPr txBox="1"/>
          <p:nvPr/>
        </p:nvSpPr>
        <p:spPr>
          <a:xfrm>
            <a:off x="8067179" y="6136458"/>
            <a:ext cx="229482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6</a:t>
            </a:r>
            <a:r>
              <a:rPr lang="en-US" sz="2400" b="0" dirty="0">
                <a:effectLst/>
              </a:rPr>
              <a:t>. 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A109F-2DD0-B4FE-1760-42CD09A9A6F9}"/>
              </a:ext>
            </a:extLst>
          </p:cNvPr>
          <p:cNvSpPr txBox="1"/>
          <p:nvPr/>
        </p:nvSpPr>
        <p:spPr>
          <a:xfrm>
            <a:off x="2215907" y="4148301"/>
            <a:ext cx="19764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rgbClr val="C00000"/>
                </a:solidFill>
                <a:effectLst/>
              </a:rPr>
              <a:t>smart phone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51647-58A8-D4D0-E3DA-3FC3F9013754}"/>
              </a:ext>
            </a:extLst>
          </p:cNvPr>
          <p:cNvSpPr txBox="1"/>
          <p:nvPr/>
        </p:nvSpPr>
        <p:spPr>
          <a:xfrm>
            <a:off x="5358714" y="4147608"/>
            <a:ext cx="19764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e</a:t>
            </a:r>
            <a:r>
              <a:rPr lang="en-US" sz="2400" b="0" dirty="0">
                <a:solidFill>
                  <a:srgbClr val="C00000"/>
                </a:solidFill>
                <a:effectLst/>
              </a:rPr>
              <a:t>mojis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2AD94-A1FC-E830-BE57-B83D19766F69}"/>
              </a:ext>
            </a:extLst>
          </p:cNvPr>
          <p:cNvSpPr txBox="1"/>
          <p:nvPr/>
        </p:nvSpPr>
        <p:spPr>
          <a:xfrm>
            <a:off x="8385603" y="4147608"/>
            <a:ext cx="19764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rgbClr val="C00000"/>
                </a:solidFill>
                <a:effectLst/>
              </a:rPr>
              <a:t>voice message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8BB34-ABD5-7DEF-C734-2A5B21B044C9}"/>
              </a:ext>
            </a:extLst>
          </p:cNvPr>
          <p:cNvSpPr txBox="1"/>
          <p:nvPr/>
        </p:nvSpPr>
        <p:spPr>
          <a:xfrm>
            <a:off x="2196355" y="6140522"/>
            <a:ext cx="19764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rgbClr val="C00000"/>
                </a:solidFill>
                <a:effectLst/>
              </a:rPr>
              <a:t>holography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08C556-EE6F-1A91-D6DF-E42C891BCA30}"/>
              </a:ext>
            </a:extLst>
          </p:cNvPr>
          <p:cNvSpPr txBox="1"/>
          <p:nvPr/>
        </p:nvSpPr>
        <p:spPr>
          <a:xfrm>
            <a:off x="5275136" y="6139607"/>
            <a:ext cx="19764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rgbClr val="C00000"/>
                </a:solidFill>
                <a:effectLst/>
              </a:rPr>
              <a:t>smartphone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D047B-AA31-B8F2-B3B1-F4F91507B35B}"/>
              </a:ext>
            </a:extLst>
          </p:cNvPr>
          <p:cNvSpPr txBox="1"/>
          <p:nvPr/>
        </p:nvSpPr>
        <p:spPr>
          <a:xfrm>
            <a:off x="8396839" y="6140522"/>
            <a:ext cx="19764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rgbClr val="C00000"/>
                </a:solidFill>
                <a:effectLst/>
              </a:rPr>
              <a:t>group call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685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Choose the correct answer A, B, or C.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628983" y="1991292"/>
            <a:ext cx="1066131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hronicaPro"/>
              </a:rPr>
              <a:t>1.</a:t>
            </a:r>
            <a:r>
              <a:rPr lang="en-US" sz="2400" dirty="0">
                <a:latin typeface="ChronicaPro"/>
              </a:rPr>
              <a:t> Many people add ______ to their text messages to express their feelings. </a:t>
            </a:r>
          </a:p>
          <a:p>
            <a:r>
              <a:rPr lang="en-US" sz="2400" dirty="0">
                <a:latin typeface="ChronicaPro"/>
              </a:rPr>
              <a:t>A. emojis 		B. words 		C. letters </a:t>
            </a:r>
          </a:p>
          <a:p>
            <a:r>
              <a:rPr lang="en-US" sz="2400" dirty="0">
                <a:solidFill>
                  <a:srgbClr val="FF0000"/>
                </a:solidFill>
                <a:latin typeface="ChronicaPro"/>
              </a:rPr>
              <a:t>2.</a:t>
            </a:r>
            <a:r>
              <a:rPr lang="en-US" sz="2400" dirty="0">
                <a:latin typeface="ChronicaPro"/>
              </a:rPr>
              <a:t> I send ______ messages when I don’t feel like typing. </a:t>
            </a:r>
          </a:p>
          <a:p>
            <a:r>
              <a:rPr lang="en-US" sz="2400" dirty="0">
                <a:latin typeface="ChronicaPro"/>
              </a:rPr>
              <a:t>A. group 		B. text 			C. voice </a:t>
            </a:r>
          </a:p>
          <a:p>
            <a:r>
              <a:rPr lang="en-US" sz="2400" dirty="0">
                <a:solidFill>
                  <a:srgbClr val="FF0000"/>
                </a:solidFill>
                <a:latin typeface="ChronicaPro"/>
              </a:rPr>
              <a:t>3. </a:t>
            </a:r>
            <a:r>
              <a:rPr lang="en-US" sz="2400" dirty="0">
                <a:latin typeface="ChronicaPro"/>
              </a:rPr>
              <a:t>Many teenagers like to meet on social ______ rather than face to face. </a:t>
            </a:r>
          </a:p>
          <a:p>
            <a:r>
              <a:rPr lang="en-US" sz="2400" dirty="0">
                <a:latin typeface="ChronicaPro"/>
              </a:rPr>
              <a:t>A. television 		B. networks 		C. projects </a:t>
            </a:r>
          </a:p>
          <a:p>
            <a:r>
              <a:rPr lang="en-US" sz="2400" dirty="0">
                <a:solidFill>
                  <a:srgbClr val="FF0000"/>
                </a:solidFill>
                <a:latin typeface="ChronicaPro"/>
              </a:rPr>
              <a:t>4. </a:t>
            </a:r>
            <a:r>
              <a:rPr lang="en-US" sz="2400" dirty="0">
                <a:latin typeface="ChronicaPro"/>
              </a:rPr>
              <a:t>In a ______, people in different places can join the conversation. </a:t>
            </a:r>
          </a:p>
          <a:p>
            <a:r>
              <a:rPr lang="en-US" sz="2400" dirty="0">
                <a:latin typeface="ChronicaPro"/>
              </a:rPr>
              <a:t>A. voice message 	B. group call 		C. system of emojis </a:t>
            </a:r>
          </a:p>
          <a:p>
            <a:r>
              <a:rPr lang="en-US" sz="2400" dirty="0">
                <a:solidFill>
                  <a:srgbClr val="FF0000"/>
                </a:solidFill>
                <a:latin typeface="ChronicaPro"/>
              </a:rPr>
              <a:t>5. </a:t>
            </a:r>
            <a:r>
              <a:rPr lang="en-US" sz="2400" dirty="0">
                <a:latin typeface="ChronicaPro"/>
              </a:rPr>
              <a:t>By using ______, you can attend a meeting with your 3D image instead of being there in person. </a:t>
            </a:r>
          </a:p>
          <a:p>
            <a:r>
              <a:rPr lang="en-US" sz="2400" dirty="0">
                <a:latin typeface="ChronicaPro"/>
              </a:rPr>
              <a:t>A. holography 		B. voice messages 	C. social network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1AEDB88-20E0-0EA3-6BAA-A150AC207E0D}"/>
              </a:ext>
            </a:extLst>
          </p:cNvPr>
          <p:cNvSpPr/>
          <p:nvPr/>
        </p:nvSpPr>
        <p:spPr>
          <a:xfrm>
            <a:off x="643051" y="2391507"/>
            <a:ext cx="1284223" cy="39389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CE87DB-D764-4124-651B-75B7D1FC1642}"/>
              </a:ext>
            </a:extLst>
          </p:cNvPr>
          <p:cNvSpPr/>
          <p:nvPr/>
        </p:nvSpPr>
        <p:spPr>
          <a:xfrm>
            <a:off x="6038752" y="3105445"/>
            <a:ext cx="1284223" cy="39389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426065E-8B5A-3F1D-E299-B3A4A5834C33}"/>
              </a:ext>
            </a:extLst>
          </p:cNvPr>
          <p:cNvSpPr/>
          <p:nvPr/>
        </p:nvSpPr>
        <p:spPr>
          <a:xfrm>
            <a:off x="3391811" y="3871836"/>
            <a:ext cx="1602220" cy="39389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5C08A92-460F-B173-3383-9EA922DF559E}"/>
              </a:ext>
            </a:extLst>
          </p:cNvPr>
          <p:cNvSpPr/>
          <p:nvPr/>
        </p:nvSpPr>
        <p:spPr>
          <a:xfrm>
            <a:off x="3391811" y="4598748"/>
            <a:ext cx="1602220" cy="39389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EA753F-50D6-217F-5070-29ADAFBD9CEB}"/>
              </a:ext>
            </a:extLst>
          </p:cNvPr>
          <p:cNvSpPr/>
          <p:nvPr/>
        </p:nvSpPr>
        <p:spPr>
          <a:xfrm>
            <a:off x="643051" y="5683737"/>
            <a:ext cx="1832863" cy="39389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1997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Complete the sentences with the </a:t>
            </a:r>
            <a:r>
              <a:rPr lang="en-US" sz="2800" b="1" dirty="0">
                <a:latin typeface="ChronicaPro"/>
              </a:rPr>
              <a:t>words from the box.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63D8389-5EB7-1373-5D60-6385BE7575E6}"/>
              </a:ext>
            </a:extLst>
          </p:cNvPr>
          <p:cNvSpPr txBox="1"/>
          <p:nvPr/>
        </p:nvSpPr>
        <p:spPr>
          <a:xfrm>
            <a:off x="586470" y="2849798"/>
            <a:ext cx="109327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400" dirty="0">
                <a:effectLst/>
                <a:latin typeface="ChronicaPro"/>
              </a:rPr>
              <a:t> Do you often send ____________ messages to your friends?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400" dirty="0">
                <a:effectLst/>
                <a:latin typeface="ChronicaPro"/>
              </a:rPr>
              <a:t> Can learning English help you overcome the _________ barrier when living abroad?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400" dirty="0">
                <a:effectLst/>
                <a:latin typeface="ChronicaPro"/>
              </a:rPr>
              <a:t> Telephone helps you communicate in ____________ time.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400" dirty="0">
                <a:effectLst/>
                <a:latin typeface="ChronicaPro"/>
              </a:rPr>
              <a:t> Do you think translators will lose their jobs when ____________ machines become popular?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400" dirty="0">
                <a:effectLst/>
                <a:latin typeface="ChronicaPro"/>
              </a:rPr>
              <a:t> Many people reply to messages _________, but others take a long time to respond. </a:t>
            </a:r>
            <a:endParaRPr lang="en-US" sz="24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D981FE2-9138-740D-E113-9931F201939C}"/>
              </a:ext>
            </a:extLst>
          </p:cNvPr>
          <p:cNvSpPr/>
          <p:nvPr/>
        </p:nvSpPr>
        <p:spPr>
          <a:xfrm>
            <a:off x="3364441" y="1802252"/>
            <a:ext cx="5281507" cy="8578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rgbClr val="C00000"/>
                </a:solidFill>
                <a:effectLst/>
                <a:latin typeface="ChronicaPro"/>
              </a:rPr>
              <a:t>translation 	real 		language </a:t>
            </a:r>
          </a:p>
          <a:p>
            <a:r>
              <a:rPr lang="en-US" sz="2400" dirty="0">
                <a:solidFill>
                  <a:srgbClr val="C00000"/>
                </a:solidFill>
                <a:effectLst/>
                <a:latin typeface="ChronicaPro"/>
              </a:rPr>
              <a:t>instantly 	private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BBBBFB-FC5E-94A6-CB72-41CCA1DC0F1E}"/>
              </a:ext>
            </a:extLst>
          </p:cNvPr>
          <p:cNvSpPr txBox="1"/>
          <p:nvPr/>
        </p:nvSpPr>
        <p:spPr>
          <a:xfrm>
            <a:off x="3364441" y="2839928"/>
            <a:ext cx="1770267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hronicaPro"/>
              </a:rPr>
              <a:t>private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594110-173F-7EDF-A988-A5A124F9091B}"/>
              </a:ext>
            </a:extLst>
          </p:cNvPr>
          <p:cNvSpPr txBox="1"/>
          <p:nvPr/>
        </p:nvSpPr>
        <p:spPr>
          <a:xfrm>
            <a:off x="6267402" y="3393628"/>
            <a:ext cx="166677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hronicaPro"/>
              </a:rPr>
              <a:t>language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4786B0-EDA7-6CBD-4E0C-7B98A6D2D6EF}"/>
              </a:ext>
            </a:extLst>
          </p:cNvPr>
          <p:cNvSpPr txBox="1"/>
          <p:nvPr/>
        </p:nvSpPr>
        <p:spPr>
          <a:xfrm>
            <a:off x="5646079" y="3937458"/>
            <a:ext cx="166677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hronicaPro"/>
              </a:rPr>
              <a:t>real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3867AE-91A6-C9A4-CE71-319A3FB45DAE}"/>
              </a:ext>
            </a:extLst>
          </p:cNvPr>
          <p:cNvSpPr txBox="1"/>
          <p:nvPr/>
        </p:nvSpPr>
        <p:spPr>
          <a:xfrm>
            <a:off x="7100790" y="4503384"/>
            <a:ext cx="166677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hronicaPro"/>
              </a:rPr>
              <a:t>translations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F27CBB-D170-9AF1-2265-E1EDC083AD26}"/>
              </a:ext>
            </a:extLst>
          </p:cNvPr>
          <p:cNvSpPr txBox="1"/>
          <p:nvPr/>
        </p:nvSpPr>
        <p:spPr>
          <a:xfrm>
            <a:off x="4812691" y="5588974"/>
            <a:ext cx="166677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hronicaPro"/>
              </a:rPr>
              <a:t>instantly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3819</TotalTime>
  <Words>769</Words>
  <Application>Microsoft Macintosh PowerPoint</Application>
  <PresentationFormat>Widescreen</PresentationFormat>
  <Paragraphs>165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ChronicaPro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Dinh</cp:lastModifiedBy>
  <cp:revision>210</cp:revision>
  <dcterms:created xsi:type="dcterms:W3CDTF">2020-12-09T02:04:09Z</dcterms:created>
  <dcterms:modified xsi:type="dcterms:W3CDTF">2023-02-10T17:19:55Z</dcterms:modified>
</cp:coreProperties>
</file>