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Lst>
  <p:sldSz cx="12192000" cy="6858000"/>
  <p:notesSz cx="6858000" cy="9144000"/>
  <p:embeddedFontLst>
    <p:embeddedFont>
      <p:font typeface="Tahoma" panose="020B0604030504040204" pitchFamily="34" charset="0"/>
      <p:regular r:id="rId17"/>
      <p:bold r:id="rId18"/>
    </p:embeddedFont>
    <p:embeddedFont>
      <p:font typeface="Calibri" panose="020F0502020204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6djvPnR992LQUt/War1LNbKqN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9DFD67-2E30-449F-86E6-00474918B63A}">
  <a:tblStyle styleId="{F89DFD67-2E30-449F-86E6-00474918B63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8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Nền Bảo Vệ Môi Trường, Hình Nền Powerpoint Về Môi Trường Tài Chính"/>
          <p:cNvPicPr preferRelativeResize="0"/>
          <p:nvPr/>
        </p:nvPicPr>
        <p:blipFill rotWithShape="1">
          <a:blip r:embed="rId3">
            <a:alphaModFix/>
          </a:blip>
          <a:srcRect/>
          <a:stretch/>
        </p:blipFill>
        <p:spPr>
          <a:xfrm>
            <a:off x="0" y="0"/>
            <a:ext cx="12192000" cy="6862090"/>
          </a:xfrm>
          <a:prstGeom prst="rect">
            <a:avLst/>
          </a:prstGeom>
          <a:noFill/>
          <a:ln>
            <a:noFill/>
          </a:ln>
        </p:spPr>
      </p:pic>
      <p:sp>
        <p:nvSpPr>
          <p:cNvPr id="85" name="Google Shape;85;p1"/>
          <p:cNvSpPr/>
          <p:nvPr/>
        </p:nvSpPr>
        <p:spPr>
          <a:xfrm>
            <a:off x="1186126" y="218509"/>
            <a:ext cx="9984794" cy="1643486"/>
          </a:xfrm>
          <a:prstGeom prst="rect">
            <a:avLst/>
          </a:prstGeom>
          <a:solidFill>
            <a:schemeClr val="bg1"/>
          </a:solidFill>
          <a:ln>
            <a:noFill/>
          </a:ln>
        </p:spPr>
        <p:txBody>
          <a:bodyPr spcFirstLastPara="1" wrap="square" lIns="91425" tIns="45700" rIns="91425" bIns="45700" anchor="t" anchorCtr="0">
            <a:spAutoFit/>
          </a:bodyPr>
          <a:lstStyle/>
          <a:p>
            <a:pPr marL="27305" marR="0" lvl="0" indent="0" algn="ctr" rtl="0">
              <a:lnSpc>
                <a:spcPct val="115000"/>
              </a:lnSpc>
              <a:spcBef>
                <a:spcPts val="0"/>
              </a:spcBef>
              <a:spcAft>
                <a:spcPts val="0"/>
              </a:spcAft>
              <a:buNone/>
            </a:pPr>
            <a:r>
              <a:rPr lang="vi-VN" sz="3200" b="1" i="0" u="none" strike="noStrike" cap="none" dirty="0">
                <a:solidFill>
                  <a:srgbClr val="000000"/>
                </a:solidFill>
                <a:latin typeface="Times New Roman"/>
                <a:ea typeface="Times New Roman"/>
                <a:cs typeface="Times New Roman"/>
                <a:sym typeface="Times New Roman"/>
              </a:rPr>
              <a:t>CHỦ ĐỀ: MÔI TRƯỜNG</a:t>
            </a:r>
            <a:endParaRPr sz="3200" b="1" i="0" u="none" strike="noStrike" cap="none"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i="0" u="none" strike="noStrike" cap="none" dirty="0" err="1" smtClean="0">
                <a:solidFill>
                  <a:srgbClr val="000000"/>
                </a:solidFill>
                <a:latin typeface="Times New Roman"/>
                <a:ea typeface="Times New Roman"/>
                <a:cs typeface="Times New Roman"/>
                <a:sym typeface="Times New Roman"/>
              </a:rPr>
              <a:t>Tiết</a:t>
            </a:r>
            <a:r>
              <a:rPr lang="en-US" sz="3200" b="1" i="0" u="none" strike="noStrike" cap="none" dirty="0" smtClean="0">
                <a:solidFill>
                  <a:srgbClr val="000000"/>
                </a:solidFill>
                <a:latin typeface="Times New Roman"/>
                <a:ea typeface="Times New Roman"/>
                <a:cs typeface="Times New Roman"/>
                <a:sym typeface="Times New Roman"/>
              </a:rPr>
              <a:t> 33 - </a:t>
            </a:r>
            <a:r>
              <a:rPr lang="vi-VN" sz="3200" b="1" i="0" u="none" strike="noStrike" cap="none" dirty="0" smtClean="0">
                <a:solidFill>
                  <a:srgbClr val="000000"/>
                </a:solidFill>
                <a:latin typeface="Times New Roman"/>
                <a:ea typeface="Times New Roman"/>
                <a:cs typeface="Times New Roman"/>
                <a:sym typeface="Times New Roman"/>
              </a:rPr>
              <a:t>BÀI </a:t>
            </a:r>
            <a:r>
              <a:rPr lang="vi-VN" sz="3200" b="1" i="0" u="none" strike="noStrike" cap="none" dirty="0">
                <a:solidFill>
                  <a:srgbClr val="000000"/>
                </a:solidFill>
                <a:latin typeface="Times New Roman"/>
                <a:ea typeface="Times New Roman"/>
                <a:cs typeface="Times New Roman"/>
                <a:sym typeface="Times New Roman"/>
              </a:rPr>
              <a:t>12: </a:t>
            </a:r>
            <a:endParaRPr lang="en-US" sz="3200" b="1" i="0" u="none" strike="noStrike" cap="none" dirty="0" smtClean="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vi-VN" sz="3200" b="1" i="0" u="none" strike="noStrike" cap="none" dirty="0" smtClean="0">
                <a:solidFill>
                  <a:srgbClr val="000000"/>
                </a:solidFill>
                <a:latin typeface="Times New Roman"/>
                <a:ea typeface="Times New Roman"/>
                <a:cs typeface="Times New Roman"/>
                <a:sym typeface="Times New Roman"/>
              </a:rPr>
              <a:t>BẢO </a:t>
            </a:r>
            <a:r>
              <a:rPr lang="vi-VN" sz="3200" b="1" i="0" u="none" strike="noStrike" cap="none" dirty="0">
                <a:solidFill>
                  <a:srgbClr val="000000"/>
                </a:solidFill>
                <a:latin typeface="Times New Roman"/>
                <a:ea typeface="Times New Roman"/>
                <a:cs typeface="Times New Roman"/>
                <a:sym typeface="Times New Roman"/>
              </a:rPr>
              <a:t>VỆ MÔI TRƯỜNG NƠI EM SỐNG</a:t>
            </a:r>
            <a:endParaRPr sz="32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1" descr="230 Hình nền powerpoint☘ ý tưởng | hình nền, hình, nền"/>
          <p:cNvPicPr preferRelativeResize="0"/>
          <p:nvPr/>
        </p:nvPicPr>
        <p:blipFill rotWithShape="1">
          <a:blip r:embed="rId3">
            <a:alphaModFix/>
          </a:blip>
          <a:srcRect/>
          <a:stretch/>
        </p:blipFill>
        <p:spPr>
          <a:xfrm>
            <a:off x="0" y="0"/>
            <a:ext cx="12192000" cy="6858000"/>
          </a:xfrm>
          <a:prstGeom prst="rect">
            <a:avLst/>
          </a:prstGeom>
          <a:noFill/>
          <a:ln>
            <a:noFill/>
          </a:ln>
        </p:spPr>
      </p:pic>
      <p:graphicFrame>
        <p:nvGraphicFramePr>
          <p:cNvPr id="166" name="Google Shape;166;p11"/>
          <p:cNvGraphicFramePr/>
          <p:nvPr>
            <p:extLst>
              <p:ext uri="{D42A27DB-BD31-4B8C-83A1-F6EECF244321}">
                <p14:modId xmlns:p14="http://schemas.microsoft.com/office/powerpoint/2010/main" val="47952857"/>
              </p:ext>
            </p:extLst>
          </p:nvPr>
        </p:nvGraphicFramePr>
        <p:xfrm>
          <a:off x="415637" y="292317"/>
          <a:ext cx="11462025" cy="6286246"/>
        </p:xfrm>
        <a:graphic>
          <a:graphicData uri="http://schemas.openxmlformats.org/drawingml/2006/table">
            <a:tbl>
              <a:tblPr firstRow="1" firstCol="1" lastRow="1" lastCol="1" bandRow="1" bandCol="1">
                <a:noFill/>
                <a:tableStyleId>{F89DFD67-2E30-449F-86E6-00474918B63A}</a:tableStyleId>
              </a:tblPr>
              <a:tblGrid>
                <a:gridCol w="4802900">
                  <a:extLst>
                    <a:ext uri="{9D8B030D-6E8A-4147-A177-3AD203B41FA5}">
                      <a16:colId xmlns:a16="http://schemas.microsoft.com/office/drawing/2014/main" val="20000"/>
                    </a:ext>
                  </a:extLst>
                </a:gridCol>
                <a:gridCol w="6659125">
                  <a:extLst>
                    <a:ext uri="{9D8B030D-6E8A-4147-A177-3AD203B41FA5}">
                      <a16:colId xmlns:a16="http://schemas.microsoft.com/office/drawing/2014/main" val="20001"/>
                    </a:ext>
                  </a:extLst>
                </a:gridCol>
              </a:tblGrid>
              <a:tr h="506100">
                <a:tc>
                  <a:txBody>
                    <a:bodyPr/>
                    <a:lstStyle/>
                    <a:p>
                      <a:pPr marL="1025525" marR="1019175" lvl="0" indent="0" algn="ctr" rtl="0">
                        <a:spcBef>
                          <a:spcPts val="0"/>
                        </a:spcBef>
                        <a:spcAft>
                          <a:spcPts val="0"/>
                        </a:spcAft>
                        <a:buNone/>
                      </a:pPr>
                      <a:r>
                        <a:rPr lang="vi-VN" sz="2800" u="none" strike="noStrike" cap="none">
                          <a:solidFill>
                            <a:schemeClr val="tx1"/>
                          </a:solidFill>
                          <a:latin typeface="Times New Roman"/>
                          <a:ea typeface="Times New Roman"/>
                          <a:cs typeface="Times New Roman"/>
                          <a:sym typeface="Times New Roman"/>
                        </a:rPr>
                        <a:t>Hoạt động</a:t>
                      </a:r>
                      <a:endParaRPr sz="2800" u="none" strike="noStrike" cap="none">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3255" marR="38735" lvl="0" indent="-165100" algn="l" rtl="0">
                        <a:lnSpc>
                          <a:spcPct val="120000"/>
                        </a:lnSpc>
                        <a:spcBef>
                          <a:spcPts val="0"/>
                        </a:spcBef>
                        <a:spcAft>
                          <a:spcPts val="0"/>
                        </a:spcAft>
                        <a:buNone/>
                      </a:pPr>
                      <a:r>
                        <a:rPr lang="vi-VN" sz="2800" u="none" strike="noStrike" cap="none">
                          <a:solidFill>
                            <a:schemeClr val="tx1"/>
                          </a:solidFill>
                          <a:latin typeface="Times New Roman"/>
                          <a:ea typeface="Times New Roman"/>
                          <a:cs typeface="Times New Roman"/>
                          <a:sym typeface="Times New Roman"/>
                        </a:rPr>
                        <a:t>Mô tả, xác định ảnh htfởng của hoạt động đến môi trtfờng</a:t>
                      </a:r>
                      <a:endParaRPr sz="2800" u="none" strike="noStrike" cap="none">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43700">
                <a:tc>
                  <a:txBody>
                    <a:bodyPr/>
                    <a:lstStyle/>
                    <a:p>
                      <a:pPr marL="0" marR="0" lvl="0" indent="0" algn="l" rtl="0">
                        <a:spcBef>
                          <a:spcPts val="0"/>
                        </a:spcBef>
                        <a:spcAft>
                          <a:spcPts val="0"/>
                        </a:spcAft>
                        <a:buNone/>
                      </a:pPr>
                      <a:r>
                        <a:rPr lang="vi-VN" sz="2800" u="none" strike="noStrike" cap="none">
                          <a:solidFill>
                            <a:schemeClr val="tx1"/>
                          </a:solidFill>
                          <a:latin typeface="Times New Roman"/>
                          <a:ea typeface="Times New Roman"/>
                          <a:cs typeface="Times New Roman"/>
                          <a:sym typeface="Times New Roman"/>
                        </a:rPr>
                        <a:t> </a:t>
                      </a:r>
                      <a:endParaRPr sz="2800" u="none" strike="noStrike" cap="none">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vi-VN" sz="2800" u="none" strike="noStrike" cap="none">
                          <a:solidFill>
                            <a:schemeClr val="tx1"/>
                          </a:solidFill>
                          <a:latin typeface="Times New Roman"/>
                          <a:ea typeface="Times New Roman"/>
                          <a:cs typeface="Times New Roman"/>
                          <a:sym typeface="Times New Roman"/>
                        </a:rPr>
                        <a:t> </a:t>
                      </a:r>
                      <a:endParaRPr>
                        <a:solidFill>
                          <a:schemeClr val="tx1"/>
                        </a:solidFill>
                      </a:endParaRPr>
                    </a:p>
                    <a:p>
                      <a:pPr marL="0" marR="0" lvl="0" indent="0" algn="l" rtl="0">
                        <a:spcBef>
                          <a:spcPts val="30"/>
                        </a:spcBef>
                        <a:spcAft>
                          <a:spcPts val="0"/>
                        </a:spcAft>
                        <a:buNone/>
                      </a:pPr>
                      <a:r>
                        <a:rPr lang="vi-VN" sz="2800" u="none" strike="noStrike" cap="none">
                          <a:solidFill>
                            <a:schemeClr val="tx1"/>
                          </a:solidFill>
                          <a:latin typeface="Times New Roman"/>
                          <a:ea typeface="Times New Roman"/>
                          <a:cs typeface="Times New Roman"/>
                          <a:sym typeface="Times New Roman"/>
                        </a:rPr>
                        <a:t> Hình 12.9. Các tình nguyện viên trồng rừng ngập mặn tại Vụng Ba Cửa, vịnh Hạ Long, góp phần làm sạch môi trường biển.</a:t>
                      </a:r>
                      <a:endParaRPr>
                        <a:solidFill>
                          <a:schemeClr val="tx1"/>
                        </a:solidFill>
                      </a:endParaRPr>
                    </a:p>
                    <a:p>
                      <a:pPr marL="0" marR="0" lvl="0" indent="0" algn="l" rtl="0">
                        <a:spcBef>
                          <a:spcPts val="30"/>
                        </a:spcBef>
                        <a:spcAft>
                          <a:spcPts val="0"/>
                        </a:spcAft>
                        <a:buNone/>
                      </a:pPr>
                      <a:endParaRPr sz="2800" u="none" strike="noStrike" cap="none">
                        <a:solidFill>
                          <a:schemeClr val="tx1"/>
                        </a:solidFill>
                        <a:latin typeface="Times New Roman"/>
                        <a:ea typeface="Times New Roman"/>
                        <a:cs typeface="Times New Roman"/>
                        <a:sym typeface="Times New Roman"/>
                      </a:endParaRPr>
                    </a:p>
                    <a:p>
                      <a:pPr marL="0" marR="0" lvl="0" indent="0" algn="l" rtl="0">
                        <a:spcBef>
                          <a:spcPts val="30"/>
                        </a:spcBef>
                        <a:spcAft>
                          <a:spcPts val="0"/>
                        </a:spcAft>
                        <a:buNone/>
                      </a:pPr>
                      <a:endParaRPr sz="2800" u="none" strike="noStrike" cap="none">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53900">
                <a:tc>
                  <a:txBody>
                    <a:bodyPr/>
                    <a:lstStyle/>
                    <a:p>
                      <a:pPr marL="0" marR="0" lvl="0" indent="0" algn="l" rtl="0">
                        <a:spcBef>
                          <a:spcPts val="0"/>
                        </a:spcBef>
                        <a:spcAft>
                          <a:spcPts val="0"/>
                        </a:spcAft>
                        <a:buNone/>
                      </a:pPr>
                      <a:r>
                        <a:rPr lang="vi-VN" sz="2800" u="none" strike="noStrike" cap="none">
                          <a:solidFill>
                            <a:schemeClr val="tx1"/>
                          </a:solidFill>
                          <a:latin typeface="Times New Roman"/>
                          <a:ea typeface="Times New Roman"/>
                          <a:cs typeface="Times New Roman"/>
                          <a:sym typeface="Times New Roman"/>
                        </a:rPr>
                        <a:t> </a:t>
                      </a:r>
                      <a:endParaRPr sz="2800" u="none" strike="noStrike" cap="none">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vi-VN" sz="280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67310" marR="0" lvl="0" indent="0" algn="just" rtl="0">
                        <a:lnSpc>
                          <a:spcPct val="135000"/>
                        </a:lnSpc>
                        <a:spcBef>
                          <a:spcPts val="600"/>
                        </a:spcBef>
                        <a:spcAft>
                          <a:spcPts val="0"/>
                        </a:spcAft>
                        <a:buNone/>
                      </a:pPr>
                      <a:r>
                        <a:rPr lang="vi-VN" sz="2800" u="none" strike="noStrike" cap="none" dirty="0">
                          <a:solidFill>
                            <a:schemeClr val="tx1"/>
                          </a:solidFill>
                          <a:latin typeface="Times New Roman"/>
                          <a:ea typeface="Times New Roman"/>
                          <a:cs typeface="Times New Roman"/>
                          <a:sym typeface="Times New Roman"/>
                        </a:rPr>
                        <a:t>Hình 12.10. Học sinh thu gom rác ở bãi biển xã Minh Châu, huyện Vân Đồn, Quảng Ninh, góp phần làm sạch môi trường biển.</a:t>
                      </a:r>
                      <a:endParaRPr sz="2800" u="none" strike="noStrike" cap="none" dirty="0">
                        <a:solidFill>
                          <a:schemeClr val="tx1"/>
                        </a:solidFill>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167" name="Google Shape;167;p11"/>
          <p:cNvPicPr preferRelativeResize="0"/>
          <p:nvPr/>
        </p:nvPicPr>
        <p:blipFill rotWithShape="1">
          <a:blip r:embed="rId4">
            <a:alphaModFix/>
          </a:blip>
          <a:srcRect/>
          <a:stretch/>
        </p:blipFill>
        <p:spPr>
          <a:xfrm>
            <a:off x="569335" y="1367211"/>
            <a:ext cx="4492192" cy="2517448"/>
          </a:xfrm>
          <a:prstGeom prst="rect">
            <a:avLst/>
          </a:prstGeom>
          <a:noFill/>
          <a:ln>
            <a:noFill/>
          </a:ln>
        </p:spPr>
      </p:pic>
      <p:pic>
        <p:nvPicPr>
          <p:cNvPr id="168" name="Google Shape;168;p11"/>
          <p:cNvPicPr preferRelativeResize="0"/>
          <p:nvPr/>
        </p:nvPicPr>
        <p:blipFill rotWithShape="1">
          <a:blip r:embed="rId5">
            <a:alphaModFix/>
          </a:blip>
          <a:srcRect/>
          <a:stretch/>
        </p:blipFill>
        <p:spPr>
          <a:xfrm>
            <a:off x="569334" y="4117860"/>
            <a:ext cx="4612265" cy="2689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p:nvPr/>
        </p:nvSpPr>
        <p:spPr>
          <a:xfrm>
            <a:off x="267854" y="310533"/>
            <a:ext cx="11360728" cy="264687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vi-VN" sz="2800">
                <a:solidFill>
                  <a:schemeClr val="dk1"/>
                </a:solidFill>
                <a:latin typeface="Times New Roman"/>
                <a:ea typeface="Times New Roman"/>
                <a:cs typeface="Times New Roman"/>
                <a:sym typeface="Times New Roman"/>
              </a:rPr>
              <a:t>- </a:t>
            </a:r>
            <a:r>
              <a:rPr lang="vi-VN" sz="2800" b="1">
                <a:solidFill>
                  <a:schemeClr val="dk1"/>
                </a:solidFill>
                <a:latin typeface="Times New Roman"/>
                <a:ea typeface="Times New Roman"/>
                <a:cs typeface="Times New Roman"/>
                <a:sym typeface="Times New Roman"/>
              </a:rPr>
              <a:t>Hoạt động tích cực</a:t>
            </a:r>
            <a:r>
              <a:rPr lang="vi-VN" sz="2800">
                <a:solidFill>
                  <a:schemeClr val="dk1"/>
                </a:solidFill>
                <a:latin typeface="Times New Roman"/>
                <a:ea typeface="Times New Roman"/>
                <a:cs typeface="Times New Roman"/>
                <a:sym typeface="Times New Roman"/>
              </a:rPr>
              <a:t>: Quét dọn đường làng ngõ xóm, cắt tỉa cây xanh, thu gom rác thải, phân loại rác….</a:t>
            </a:r>
            <a:endParaRPr/>
          </a:p>
          <a:p>
            <a:pPr marL="0" marR="0" lvl="0" indent="0" algn="l" rtl="0">
              <a:lnSpc>
                <a:spcPct val="115000"/>
              </a:lnSpc>
              <a:spcBef>
                <a:spcPts val="600"/>
              </a:spcBef>
              <a:spcAft>
                <a:spcPts val="0"/>
              </a:spcAft>
              <a:buNone/>
            </a:pPr>
            <a:r>
              <a:rPr lang="vi-VN" sz="2800">
                <a:solidFill>
                  <a:schemeClr val="dk1"/>
                </a:solidFill>
                <a:latin typeface="Times New Roman"/>
                <a:ea typeface="Times New Roman"/>
                <a:cs typeface="Times New Roman"/>
                <a:sym typeface="Times New Roman"/>
              </a:rPr>
              <a:t>- </a:t>
            </a:r>
            <a:r>
              <a:rPr lang="vi-VN" sz="2800" b="1">
                <a:solidFill>
                  <a:schemeClr val="dk1"/>
                </a:solidFill>
                <a:latin typeface="Times New Roman"/>
                <a:ea typeface="Times New Roman"/>
                <a:cs typeface="Times New Roman"/>
                <a:sym typeface="Times New Roman"/>
              </a:rPr>
              <a:t>Hoạt động tiêu cực</a:t>
            </a:r>
            <a:r>
              <a:rPr lang="vi-VN" sz="2800">
                <a:solidFill>
                  <a:schemeClr val="dk1"/>
                </a:solidFill>
                <a:latin typeface="Times New Roman"/>
                <a:ea typeface="Times New Roman"/>
                <a:cs typeface="Times New Roman"/>
                <a:sym typeface="Times New Roman"/>
              </a:rPr>
              <a:t>: vứt rác bừa bãi không đúng nơi quy định, vứt xác động vật xuống sông, kênh mương gây mùi hôi thối, phân động vật thải trực tiếp ra môi trường mà không có bể bioga…..</a:t>
            </a:r>
            <a:endParaRPr sz="2800">
              <a:solidFill>
                <a:schemeClr val="dk1"/>
              </a:solidFill>
              <a:latin typeface="Times New Roman"/>
              <a:ea typeface="Times New Roman"/>
              <a:cs typeface="Times New Roman"/>
              <a:sym typeface="Times New Roman"/>
            </a:endParaRPr>
          </a:p>
        </p:txBody>
      </p:sp>
      <p:pic>
        <p:nvPicPr>
          <p:cNvPr id="174" name="Google Shape;174;p12" descr="Tải +999 Hình Nền Powerpoint Đẹp Về Môi Trường Năm 2018"/>
          <p:cNvPicPr preferRelativeResize="0"/>
          <p:nvPr/>
        </p:nvPicPr>
        <p:blipFill rotWithShape="1">
          <a:blip r:embed="rId3">
            <a:alphaModFix/>
          </a:blip>
          <a:srcRect/>
          <a:stretch/>
        </p:blipFill>
        <p:spPr>
          <a:xfrm>
            <a:off x="7821757" y="3524899"/>
            <a:ext cx="4444134" cy="3333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p:nvPr/>
        </p:nvSpPr>
        <p:spPr>
          <a:xfrm>
            <a:off x="3158836" y="480291"/>
            <a:ext cx="5855855" cy="1773382"/>
          </a:xfrm>
          <a:prstGeom prst="roundRect">
            <a:avLst>
              <a:gd name="adj" fmla="val 16667"/>
            </a:avLst>
          </a:prstGeom>
          <a:solidFill>
            <a:schemeClr val="bg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2400" dirty="0">
                <a:solidFill>
                  <a:schemeClr val="tx1"/>
                </a:solidFill>
                <a:latin typeface="Times New Roman"/>
                <a:ea typeface="Times New Roman"/>
                <a:cs typeface="Times New Roman"/>
                <a:sym typeface="Times New Roman"/>
              </a:rPr>
              <a:t>Làm việc theo nhóm, đề xuất ý tưởng, chủ đề và vật liệu để thiết kế poster (sáng tạo và nghĩ ra các cách khác nhau để thiết kế poster).</a:t>
            </a:r>
            <a:endParaRPr dirty="0">
              <a:solidFill>
                <a:schemeClr val="tx1"/>
              </a:solidFill>
            </a:endParaRPr>
          </a:p>
        </p:txBody>
      </p:sp>
      <p:sp>
        <p:nvSpPr>
          <p:cNvPr id="180" name="Google Shape;180;p13"/>
          <p:cNvSpPr/>
          <p:nvPr/>
        </p:nvSpPr>
        <p:spPr>
          <a:xfrm>
            <a:off x="581891" y="3860800"/>
            <a:ext cx="4765964" cy="2826327"/>
          </a:xfrm>
          <a:prstGeom prst="roundRect">
            <a:avLst>
              <a:gd name="adj" fmla="val 16667"/>
            </a:avLst>
          </a:prstGeom>
          <a:solidFill>
            <a:schemeClr val="accent2">
              <a:lumMod val="20000"/>
              <a:lumOff val="80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4000">
                <a:solidFill>
                  <a:schemeClr val="tx1"/>
                </a:solidFill>
                <a:latin typeface="Times New Roman"/>
                <a:ea typeface="Times New Roman"/>
                <a:cs typeface="Times New Roman"/>
                <a:sym typeface="Times New Roman"/>
              </a:rPr>
              <a:t>Thiết kế poster</a:t>
            </a:r>
            <a:endParaRPr sz="2400">
              <a:solidFill>
                <a:schemeClr val="tx1"/>
              </a:solidFill>
            </a:endParaRPr>
          </a:p>
        </p:txBody>
      </p:sp>
      <p:sp>
        <p:nvSpPr>
          <p:cNvPr id="181" name="Google Shape;181;p13"/>
          <p:cNvSpPr/>
          <p:nvPr/>
        </p:nvSpPr>
        <p:spPr>
          <a:xfrm>
            <a:off x="6968837" y="3763818"/>
            <a:ext cx="4765964" cy="2826327"/>
          </a:xfrm>
          <a:prstGeom prst="roundRect">
            <a:avLst>
              <a:gd name="adj" fmla="val 16667"/>
            </a:avLst>
          </a:prstGeom>
          <a:solidFill>
            <a:schemeClr val="accent4">
              <a:lumMod val="20000"/>
              <a:lumOff val="80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4000">
                <a:solidFill>
                  <a:schemeClr val="tx1"/>
                </a:solidFill>
                <a:latin typeface="Times New Roman"/>
                <a:ea typeface="Times New Roman"/>
                <a:cs typeface="Times New Roman"/>
                <a:sym typeface="Times New Roman"/>
              </a:rPr>
              <a:t>Triển lãm sản phẩm</a:t>
            </a:r>
            <a:endParaRPr sz="240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14"/>
          <p:cNvGrpSpPr/>
          <p:nvPr/>
        </p:nvGrpSpPr>
        <p:grpSpPr>
          <a:xfrm>
            <a:off x="4748642" y="0"/>
            <a:ext cx="7442345" cy="6858000"/>
            <a:chOff x="1806" y="309"/>
            <a:chExt cx="7346" cy="5676"/>
          </a:xfrm>
        </p:grpSpPr>
        <p:pic>
          <p:nvPicPr>
            <p:cNvPr id="187" name="Google Shape;187;p14"/>
            <p:cNvPicPr preferRelativeResize="0"/>
            <p:nvPr/>
          </p:nvPicPr>
          <p:blipFill rotWithShape="1">
            <a:blip r:embed="rId3">
              <a:alphaModFix/>
            </a:blip>
            <a:srcRect/>
            <a:stretch/>
          </p:blipFill>
          <p:spPr>
            <a:xfrm>
              <a:off x="1806" y="309"/>
              <a:ext cx="7346" cy="5676"/>
            </a:xfrm>
            <a:prstGeom prst="rect">
              <a:avLst/>
            </a:prstGeom>
            <a:noFill/>
            <a:ln>
              <a:noFill/>
            </a:ln>
          </p:spPr>
        </p:pic>
        <p:sp>
          <p:nvSpPr>
            <p:cNvPr id="188" name="Google Shape;188;p14"/>
            <p:cNvSpPr/>
            <p:nvPr/>
          </p:nvSpPr>
          <p:spPr>
            <a:xfrm>
              <a:off x="3099" y="688"/>
              <a:ext cx="3146" cy="1325"/>
            </a:xfrm>
            <a:custGeom>
              <a:avLst/>
              <a:gdLst/>
              <a:ahLst/>
              <a:cxnLst/>
              <a:rect l="l" t="t" r="r" b="b"/>
              <a:pathLst>
                <a:path w="1911" h="1325" extrusionOk="0">
                  <a:moveTo>
                    <a:pt x="1038" y="0"/>
                  </a:moveTo>
                  <a:lnTo>
                    <a:pt x="873" y="0"/>
                  </a:lnTo>
                  <a:lnTo>
                    <a:pt x="792" y="1"/>
                  </a:lnTo>
                  <a:lnTo>
                    <a:pt x="713" y="3"/>
                  </a:lnTo>
                  <a:lnTo>
                    <a:pt x="637" y="6"/>
                  </a:lnTo>
                  <a:lnTo>
                    <a:pt x="563" y="12"/>
                  </a:lnTo>
                  <a:lnTo>
                    <a:pt x="492" y="19"/>
                  </a:lnTo>
                  <a:lnTo>
                    <a:pt x="425" y="30"/>
                  </a:lnTo>
                  <a:lnTo>
                    <a:pt x="361" y="44"/>
                  </a:lnTo>
                  <a:lnTo>
                    <a:pt x="302" y="62"/>
                  </a:lnTo>
                  <a:lnTo>
                    <a:pt x="196" y="110"/>
                  </a:lnTo>
                  <a:lnTo>
                    <a:pt x="110" y="179"/>
                  </a:lnTo>
                  <a:lnTo>
                    <a:pt x="47" y="272"/>
                  </a:lnTo>
                  <a:lnTo>
                    <a:pt x="25" y="329"/>
                  </a:lnTo>
                  <a:lnTo>
                    <a:pt x="10" y="393"/>
                  </a:lnTo>
                  <a:lnTo>
                    <a:pt x="1" y="465"/>
                  </a:lnTo>
                  <a:lnTo>
                    <a:pt x="0" y="546"/>
                  </a:lnTo>
                  <a:lnTo>
                    <a:pt x="7" y="602"/>
                  </a:lnTo>
                  <a:lnTo>
                    <a:pt x="49" y="711"/>
                  </a:lnTo>
                  <a:lnTo>
                    <a:pt x="83" y="762"/>
                  </a:lnTo>
                  <a:lnTo>
                    <a:pt x="125" y="810"/>
                  </a:lnTo>
                  <a:lnTo>
                    <a:pt x="174" y="856"/>
                  </a:lnTo>
                  <a:lnTo>
                    <a:pt x="231" y="898"/>
                  </a:lnTo>
                  <a:lnTo>
                    <a:pt x="295" y="937"/>
                  </a:lnTo>
                  <a:lnTo>
                    <a:pt x="365" y="973"/>
                  </a:lnTo>
                  <a:lnTo>
                    <a:pt x="440" y="1004"/>
                  </a:lnTo>
                  <a:lnTo>
                    <a:pt x="521" y="1031"/>
                  </a:lnTo>
                  <a:lnTo>
                    <a:pt x="608" y="1053"/>
                  </a:lnTo>
                  <a:lnTo>
                    <a:pt x="698" y="1070"/>
                  </a:lnTo>
                  <a:lnTo>
                    <a:pt x="793" y="1083"/>
                  </a:lnTo>
                  <a:lnTo>
                    <a:pt x="1264" y="1325"/>
                  </a:lnTo>
                  <a:lnTo>
                    <a:pt x="1186" y="1081"/>
                  </a:lnTo>
                  <a:lnTo>
                    <a:pt x="1301" y="1053"/>
                  </a:lnTo>
                  <a:lnTo>
                    <a:pt x="1404" y="1025"/>
                  </a:lnTo>
                  <a:lnTo>
                    <a:pt x="1497" y="995"/>
                  </a:lnTo>
                  <a:lnTo>
                    <a:pt x="1579" y="964"/>
                  </a:lnTo>
                  <a:lnTo>
                    <a:pt x="1651" y="931"/>
                  </a:lnTo>
                  <a:lnTo>
                    <a:pt x="1714" y="895"/>
                  </a:lnTo>
                  <a:lnTo>
                    <a:pt x="1767" y="857"/>
                  </a:lnTo>
                  <a:lnTo>
                    <a:pt x="1811" y="816"/>
                  </a:lnTo>
                  <a:lnTo>
                    <a:pt x="1874" y="721"/>
                  </a:lnTo>
                  <a:lnTo>
                    <a:pt x="1906" y="609"/>
                  </a:lnTo>
                  <a:lnTo>
                    <a:pt x="1911" y="546"/>
                  </a:lnTo>
                  <a:lnTo>
                    <a:pt x="1909" y="465"/>
                  </a:lnTo>
                  <a:lnTo>
                    <a:pt x="1900" y="393"/>
                  </a:lnTo>
                  <a:lnTo>
                    <a:pt x="1885" y="329"/>
                  </a:lnTo>
                  <a:lnTo>
                    <a:pt x="1862" y="272"/>
                  </a:lnTo>
                  <a:lnTo>
                    <a:pt x="1799" y="179"/>
                  </a:lnTo>
                  <a:lnTo>
                    <a:pt x="1714" y="110"/>
                  </a:lnTo>
                  <a:lnTo>
                    <a:pt x="1608" y="62"/>
                  </a:lnTo>
                  <a:lnTo>
                    <a:pt x="1549" y="44"/>
                  </a:lnTo>
                  <a:lnTo>
                    <a:pt x="1485" y="30"/>
                  </a:lnTo>
                  <a:lnTo>
                    <a:pt x="1418" y="19"/>
                  </a:lnTo>
                  <a:lnTo>
                    <a:pt x="1347" y="12"/>
                  </a:lnTo>
                  <a:lnTo>
                    <a:pt x="1274" y="6"/>
                  </a:lnTo>
                  <a:lnTo>
                    <a:pt x="1198" y="3"/>
                  </a:lnTo>
                  <a:lnTo>
                    <a:pt x="1119" y="1"/>
                  </a:lnTo>
                  <a:lnTo>
                    <a:pt x="103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4"/>
            <p:cNvSpPr/>
            <p:nvPr/>
          </p:nvSpPr>
          <p:spPr>
            <a:xfrm>
              <a:off x="3218" y="688"/>
              <a:ext cx="3027" cy="1325"/>
            </a:xfrm>
            <a:custGeom>
              <a:avLst/>
              <a:gdLst/>
              <a:ahLst/>
              <a:cxnLst/>
              <a:rect l="l" t="t" r="r" b="b"/>
              <a:pathLst>
                <a:path w="1911" h="1325" extrusionOk="0">
                  <a:moveTo>
                    <a:pt x="0" y="546"/>
                  </a:moveTo>
                  <a:lnTo>
                    <a:pt x="1" y="465"/>
                  </a:lnTo>
                  <a:lnTo>
                    <a:pt x="10" y="393"/>
                  </a:lnTo>
                  <a:lnTo>
                    <a:pt x="25" y="329"/>
                  </a:lnTo>
                  <a:lnTo>
                    <a:pt x="47" y="272"/>
                  </a:lnTo>
                  <a:lnTo>
                    <a:pt x="110" y="179"/>
                  </a:lnTo>
                  <a:lnTo>
                    <a:pt x="196" y="110"/>
                  </a:lnTo>
                  <a:lnTo>
                    <a:pt x="302" y="62"/>
                  </a:lnTo>
                  <a:lnTo>
                    <a:pt x="361" y="44"/>
                  </a:lnTo>
                  <a:lnTo>
                    <a:pt x="425" y="30"/>
                  </a:lnTo>
                  <a:lnTo>
                    <a:pt x="492" y="19"/>
                  </a:lnTo>
                  <a:lnTo>
                    <a:pt x="563" y="12"/>
                  </a:lnTo>
                  <a:lnTo>
                    <a:pt x="637" y="6"/>
                  </a:lnTo>
                  <a:lnTo>
                    <a:pt x="713" y="3"/>
                  </a:lnTo>
                  <a:lnTo>
                    <a:pt x="792" y="1"/>
                  </a:lnTo>
                  <a:lnTo>
                    <a:pt x="873" y="0"/>
                  </a:lnTo>
                  <a:lnTo>
                    <a:pt x="956" y="0"/>
                  </a:lnTo>
                  <a:lnTo>
                    <a:pt x="1038" y="0"/>
                  </a:lnTo>
                  <a:lnTo>
                    <a:pt x="1119" y="1"/>
                  </a:lnTo>
                  <a:lnTo>
                    <a:pt x="1198" y="3"/>
                  </a:lnTo>
                  <a:lnTo>
                    <a:pt x="1274" y="6"/>
                  </a:lnTo>
                  <a:lnTo>
                    <a:pt x="1347" y="12"/>
                  </a:lnTo>
                  <a:lnTo>
                    <a:pt x="1418" y="19"/>
                  </a:lnTo>
                  <a:lnTo>
                    <a:pt x="1485" y="30"/>
                  </a:lnTo>
                  <a:lnTo>
                    <a:pt x="1549" y="44"/>
                  </a:lnTo>
                  <a:lnTo>
                    <a:pt x="1608" y="62"/>
                  </a:lnTo>
                  <a:lnTo>
                    <a:pt x="1714" y="110"/>
                  </a:lnTo>
                  <a:lnTo>
                    <a:pt x="1799" y="179"/>
                  </a:lnTo>
                  <a:lnTo>
                    <a:pt x="1862" y="272"/>
                  </a:lnTo>
                  <a:lnTo>
                    <a:pt x="1885" y="329"/>
                  </a:lnTo>
                  <a:lnTo>
                    <a:pt x="1900" y="393"/>
                  </a:lnTo>
                  <a:lnTo>
                    <a:pt x="1909" y="465"/>
                  </a:lnTo>
                  <a:lnTo>
                    <a:pt x="1911" y="546"/>
                  </a:lnTo>
                  <a:lnTo>
                    <a:pt x="1906" y="609"/>
                  </a:lnTo>
                  <a:lnTo>
                    <a:pt x="1874" y="721"/>
                  </a:lnTo>
                  <a:lnTo>
                    <a:pt x="1811" y="816"/>
                  </a:lnTo>
                  <a:lnTo>
                    <a:pt x="1767" y="857"/>
                  </a:lnTo>
                  <a:lnTo>
                    <a:pt x="1714" y="895"/>
                  </a:lnTo>
                  <a:lnTo>
                    <a:pt x="1651" y="931"/>
                  </a:lnTo>
                  <a:lnTo>
                    <a:pt x="1579" y="964"/>
                  </a:lnTo>
                  <a:lnTo>
                    <a:pt x="1497" y="995"/>
                  </a:lnTo>
                  <a:lnTo>
                    <a:pt x="1404" y="1025"/>
                  </a:lnTo>
                  <a:lnTo>
                    <a:pt x="1301" y="1053"/>
                  </a:lnTo>
                  <a:lnTo>
                    <a:pt x="1186" y="1081"/>
                  </a:lnTo>
                  <a:lnTo>
                    <a:pt x="1264" y="1325"/>
                  </a:lnTo>
                  <a:lnTo>
                    <a:pt x="793" y="1083"/>
                  </a:lnTo>
                  <a:lnTo>
                    <a:pt x="698" y="1070"/>
                  </a:lnTo>
                  <a:lnTo>
                    <a:pt x="608" y="1053"/>
                  </a:lnTo>
                  <a:lnTo>
                    <a:pt x="521" y="1031"/>
                  </a:lnTo>
                  <a:lnTo>
                    <a:pt x="440" y="1004"/>
                  </a:lnTo>
                  <a:lnTo>
                    <a:pt x="365" y="973"/>
                  </a:lnTo>
                  <a:lnTo>
                    <a:pt x="295" y="937"/>
                  </a:lnTo>
                  <a:lnTo>
                    <a:pt x="231" y="898"/>
                  </a:lnTo>
                  <a:lnTo>
                    <a:pt x="174" y="856"/>
                  </a:lnTo>
                  <a:lnTo>
                    <a:pt x="125" y="810"/>
                  </a:lnTo>
                  <a:lnTo>
                    <a:pt x="83" y="762"/>
                  </a:lnTo>
                  <a:lnTo>
                    <a:pt x="49" y="711"/>
                  </a:lnTo>
                  <a:lnTo>
                    <a:pt x="7" y="602"/>
                  </a:lnTo>
                  <a:lnTo>
                    <a:pt x="0" y="546"/>
                  </a:lnTo>
                  <a:close/>
                </a:path>
              </a:pathLst>
            </a:custGeom>
            <a:noFill/>
            <a:ln w="9525" cap="flat" cmpd="sng">
              <a:solidFill>
                <a:srgbClr val="231F2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4"/>
            <p:cNvSpPr/>
            <p:nvPr/>
          </p:nvSpPr>
          <p:spPr>
            <a:xfrm>
              <a:off x="7296" y="1177"/>
              <a:ext cx="1344" cy="1086"/>
            </a:xfrm>
            <a:custGeom>
              <a:avLst/>
              <a:gdLst/>
              <a:ahLst/>
              <a:cxnLst/>
              <a:rect l="l" t="t" r="r" b="b"/>
              <a:pathLst>
                <a:path w="1344" h="1086" extrusionOk="0">
                  <a:moveTo>
                    <a:pt x="672" y="0"/>
                  </a:moveTo>
                  <a:lnTo>
                    <a:pt x="594" y="0"/>
                  </a:lnTo>
                  <a:lnTo>
                    <a:pt x="518" y="1"/>
                  </a:lnTo>
                  <a:lnTo>
                    <a:pt x="445" y="5"/>
                  </a:lnTo>
                  <a:lnTo>
                    <a:pt x="375" y="11"/>
                  </a:lnTo>
                  <a:lnTo>
                    <a:pt x="310" y="22"/>
                  </a:lnTo>
                  <a:lnTo>
                    <a:pt x="249" y="37"/>
                  </a:lnTo>
                  <a:lnTo>
                    <a:pt x="144" y="86"/>
                  </a:lnTo>
                  <a:lnTo>
                    <a:pt x="64" y="166"/>
                  </a:lnTo>
                  <a:lnTo>
                    <a:pt x="36" y="219"/>
                  </a:lnTo>
                  <a:lnTo>
                    <a:pt x="15" y="283"/>
                  </a:lnTo>
                  <a:lnTo>
                    <a:pt x="3" y="359"/>
                  </a:lnTo>
                  <a:lnTo>
                    <a:pt x="0" y="446"/>
                  </a:lnTo>
                  <a:lnTo>
                    <a:pt x="6" y="513"/>
                  </a:lnTo>
                  <a:lnTo>
                    <a:pt x="20" y="573"/>
                  </a:lnTo>
                  <a:lnTo>
                    <a:pt x="76" y="675"/>
                  </a:lnTo>
                  <a:lnTo>
                    <a:pt x="119" y="718"/>
                  </a:lnTo>
                  <a:lnTo>
                    <a:pt x="173" y="757"/>
                  </a:lnTo>
                  <a:lnTo>
                    <a:pt x="239" y="792"/>
                  </a:lnTo>
                  <a:lnTo>
                    <a:pt x="316" y="825"/>
                  </a:lnTo>
                  <a:lnTo>
                    <a:pt x="407" y="855"/>
                  </a:lnTo>
                  <a:lnTo>
                    <a:pt x="510" y="885"/>
                  </a:lnTo>
                  <a:lnTo>
                    <a:pt x="456" y="1085"/>
                  </a:lnTo>
                  <a:lnTo>
                    <a:pt x="787" y="887"/>
                  </a:lnTo>
                  <a:lnTo>
                    <a:pt x="879" y="871"/>
                  </a:lnTo>
                  <a:lnTo>
                    <a:pt x="966" y="848"/>
                  </a:lnTo>
                  <a:lnTo>
                    <a:pt x="1045" y="817"/>
                  </a:lnTo>
                  <a:lnTo>
                    <a:pt x="1118" y="780"/>
                  </a:lnTo>
                  <a:lnTo>
                    <a:pt x="1182" y="736"/>
                  </a:lnTo>
                  <a:lnTo>
                    <a:pt x="1236" y="686"/>
                  </a:lnTo>
                  <a:lnTo>
                    <a:pt x="1281" y="632"/>
                  </a:lnTo>
                  <a:lnTo>
                    <a:pt x="1314" y="573"/>
                  </a:lnTo>
                  <a:lnTo>
                    <a:pt x="1335" y="511"/>
                  </a:lnTo>
                  <a:lnTo>
                    <a:pt x="1344" y="446"/>
                  </a:lnTo>
                  <a:lnTo>
                    <a:pt x="1342" y="359"/>
                  </a:lnTo>
                  <a:lnTo>
                    <a:pt x="1330" y="283"/>
                  </a:lnTo>
                  <a:lnTo>
                    <a:pt x="1310" y="219"/>
                  </a:lnTo>
                  <a:lnTo>
                    <a:pt x="1281" y="166"/>
                  </a:lnTo>
                  <a:lnTo>
                    <a:pt x="1202" y="86"/>
                  </a:lnTo>
                  <a:lnTo>
                    <a:pt x="1096" y="37"/>
                  </a:lnTo>
                  <a:lnTo>
                    <a:pt x="1035" y="22"/>
                  </a:lnTo>
                  <a:lnTo>
                    <a:pt x="970" y="11"/>
                  </a:lnTo>
                  <a:lnTo>
                    <a:pt x="900" y="5"/>
                  </a:lnTo>
                  <a:lnTo>
                    <a:pt x="827" y="1"/>
                  </a:lnTo>
                  <a:lnTo>
                    <a:pt x="751" y="0"/>
                  </a:lnTo>
                  <a:lnTo>
                    <a:pt x="672"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4"/>
            <p:cNvSpPr/>
            <p:nvPr/>
          </p:nvSpPr>
          <p:spPr>
            <a:xfrm>
              <a:off x="7296" y="1177"/>
              <a:ext cx="1344" cy="1086"/>
            </a:xfrm>
            <a:custGeom>
              <a:avLst/>
              <a:gdLst/>
              <a:ahLst/>
              <a:cxnLst/>
              <a:rect l="l" t="t" r="r" b="b"/>
              <a:pathLst>
                <a:path w="1344" h="1086" extrusionOk="0">
                  <a:moveTo>
                    <a:pt x="1344" y="446"/>
                  </a:moveTo>
                  <a:lnTo>
                    <a:pt x="1342" y="359"/>
                  </a:lnTo>
                  <a:lnTo>
                    <a:pt x="1330" y="283"/>
                  </a:lnTo>
                  <a:lnTo>
                    <a:pt x="1310" y="219"/>
                  </a:lnTo>
                  <a:lnTo>
                    <a:pt x="1281" y="166"/>
                  </a:lnTo>
                  <a:lnTo>
                    <a:pt x="1202" y="86"/>
                  </a:lnTo>
                  <a:lnTo>
                    <a:pt x="1096" y="37"/>
                  </a:lnTo>
                  <a:lnTo>
                    <a:pt x="1035" y="22"/>
                  </a:lnTo>
                  <a:lnTo>
                    <a:pt x="970" y="11"/>
                  </a:lnTo>
                  <a:lnTo>
                    <a:pt x="900" y="5"/>
                  </a:lnTo>
                  <a:lnTo>
                    <a:pt x="827" y="1"/>
                  </a:lnTo>
                  <a:lnTo>
                    <a:pt x="751" y="0"/>
                  </a:lnTo>
                  <a:lnTo>
                    <a:pt x="672" y="0"/>
                  </a:lnTo>
                  <a:lnTo>
                    <a:pt x="594" y="0"/>
                  </a:lnTo>
                  <a:lnTo>
                    <a:pt x="518" y="1"/>
                  </a:lnTo>
                  <a:lnTo>
                    <a:pt x="445" y="5"/>
                  </a:lnTo>
                  <a:lnTo>
                    <a:pt x="375" y="11"/>
                  </a:lnTo>
                  <a:lnTo>
                    <a:pt x="310" y="22"/>
                  </a:lnTo>
                  <a:lnTo>
                    <a:pt x="249" y="37"/>
                  </a:lnTo>
                  <a:lnTo>
                    <a:pt x="144" y="86"/>
                  </a:lnTo>
                  <a:lnTo>
                    <a:pt x="64" y="166"/>
                  </a:lnTo>
                  <a:lnTo>
                    <a:pt x="36" y="219"/>
                  </a:lnTo>
                  <a:lnTo>
                    <a:pt x="15" y="283"/>
                  </a:lnTo>
                  <a:lnTo>
                    <a:pt x="3" y="359"/>
                  </a:lnTo>
                  <a:lnTo>
                    <a:pt x="0" y="446"/>
                  </a:lnTo>
                  <a:lnTo>
                    <a:pt x="6" y="513"/>
                  </a:lnTo>
                  <a:lnTo>
                    <a:pt x="20" y="573"/>
                  </a:lnTo>
                  <a:lnTo>
                    <a:pt x="76" y="675"/>
                  </a:lnTo>
                  <a:lnTo>
                    <a:pt x="119" y="718"/>
                  </a:lnTo>
                  <a:lnTo>
                    <a:pt x="173" y="757"/>
                  </a:lnTo>
                  <a:lnTo>
                    <a:pt x="239" y="792"/>
                  </a:lnTo>
                  <a:lnTo>
                    <a:pt x="316" y="825"/>
                  </a:lnTo>
                  <a:lnTo>
                    <a:pt x="407" y="855"/>
                  </a:lnTo>
                  <a:lnTo>
                    <a:pt x="510" y="885"/>
                  </a:lnTo>
                  <a:lnTo>
                    <a:pt x="456" y="1085"/>
                  </a:lnTo>
                  <a:lnTo>
                    <a:pt x="787" y="887"/>
                  </a:lnTo>
                  <a:lnTo>
                    <a:pt x="879" y="871"/>
                  </a:lnTo>
                  <a:lnTo>
                    <a:pt x="966" y="848"/>
                  </a:lnTo>
                  <a:lnTo>
                    <a:pt x="1045" y="817"/>
                  </a:lnTo>
                  <a:lnTo>
                    <a:pt x="1118" y="780"/>
                  </a:lnTo>
                  <a:lnTo>
                    <a:pt x="1182" y="736"/>
                  </a:lnTo>
                  <a:lnTo>
                    <a:pt x="1236" y="686"/>
                  </a:lnTo>
                  <a:lnTo>
                    <a:pt x="1281" y="632"/>
                  </a:lnTo>
                  <a:lnTo>
                    <a:pt x="1314" y="573"/>
                  </a:lnTo>
                  <a:lnTo>
                    <a:pt x="1335" y="511"/>
                  </a:lnTo>
                  <a:lnTo>
                    <a:pt x="1344" y="446"/>
                  </a:lnTo>
                  <a:close/>
                </a:path>
              </a:pathLst>
            </a:custGeom>
            <a:noFill/>
            <a:ln w="9525" cap="flat" cmpd="sng">
              <a:solidFill>
                <a:srgbClr val="231F2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4"/>
            <p:cNvSpPr txBox="1"/>
            <p:nvPr/>
          </p:nvSpPr>
          <p:spPr>
            <a:xfrm>
              <a:off x="3546" y="899"/>
              <a:ext cx="2275" cy="617"/>
            </a:xfrm>
            <a:prstGeom prst="rect">
              <a:avLst/>
            </a:prstGeom>
            <a:noFill/>
            <a:ln>
              <a:noFill/>
            </a:ln>
          </p:spPr>
          <p:txBody>
            <a:bodyPr spcFirstLastPara="1" wrap="square" lIns="0" tIns="0" rIns="0" bIns="0" anchor="t" anchorCtr="0">
              <a:noAutofit/>
            </a:bodyPr>
            <a:lstStyle/>
            <a:p>
              <a:pPr marL="0" marR="28575" lvl="0" indent="0" algn="ctr" rtl="0">
                <a:lnSpc>
                  <a:spcPct val="100000"/>
                </a:lnSpc>
                <a:spcBef>
                  <a:spcPts val="0"/>
                </a:spcBef>
                <a:spcAft>
                  <a:spcPts val="0"/>
                </a:spcAft>
                <a:buClr>
                  <a:srgbClr val="231F20"/>
                </a:buClr>
                <a:buSzPts val="2400"/>
                <a:buFont typeface="Times New Roman"/>
                <a:buNone/>
              </a:pPr>
              <a:r>
                <a:rPr lang="vi-VN" sz="2400" b="0" i="0" u="none" strike="noStrike" cap="none">
                  <a:solidFill>
                    <a:srgbClr val="231F20"/>
                  </a:solidFill>
                  <a:latin typeface="Times New Roman"/>
                  <a:ea typeface="Times New Roman"/>
                  <a:cs typeface="Times New Roman"/>
                  <a:sym typeface="Times New Roman"/>
                </a:rPr>
                <a:t>Làm thế nào để hạn chế rác thải nhựa?</a:t>
              </a:r>
              <a:endParaRPr sz="2400" b="0" i="0" u="none" strike="noStrike" cap="none">
                <a:solidFill>
                  <a:schemeClr val="dk1"/>
                </a:solidFill>
                <a:latin typeface="Times New Roman"/>
                <a:ea typeface="Times New Roman"/>
                <a:cs typeface="Times New Roman"/>
                <a:sym typeface="Times New Roman"/>
              </a:endParaRPr>
            </a:p>
          </p:txBody>
        </p:sp>
        <p:sp>
          <p:nvSpPr>
            <p:cNvPr id="193" name="Google Shape;193;p14"/>
            <p:cNvSpPr txBox="1"/>
            <p:nvPr/>
          </p:nvSpPr>
          <p:spPr>
            <a:xfrm>
              <a:off x="7961" y="1481"/>
              <a:ext cx="110" cy="265"/>
            </a:xfrm>
            <a:prstGeom prst="rect">
              <a:avLst/>
            </a:prstGeom>
            <a:noFill/>
            <a:ln>
              <a:noFill/>
            </a:ln>
          </p:spPr>
          <p:txBody>
            <a:bodyPr spcFirstLastPara="1" wrap="square" lIns="0" tIns="0" rIns="0" bIns="0" anchor="t" anchorCtr="0">
              <a:noAutofit/>
            </a:bodyPr>
            <a:lstStyle/>
            <a:p>
              <a:pPr marL="0" marR="0" lvl="0" indent="0" algn="l" rtl="0">
                <a:lnSpc>
                  <a:spcPct val="102000"/>
                </a:lnSpc>
                <a:spcBef>
                  <a:spcPts val="0"/>
                </a:spcBef>
                <a:spcAft>
                  <a:spcPts val="0"/>
                </a:spcAft>
                <a:buClr>
                  <a:srgbClr val="231F20"/>
                </a:buClr>
                <a:buSzPts val="1100"/>
                <a:buFont typeface="Tahoma"/>
                <a:buNone/>
              </a:pPr>
              <a:r>
                <a:rPr lang="vi-VN" sz="1100" b="0" i="0" u="none" strike="noStrike" cap="none">
                  <a:solidFill>
                    <a:srgbClr val="231F20"/>
                  </a:solidFill>
                  <a:latin typeface="Tahoma"/>
                  <a:ea typeface="Tahoma"/>
                  <a:cs typeface="Tahoma"/>
                  <a:sym typeface="Tahoma"/>
                </a:rPr>
                <a:t>?</a:t>
              </a: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p:nvPr/>
        </p:nvSpPr>
        <p:spPr>
          <a:xfrm>
            <a:off x="618836" y="1501303"/>
            <a:ext cx="10390909" cy="244971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2400" b="1">
                <a:solidFill>
                  <a:srgbClr val="000000"/>
                </a:solidFill>
                <a:latin typeface="Times New Roman"/>
                <a:ea typeface="Times New Roman"/>
                <a:cs typeface="Times New Roman"/>
                <a:sym typeface="Times New Roman"/>
              </a:rPr>
              <a:t>* Hướng dẫn về nhà</a:t>
            </a:r>
            <a:endParaRPr sz="2400">
              <a:solidFill>
                <a:schemeClr val="dk1"/>
              </a:solidFill>
              <a:latin typeface="Times New Roman"/>
              <a:ea typeface="Times New Roman"/>
              <a:cs typeface="Times New Roman"/>
              <a:sym typeface="Times New Roman"/>
            </a:endParaRPr>
          </a:p>
          <a:p>
            <a:pPr marL="0" marR="0" lvl="0" indent="203200" algn="just" rtl="0">
              <a:lnSpc>
                <a:spcPct val="115000"/>
              </a:lnSpc>
              <a:spcBef>
                <a:spcPts val="1835"/>
              </a:spcBef>
              <a:spcAft>
                <a:spcPts val="0"/>
              </a:spcAft>
              <a:buNone/>
            </a:pPr>
            <a:r>
              <a:rPr lang="vi-VN" sz="2400">
                <a:solidFill>
                  <a:srgbClr val="000000"/>
                </a:solidFill>
                <a:latin typeface="Times New Roman"/>
                <a:ea typeface="Times New Roman"/>
                <a:cs typeface="Times New Roman"/>
                <a:sym typeface="Times New Roman"/>
              </a:rPr>
              <a:t>- Học bài, nắm chắc nội dung bài học</a:t>
            </a:r>
            <a:endParaRPr sz="2400">
              <a:solidFill>
                <a:schemeClr val="dk1"/>
              </a:solidFill>
              <a:latin typeface="Times New Roman"/>
              <a:ea typeface="Times New Roman"/>
              <a:cs typeface="Times New Roman"/>
              <a:sym typeface="Times New Roman"/>
            </a:endParaRPr>
          </a:p>
          <a:p>
            <a:pPr marL="0" marR="0" lvl="0" indent="203200" algn="just" rtl="0">
              <a:lnSpc>
                <a:spcPct val="115000"/>
              </a:lnSpc>
              <a:spcBef>
                <a:spcPts val="1835"/>
              </a:spcBef>
              <a:spcAft>
                <a:spcPts val="0"/>
              </a:spcAft>
              <a:buNone/>
            </a:pPr>
            <a:r>
              <a:rPr lang="vi-VN" sz="2400">
                <a:solidFill>
                  <a:srgbClr val="000000"/>
                </a:solidFill>
                <a:latin typeface="Times New Roman"/>
                <a:ea typeface="Times New Roman"/>
                <a:cs typeface="Times New Roman"/>
                <a:sym typeface="Times New Roman"/>
              </a:rPr>
              <a:t>- Hoàn thiện bài viết</a:t>
            </a:r>
            <a:endParaRPr sz="2400">
              <a:solidFill>
                <a:schemeClr val="dk1"/>
              </a:solidFill>
              <a:latin typeface="Times New Roman"/>
              <a:ea typeface="Times New Roman"/>
              <a:cs typeface="Times New Roman"/>
              <a:sym typeface="Times New Roman"/>
            </a:endParaRPr>
          </a:p>
          <a:p>
            <a:pPr marL="0" marR="0" lvl="0" indent="0" algn="just" rtl="0">
              <a:lnSpc>
                <a:spcPct val="115000"/>
              </a:lnSpc>
              <a:spcBef>
                <a:spcPts val="1835"/>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2"/>
          <p:cNvSpPr/>
          <p:nvPr/>
        </p:nvSpPr>
        <p:spPr>
          <a:xfrm>
            <a:off x="-55418" y="71140"/>
            <a:ext cx="10455564" cy="517065"/>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2400" b="1" dirty="0">
                <a:solidFill>
                  <a:srgbClr val="000000"/>
                </a:solidFill>
                <a:latin typeface="Times New Roman"/>
                <a:ea typeface="Times New Roman"/>
                <a:cs typeface="Times New Roman"/>
                <a:sym typeface="Times New Roman"/>
              </a:rPr>
              <a:t>1. Một số vấn đề môi trường ở khu dân cư của tỉnh Quảng Ninh</a:t>
            </a:r>
            <a:endParaRPr sz="2400" b="1" dirty="0">
              <a:solidFill>
                <a:schemeClr val="dk1"/>
              </a:solidFill>
              <a:latin typeface="Times New Roman"/>
              <a:ea typeface="Times New Roman"/>
              <a:cs typeface="Times New Roman"/>
              <a:sym typeface="Times New Roman"/>
            </a:endParaRPr>
          </a:p>
        </p:txBody>
      </p:sp>
      <p:pic>
        <p:nvPicPr>
          <p:cNvPr id="92" name="Google Shape;92;p2"/>
          <p:cNvPicPr preferRelativeResize="0"/>
          <p:nvPr/>
        </p:nvPicPr>
        <p:blipFill rotWithShape="1">
          <a:blip r:embed="rId3">
            <a:alphaModFix/>
          </a:blip>
          <a:srcRect/>
          <a:stretch/>
        </p:blipFill>
        <p:spPr>
          <a:xfrm>
            <a:off x="0" y="687532"/>
            <a:ext cx="5172364" cy="4004541"/>
          </a:xfrm>
          <a:prstGeom prst="rect">
            <a:avLst/>
          </a:prstGeom>
          <a:noFill/>
          <a:ln>
            <a:noFill/>
          </a:ln>
        </p:spPr>
      </p:pic>
      <p:pic>
        <p:nvPicPr>
          <p:cNvPr id="93" name="Google Shape;93;p2"/>
          <p:cNvPicPr preferRelativeResize="0"/>
          <p:nvPr/>
        </p:nvPicPr>
        <p:blipFill rotWithShape="1">
          <a:blip r:embed="rId4">
            <a:alphaModFix/>
          </a:blip>
          <a:srcRect/>
          <a:stretch/>
        </p:blipFill>
        <p:spPr>
          <a:xfrm>
            <a:off x="6250160" y="1060593"/>
            <a:ext cx="5581622" cy="3631480"/>
          </a:xfrm>
          <a:prstGeom prst="rect">
            <a:avLst/>
          </a:prstGeom>
          <a:noFill/>
          <a:ln>
            <a:noFill/>
          </a:ln>
        </p:spPr>
      </p:pic>
      <p:sp>
        <p:nvSpPr>
          <p:cNvPr id="94" name="Google Shape;94;p2"/>
          <p:cNvSpPr/>
          <p:nvPr/>
        </p:nvSpPr>
        <p:spPr>
          <a:xfrm>
            <a:off x="132498" y="5201239"/>
            <a:ext cx="4907367" cy="120032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a:solidFill>
                  <a:srgbClr val="231F20"/>
                </a:solidFill>
                <a:latin typeface="Times New Roman"/>
                <a:ea typeface="Times New Roman"/>
                <a:cs typeface="Times New Roman"/>
                <a:sym typeface="Times New Roman"/>
              </a:rPr>
              <a:t> Một số nơi vỏ bao bì thuốc bảo vệ thực vật bị vứt bỏ ngay tại đồng ruộng, dưới mương nước</a:t>
            </a:r>
            <a:endParaRPr sz="2400">
              <a:solidFill>
                <a:schemeClr val="dk1"/>
              </a:solidFill>
              <a:latin typeface="Times New Roman"/>
              <a:ea typeface="Times New Roman"/>
              <a:cs typeface="Times New Roman"/>
              <a:sym typeface="Times New Roman"/>
            </a:endParaRPr>
          </a:p>
        </p:txBody>
      </p:sp>
      <p:sp>
        <p:nvSpPr>
          <p:cNvPr id="95" name="Google Shape;95;p2"/>
          <p:cNvSpPr/>
          <p:nvPr/>
        </p:nvSpPr>
        <p:spPr>
          <a:xfrm>
            <a:off x="6519013" y="5450529"/>
            <a:ext cx="5477140" cy="46166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a:solidFill>
                  <a:srgbClr val="231F20"/>
                </a:solidFill>
                <a:latin typeface="Times New Roman"/>
                <a:ea typeface="Times New Roman"/>
                <a:cs typeface="Times New Roman"/>
                <a:sym typeface="Times New Roman"/>
              </a:rPr>
              <a:t>Nước thải sinh hoạt của một số khu dân cư</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additive="base">
                                        <p:cTn id="12" dur="500"/>
                                        <p:tgtEl>
                                          <p:spTgt spid="9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p:tgtEl>
                                          <p:spTgt spid="9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 calcmode="lin" valueType="num">
                                      <p:cBhvr additive="base">
                                        <p:cTn id="18" dur="500"/>
                                        <p:tgtEl>
                                          <p:spTgt spid="9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500"/>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descr="230 Hình nền powerpoint☘ ý tưởng | hình nền, hình, nền"/>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2" name="Google Shape;102;p3"/>
          <p:cNvPicPr preferRelativeResize="0"/>
          <p:nvPr/>
        </p:nvPicPr>
        <p:blipFill rotWithShape="1">
          <a:blip r:embed="rId4">
            <a:alphaModFix/>
          </a:blip>
          <a:srcRect/>
          <a:stretch/>
        </p:blipFill>
        <p:spPr>
          <a:xfrm>
            <a:off x="0" y="382154"/>
            <a:ext cx="5107709" cy="4383810"/>
          </a:xfrm>
          <a:prstGeom prst="rect">
            <a:avLst/>
          </a:prstGeom>
          <a:noFill/>
          <a:ln>
            <a:noFill/>
          </a:ln>
        </p:spPr>
      </p:pic>
      <p:pic>
        <p:nvPicPr>
          <p:cNvPr id="103" name="Google Shape;103;p3"/>
          <p:cNvPicPr preferRelativeResize="0"/>
          <p:nvPr/>
        </p:nvPicPr>
        <p:blipFill rotWithShape="1">
          <a:blip r:embed="rId5">
            <a:alphaModFix/>
          </a:blip>
          <a:srcRect/>
          <a:stretch/>
        </p:blipFill>
        <p:spPr>
          <a:xfrm>
            <a:off x="6178491" y="653849"/>
            <a:ext cx="5939617" cy="4204478"/>
          </a:xfrm>
          <a:prstGeom prst="rect">
            <a:avLst/>
          </a:prstGeom>
          <a:noFill/>
          <a:ln>
            <a:noFill/>
          </a:ln>
        </p:spPr>
      </p:pic>
      <p:sp>
        <p:nvSpPr>
          <p:cNvPr id="104" name="Google Shape;104;p3"/>
          <p:cNvSpPr/>
          <p:nvPr/>
        </p:nvSpPr>
        <p:spPr>
          <a:xfrm>
            <a:off x="248240" y="5627315"/>
            <a:ext cx="4240633" cy="95410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a:solidFill>
                  <a:srgbClr val="231F20"/>
                </a:solidFill>
                <a:latin typeface="Times New Roman"/>
                <a:ea typeface="Times New Roman"/>
                <a:cs typeface="Times New Roman"/>
                <a:sym typeface="Times New Roman"/>
              </a:rPr>
              <a:t>Rác thải sinh hoạt ở khu dân cư chưa được thu gom</a:t>
            </a:r>
            <a:endParaRPr sz="2800">
              <a:solidFill>
                <a:schemeClr val="dk1"/>
              </a:solidFill>
              <a:latin typeface="Times New Roman"/>
              <a:ea typeface="Times New Roman"/>
              <a:cs typeface="Times New Roman"/>
              <a:sym typeface="Times New Roman"/>
            </a:endParaRPr>
          </a:p>
        </p:txBody>
      </p:sp>
      <p:sp>
        <p:nvSpPr>
          <p:cNvPr id="105" name="Google Shape;105;p3"/>
          <p:cNvSpPr/>
          <p:nvPr/>
        </p:nvSpPr>
        <p:spPr>
          <a:xfrm>
            <a:off x="6022108" y="5512176"/>
            <a:ext cx="6096000" cy="1119024"/>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508000" marR="506094" lvl="0" indent="0" algn="ctr" rtl="0">
              <a:lnSpc>
                <a:spcPct val="125000"/>
              </a:lnSpc>
              <a:spcBef>
                <a:spcPts val="0"/>
              </a:spcBef>
              <a:spcAft>
                <a:spcPts val="0"/>
              </a:spcAft>
              <a:buNone/>
            </a:pPr>
            <a:r>
              <a:rPr lang="vi-VN" sz="2800">
                <a:solidFill>
                  <a:srgbClr val="231F20"/>
                </a:solidFill>
                <a:latin typeface="Times New Roman"/>
                <a:ea typeface="Times New Roman"/>
                <a:cs typeface="Times New Roman"/>
                <a:sym typeface="Times New Roman"/>
              </a:rPr>
              <a:t>Con đường bám bùn than do xe chở than đi qua khu dân cư</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3">
            <a:alphaModFix/>
          </a:blip>
          <a:srcRect/>
          <a:stretch/>
        </p:blipFill>
        <p:spPr>
          <a:xfrm>
            <a:off x="64656" y="184286"/>
            <a:ext cx="11988799" cy="663286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5" descr="230 Hình nền powerpoint☘ ý tưởng | hình nền, hình, nền"/>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7" name="Google Shape;117;p5"/>
          <p:cNvSpPr/>
          <p:nvPr/>
        </p:nvSpPr>
        <p:spPr>
          <a:xfrm>
            <a:off x="309419" y="270621"/>
            <a:ext cx="11296072" cy="541071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3600" b="1">
                <a:solidFill>
                  <a:srgbClr val="231F20"/>
                </a:solidFill>
                <a:latin typeface="Times New Roman"/>
                <a:ea typeface="Times New Roman"/>
                <a:cs typeface="Times New Roman"/>
                <a:sym typeface="Times New Roman"/>
              </a:rPr>
              <a:t>- </a:t>
            </a:r>
            <a:r>
              <a:rPr lang="vi-VN" sz="3600">
                <a:solidFill>
                  <a:srgbClr val="231F20"/>
                </a:solidFill>
                <a:latin typeface="Times New Roman"/>
                <a:ea typeface="Times New Roman"/>
                <a:cs typeface="Times New Roman"/>
                <a:sym typeface="Times New Roman"/>
              </a:rPr>
              <a:t>Một số nguồn gây ô nhiễm môi trường chính gồm: nước thải, rác thải sinh hoạt; khí thải, bụi từ hoạt động khai khoáng, giao thông vận tải, xây dựng trong đô thị; rác thải từ sản xuất nông nghiệp,...</a:t>
            </a:r>
            <a:endParaRPr sz="36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vi-VN" sz="3600" b="1">
                <a:solidFill>
                  <a:srgbClr val="231F20"/>
                </a:solidFill>
                <a:latin typeface="Times New Roman"/>
                <a:ea typeface="Times New Roman"/>
                <a:cs typeface="Times New Roman"/>
                <a:sym typeface="Times New Roman"/>
              </a:rPr>
              <a:t>=&gt; </a:t>
            </a:r>
            <a:r>
              <a:rPr lang="vi-VN" sz="3600" b="1" i="1">
                <a:solidFill>
                  <a:srgbClr val="231F20"/>
                </a:solidFill>
                <a:latin typeface="Times New Roman"/>
                <a:ea typeface="Times New Roman"/>
                <a:cs typeface="Times New Roman"/>
                <a:sym typeface="Times New Roman"/>
              </a:rPr>
              <a:t>Ô nhiễm môi trường là hiện tượng môi trường tự nhiên đã bị nhiễm bẩn. Đồng thời, các tính chất vật lí, hoá học, sinh học của môi trường bị thay đổi, gây hại tới sức khoẻ con người và các sinh vật khác. Ô nhiễm môi trường chủ yếu là do con người gây ra</a:t>
            </a:r>
            <a:endParaRPr sz="36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 calcmode="lin" valueType="num">
                                      <p:cBhvr additive="base">
                                        <p:cTn id="7" dur="500"/>
                                        <p:tgtEl>
                                          <p:spTgt spid="1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 calcmode="lin" valueType="num">
                                      <p:cBhvr additive="base">
                                        <p:cTn id="12" dur="500"/>
                                        <p:tgtEl>
                                          <p:spTgt spid="1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7"/>
          <p:cNvSpPr/>
          <p:nvPr/>
        </p:nvSpPr>
        <p:spPr>
          <a:xfrm>
            <a:off x="0" y="339558"/>
            <a:ext cx="12192000" cy="483017"/>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2400" b="1">
                <a:solidFill>
                  <a:schemeClr val="dk1"/>
                </a:solidFill>
                <a:latin typeface="Times New Roman"/>
                <a:ea typeface="Times New Roman"/>
                <a:cs typeface="Times New Roman"/>
                <a:sym typeface="Times New Roman"/>
              </a:rPr>
              <a:t>2. Một số hoạt động bảo vệ môi trường khu dân cư ở tỉnh Quảng Ninh</a:t>
            </a:r>
            <a:endParaRPr sz="2400" b="1">
              <a:solidFill>
                <a:schemeClr val="dk1"/>
              </a:solidFill>
              <a:latin typeface="Times New Roman"/>
              <a:ea typeface="Times New Roman"/>
              <a:cs typeface="Times New Roman"/>
              <a:sym typeface="Times New Roman"/>
            </a:endParaRPr>
          </a:p>
        </p:txBody>
      </p:sp>
      <p:pic>
        <p:nvPicPr>
          <p:cNvPr id="131" name="Google Shape;131;p7"/>
          <p:cNvPicPr preferRelativeResize="0"/>
          <p:nvPr/>
        </p:nvPicPr>
        <p:blipFill rotWithShape="1">
          <a:blip r:embed="rId3">
            <a:alphaModFix/>
          </a:blip>
          <a:srcRect/>
          <a:stretch/>
        </p:blipFill>
        <p:spPr>
          <a:xfrm>
            <a:off x="171391" y="1089998"/>
            <a:ext cx="3966499" cy="3639020"/>
          </a:xfrm>
          <a:prstGeom prst="rect">
            <a:avLst/>
          </a:prstGeom>
          <a:noFill/>
          <a:ln>
            <a:noFill/>
          </a:ln>
        </p:spPr>
      </p:pic>
      <p:pic>
        <p:nvPicPr>
          <p:cNvPr id="132" name="Google Shape;132;p7"/>
          <p:cNvPicPr preferRelativeResize="0"/>
          <p:nvPr/>
        </p:nvPicPr>
        <p:blipFill rotWithShape="1">
          <a:blip r:embed="rId4">
            <a:alphaModFix/>
          </a:blip>
          <a:srcRect/>
          <a:stretch/>
        </p:blipFill>
        <p:spPr>
          <a:xfrm>
            <a:off x="6782001" y="1202920"/>
            <a:ext cx="5077490" cy="4080279"/>
          </a:xfrm>
          <a:prstGeom prst="rect">
            <a:avLst/>
          </a:prstGeom>
          <a:noFill/>
          <a:ln>
            <a:noFill/>
          </a:ln>
        </p:spPr>
      </p:pic>
      <p:sp>
        <p:nvSpPr>
          <p:cNvPr id="133" name="Google Shape;133;p7"/>
          <p:cNvSpPr/>
          <p:nvPr/>
        </p:nvSpPr>
        <p:spPr>
          <a:xfrm>
            <a:off x="0" y="5283199"/>
            <a:ext cx="4793226" cy="1015622"/>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58738" marR="182880" lvl="0" indent="242888" algn="ctr" rtl="0">
              <a:lnSpc>
                <a:spcPct val="125000"/>
              </a:lnSpc>
              <a:spcBef>
                <a:spcPts val="0"/>
              </a:spcBef>
              <a:spcAft>
                <a:spcPts val="0"/>
              </a:spcAft>
              <a:buNone/>
            </a:pPr>
            <a:r>
              <a:rPr lang="vi-VN" sz="2400" dirty="0">
                <a:solidFill>
                  <a:srgbClr val="231F20"/>
                </a:solidFill>
                <a:latin typeface="Times New Roman"/>
                <a:ea typeface="Times New Roman"/>
                <a:cs typeface="Times New Roman"/>
                <a:sym typeface="Times New Roman"/>
              </a:rPr>
              <a:t>Công viên Lán Bè xanh, </a:t>
            </a:r>
            <a:r>
              <a:rPr lang="vi-VN" sz="2400" dirty="0" smtClean="0">
                <a:solidFill>
                  <a:srgbClr val="231F20"/>
                </a:solidFill>
                <a:latin typeface="Times New Roman"/>
                <a:ea typeface="Times New Roman"/>
                <a:cs typeface="Times New Roman"/>
                <a:sym typeface="Times New Roman"/>
              </a:rPr>
              <a:t>sạch,</a:t>
            </a:r>
            <a:r>
              <a:rPr lang="en-US" sz="2400" dirty="0" smtClean="0">
                <a:solidFill>
                  <a:srgbClr val="231F20"/>
                </a:solidFill>
                <a:latin typeface="Times New Roman"/>
                <a:ea typeface="Times New Roman"/>
                <a:cs typeface="Times New Roman"/>
                <a:sym typeface="Times New Roman"/>
              </a:rPr>
              <a:t> </a:t>
            </a:r>
            <a:r>
              <a:rPr lang="vi-VN" sz="2400" dirty="0" smtClean="0">
                <a:solidFill>
                  <a:srgbClr val="231F20"/>
                </a:solidFill>
                <a:latin typeface="Times New Roman"/>
                <a:ea typeface="Times New Roman"/>
                <a:cs typeface="Times New Roman"/>
                <a:sym typeface="Times New Roman"/>
              </a:rPr>
              <a:t>đẹp </a:t>
            </a:r>
            <a:r>
              <a:rPr lang="vi-VN" sz="2400" dirty="0">
                <a:solidFill>
                  <a:srgbClr val="231F20"/>
                </a:solidFill>
                <a:latin typeface="Times New Roman"/>
                <a:ea typeface="Times New Roman"/>
                <a:cs typeface="Times New Roman"/>
                <a:sym typeface="Times New Roman"/>
              </a:rPr>
              <a:t>ở thành phố Hạ Long</a:t>
            </a:r>
            <a:endParaRPr sz="2400" dirty="0">
              <a:solidFill>
                <a:schemeClr val="dk1"/>
              </a:solidFill>
              <a:latin typeface="Times New Roman"/>
              <a:ea typeface="Times New Roman"/>
              <a:cs typeface="Times New Roman"/>
              <a:sym typeface="Times New Roman"/>
            </a:endParaRPr>
          </a:p>
        </p:txBody>
      </p:sp>
      <p:sp>
        <p:nvSpPr>
          <p:cNvPr id="134" name="Google Shape;134;p7"/>
          <p:cNvSpPr/>
          <p:nvPr/>
        </p:nvSpPr>
        <p:spPr>
          <a:xfrm>
            <a:off x="6862618" y="5331161"/>
            <a:ext cx="4996873" cy="147728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142875" marR="0" lvl="0" indent="39370" algn="ctr" rtl="0">
              <a:lnSpc>
                <a:spcPct val="125000"/>
              </a:lnSpc>
              <a:spcBef>
                <a:spcPts val="0"/>
              </a:spcBef>
              <a:spcAft>
                <a:spcPts val="0"/>
              </a:spcAft>
              <a:buNone/>
            </a:pPr>
            <a:r>
              <a:rPr lang="vi-VN" sz="2400" dirty="0">
                <a:solidFill>
                  <a:srgbClr val="231F20"/>
                </a:solidFill>
                <a:latin typeface="+mj-lt"/>
                <a:sym typeface="Arial"/>
              </a:rPr>
              <a:t>Người dân xã Liên Vị (thị xã Quảng Yên) trồng cây, hoa làm đẹp cảnh quan tuyến đường liên xã</a:t>
            </a:r>
            <a:endParaRPr sz="3600" dirty="0">
              <a:solidFill>
                <a:schemeClr val="dk1"/>
              </a:solidFill>
              <a:latin typeface="+mj-lt"/>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8" descr="230 Hình nền powerpoint☘ ý tưởng | hình nền, hình, nền"/>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1" name="Google Shape;141;p8"/>
          <p:cNvPicPr preferRelativeResize="0"/>
          <p:nvPr/>
        </p:nvPicPr>
        <p:blipFill rotWithShape="1">
          <a:blip r:embed="rId4">
            <a:alphaModFix/>
          </a:blip>
          <a:srcRect/>
          <a:stretch/>
        </p:blipFill>
        <p:spPr>
          <a:xfrm>
            <a:off x="270393" y="723582"/>
            <a:ext cx="5280661" cy="4264054"/>
          </a:xfrm>
          <a:prstGeom prst="rect">
            <a:avLst/>
          </a:prstGeom>
          <a:noFill/>
          <a:ln>
            <a:noFill/>
          </a:ln>
        </p:spPr>
      </p:pic>
      <p:pic>
        <p:nvPicPr>
          <p:cNvPr id="142" name="Google Shape;142;p8"/>
          <p:cNvPicPr preferRelativeResize="0"/>
          <p:nvPr/>
        </p:nvPicPr>
        <p:blipFill rotWithShape="1">
          <a:blip r:embed="rId5">
            <a:alphaModFix/>
          </a:blip>
          <a:srcRect/>
          <a:stretch/>
        </p:blipFill>
        <p:spPr>
          <a:xfrm>
            <a:off x="6682249" y="723582"/>
            <a:ext cx="5315787" cy="4264054"/>
          </a:xfrm>
          <a:prstGeom prst="rect">
            <a:avLst/>
          </a:prstGeom>
          <a:noFill/>
          <a:ln>
            <a:noFill/>
          </a:ln>
        </p:spPr>
      </p:pic>
      <p:sp>
        <p:nvSpPr>
          <p:cNvPr id="143" name="Google Shape;143;p8"/>
          <p:cNvSpPr/>
          <p:nvPr/>
        </p:nvSpPr>
        <p:spPr>
          <a:xfrm>
            <a:off x="270393" y="5064887"/>
            <a:ext cx="5169825" cy="120032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vi-VN" sz="2400">
                <a:solidFill>
                  <a:srgbClr val="231F20"/>
                </a:solidFill>
                <a:latin typeface="Times New Roman"/>
                <a:ea typeface="Times New Roman"/>
                <a:cs typeface="Times New Roman"/>
                <a:sym typeface="Times New Roman"/>
              </a:rPr>
              <a:t>Phong trào “Ngày chủ nhật vì một Hạ Long xanh” thu hút đông đảo người dân trên địa bàn tham gia</a:t>
            </a:r>
            <a:endParaRPr sz="2400">
              <a:solidFill>
                <a:schemeClr val="dk1"/>
              </a:solidFill>
              <a:latin typeface="Times New Roman"/>
              <a:ea typeface="Times New Roman"/>
              <a:cs typeface="Times New Roman"/>
              <a:sym typeface="Times New Roman"/>
            </a:endParaRPr>
          </a:p>
        </p:txBody>
      </p:sp>
      <p:sp>
        <p:nvSpPr>
          <p:cNvPr id="144" name="Google Shape;144;p8"/>
          <p:cNvSpPr/>
          <p:nvPr/>
        </p:nvSpPr>
        <p:spPr>
          <a:xfrm>
            <a:off x="7166791" y="5276334"/>
            <a:ext cx="483124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a:solidFill>
                  <a:srgbClr val="231F20"/>
                </a:solidFill>
                <a:latin typeface="Times New Roman"/>
                <a:ea typeface="Times New Roman"/>
                <a:cs typeface="Times New Roman"/>
                <a:sym typeface="Times New Roman"/>
              </a:rPr>
              <a:t>Hoạt động thu gom rác làm sạch bờ biển</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9"/>
          <p:cNvSpPr/>
          <p:nvPr/>
        </p:nvSpPr>
        <p:spPr>
          <a:xfrm>
            <a:off x="184726" y="406926"/>
            <a:ext cx="11314545" cy="5392823"/>
          </a:xfrm>
          <a:prstGeom prst="rect">
            <a:avLst/>
          </a:prstGeom>
          <a:noFill/>
          <a:ln>
            <a:noFill/>
          </a:ln>
        </p:spPr>
        <p:txBody>
          <a:bodyPr spcFirstLastPara="1" wrap="square" lIns="91425" tIns="45700" rIns="91425" bIns="45700" anchor="t" anchorCtr="0">
            <a:spAutoFit/>
          </a:bodyPr>
          <a:lstStyle/>
          <a:p>
            <a:pPr marL="0" marR="115570" lvl="0" indent="0" algn="just" rtl="0">
              <a:lnSpc>
                <a:spcPct val="137000"/>
              </a:lnSpc>
              <a:spcBef>
                <a:spcPts val="0"/>
              </a:spcBef>
              <a:spcAft>
                <a:spcPts val="0"/>
              </a:spcAft>
              <a:buNone/>
            </a:pPr>
            <a:r>
              <a:rPr lang="vi-VN" sz="2800" dirty="0">
                <a:solidFill>
                  <a:srgbClr val="231F20"/>
                </a:solidFill>
                <a:latin typeface="Times New Roman"/>
                <a:ea typeface="Times New Roman"/>
                <a:cs typeface="Times New Roman"/>
                <a:sym typeface="Times New Roman"/>
              </a:rPr>
              <a:t>Thực hiện mục tiêu “tăng trưởng xanh”, tỉnh Quảng Ninh đã thực hiện phong trào xây dựng tỉnh xanh, sạch, đẹp và vệ sinh môi trường ở các địa phương trong tỉnh. </a:t>
            </a:r>
            <a:endParaRPr sz="2800" dirty="0">
              <a:solidFill>
                <a:schemeClr val="dk1"/>
              </a:solidFill>
              <a:latin typeface="Times New Roman"/>
              <a:ea typeface="Times New Roman"/>
              <a:cs typeface="Times New Roman"/>
              <a:sym typeface="Times New Roman"/>
            </a:endParaRPr>
          </a:p>
          <a:p>
            <a:pPr marL="0" marR="115570" lvl="0" indent="0" algn="just" rtl="0">
              <a:lnSpc>
                <a:spcPct val="137000"/>
              </a:lnSpc>
              <a:spcBef>
                <a:spcPts val="370"/>
              </a:spcBef>
              <a:spcAft>
                <a:spcPts val="0"/>
              </a:spcAft>
              <a:buNone/>
            </a:pPr>
            <a:r>
              <a:rPr lang="vi-VN" sz="2800" dirty="0">
                <a:solidFill>
                  <a:srgbClr val="231F20"/>
                </a:solidFill>
                <a:latin typeface="Times New Roman"/>
                <a:ea typeface="Times New Roman"/>
                <a:cs typeface="Times New Roman"/>
                <a:sym typeface="Times New Roman"/>
              </a:rPr>
              <a:t>Một số hoạt động bảo vệ môi trường đã triển khai hiệu quả ở khu dân cư như: vệ sinh môi trường vào ngày “Thứ 7 tình nguyện”, ngày “Chủ nhật xanh” hằng tuần, dọn vệ sinh môi trường, thu gom rác thải, thu gom vỏ bao bì thuốc bảo vệ thực vật, khơi thông dòng chảy sông suối, kênh mương nội đồng, làm sạch bờ biển, trồng cây xanh cải thiện môi trường, tạo cảnh quan môi trường xanh, sạch, đẹp ở khu dân cư,…</a:t>
            </a:r>
            <a:endParaRPr sz="28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 calcmode="lin" valueType="num">
                                      <p:cBhvr additive="base">
                                        <p:cTn id="7" dur="500"/>
                                        <p:tgtEl>
                                          <p:spTgt spid="1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0">
                                            <p:txEl>
                                              <p:pRg st="1" end="1"/>
                                            </p:txEl>
                                          </p:spTgt>
                                        </p:tgtEl>
                                        <p:attrNameLst>
                                          <p:attrName>style.visibility</p:attrName>
                                        </p:attrNameLst>
                                      </p:cBhvr>
                                      <p:to>
                                        <p:strVal val="visible"/>
                                      </p:to>
                                    </p:set>
                                    <p:anim calcmode="lin" valueType="num">
                                      <p:cBhvr additive="base">
                                        <p:cTn id="12" dur="500"/>
                                        <p:tgtEl>
                                          <p:spTgt spid="15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10"/>
          <p:cNvSpPr/>
          <p:nvPr/>
        </p:nvSpPr>
        <p:spPr>
          <a:xfrm>
            <a:off x="526471" y="494320"/>
            <a:ext cx="11018983"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2800" b="1">
                <a:solidFill>
                  <a:schemeClr val="dk1"/>
                </a:solidFill>
                <a:latin typeface="Times New Roman"/>
                <a:ea typeface="Times New Roman"/>
                <a:cs typeface="Times New Roman"/>
                <a:sym typeface="Times New Roman"/>
              </a:rPr>
              <a:t>3.Thu thập và phân loại thông tin, bằng chứng cho thấy người dân địa phương có những tác động tích cực hoặc tiêu cực đến môi trường</a:t>
            </a:r>
            <a:endParaRPr sz="2800" b="1">
              <a:solidFill>
                <a:schemeClr val="dk1"/>
              </a:solidFill>
              <a:latin typeface="Times New Roman"/>
              <a:ea typeface="Times New Roman"/>
              <a:cs typeface="Times New Roman"/>
              <a:sym typeface="Times New Roman"/>
            </a:endParaRPr>
          </a:p>
        </p:txBody>
      </p:sp>
      <p:sp>
        <p:nvSpPr>
          <p:cNvPr id="157" name="Google Shape;157;p10"/>
          <p:cNvSpPr/>
          <p:nvPr/>
        </p:nvSpPr>
        <p:spPr>
          <a:xfrm>
            <a:off x="845127" y="2225964"/>
            <a:ext cx="10501746" cy="1588654"/>
          </a:xfrm>
          <a:prstGeom prst="roundRect">
            <a:avLst>
              <a:gd name="adj" fmla="val 16667"/>
            </a:avLst>
          </a:prstGeom>
          <a:solidFill>
            <a:schemeClr val="bg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vi-VN" sz="2800" b="1" dirty="0">
                <a:solidFill>
                  <a:schemeClr val="tx1"/>
                </a:solidFill>
                <a:latin typeface="Times New Roman"/>
                <a:ea typeface="Times New Roman"/>
                <a:cs typeface="Times New Roman"/>
                <a:sym typeface="Times New Roman"/>
              </a:rPr>
              <a:t>Chuẩn bị:</a:t>
            </a:r>
            <a:endParaRPr sz="2800" dirty="0">
              <a:solidFill>
                <a:schemeClr val="tx1"/>
              </a:solidFill>
              <a:latin typeface="Times New Roman"/>
              <a:ea typeface="Times New Roman"/>
              <a:cs typeface="Times New Roman"/>
              <a:sym typeface="Times New Roman"/>
            </a:endParaRPr>
          </a:p>
          <a:p>
            <a:pPr marL="0" marR="0" lvl="0" indent="0" algn="l" rtl="0">
              <a:spcBef>
                <a:spcPts val="0"/>
              </a:spcBef>
              <a:spcAft>
                <a:spcPts val="0"/>
              </a:spcAft>
              <a:buNone/>
            </a:pPr>
            <a:r>
              <a:rPr lang="vi-VN" sz="2800" dirty="0">
                <a:solidFill>
                  <a:schemeClr val="tx1"/>
                </a:solidFill>
                <a:latin typeface="Times New Roman"/>
                <a:ea typeface="Times New Roman"/>
                <a:cs typeface="Times New Roman"/>
                <a:sym typeface="Times New Roman"/>
              </a:rPr>
              <a:t>Chụp ảnh, quay clip, viết bài,... (hoặc sưu tầm qua sách báo) các hoạt động tích cực hoặc tiêu cực đến môi trường.</a:t>
            </a:r>
            <a:endParaRPr dirty="0">
              <a:solidFill>
                <a:schemeClr val="tx1"/>
              </a:solidFill>
            </a:endParaRPr>
          </a:p>
        </p:txBody>
      </p:sp>
      <p:sp>
        <p:nvSpPr>
          <p:cNvPr id="158" name="Google Shape;158;p10"/>
          <p:cNvSpPr/>
          <p:nvPr/>
        </p:nvSpPr>
        <p:spPr>
          <a:xfrm>
            <a:off x="845127" y="4156364"/>
            <a:ext cx="10580255" cy="1764145"/>
          </a:xfrm>
          <a:prstGeom prst="roundRect">
            <a:avLst>
              <a:gd name="adj" fmla="val 16667"/>
            </a:avLst>
          </a:prstGeom>
          <a:solidFill>
            <a:schemeClr val="bg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vi-VN" sz="2800" b="1" dirty="0">
                <a:solidFill>
                  <a:schemeClr val="tx1"/>
                </a:solidFill>
                <a:latin typeface="Times New Roman"/>
                <a:ea typeface="Times New Roman"/>
                <a:cs typeface="Times New Roman"/>
                <a:sym typeface="Times New Roman"/>
              </a:rPr>
              <a:t>Hoạt động nhóm:</a:t>
            </a:r>
            <a:endParaRPr sz="2800" dirty="0">
              <a:solidFill>
                <a:schemeClr val="tx1"/>
              </a:solidFill>
              <a:latin typeface="Times New Roman"/>
              <a:ea typeface="Times New Roman"/>
              <a:cs typeface="Times New Roman"/>
              <a:sym typeface="Times New Roman"/>
            </a:endParaRPr>
          </a:p>
          <a:p>
            <a:pPr marL="0" marR="0" lvl="0" indent="0" algn="l" rtl="0">
              <a:spcBef>
                <a:spcPts val="0"/>
              </a:spcBef>
              <a:spcAft>
                <a:spcPts val="0"/>
              </a:spcAft>
              <a:buNone/>
            </a:pPr>
            <a:r>
              <a:rPr lang="vi-VN" sz="2800" dirty="0">
                <a:solidFill>
                  <a:schemeClr val="tx1"/>
                </a:solidFill>
                <a:latin typeface="Times New Roman"/>
                <a:ea typeface="Times New Roman"/>
                <a:cs typeface="Times New Roman"/>
                <a:sym typeface="Times New Roman"/>
              </a:rPr>
              <a:t>Phân loại các hoạt động tích cực, tiêu cực với môi trường của người dân địa phương theo gợi ý sau:</a:t>
            </a:r>
            <a:endParaRPr dirty="0">
              <a:solidFill>
                <a:schemeClr val="tx1"/>
              </a:solidFill>
            </a:endParaRPr>
          </a:p>
        </p:txBody>
      </p:sp>
      <p:sp>
        <p:nvSpPr>
          <p:cNvPr id="159" name="Google Shape;159;p10"/>
          <p:cNvSpPr/>
          <p:nvPr/>
        </p:nvSpPr>
        <p:spPr>
          <a:xfrm>
            <a:off x="0" y="2438400"/>
            <a:ext cx="923636" cy="1163782"/>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a:solidFill>
                  <a:schemeClr val="lt1"/>
                </a:solidFill>
                <a:latin typeface="Times New Roman"/>
                <a:ea typeface="Times New Roman"/>
                <a:cs typeface="Times New Roman"/>
                <a:sym typeface="Times New Roman"/>
              </a:rPr>
              <a:t>1</a:t>
            </a:r>
            <a:endParaRPr/>
          </a:p>
        </p:txBody>
      </p:sp>
      <p:sp>
        <p:nvSpPr>
          <p:cNvPr id="160" name="Google Shape;160;p10"/>
          <p:cNvSpPr/>
          <p:nvPr/>
        </p:nvSpPr>
        <p:spPr>
          <a:xfrm>
            <a:off x="-39254" y="4462888"/>
            <a:ext cx="923636" cy="1163782"/>
          </a:xfrm>
          <a:prstGeom prst="ellipse">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a:solidFill>
                  <a:schemeClr val="lt1"/>
                </a:solidFill>
                <a:latin typeface="Times New Roman"/>
                <a:ea typeface="Times New Roman"/>
                <a:cs typeface="Times New Roman"/>
                <a:sym typeface="Times New Roman"/>
              </a:rPr>
              <a: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500"/>
                                        <p:tgtEl>
                                          <p:spTgt spid="1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678</Words>
  <Application>Microsoft Office PowerPoint</Application>
  <PresentationFormat>Widescreen</PresentationFormat>
  <Paragraphs>42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Tahoma</vt:lpstr>
      <vt:lpstr>Times New Roman</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dc:creator>
  <cp:lastModifiedBy>Nguyễn Thùy</cp:lastModifiedBy>
  <cp:revision>3</cp:revision>
  <dcterms:created xsi:type="dcterms:W3CDTF">2022-04-19T12:25:21Z</dcterms:created>
  <dcterms:modified xsi:type="dcterms:W3CDTF">2025-05-10T10:43:15Z</dcterms:modified>
</cp:coreProperties>
</file>