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341" r:id="rId2"/>
    <p:sldId id="260" r:id="rId3"/>
    <p:sldId id="401" r:id="rId4"/>
    <p:sldId id="398" r:id="rId5"/>
    <p:sldId id="299" r:id="rId6"/>
    <p:sldId id="400" r:id="rId7"/>
    <p:sldId id="384" r:id="rId8"/>
    <p:sldId id="386" r:id="rId9"/>
  </p:sldIdLst>
  <p:sldSz cx="12192000" cy="6858000"/>
  <p:notesSz cx="6858000" cy="9144000"/>
  <p:embeddedFontLst>
    <p:embeddedFont>
      <p:font typeface="宋体" panose="02010600030101010101" pitchFamily="2" charset="-122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187" userDrawn="1">
          <p15:clr>
            <a:srgbClr val="A4A3A4"/>
          </p15:clr>
        </p15:guide>
        <p15:guide id="2" pos="38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E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810" y="60"/>
      </p:cViewPr>
      <p:guideLst>
        <p:guide orient="horz" pos="2187"/>
        <p:guide pos="3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60648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a073618e60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a073618e60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 v2">
  <p:cSld name="CUSTOM_21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"/>
          <p:cNvSpPr/>
          <p:nvPr/>
        </p:nvSpPr>
        <p:spPr>
          <a:xfrm>
            <a:off x="170850" y="188700"/>
            <a:ext cx="4308000" cy="21480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6"/>
          <p:cNvSpPr/>
          <p:nvPr/>
        </p:nvSpPr>
        <p:spPr>
          <a:xfrm>
            <a:off x="170850" y="2336700"/>
            <a:ext cx="4308000" cy="4332600"/>
          </a:xfrm>
          <a:prstGeom prst="rect">
            <a:avLst/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6"/>
          <p:cNvSpPr/>
          <p:nvPr/>
        </p:nvSpPr>
        <p:spPr>
          <a:xfrm>
            <a:off x="170850" y="4168075"/>
            <a:ext cx="2500200" cy="2501100"/>
          </a:xfrm>
          <a:prstGeom prst="rect">
            <a:avLst/>
          </a:prstGeom>
          <a:solidFill>
            <a:schemeClr val="accent6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6"/>
          <p:cNvSpPr/>
          <p:nvPr/>
        </p:nvSpPr>
        <p:spPr>
          <a:xfrm>
            <a:off x="4478850" y="188700"/>
            <a:ext cx="7542300" cy="6480600"/>
          </a:xfrm>
          <a:prstGeom prst="rect">
            <a:avLst/>
          </a:prstGeom>
          <a:gradFill>
            <a:gsLst>
              <a:gs pos="0">
                <a:schemeClr val="accent3"/>
              </a:gs>
              <a:gs pos="50000">
                <a:schemeClr val="accent4"/>
              </a:gs>
              <a:gs pos="100000">
                <a:schemeClr val="accent5"/>
              </a:gs>
            </a:gsLst>
            <a:lin ang="0" scaled="0"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490775" y="560625"/>
            <a:ext cx="11210400" cy="5772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 rot="-5400000">
            <a:off x="11165725" y="188900"/>
            <a:ext cx="855600" cy="855300"/>
          </a:xfrm>
          <a:prstGeom prst="rect">
            <a:avLst/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sldNum" idx="12"/>
          </p:nvPr>
        </p:nvSpPr>
        <p:spPr>
          <a:xfrm>
            <a:off x="11227670" y="354059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  <p:sp>
        <p:nvSpPr>
          <p:cNvPr id="69" name="Google Shape;69;p6"/>
          <p:cNvSpPr txBox="1">
            <a:spLocks noGrp="1"/>
          </p:cNvSpPr>
          <p:nvPr>
            <p:ph type="title"/>
          </p:nvPr>
        </p:nvSpPr>
        <p:spPr>
          <a:xfrm>
            <a:off x="1707000" y="876425"/>
            <a:ext cx="87780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body" idx="1"/>
          </p:nvPr>
        </p:nvSpPr>
        <p:spPr>
          <a:xfrm>
            <a:off x="1707000" y="1889875"/>
            <a:ext cx="5058600" cy="4091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body" idx="2"/>
          </p:nvPr>
        </p:nvSpPr>
        <p:spPr>
          <a:xfrm>
            <a:off x="9736200" y="1889875"/>
            <a:ext cx="748800" cy="4091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4 Section Title">
  <p:cSld name="CUSTOM_3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7"/>
          <p:cNvSpPr/>
          <p:nvPr/>
        </p:nvSpPr>
        <p:spPr>
          <a:xfrm flipH="1">
            <a:off x="7713150" y="188700"/>
            <a:ext cx="4308000" cy="2148000"/>
          </a:xfrm>
          <a:prstGeom prst="rect">
            <a:avLst/>
          </a:prstGeom>
          <a:solidFill>
            <a:schemeClr val="accen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/>
          <p:nvPr/>
        </p:nvSpPr>
        <p:spPr>
          <a:xfrm flipH="1">
            <a:off x="7713150" y="2336700"/>
            <a:ext cx="4308000" cy="4332600"/>
          </a:xfrm>
          <a:prstGeom prst="rect">
            <a:avLst/>
          </a:prstGeom>
          <a:solidFill>
            <a:schemeClr val="accen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7"/>
          <p:cNvSpPr/>
          <p:nvPr/>
        </p:nvSpPr>
        <p:spPr>
          <a:xfrm flipH="1">
            <a:off x="170850" y="188700"/>
            <a:ext cx="7542300" cy="6480600"/>
          </a:xfrm>
          <a:prstGeom prst="rect">
            <a:avLst/>
          </a:prstGeom>
          <a:gradFill>
            <a:gsLst>
              <a:gs pos="0">
                <a:schemeClr val="accent3"/>
              </a:gs>
              <a:gs pos="50000">
                <a:schemeClr val="accent4"/>
              </a:gs>
              <a:gs pos="100000">
                <a:schemeClr val="accent5"/>
              </a:gs>
            </a:gsLst>
            <a:lin ang="0" scaled="0"/>
          </a:gra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7"/>
          <p:cNvSpPr/>
          <p:nvPr/>
        </p:nvSpPr>
        <p:spPr>
          <a:xfrm>
            <a:off x="490775" y="560625"/>
            <a:ext cx="11210400" cy="5772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7"/>
          <p:cNvSpPr/>
          <p:nvPr/>
        </p:nvSpPr>
        <p:spPr>
          <a:xfrm rot="-5400000">
            <a:off x="11165725" y="188900"/>
            <a:ext cx="855600" cy="855300"/>
          </a:xfrm>
          <a:prstGeom prst="rect">
            <a:avLst/>
          </a:prstGeom>
          <a:solidFill>
            <a:schemeClr val="accent6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7"/>
          <p:cNvSpPr txBox="1">
            <a:spLocks noGrp="1"/>
          </p:cNvSpPr>
          <p:nvPr>
            <p:ph type="sldNum" idx="12"/>
          </p:nvPr>
        </p:nvSpPr>
        <p:spPr>
          <a:xfrm>
            <a:off x="11227670" y="354059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ctr" rtl="0">
              <a:buNone/>
              <a:defRPr sz="1500" b="1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  <p:sp>
        <p:nvSpPr>
          <p:cNvPr id="79" name="Google Shape;79;p7"/>
          <p:cNvSpPr txBox="1">
            <a:spLocks noGrp="1"/>
          </p:cNvSpPr>
          <p:nvPr>
            <p:ph type="title"/>
          </p:nvPr>
        </p:nvSpPr>
        <p:spPr>
          <a:xfrm>
            <a:off x="2401350" y="2621650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ldrich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9pPr>
          </a:lstStyle>
          <a:p>
            <a:endParaRPr/>
          </a:p>
        </p:txBody>
      </p:sp>
      <p:sp>
        <p:nvSpPr>
          <p:cNvPr id="80" name="Google Shape;80;p7"/>
          <p:cNvSpPr txBox="1">
            <a:spLocks noGrp="1"/>
          </p:cNvSpPr>
          <p:nvPr>
            <p:ph type="body" idx="1"/>
          </p:nvPr>
        </p:nvSpPr>
        <p:spPr>
          <a:xfrm>
            <a:off x="2401350" y="4705300"/>
            <a:ext cx="73893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marL="914400" lvl="1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81" name="Google Shape;81;p7"/>
          <p:cNvSpPr/>
          <p:nvPr/>
        </p:nvSpPr>
        <p:spPr>
          <a:xfrm rot="10800000" flipH="1">
            <a:off x="-1940625" y="4537600"/>
            <a:ext cx="4242000" cy="4242000"/>
          </a:xfrm>
          <a:prstGeom prst="pie">
            <a:avLst>
              <a:gd name="adj1" fmla="val 21572307"/>
              <a:gd name="adj2" fmla="val 5412299"/>
            </a:avLst>
          </a:prstGeom>
          <a:solidFill>
            <a:schemeClr val="accent6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/>
          <a:p>
            <a:pPr lvl="0">
              <a:buClrTx/>
              <a:buSz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Tx/>
              <a:buSzTx/>
              <a:buNone/>
            </a:pPr>
            <a:fld id="{9A0DB2DC-4C9A-4742-B13C-FB6460FD350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FDE934FF-F4E1-47C5-9CA5-30A81DDE2BE4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fair Display"/>
              <a:buNone/>
              <a:defRPr sz="4000" b="1" i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Frank Ruhl Libre" panose="00000500000000000000"/>
              <a:buNone/>
              <a:defRPr sz="4000">
                <a:solidFill>
                  <a:schemeClr val="dk1"/>
                </a:solidFill>
                <a:latin typeface="Frank Ruhl Libre" panose="00000500000000000000"/>
                <a:ea typeface="Frank Ruhl Libre" panose="00000500000000000000"/>
                <a:cs typeface="Frank Ruhl Libre" panose="00000500000000000000"/>
                <a:sym typeface="Frank Ruhl Libre" panose="00000500000000000000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Frank Ruhl Libre" panose="00000500000000000000"/>
              <a:buNone/>
              <a:defRPr sz="4000">
                <a:solidFill>
                  <a:schemeClr val="dk1"/>
                </a:solidFill>
                <a:latin typeface="Frank Ruhl Libre" panose="00000500000000000000"/>
                <a:ea typeface="Frank Ruhl Libre" panose="00000500000000000000"/>
                <a:cs typeface="Frank Ruhl Libre" panose="00000500000000000000"/>
                <a:sym typeface="Frank Ruhl Libre" panose="00000500000000000000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Frank Ruhl Libre" panose="00000500000000000000"/>
              <a:buNone/>
              <a:defRPr sz="4000">
                <a:solidFill>
                  <a:schemeClr val="dk1"/>
                </a:solidFill>
                <a:latin typeface="Frank Ruhl Libre" panose="00000500000000000000"/>
                <a:ea typeface="Frank Ruhl Libre" panose="00000500000000000000"/>
                <a:cs typeface="Frank Ruhl Libre" panose="00000500000000000000"/>
                <a:sym typeface="Frank Ruhl Libre" panose="00000500000000000000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Frank Ruhl Libre" panose="00000500000000000000"/>
              <a:buNone/>
              <a:defRPr sz="4000">
                <a:solidFill>
                  <a:schemeClr val="dk1"/>
                </a:solidFill>
                <a:latin typeface="Frank Ruhl Libre" panose="00000500000000000000"/>
                <a:ea typeface="Frank Ruhl Libre" panose="00000500000000000000"/>
                <a:cs typeface="Frank Ruhl Libre" panose="00000500000000000000"/>
                <a:sym typeface="Frank Ruhl Libre" panose="00000500000000000000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Frank Ruhl Libre" panose="00000500000000000000"/>
              <a:buNone/>
              <a:defRPr sz="4000">
                <a:solidFill>
                  <a:schemeClr val="dk1"/>
                </a:solidFill>
                <a:latin typeface="Frank Ruhl Libre" panose="00000500000000000000"/>
                <a:ea typeface="Frank Ruhl Libre" panose="00000500000000000000"/>
                <a:cs typeface="Frank Ruhl Libre" panose="00000500000000000000"/>
                <a:sym typeface="Frank Ruhl Libre" panose="00000500000000000000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Frank Ruhl Libre" panose="00000500000000000000"/>
              <a:buNone/>
              <a:defRPr sz="4000">
                <a:solidFill>
                  <a:schemeClr val="dk1"/>
                </a:solidFill>
                <a:latin typeface="Frank Ruhl Libre" panose="00000500000000000000"/>
                <a:ea typeface="Frank Ruhl Libre" panose="00000500000000000000"/>
                <a:cs typeface="Frank Ruhl Libre" panose="00000500000000000000"/>
                <a:sym typeface="Frank Ruhl Libre" panose="00000500000000000000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Frank Ruhl Libre" panose="00000500000000000000"/>
              <a:buNone/>
              <a:defRPr sz="4000">
                <a:solidFill>
                  <a:schemeClr val="dk1"/>
                </a:solidFill>
                <a:latin typeface="Frank Ruhl Libre" panose="00000500000000000000"/>
                <a:ea typeface="Frank Ruhl Libre" panose="00000500000000000000"/>
                <a:cs typeface="Frank Ruhl Libre" panose="00000500000000000000"/>
                <a:sym typeface="Frank Ruhl Libre" panose="00000500000000000000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Frank Ruhl Libre" panose="00000500000000000000"/>
              <a:buNone/>
              <a:defRPr sz="4000">
                <a:solidFill>
                  <a:schemeClr val="dk1"/>
                </a:solidFill>
                <a:latin typeface="Frank Ruhl Libre" panose="00000500000000000000"/>
                <a:ea typeface="Frank Ruhl Libre" panose="00000500000000000000"/>
                <a:cs typeface="Frank Ruhl Libre" panose="00000500000000000000"/>
                <a:sym typeface="Frank Ruhl Libre" panose="00000500000000000000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49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Quicksand Medium"/>
              <a:buChar char="●"/>
              <a:defRPr sz="19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Quicksand Medium"/>
              <a:buChar char="○"/>
              <a:defRPr sz="19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Quicksand Medium"/>
              <a:buChar char="■"/>
              <a:defRPr sz="19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Quicksand Medium"/>
              <a:buChar char="●"/>
              <a:defRPr sz="19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Quicksand Medium"/>
              <a:buChar char="○"/>
              <a:defRPr sz="19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Quicksand Medium"/>
              <a:buChar char="■"/>
              <a:defRPr sz="19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Quicksand Medium"/>
              <a:buChar char="●"/>
              <a:defRPr sz="19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Quicksand Medium"/>
              <a:buChar char="○"/>
              <a:defRPr sz="19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Quicksand Medium"/>
              <a:buChar char="■"/>
              <a:defRPr sz="19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318810" y="24377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  <p:sp>
        <p:nvSpPr>
          <p:cNvPr id="9" name="Google Shape;9;p1"/>
          <p:cNvSpPr/>
          <p:nvPr/>
        </p:nvSpPr>
        <p:spPr>
          <a:xfrm rot="5400000">
            <a:off x="-462658" y="6119355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 lang="en-GB"/>
          </a:p>
        </p:txBody>
      </p:sp>
      <p:sp>
        <p:nvSpPr>
          <p:cNvPr id="5" name="Google Shape;339;p27"/>
          <p:cNvSpPr txBox="1">
            <a:spLocks noGrp="1"/>
          </p:cNvSpPr>
          <p:nvPr>
            <p:custDataLst>
              <p:tags r:id="rId1"/>
            </p:custDataLst>
          </p:nvPr>
        </p:nvSpPr>
        <p:spPr>
          <a:xfrm>
            <a:off x="1068316" y="2064774"/>
            <a:ext cx="10702290" cy="1237615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ldrich"/>
              <a:buNone/>
              <a:defRPr sz="6000" b="1" i="1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 b="0" i="0" u="none" strike="noStrike" cap="none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 b="0" i="0" u="none" strike="noStrike" cap="none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 b="0" i="0" u="none" strike="noStrike" cap="none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 b="0" i="0" u="none" strike="noStrike" cap="none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 b="0" i="0" u="none" strike="noStrike" cap="none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 b="0" i="0" u="none" strike="noStrike" cap="none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 b="0" i="0" u="none" strike="noStrike" cap="none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bril Fatface" panose="02000503000000020003"/>
              <a:buNone/>
              <a:defRPr sz="6000" b="0" i="0" u="none" strike="noStrike" cap="none">
                <a:solidFill>
                  <a:schemeClr val="dk1"/>
                </a:solidFill>
                <a:latin typeface="Abril Fatface" panose="02000503000000020003"/>
                <a:ea typeface="Abril Fatface" panose="02000503000000020003"/>
                <a:cs typeface="Abril Fatface" panose="02000503000000020003"/>
                <a:sym typeface="Abril Fatface" panose="02000503000000020003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 MINH VỀ MỘT DANH LAM THẮNG CẢNH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2357" y="1102566"/>
            <a:ext cx="7389300" cy="962208"/>
          </a:xfrm>
        </p:spPr>
        <p:txBody>
          <a:bodyPr/>
          <a:lstStyle/>
          <a:p>
            <a:r>
              <a:rPr lang="en-US" sz="3600" i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43 – NÓI VÀ NGHE</a:t>
            </a:r>
            <a:endParaRPr lang="en-US" sz="36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7"/>
          <p:cNvSpPr txBox="1">
            <a:spLocks noGrp="1"/>
          </p:cNvSpPr>
          <p:nvPr>
            <p:ph type="title"/>
          </p:nvPr>
        </p:nvSpPr>
        <p:spPr>
          <a:xfrm>
            <a:off x="2360295" y="691658"/>
            <a:ext cx="6558915" cy="109982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ịnh hướng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0" name="Google Shape;340;p27"/>
          <p:cNvSpPr/>
          <p:nvPr/>
        </p:nvSpPr>
        <p:spPr>
          <a:xfrm>
            <a:off x="718820" y="786908"/>
            <a:ext cx="1641475" cy="90932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altLang="en-GB" sz="10000" i="1">
                <a:latin typeface="Times New Roman" panose="02020603050405020304" pitchFamily="18" charset="0"/>
                <a:ea typeface="Playfair Display SemiBold"/>
                <a:cs typeface="Times New Roman" panose="02020603050405020304" pitchFamily="18" charset="0"/>
                <a:sym typeface="Playfair Display SemiBold"/>
              </a:rPr>
              <a:t>I</a:t>
            </a:r>
          </a:p>
        </p:txBody>
      </p:sp>
      <p:sp>
        <p:nvSpPr>
          <p:cNvPr id="341" name="Google Shape;341;p27"/>
          <p:cNvSpPr txBox="1">
            <a:spLocks noGrp="1"/>
          </p:cNvSpPr>
          <p:nvPr>
            <p:ph type="sldNum" idx="12"/>
          </p:nvPr>
        </p:nvSpPr>
        <p:spPr>
          <a:xfrm>
            <a:off x="11227670" y="354059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 lang="en-GB"/>
          </a:p>
        </p:txBody>
      </p:sp>
      <p:sp>
        <p:nvSpPr>
          <p:cNvPr id="2" name="Text Box 1"/>
          <p:cNvSpPr txBox="1"/>
          <p:nvPr/>
        </p:nvSpPr>
        <p:spPr>
          <a:xfrm>
            <a:off x="1916430" y="3223260"/>
            <a:ext cx="74148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 altLang="en-US"/>
          </a:p>
        </p:txBody>
      </p:sp>
      <p:sp>
        <p:nvSpPr>
          <p:cNvPr id="3" name="Text Box 2"/>
          <p:cNvSpPr txBox="1"/>
          <p:nvPr/>
        </p:nvSpPr>
        <p:spPr>
          <a:xfrm>
            <a:off x="941498" y="2027106"/>
            <a:ext cx="105179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/>
          <p:nvPr/>
        </p:nvSpPr>
        <p:spPr>
          <a:xfrm>
            <a:off x="941498" y="3412101"/>
            <a:ext cx="105179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/>
      <p:bldP spid="339" grpId="1"/>
      <p:bldP spid="340" grpId="0" animBg="1"/>
      <p:bldP spid="340" grpId="1" animBg="1"/>
      <p:bldP spid="3" grpId="1"/>
      <p:bldP spid="3" grpId="2"/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56007" y="879059"/>
            <a:ext cx="9825063" cy="763500"/>
          </a:xfrm>
        </p:spPr>
        <p:txBody>
          <a:bodyPr/>
          <a:lstStyle/>
          <a:p>
            <a:pPr marL="107950" indent="0" algn="just">
              <a:buNone/>
            </a:pP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algn="just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65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 lang="en-GB"/>
          </a:p>
        </p:txBody>
      </p:sp>
      <p:graphicFrame>
        <p:nvGraphicFramePr>
          <p:cNvPr id="6" name="Table 5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28984606"/>
              </p:ext>
            </p:extLst>
          </p:nvPr>
        </p:nvGraphicFramePr>
        <p:xfrm>
          <a:off x="590240" y="616559"/>
          <a:ext cx="11003280" cy="5704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5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0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8325">
                <a:tc grid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NÓI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NGHE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gradFill>
                            <a:gsLst>
                              <a:gs pos="0">
                                <a:srgbClr val="007BD3"/>
                              </a:gs>
                              <a:gs pos="100000">
                                <a:srgbClr val="034373"/>
                              </a:gs>
                            </a:gsLst>
                            <a:lin scaled="0"/>
                          </a:gra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 KHI NÓI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gradFill>
                            <a:gsLst>
                              <a:gs pos="0">
                                <a:srgbClr val="007BD3"/>
                              </a:gs>
                              <a:gs pos="100000">
                                <a:srgbClr val="034373"/>
                              </a:gs>
                            </a:gsLst>
                            <a:lin scaled="0"/>
                          </a:gra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 NÓI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000" b="1">
                          <a:gradFill>
                            <a:gsLst>
                              <a:gs pos="0">
                                <a:srgbClr val="007BD3"/>
                              </a:gs>
                              <a:gs pos="100000">
                                <a:srgbClr val="034373"/>
                              </a:gs>
                            </a:gsLst>
                            <a:lin scaled="0"/>
                          </a:gra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 KHI NÓI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956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Chuẩn bị:</a:t>
                      </a:r>
                    </a:p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 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 mục đích nói và đối tượng nghe</a:t>
                      </a:r>
                    </a:p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 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 hình thức trình bày </a:t>
                      </a:r>
                    </a:p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Đánh dấu từ ngữ và câu văn quan trọng</a:t>
                      </a:r>
                    </a:p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Ghi ra giấy những câu văn quan trọng </a:t>
                      </a:r>
                    </a:p>
                    <a:p>
                      <a:pPr>
                        <a:buNone/>
                      </a:pPr>
                      <a:r>
                        <a:rPr lang="en-US" sz="20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2. Tập luyện </a:t>
                      </a:r>
                    </a:p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Luyện tập trước gương, người thân, hoặc nhóm nhỏ, tự quay video...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1.Phong thái tự tin, thoải mái. Chú ý lời chào hỏi khi bắt đầu,cảm ơn khi kết thúc.</a:t>
                      </a:r>
                    </a:p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2.Bám sát mục đích bài nói, thống nhất cách xưng hô</a:t>
                      </a:r>
                    </a:p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Điều chỉnh giọng nói, tốc độ nói  và sử dụng cử chỉ điệu bộ cho phù hợp</a:t>
                      </a:r>
                    </a:p>
                    <a:p>
                      <a:pPr>
                        <a:buNone/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 dụng hiệu quả phương tiện phi ngôn ngữ</a:t>
                      </a:r>
                    </a:p>
                    <a:p>
                      <a:pPr>
                        <a:buNone/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 dụng các phương tiện hỗ trợ để bài nói thú vị hấp dẫn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Lắng nghe</a:t>
                      </a:r>
                    </a:p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Tiếp </a:t>
                      </a: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 ý kiến</a:t>
                      </a:r>
                    </a:p>
                    <a:p>
                      <a:pPr>
                        <a:buNone/>
                      </a:pPr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Phản hồi những ý kiến của người nghe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lắng nghe, quan sát, nhận xét phần trình bày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 tác với người nói bằng ánh mắt, nét mặt...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7"/>
          <p:cNvSpPr txBox="1">
            <a:spLocks noGrp="1"/>
          </p:cNvSpPr>
          <p:nvPr>
            <p:ph type="title"/>
          </p:nvPr>
        </p:nvSpPr>
        <p:spPr>
          <a:xfrm>
            <a:off x="2401047" y="1787696"/>
            <a:ext cx="7389300" cy="206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0" name="Google Shape;340;p27"/>
          <p:cNvSpPr/>
          <p:nvPr/>
        </p:nvSpPr>
        <p:spPr>
          <a:xfrm>
            <a:off x="906847" y="1787536"/>
            <a:ext cx="1641300" cy="1641300"/>
          </a:xfrm>
          <a:prstGeom prst="ellipse">
            <a:avLst/>
          </a:prstGeom>
          <a:solidFill>
            <a:schemeClr val="lt2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US" altLang="en-GB" sz="10000" i="1" dirty="0" smtClean="0">
                <a:latin typeface="Times New Roman" panose="02020603050405020304" pitchFamily="18" charset="0"/>
                <a:ea typeface="Playfair Display SemiBold"/>
                <a:cs typeface="Times New Roman" panose="02020603050405020304" pitchFamily="18" charset="0"/>
                <a:sym typeface="Playfair Display SemiBold"/>
              </a:rPr>
              <a:t>II</a:t>
            </a:r>
          </a:p>
        </p:txBody>
      </p:sp>
      <p:sp>
        <p:nvSpPr>
          <p:cNvPr id="341" name="Google Shape;341;p27"/>
          <p:cNvSpPr txBox="1">
            <a:spLocks noGrp="1"/>
          </p:cNvSpPr>
          <p:nvPr>
            <p:ph type="sldNum" idx="12"/>
          </p:nvPr>
        </p:nvSpPr>
        <p:spPr>
          <a:xfrm>
            <a:off x="11227670" y="354059"/>
            <a:ext cx="731700" cy="525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fld id="{00000000-1234-1234-1234-123412341234}" type="slidenum">
              <a:rPr lang="en-GB">
                <a:solidFill>
                  <a:srgbClr val="000000"/>
                </a:solidFill>
              </a:rPr>
              <a:t>5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" grpId="0"/>
      <p:bldP spid="34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83527" y="1108364"/>
            <a:ext cx="55418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440873" y="2410691"/>
            <a:ext cx="88530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Đề bài: Giới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danh lam thắng cảnh của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  Việt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Nam mà em yêu thích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00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 lang="en-GB"/>
          </a:p>
        </p:txBody>
      </p:sp>
      <p:graphicFrame>
        <p:nvGraphicFramePr>
          <p:cNvPr id="6" name="Table 5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76334834"/>
              </p:ext>
            </p:extLst>
          </p:nvPr>
        </p:nvGraphicFramePr>
        <p:xfrm>
          <a:off x="0" y="704851"/>
          <a:ext cx="12192000" cy="6316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9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52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4316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altLang="zh-C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endParaRPr lang="en-US" altLang="zh-C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rPr>
                        <a:t>MỞ ĐẦU </a:t>
                      </a:r>
                      <a:endParaRPr lang="en-US" altLang="zh-CN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8069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4316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THÚC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 Box 7"/>
          <p:cNvSpPr txBox="1"/>
          <p:nvPr/>
        </p:nvSpPr>
        <p:spPr>
          <a:xfrm>
            <a:off x="2623820" y="939165"/>
            <a:ext cx="86937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967345" y="2145939"/>
            <a:ext cx="10084320" cy="3369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4610" indent="0" eaLnBrk="1" fontAlgn="auto" latinLnBrk="0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-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Danh lam thắng cảnh này có gì </a:t>
            </a:r>
            <a:r>
              <a:rPr lang="en-US" altLang="zh-CN" sz="28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đặc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sắc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(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đẹp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, hấp dẫn, độc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đáo...,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về  cảnh xung quanh, cảnh cụ thể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)?</a:t>
            </a:r>
            <a:endParaRPr lang="en-US" altLang="zh-CN" sz="2800" dirty="0">
              <a:solidFill>
                <a:schemeClr val="tx1"/>
              </a:solidFill>
              <a:latin typeface="Times New Roman" pitchFamily="18" charset="0"/>
              <a:ea typeface="Times New Roman" panose="02020603050405020304"/>
              <a:cs typeface="Times New Roman" pitchFamily="18" charset="0"/>
            </a:endParaRPr>
          </a:p>
          <a:p>
            <a:pPr marL="54610" indent="0" eaLnBrk="1" fontAlgn="auto" latinLnBrk="0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- Giá trị vật chất và tinh thần của danh lam thắng cảnh này là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gì (ý nghĩa )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?</a:t>
            </a:r>
            <a:endParaRPr lang="en-US" altLang="zh-CN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54610" indent="0" eaLnBrk="1" fontAlgn="auto" latinLnBrk="0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- Cần phải làm gì để bảo vệ, phát huy giá trị của danh lam thắng cảnh này?</a:t>
            </a:r>
            <a:endParaRPr lang="en-US" altLang="zh-CN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1967345" y="754265"/>
            <a:ext cx="100830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" inden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- </a:t>
            </a:r>
            <a:r>
              <a:rPr lang="en-US" altLang="zh-CN" sz="28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Lời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chào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,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giới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thiệu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bản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thân</a:t>
            </a:r>
            <a:endParaRPr lang="en-US" altLang="zh-CN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68580" inden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- Giới thiệu về danh lam </a:t>
            </a:r>
            <a:r>
              <a:rPr lang="en-US" altLang="zh-CN" sz="28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thắng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cảnh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ở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đâu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(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vị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trí)? </a:t>
            </a:r>
            <a:endParaRPr lang="en-US" altLang="zh-CN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</a:endParaRPr>
          </a:p>
          <a:p>
            <a:pPr marL="68580" inden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- </a:t>
            </a:r>
            <a:r>
              <a:rPr lang="en-US" altLang="zh-CN" sz="2800" dirty="0" err="1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Có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thể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 err="1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đến</a:t>
            </a:r>
            <a:r>
              <a:rPr lang="en-US" altLang="zh-CN" sz="2800" dirty="0" smtClean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/>
                <a:ea typeface="Times New Roman" panose="02020603050405020304"/>
                <a:sym typeface="+mn-ea"/>
              </a:rPr>
              <a:t>địa điểm này bằng cách nào ? </a:t>
            </a:r>
            <a:endParaRPr lang="en-US" altLang="zh-CN" sz="2800" dirty="0">
              <a:solidFill>
                <a:schemeClr val="tx1"/>
              </a:solidFill>
              <a:latin typeface="Times New Roman" panose="02020603050405020304"/>
              <a:ea typeface="Times New Roman" panose="02020603050405020304"/>
            </a:endParaRPr>
          </a:p>
        </p:txBody>
      </p:sp>
      <p:sp>
        <p:nvSpPr>
          <p:cNvPr id="12" name="Text Box 11"/>
          <p:cNvSpPr txBox="1"/>
          <p:nvPr/>
        </p:nvSpPr>
        <p:spPr>
          <a:xfrm>
            <a:off x="2203319" y="5810783"/>
            <a:ext cx="580136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Lời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ơn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và lời chào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8</a:t>
            </a:fld>
            <a:endParaRPr lang="en-GB"/>
          </a:p>
        </p:txBody>
      </p:sp>
      <p:sp>
        <p:nvSpPr>
          <p:cNvPr id="5" name="Text Box 4"/>
          <p:cNvSpPr txBox="1"/>
          <p:nvPr/>
        </p:nvSpPr>
        <p:spPr>
          <a:xfrm>
            <a:off x="3556000" y="638810"/>
            <a:ext cx="5080000" cy="3371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266700">
              <a:spcAft>
                <a:spcPct val="0"/>
              </a:spcAft>
            </a:pPr>
            <a:r>
              <a:rPr lang="en-US" altLang="zh-CN" sz="1600" b="1" i="1">
                <a:solidFill>
                  <a:srgbClr val="00B050"/>
                </a:solidFill>
                <a:latin typeface="Times New Roman" panose="02020603050405020304"/>
                <a:ea typeface="Calibri" panose="020F0502020204030204"/>
              </a:rPr>
              <a:t>Bảng kiểm </a:t>
            </a:r>
          </a:p>
        </p:txBody>
      </p:sp>
      <p:graphicFrame>
        <p:nvGraphicFramePr>
          <p:cNvPr id="6" name="Table 5"/>
          <p:cNvGraphicFramePr/>
          <p:nvPr>
            <p:custDataLst>
              <p:tags r:id="rId1"/>
            </p:custDataLst>
          </p:nvPr>
        </p:nvGraphicFramePr>
        <p:xfrm>
          <a:off x="387350" y="405130"/>
          <a:ext cx="11185525" cy="6192520"/>
        </p:xfrm>
        <a:graphic>
          <a:graphicData uri="http://schemas.openxmlformats.org/drawingml/2006/table">
            <a:tbl>
              <a:tblPr/>
              <a:tblGrid>
                <a:gridCol w="1669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90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5775">
                <a:tc gridSpan="2">
                  <a:txBody>
                    <a:bodyPr/>
                    <a:lstStyle/>
                    <a:p>
                      <a:pPr marL="6858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 b="1" dirty="0">
                          <a:solidFill>
                            <a:srgbClr val="FFFFFF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Tiêu chí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 b="1">
                          <a:solidFill>
                            <a:srgbClr val="FFFFFF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Đạt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6858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 b="1">
                          <a:solidFill>
                            <a:srgbClr val="FFFFFF"/>
                          </a:solidFill>
                          <a:latin typeface="Times New Roman" panose="02020603050405020304"/>
                          <a:ea typeface="Calibri" panose="020F0502020204030204"/>
                        </a:rPr>
                        <a:t>Chưa đạt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 rowSpan="3">
                  <a:txBody>
                    <a:bodyPr/>
                    <a:lstStyle/>
                    <a:p>
                      <a:pPr marL="68580" inden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Mở đầu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Lời chào  và tự giới thiệu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Nêu tên của danh lam thắng cảnh 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Giới thiệu khái quát về danh lam thắng cảnh 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750">
                <a:tc>
                  <a:txBody>
                    <a:bodyPr/>
                    <a:lstStyle/>
                    <a:p>
                      <a:pPr marL="6858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Nội dung chính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Trình bày có hệ thống những thông tin liên quan đến các phương diện khác nhau của danh lam thắng cảnh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775">
                <a:tc rowSpan="4">
                  <a:txBody>
                    <a:bodyPr/>
                    <a:lstStyle/>
                    <a:p>
                      <a:pPr marL="6858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  <a:p>
                      <a:pPr marL="6858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  <a:p>
                      <a:pPr marL="68580" indent="0" algn="ctr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Kết thúc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Đánh giá khái quát về danh lam thắng cảnh 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3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Bày tỏ suy nghĩ, tình cảm về danh lam thắng cảnh 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5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Đưa ra lời mời gọi tham quan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5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 dirty="0">
                          <a:latin typeface="Times New Roman" panose="02020603050405020304"/>
                          <a:ea typeface="Calibri" panose="020F0502020204030204"/>
                        </a:rPr>
                        <a:t>Cảm ơn và chào người nghe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505">
                <a:tc rowSpan="4">
                  <a:txBody>
                    <a:bodyPr/>
                    <a:lstStyle/>
                    <a:p>
                      <a:pPr marL="68580" indent="0" algn="l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Kí năng trình bày, tương tác với người nghe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Tương tác tích cực với người nghe trong khi nói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5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Diễn đạt rõ ràng, rành mạch, đáp ứng yêu cầu bài nói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1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Kết hợp sử dụng hiệu quả phương tiện phi ngôn ngữ để làm rõ nội dung trình bày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5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Phản hồi thỏa đáng những câu hỏi, ý kiến của người nghe</a:t>
                      </a:r>
                    </a:p>
                  </a:txBody>
                  <a:tcPr marL="68580" marR="68580" marT="0" marB="0">
                    <a:lnL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altLang="zh-CN" sz="2000">
                          <a:latin typeface="Times New Roman" panose="02020603050405020304"/>
                          <a:ea typeface="Calibri" panose="020F0502020204030204"/>
                        </a:rPr>
                        <a:t> </a:t>
                      </a: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indent="0" algn="just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sz="2000">
                        <a:latin typeface="Times New Roman" panose="02020603050405020304"/>
                        <a:ea typeface="Calibri" panose="020F0502020204030204"/>
                      </a:endParaRPr>
                    </a:p>
                  </a:txBody>
                  <a:tcPr marL="68580" marR="68580" marT="0" marB="0">
                    <a:lnL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8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66*429"/>
  <p:tag name="TABLE_ENDDRAG_RECT" val="47*69*866*42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948*431"/>
  <p:tag name="TABLE_ENDDRAG_RECT" val="0*55*948*43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83*439"/>
  <p:tag name="TABLE_ENDDRAG_RECT" val="30*31*683*439"/>
</p:tagLst>
</file>

<file path=ppt/theme/theme1.xml><?xml version="1.0" encoding="utf-8"?>
<a:theme xmlns:a="http://schemas.openxmlformats.org/drawingml/2006/main" name="SlidesMania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F2D5C3"/>
      </a:lt2>
      <a:accent1>
        <a:srgbClr val="CEECEC"/>
      </a:accent1>
      <a:accent2>
        <a:srgbClr val="B8D8E7"/>
      </a:accent2>
      <a:accent3>
        <a:srgbClr val="E6EFC2"/>
      </a:accent3>
      <a:accent4>
        <a:srgbClr val="FDF4C9"/>
      </a:accent4>
      <a:accent5>
        <a:srgbClr val="FBCCDE"/>
      </a:accent5>
      <a:accent6>
        <a:srgbClr val="EBE0F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642</Words>
  <Application>Microsoft Office PowerPoint</Application>
  <PresentationFormat>Widescreen</PresentationFormat>
  <Paragraphs>102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Aldrich</vt:lpstr>
      <vt:lpstr>宋体</vt:lpstr>
      <vt:lpstr>Quicksand Medium</vt:lpstr>
      <vt:lpstr>Playfair Display SemiBold</vt:lpstr>
      <vt:lpstr>Arial</vt:lpstr>
      <vt:lpstr>Quicksand</vt:lpstr>
      <vt:lpstr>Playfair Display</vt:lpstr>
      <vt:lpstr>Abril Fatface</vt:lpstr>
      <vt:lpstr>Times New Roman</vt:lpstr>
      <vt:lpstr>Frank Ruhl Libre</vt:lpstr>
      <vt:lpstr>Calibri</vt:lpstr>
      <vt:lpstr>SlidesMania</vt:lpstr>
      <vt:lpstr>Tiết 43 – NÓI VÀ NGHE</vt:lpstr>
      <vt:lpstr>Định hướng</vt:lpstr>
      <vt:lpstr>PowerPoint Presentation</vt:lpstr>
      <vt:lpstr>PowerPoint Presentation</vt:lpstr>
      <vt:lpstr>Thực hành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Nguyễn Thùy</cp:lastModifiedBy>
  <cp:revision>76</cp:revision>
  <dcterms:created xsi:type="dcterms:W3CDTF">2024-07-06T14:52:00Z</dcterms:created>
  <dcterms:modified xsi:type="dcterms:W3CDTF">2024-11-24T14:39:29Z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752CD11F80764FBDA5EF7E0C65960ABC_13</vt:lpwstr>
  </property>
  <property fmtid="{D5CDD505-2E9C-101B-9397-08002B2CF9AE}" pid="3" name="KSOProductBuildVer">
    <vt:lpwstr>1033-12.2.0.17119</vt:lpwstr>
  </property>
</Properties>
</file>