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340" r:id="rId2"/>
    <p:sldId id="259" r:id="rId3"/>
    <p:sldId id="316" r:id="rId4"/>
    <p:sldId id="260" r:id="rId5"/>
    <p:sldId id="309" r:id="rId6"/>
    <p:sldId id="308" r:id="rId7"/>
    <p:sldId id="328" r:id="rId8"/>
    <p:sldId id="341" r:id="rId9"/>
    <p:sldId id="334" r:id="rId10"/>
    <p:sldId id="330" r:id="rId11"/>
    <p:sldId id="320" r:id="rId12"/>
    <p:sldId id="343" r:id="rId13"/>
    <p:sldId id="321" r:id="rId14"/>
    <p:sldId id="344" r:id="rId15"/>
    <p:sldId id="342" r:id="rId16"/>
    <p:sldId id="333" r:id="rId17"/>
  </p:sldIdLst>
  <p:sldSz cx="18288000" cy="10287000"/>
  <p:notesSz cx="6858000" cy="9144000"/>
  <p:embeddedFontLst>
    <p:embeddedFont>
      <p:font typeface="#9Slide05 IcielSanelma" panose="020B0604020202020204" charset="0"/>
      <p:regular r:id="rId19"/>
    </p:embeddedFont>
    <p:embeddedFont>
      <p:font typeface="#9Slide07 SVNGuerrilla" panose="00000500000000000000" charset="0"/>
      <p:regular r:id="rId20"/>
    </p:embeddedFont>
    <p:embeddedFont>
      <p:font typeface="Calibri" panose="020F0502020204030204" pitchFamily="34" charset="0"/>
      <p:regular r:id="rId21"/>
      <p:bold r:id="rId22"/>
      <p:italic r:id="rId23"/>
      <p:boldItalic r:id="rId24"/>
    </p:embeddedFont>
    <p:embeddedFont>
      <p:font typeface="Segoe UI Symbol" panose="020B0502040204020203" pitchFamily="3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E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89636" autoAdjust="0"/>
  </p:normalViewPr>
  <p:slideViewPr>
    <p:cSldViewPr>
      <p:cViewPr varScale="1">
        <p:scale>
          <a:sx n="42" d="100"/>
          <a:sy n="42" d="100"/>
        </p:scale>
        <p:origin x="81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9F679-FF84-497A-97B0-49506A498673}"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420DF-6FDB-4AC8-9F41-9F99C43C50AD}" type="slidenum">
              <a:rPr lang="en-US" smtClean="0"/>
              <a:t>‹#›</a:t>
            </a:fld>
            <a:endParaRPr lang="en-US"/>
          </a:p>
        </p:txBody>
      </p:sp>
    </p:spTree>
    <p:extLst>
      <p:ext uri="{BB962C8B-B14F-4D97-AF65-F5344CB8AC3E}">
        <p14:creationId xmlns:p14="http://schemas.microsoft.com/office/powerpoint/2010/main" val="230397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040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583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158054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963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09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2</a:t>
            </a:fld>
            <a:endParaRPr lang="en-US"/>
          </a:p>
        </p:txBody>
      </p:sp>
    </p:spTree>
    <p:extLst>
      <p:ext uri="{BB962C8B-B14F-4D97-AF65-F5344CB8AC3E}">
        <p14:creationId xmlns:p14="http://schemas.microsoft.com/office/powerpoint/2010/main" val="2895825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8438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4</a:t>
            </a:fld>
            <a:endParaRPr lang="en-US"/>
          </a:p>
        </p:txBody>
      </p:sp>
    </p:spTree>
    <p:extLst>
      <p:ext uri="{BB962C8B-B14F-4D97-AF65-F5344CB8AC3E}">
        <p14:creationId xmlns:p14="http://schemas.microsoft.com/office/powerpoint/2010/main" val="219224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5</a:t>
            </a:fld>
            <a:endParaRPr lang="en-US"/>
          </a:p>
        </p:txBody>
      </p:sp>
    </p:spTree>
    <p:extLst>
      <p:ext uri="{BB962C8B-B14F-4D97-AF65-F5344CB8AC3E}">
        <p14:creationId xmlns:p14="http://schemas.microsoft.com/office/powerpoint/2010/main" val="366851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6</a:t>
            </a:fld>
            <a:endParaRPr lang="en-US"/>
          </a:p>
        </p:txBody>
      </p:sp>
    </p:spTree>
    <p:extLst>
      <p:ext uri="{BB962C8B-B14F-4D97-AF65-F5344CB8AC3E}">
        <p14:creationId xmlns:p14="http://schemas.microsoft.com/office/powerpoint/2010/main" val="112225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040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649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34183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D7D7">
            <a:alpha val="2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10400" y="610732"/>
            <a:ext cx="1061453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9Slide07 SVNGuerrilla" panose="00000500000000000000" pitchFamily="2" charset="0"/>
                <a:cs typeface="Times New Roman" panose="02020603050405020304" pitchFamily="18" charset="0"/>
              </a:rPr>
              <a:t>Bài</a:t>
            </a:r>
            <a:r>
              <a:rPr kumimoji="0" lang="en-US" sz="6000" b="1" i="0" u="none" strike="noStrike" kern="1200" cap="none" spc="0" normalizeH="0" noProof="0" dirty="0">
                <a:ln>
                  <a:noFill/>
                </a:ln>
                <a:solidFill>
                  <a:prstClr val="black"/>
                </a:solidFill>
                <a:effectLst/>
                <a:uLnTx/>
                <a:uFillTx/>
                <a:latin typeface="#9Slide07 SVNGuerrilla" panose="00000500000000000000" pitchFamily="2" charset="0"/>
                <a:cs typeface="Times New Roman" panose="02020603050405020304" pitchFamily="18" charset="0"/>
              </a:rPr>
              <a:t>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noProof="0" dirty="0" err="1">
                <a:ln>
                  <a:noFill/>
                </a:ln>
                <a:solidFill>
                  <a:prstClr val="black"/>
                </a:solidFill>
                <a:effectLst/>
                <a:uLnTx/>
                <a:uFillTx/>
                <a:latin typeface="#9Slide07 SVNGuerrilla" panose="00000500000000000000" pitchFamily="2" charset="0"/>
                <a:cs typeface="Times New Roman" panose="02020603050405020304" pitchFamily="18" charset="0"/>
              </a:rPr>
              <a:t>Truyện</a:t>
            </a:r>
            <a:r>
              <a:rPr kumimoji="0" lang="en-US" sz="6000" b="1" i="0" u="none" strike="noStrike" kern="1200" cap="none" spc="0" normalizeH="0" noProof="0" dirty="0">
                <a:ln>
                  <a:noFill/>
                </a:ln>
                <a:solidFill>
                  <a:prstClr val="black"/>
                </a:solidFill>
                <a:effectLst/>
                <a:uLnTx/>
                <a:uFillTx/>
                <a:latin typeface="#9Slide07 SVNGuerrilla" panose="00000500000000000000" pitchFamily="2" charset="0"/>
                <a:cs typeface="Times New Roman" panose="02020603050405020304" pitchFamily="18" charset="0"/>
              </a:rPr>
              <a:t> </a:t>
            </a:r>
            <a:r>
              <a:rPr kumimoji="0" lang="en-US" sz="6000" b="1" i="0" u="none" strike="noStrike" kern="1200" cap="none" spc="0" normalizeH="0" noProof="0" dirty="0" err="1">
                <a:ln>
                  <a:noFill/>
                </a:ln>
                <a:solidFill>
                  <a:prstClr val="black"/>
                </a:solidFill>
                <a:effectLst/>
                <a:uLnTx/>
                <a:uFillTx/>
                <a:latin typeface="#9Slide07 SVNGuerrilla" panose="00000500000000000000" pitchFamily="2" charset="0"/>
                <a:cs typeface="Times New Roman" panose="02020603050405020304" pitchFamily="18" charset="0"/>
              </a:rPr>
              <a:t>thơ</a:t>
            </a:r>
            <a:r>
              <a:rPr kumimoji="0" lang="en-US" sz="6000" b="1" i="0" u="none" strike="noStrike" kern="1200" cap="none" spc="0" normalizeH="0" noProof="0" dirty="0">
                <a:ln>
                  <a:noFill/>
                </a:ln>
                <a:solidFill>
                  <a:prstClr val="black"/>
                </a:solidFill>
                <a:effectLst/>
                <a:uLnTx/>
                <a:uFillTx/>
                <a:latin typeface="#9Slide07 SVNGuerrilla" panose="00000500000000000000" pitchFamily="2" charset="0"/>
                <a:cs typeface="Times New Roman" panose="02020603050405020304" pitchFamily="18" charset="0"/>
              </a:rPr>
              <a:t> </a:t>
            </a:r>
            <a:r>
              <a:rPr kumimoji="0" lang="en-US" sz="6000" b="1" i="0" u="none" strike="noStrike" kern="1200" cap="none" spc="0" normalizeH="0" noProof="0" dirty="0" err="1">
                <a:ln>
                  <a:noFill/>
                </a:ln>
                <a:solidFill>
                  <a:prstClr val="black"/>
                </a:solidFill>
                <a:effectLst/>
                <a:uLnTx/>
                <a:uFillTx/>
                <a:latin typeface="#9Slide07 SVNGuerrilla" panose="00000500000000000000" pitchFamily="2" charset="0"/>
                <a:cs typeface="Times New Roman" panose="02020603050405020304" pitchFamily="18" charset="0"/>
              </a:rPr>
              <a:t>Nôm</a:t>
            </a:r>
            <a:endParaRPr kumimoji="0" lang="en-US" sz="6000" b="0" i="0" u="none" strike="noStrike" kern="1200" cap="none" spc="0" normalizeH="0" baseline="0" noProof="0" dirty="0">
              <a:ln>
                <a:noFill/>
              </a:ln>
              <a:solidFill>
                <a:prstClr val="black"/>
              </a:solidFill>
              <a:effectLst/>
              <a:uLnTx/>
              <a:uFillTx/>
              <a:latin typeface="#9Slide07 SVNGuerrilla" panose="00000500000000000000" pitchFamily="2" charset="0"/>
              <a:cs typeface="Times New Roman" panose="02020603050405020304" pitchFamily="18" charset="0"/>
            </a:endParaRPr>
          </a:p>
        </p:txBody>
      </p:sp>
      <p:sp>
        <p:nvSpPr>
          <p:cNvPr id="13" name="TextBox 12"/>
          <p:cNvSpPr txBox="1"/>
          <p:nvPr/>
        </p:nvSpPr>
        <p:spPr>
          <a:xfrm>
            <a:off x="6781800" y="3330298"/>
            <a:ext cx="1061453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dirty="0" err="1" smtClean="0">
                <a:solidFill>
                  <a:prstClr val="black"/>
                </a:solidFill>
                <a:latin typeface="#9Slide05 IcielSanelma" pitchFamily="2" charset="0"/>
                <a:cs typeface="Times New Roman" panose="02020603050405020304" pitchFamily="18" charset="0"/>
              </a:rPr>
              <a:t>Tiết</a:t>
            </a:r>
            <a:r>
              <a:rPr lang="en-US" sz="8000" dirty="0" smtClean="0">
                <a:solidFill>
                  <a:prstClr val="black"/>
                </a:solidFill>
                <a:latin typeface="#9Slide05 IcielSanelma" pitchFamily="2" charset="0"/>
                <a:cs typeface="Times New Roman" panose="02020603050405020304" pitchFamily="18" charset="0"/>
              </a:rPr>
              <a:t> 25, 26, 27 - </a:t>
            </a:r>
            <a:r>
              <a:rPr kumimoji="0" lang="en-US" sz="8000" i="0" u="none" strike="noStrike" kern="1200" cap="none" spc="0" normalizeH="0" baseline="0" noProof="0" dirty="0" err="1" smtClean="0">
                <a:ln>
                  <a:noFill/>
                </a:ln>
                <a:solidFill>
                  <a:prstClr val="black"/>
                </a:solidFill>
                <a:effectLst/>
                <a:uLnTx/>
                <a:uFillTx/>
                <a:latin typeface="#9Slide05 IcielSanelma" pitchFamily="2" charset="0"/>
                <a:cs typeface="Times New Roman" panose="02020603050405020304" pitchFamily="18" charset="0"/>
              </a:rPr>
              <a:t>Viết</a:t>
            </a:r>
            <a:endParaRPr kumimoji="0" lang="en-US" sz="8000" i="0" u="none" strike="noStrike" kern="1200" cap="none" spc="0" normalizeH="0" baseline="0" noProof="0" dirty="0">
              <a:ln>
                <a:noFill/>
              </a:ln>
              <a:solidFill>
                <a:prstClr val="black"/>
              </a:solidFill>
              <a:effectLst/>
              <a:uLnTx/>
              <a:uFillTx/>
              <a:latin typeface="#9Slide05 IcielSanelma" pitchFamily="2" charset="0"/>
              <a:cs typeface="Times New Roman" panose="02020603050405020304" pitchFamily="18" charset="0"/>
            </a:endParaRPr>
          </a:p>
        </p:txBody>
      </p:sp>
      <p:sp>
        <p:nvSpPr>
          <p:cNvPr id="8" name="Rectangle 7"/>
          <p:cNvSpPr/>
          <p:nvPr/>
        </p:nvSpPr>
        <p:spPr>
          <a:xfrm>
            <a:off x="8279317" y="5600699"/>
            <a:ext cx="8076702"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i="0" u="none" strike="noStrike" kern="1200" cap="none" spc="0" normalizeH="0" baseline="0" noProof="0" dirty="0" err="1">
                <a:ln>
                  <a:noFill/>
                </a:ln>
                <a:solidFill>
                  <a:srgbClr val="FF0000"/>
                </a:solidFill>
                <a:effectLst/>
                <a:uLnTx/>
                <a:uFillTx/>
                <a:latin typeface="#9Slide05 IcielSanelma" pitchFamily="2" charset="0"/>
              </a:rPr>
              <a:t>Phân</a:t>
            </a:r>
            <a:r>
              <a:rPr kumimoji="0" lang="en-US" sz="8000" i="0" u="none" strike="noStrike" kern="1200" cap="none" spc="0" normalizeH="0" noProof="0" dirty="0">
                <a:ln>
                  <a:noFill/>
                </a:ln>
                <a:solidFill>
                  <a:srgbClr val="FF0000"/>
                </a:solidFill>
                <a:effectLst/>
                <a:uLnTx/>
                <a:uFillTx/>
                <a:latin typeface="#9Slide05 IcielSanelma" pitchFamily="2" charset="0"/>
              </a:rPr>
              <a:t> </a:t>
            </a:r>
            <a:r>
              <a:rPr kumimoji="0" lang="en-US" sz="8000" i="0" u="none" strike="noStrike" kern="1200" cap="none" spc="0" normalizeH="0" noProof="0" dirty="0" err="1">
                <a:ln>
                  <a:noFill/>
                </a:ln>
                <a:solidFill>
                  <a:srgbClr val="FF0000"/>
                </a:solidFill>
                <a:effectLst/>
                <a:uLnTx/>
                <a:uFillTx/>
                <a:latin typeface="#9Slide05 IcielSanelma" pitchFamily="2" charset="0"/>
              </a:rPr>
              <a:t>tích</a:t>
            </a:r>
            <a:r>
              <a:rPr kumimoji="0" lang="en-US" sz="8000" i="0" u="none" strike="noStrike" kern="1200" cap="none" spc="0" normalizeH="0" noProof="0" dirty="0">
                <a:ln>
                  <a:noFill/>
                </a:ln>
                <a:solidFill>
                  <a:srgbClr val="FF0000"/>
                </a:solidFill>
                <a:effectLst/>
                <a:uLnTx/>
                <a:uFillTx/>
                <a:latin typeface="#9Slide05 IcielSanelma" pitchFamily="2" charset="0"/>
              </a:rPr>
              <a:t> </a:t>
            </a:r>
            <a:r>
              <a:rPr kumimoji="0" lang="en-US" sz="8000" i="0" u="none" strike="noStrike" kern="1200" cap="none" spc="0" normalizeH="0" noProof="0" dirty="0" err="1" smtClean="0">
                <a:ln>
                  <a:noFill/>
                </a:ln>
                <a:solidFill>
                  <a:srgbClr val="FF0000"/>
                </a:solidFill>
                <a:effectLst/>
                <a:uLnTx/>
                <a:uFillTx/>
                <a:latin typeface="#9Slide05 IcielSanelma" pitchFamily="2" charset="0"/>
              </a:rPr>
              <a:t>một</a:t>
            </a:r>
            <a:r>
              <a:rPr kumimoji="0" lang="en-US" sz="8000" i="0" u="none" strike="noStrike" kern="1200" cap="none" spc="0" normalizeH="0" noProof="0" dirty="0" smtClean="0">
                <a:ln>
                  <a:noFill/>
                </a:ln>
                <a:solidFill>
                  <a:srgbClr val="FF0000"/>
                </a:solidFill>
                <a:effectLst/>
                <a:uLnTx/>
                <a:uFillTx/>
                <a:latin typeface="#9Slide05 IcielSanelma" pitchFamily="2" charset="0"/>
              </a:rPr>
              <a:t> </a:t>
            </a:r>
            <a:r>
              <a:rPr kumimoji="0" lang="en-US" sz="8000" i="0" u="none" strike="noStrike" kern="1200" cap="none" spc="0" normalizeH="0" noProof="0" dirty="0" err="1" smtClean="0">
                <a:ln>
                  <a:noFill/>
                </a:ln>
                <a:solidFill>
                  <a:srgbClr val="FF0000"/>
                </a:solidFill>
                <a:effectLst/>
                <a:uLnTx/>
                <a:uFillTx/>
                <a:latin typeface="#9Slide05 IcielSanelma" pitchFamily="2" charset="0"/>
              </a:rPr>
              <a:t>đoạn</a:t>
            </a:r>
            <a:r>
              <a:rPr kumimoji="0" lang="en-US" sz="8000" i="0" u="none" strike="noStrike" kern="1200" cap="none" spc="0" normalizeH="0" noProof="0" dirty="0" smtClean="0">
                <a:ln>
                  <a:noFill/>
                </a:ln>
                <a:solidFill>
                  <a:srgbClr val="FF0000"/>
                </a:solidFill>
                <a:effectLst/>
                <a:uLnTx/>
                <a:uFillTx/>
                <a:latin typeface="#9Slide05 IcielSanelma" pitchFamily="2" charset="0"/>
              </a:rPr>
              <a:t> </a:t>
            </a:r>
            <a:r>
              <a:rPr kumimoji="0" lang="en-US" sz="8000" i="0" u="none" strike="noStrike" kern="1200" cap="none" spc="0" normalizeH="0" noProof="0" dirty="0" err="1">
                <a:ln>
                  <a:noFill/>
                </a:ln>
                <a:solidFill>
                  <a:srgbClr val="FF0000"/>
                </a:solidFill>
                <a:effectLst/>
                <a:uLnTx/>
                <a:uFillTx/>
                <a:latin typeface="#9Slide05 IcielSanelma" pitchFamily="2" charset="0"/>
              </a:rPr>
              <a:t>trích</a:t>
            </a:r>
            <a:r>
              <a:rPr kumimoji="0" lang="en-US" sz="8000" i="0" u="none" strike="noStrike" kern="1200" cap="none" spc="0" normalizeH="0" noProof="0" dirty="0">
                <a:ln>
                  <a:noFill/>
                </a:ln>
                <a:solidFill>
                  <a:srgbClr val="FF0000"/>
                </a:solidFill>
                <a:effectLst/>
                <a:uLnTx/>
                <a:uFillTx/>
                <a:latin typeface="#9Slide05 IcielSanelma"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i="0" u="none" strike="noStrike" kern="1200" cap="none" spc="0" normalizeH="0" noProof="0" dirty="0" err="1" smtClean="0">
                <a:ln>
                  <a:noFill/>
                </a:ln>
                <a:solidFill>
                  <a:srgbClr val="FF0000"/>
                </a:solidFill>
                <a:effectLst/>
                <a:uLnTx/>
                <a:uFillTx/>
                <a:latin typeface="#9Slide05 IcielSanelma" pitchFamily="2" charset="0"/>
              </a:rPr>
              <a:t>tác</a:t>
            </a:r>
            <a:r>
              <a:rPr kumimoji="0" lang="en-US" sz="8000" i="0" u="none" strike="noStrike" kern="1200" cap="none" spc="0" normalizeH="0" noProof="0" dirty="0" smtClean="0">
                <a:ln>
                  <a:noFill/>
                </a:ln>
                <a:solidFill>
                  <a:srgbClr val="FF0000"/>
                </a:solidFill>
                <a:effectLst/>
                <a:uLnTx/>
                <a:uFillTx/>
                <a:latin typeface="#9Slide05 IcielSanelma" pitchFamily="2" charset="0"/>
              </a:rPr>
              <a:t> </a:t>
            </a:r>
            <a:r>
              <a:rPr kumimoji="0" lang="en-US" sz="8000" i="0" u="none" strike="noStrike" kern="1200" cap="none" spc="0" normalizeH="0" noProof="0" dirty="0" err="1">
                <a:ln>
                  <a:noFill/>
                </a:ln>
                <a:solidFill>
                  <a:srgbClr val="FF0000"/>
                </a:solidFill>
                <a:effectLst/>
                <a:uLnTx/>
                <a:uFillTx/>
                <a:latin typeface="#9Slide05 IcielSanelma" pitchFamily="2" charset="0"/>
              </a:rPr>
              <a:t>phẩm</a:t>
            </a:r>
            <a:r>
              <a:rPr kumimoji="0" lang="en-US" sz="8000" i="0" u="none" strike="noStrike" kern="1200" cap="none" spc="0" normalizeH="0" noProof="0" dirty="0">
                <a:ln>
                  <a:noFill/>
                </a:ln>
                <a:solidFill>
                  <a:srgbClr val="FF0000"/>
                </a:solidFill>
                <a:effectLst/>
                <a:uLnTx/>
                <a:uFillTx/>
                <a:latin typeface="#9Slide05 IcielSanelma" pitchFamily="2" charset="0"/>
              </a:rPr>
              <a:t> </a:t>
            </a:r>
            <a:r>
              <a:rPr kumimoji="0" lang="en-US" sz="8000" i="0" u="none" strike="noStrike" kern="1200" cap="none" spc="0" normalizeH="0" noProof="0" dirty="0" err="1">
                <a:ln>
                  <a:noFill/>
                </a:ln>
                <a:solidFill>
                  <a:srgbClr val="FF0000"/>
                </a:solidFill>
                <a:effectLst/>
                <a:uLnTx/>
                <a:uFillTx/>
                <a:latin typeface="#9Slide05 IcielSanelma" pitchFamily="2" charset="0"/>
              </a:rPr>
              <a:t>văn</a:t>
            </a:r>
            <a:r>
              <a:rPr kumimoji="0" lang="en-US" sz="8000" i="0" u="none" strike="noStrike" kern="1200" cap="none" spc="0" normalizeH="0" noProof="0" dirty="0">
                <a:ln>
                  <a:noFill/>
                </a:ln>
                <a:solidFill>
                  <a:srgbClr val="FF0000"/>
                </a:solidFill>
                <a:effectLst/>
                <a:uLnTx/>
                <a:uFillTx/>
                <a:latin typeface="#9Slide05 IcielSanelma" pitchFamily="2" charset="0"/>
              </a:rPr>
              <a:t> </a:t>
            </a:r>
            <a:r>
              <a:rPr kumimoji="0" lang="en-US" sz="8000" i="0" u="none" strike="noStrike" kern="1200" cap="none" spc="0" normalizeH="0" noProof="0" dirty="0" err="1">
                <a:ln>
                  <a:noFill/>
                </a:ln>
                <a:solidFill>
                  <a:srgbClr val="FF0000"/>
                </a:solidFill>
                <a:effectLst/>
                <a:uLnTx/>
                <a:uFillTx/>
                <a:latin typeface="#9Slide05 IcielSanelma" pitchFamily="2" charset="0"/>
              </a:rPr>
              <a:t>học</a:t>
            </a:r>
            <a:endParaRPr kumimoji="0" lang="en-US" sz="8000" i="0" u="none" strike="noStrike" kern="1200" cap="none" spc="0" normalizeH="0" baseline="0" noProof="0" dirty="0">
              <a:ln>
                <a:noFill/>
              </a:ln>
              <a:solidFill>
                <a:srgbClr val="FF0000"/>
              </a:solidFill>
              <a:effectLst/>
              <a:uLnTx/>
              <a:uFillTx/>
              <a:latin typeface="#9Slide05 IcielSanelma" pitchFamily="2" charset="0"/>
            </a:endParaRPr>
          </a:p>
        </p:txBody>
      </p:sp>
      <p:sp>
        <p:nvSpPr>
          <p:cNvPr id="2" name="Freeform 2">
            <a:extLst>
              <a:ext uri="{FF2B5EF4-FFF2-40B4-BE49-F238E27FC236}">
                <a16:creationId xmlns:a16="http://schemas.microsoft.com/office/drawing/2014/main" id="{F32E61B4-927E-F77C-2D18-62BE04C8CFD8}"/>
              </a:ext>
            </a:extLst>
          </p:cNvPr>
          <p:cNvSpPr/>
          <p:nvPr/>
        </p:nvSpPr>
        <p:spPr>
          <a:xfrm>
            <a:off x="-422912" y="4162807"/>
            <a:ext cx="8702229" cy="6124193"/>
          </a:xfrm>
          <a:custGeom>
            <a:avLst/>
            <a:gdLst/>
            <a:ahLst/>
            <a:cxnLst/>
            <a:rect l="l" t="t" r="r" b="b"/>
            <a:pathLst>
              <a:path w="8702229" h="6124193">
                <a:moveTo>
                  <a:pt x="0" y="0"/>
                </a:moveTo>
                <a:lnTo>
                  <a:pt x="8702229" y="0"/>
                </a:lnTo>
                <a:lnTo>
                  <a:pt x="8702229" y="6124193"/>
                </a:lnTo>
                <a:lnTo>
                  <a:pt x="0" y="612419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4" name="Picture 3" descr="A red cloud of smoke&#10;&#10;Description automatically generated">
            <a:extLst>
              <a:ext uri="{FF2B5EF4-FFF2-40B4-BE49-F238E27FC236}">
                <a16:creationId xmlns:a16="http://schemas.microsoft.com/office/drawing/2014/main" id="{FCC57153-F3E3-255F-5BBE-4A4CF42B00F0}"/>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143500" y="-4838700"/>
            <a:ext cx="10287000" cy="10287000"/>
          </a:xfrm>
          <a:prstGeom prst="rect">
            <a:avLst/>
          </a:prstGeom>
        </p:spPr>
      </p:pic>
    </p:spTree>
    <p:extLst>
      <p:ext uri="{BB962C8B-B14F-4D97-AF65-F5344CB8AC3E}">
        <p14:creationId xmlns:p14="http://schemas.microsoft.com/office/powerpoint/2010/main" val="4140909055"/>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2832" y="656435"/>
            <a:ext cx="1224978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1.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Thực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hành</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viết</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theo</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các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bước</a:t>
            </a:r>
            <a:endParaRPr kumimoji="0" lang="vi-VN" sz="48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endParaRPr>
          </a:p>
        </p:txBody>
      </p:sp>
      <p:sp>
        <p:nvSpPr>
          <p:cNvPr id="4" name="Rectangle 3"/>
          <p:cNvSpPr/>
          <p:nvPr/>
        </p:nvSpPr>
        <p:spPr>
          <a:xfrm>
            <a:off x="1143000" y="2156256"/>
            <a:ext cx="16154400" cy="769441"/>
          </a:xfrm>
          <a:prstGeom prst="rect">
            <a:avLst/>
          </a:prstGeom>
        </p:spPr>
        <p:txBody>
          <a:bodyPr wrap="square">
            <a:spAutoFit/>
          </a:bodyPr>
          <a:lstStyle/>
          <a:p>
            <a:pPr lvl="0" algn="just">
              <a:defRPr/>
            </a:pPr>
            <a:r>
              <a:rPr lang="vi-VN" sz="4400" b="1" dirty="0">
                <a:solidFill>
                  <a:srgbClr val="000000"/>
                </a:solidFill>
                <a:latin typeface="Times New Roman" panose="02020603050405020304" pitchFamily="18" charset="0"/>
                <a:cs typeface="Times New Roman" panose="02020603050405020304" pitchFamily="18" charset="0"/>
              </a:rPr>
              <a:t>c. Viết</a:t>
            </a:r>
            <a:endParaRPr lang="vi-VN" sz="40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E5052CA-6A3A-BC8F-3BF5-1CCE931D0243}"/>
              </a:ext>
            </a:extLst>
          </p:cNvPr>
          <p:cNvSpPr/>
          <p:nvPr/>
        </p:nvSpPr>
        <p:spPr>
          <a:xfrm>
            <a:off x="1676400" y="3594521"/>
            <a:ext cx="8610600" cy="4154984"/>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Dựa là dàn ý đã làm để viết một bài văn phân tích một đoạn trích thơ. Trong khi viết, chú ý vận dụng cách phân tích các yếu tố hình thức thơ. Có thể viết cả bài, mở bài, kết bài hoặc viết một đoạn ở phần thân bài.</a:t>
            </a:r>
          </a:p>
        </p:txBody>
      </p:sp>
      <p:sp>
        <p:nvSpPr>
          <p:cNvPr id="5" name="Freeform 3">
            <a:extLst>
              <a:ext uri="{FF2B5EF4-FFF2-40B4-BE49-F238E27FC236}">
                <a16:creationId xmlns:a16="http://schemas.microsoft.com/office/drawing/2014/main" id="{85A0790C-427D-C48E-3955-EF8741E26A27}"/>
              </a:ext>
            </a:extLst>
          </p:cNvPr>
          <p:cNvSpPr/>
          <p:nvPr/>
        </p:nvSpPr>
        <p:spPr>
          <a:xfrm>
            <a:off x="10962409" y="4246417"/>
            <a:ext cx="7315200" cy="3192087"/>
          </a:xfrm>
          <a:custGeom>
            <a:avLst/>
            <a:gdLst/>
            <a:ahLst/>
            <a:cxnLst/>
            <a:rect l="l" t="t" r="r" b="b"/>
            <a:pathLst>
              <a:path w="7315200" h="3192087">
                <a:moveTo>
                  <a:pt x="0" y="0"/>
                </a:moveTo>
                <a:lnTo>
                  <a:pt x="7315200" y="0"/>
                </a:lnTo>
                <a:lnTo>
                  <a:pt x="7315200" y="3192087"/>
                </a:lnTo>
                <a:lnTo>
                  <a:pt x="0" y="319208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189978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905000" y="342900"/>
            <a:ext cx="14646187" cy="830997"/>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d. </a:t>
            </a:r>
            <a:r>
              <a:rPr lang="en-US" sz="4800" b="1" dirty="0" err="1">
                <a:latin typeface="Times New Roman" panose="02020603050405020304" pitchFamily="18" charset="0"/>
                <a:cs typeface="Times New Roman" panose="02020603050405020304" pitchFamily="18" charset="0"/>
              </a:rPr>
              <a:t>Kiểm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chỉnh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sửa</a:t>
            </a:r>
            <a:endParaRPr lang="en-US" sz="4800" b="1"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62187055"/>
              </p:ext>
            </p:extLst>
          </p:nvPr>
        </p:nvGraphicFramePr>
        <p:xfrm>
          <a:off x="304800" y="1173897"/>
          <a:ext cx="17678399" cy="8604168"/>
        </p:xfrm>
        <a:graphic>
          <a:graphicData uri="http://schemas.openxmlformats.org/drawingml/2006/table">
            <a:tbl>
              <a:tblPr firstRow="1" bandRow="1">
                <a:tableStyleId>{5C22544A-7EE6-4342-B048-85BDC9FD1C3A}</a:tableStyleId>
              </a:tblPr>
              <a:tblGrid>
                <a:gridCol w="2099310">
                  <a:extLst>
                    <a:ext uri="{9D8B030D-6E8A-4147-A177-3AD203B41FA5}">
                      <a16:colId xmlns:a16="http://schemas.microsoft.com/office/drawing/2014/main" val="3470539604"/>
                    </a:ext>
                  </a:extLst>
                </a:gridCol>
                <a:gridCol w="11822429">
                  <a:extLst>
                    <a:ext uri="{9D8B030D-6E8A-4147-A177-3AD203B41FA5}">
                      <a16:colId xmlns:a16="http://schemas.microsoft.com/office/drawing/2014/main" val="2799335955"/>
                    </a:ext>
                  </a:extLst>
                </a:gridCol>
                <a:gridCol w="1657350">
                  <a:extLst>
                    <a:ext uri="{9D8B030D-6E8A-4147-A177-3AD203B41FA5}">
                      <a16:colId xmlns:a16="http://schemas.microsoft.com/office/drawing/2014/main" val="1577808199"/>
                    </a:ext>
                  </a:extLst>
                </a:gridCol>
                <a:gridCol w="2099310">
                  <a:extLst>
                    <a:ext uri="{9D8B030D-6E8A-4147-A177-3AD203B41FA5}">
                      <a16:colId xmlns:a16="http://schemas.microsoft.com/office/drawing/2014/main" val="1628991348"/>
                    </a:ext>
                  </a:extLst>
                </a:gridCol>
              </a:tblGrid>
              <a:tr h="464890">
                <a:tc gridSpan="2">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Tiêu</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chí</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Đạt</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Chưa</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đạt</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00200907"/>
                  </a:ext>
                </a:extLst>
              </a:tr>
              <a:tr h="464890">
                <a:tc rowSpan="2">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Mở</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bài</a:t>
                      </a:r>
                      <a:endParaRPr lang="en-US"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Giới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thiệu</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tên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văn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bản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đoạn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trích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thể</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loại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tác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giả</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5310841"/>
                  </a:ext>
                </a:extLst>
              </a:tr>
              <a:tr h="856376">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Khái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quát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những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nét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đặc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sắc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của</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đoạn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trích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chủ</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nội</a:t>
                      </a:r>
                      <a:r>
                        <a:rPr lang="en-US" sz="2800" baseline="0" dirty="0">
                          <a:solidFill>
                            <a:schemeClr val="tx1"/>
                          </a:solidFill>
                          <a:latin typeface="Times New Roman" panose="02020603050405020304" pitchFamily="18" charset="0"/>
                          <a:cs typeface="Times New Roman" panose="02020603050405020304" pitchFamily="18" charset="0"/>
                        </a:rPr>
                        <a:t> dung, </a:t>
                      </a:r>
                      <a:r>
                        <a:rPr lang="en-US" sz="2800" baseline="0" dirty="0" err="1">
                          <a:solidFill>
                            <a:schemeClr val="tx1"/>
                          </a:solidFill>
                          <a:latin typeface="Times New Roman" panose="02020603050405020304" pitchFamily="18" charset="0"/>
                          <a:cs typeface="Times New Roman" panose="02020603050405020304" pitchFamily="18" charset="0"/>
                        </a:rPr>
                        <a:t>nghệ</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thuật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nổi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bật</a:t>
                      </a:r>
                      <a:r>
                        <a:rPr lang="en-US" sz="2800" baseline="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9081119"/>
                  </a:ext>
                </a:extLst>
              </a:tr>
              <a:tr h="464890">
                <a:tc rowSpan="4">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Thân</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bài</a:t>
                      </a:r>
                      <a:endParaRPr lang="en-US"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Trình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bày</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bối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cảnh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câu</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chuyện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luận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điểm</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chủ</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của</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đoạn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trích</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5475395"/>
                  </a:ext>
                </a:extLst>
              </a:tr>
              <a:tr h="856376">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Phân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tích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lí</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lẽ</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và</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bằng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chứng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để</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làm</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sáng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tỏ</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một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vài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khái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cạnh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nội</a:t>
                      </a:r>
                      <a:r>
                        <a:rPr lang="en-US" sz="2800" baseline="0" dirty="0">
                          <a:solidFill>
                            <a:schemeClr val="tx1"/>
                          </a:solidFill>
                          <a:latin typeface="Times New Roman" panose="02020603050405020304" pitchFamily="18" charset="0"/>
                          <a:cs typeface="Times New Roman" panose="02020603050405020304" pitchFamily="18" charset="0"/>
                        </a:rPr>
                        <a:t> dung </a:t>
                      </a:r>
                      <a:r>
                        <a:rPr lang="en-US" sz="2800" baseline="0" dirty="0" err="1">
                          <a:solidFill>
                            <a:schemeClr val="tx1"/>
                          </a:solidFill>
                          <a:latin typeface="Times New Roman" panose="02020603050405020304" pitchFamily="18" charset="0"/>
                          <a:cs typeface="Times New Roman" panose="02020603050405020304" pitchFamily="18" charset="0"/>
                        </a:rPr>
                        <a:t>chủ</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đề</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6214507"/>
                  </a:ext>
                </a:extLst>
              </a:tr>
              <a:tr h="856376">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Trình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bày</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luận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điểm</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những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nét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đặc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sắc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nội</a:t>
                      </a:r>
                      <a:r>
                        <a:rPr lang="en-US" sz="2800" baseline="0" dirty="0">
                          <a:solidFill>
                            <a:schemeClr val="tx1"/>
                          </a:solidFill>
                          <a:latin typeface="Times New Roman" panose="02020603050405020304" pitchFamily="18" charset="0"/>
                          <a:cs typeface="Times New Roman" panose="02020603050405020304" pitchFamily="18" charset="0"/>
                        </a:rPr>
                        <a:t> dung, </a:t>
                      </a:r>
                      <a:r>
                        <a:rPr lang="en-US" sz="2800" baseline="0" dirty="0" err="1">
                          <a:solidFill>
                            <a:schemeClr val="tx1"/>
                          </a:solidFill>
                          <a:latin typeface="Times New Roman" panose="02020603050405020304" pitchFamily="18" charset="0"/>
                          <a:cs typeface="Times New Roman" panose="02020603050405020304" pitchFamily="18" charset="0"/>
                        </a:rPr>
                        <a:t>nghệ</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thuật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của</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đoạn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trích</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9265300"/>
                  </a:ext>
                </a:extLst>
              </a:tr>
              <a:tr h="856376">
                <a:tc vMerge="1">
                  <a:txBody>
                    <a:bodyPr/>
                    <a:lstStyle/>
                    <a:p>
                      <a:endParaRPr lang="en-US"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latin typeface="Times New Roman" panose="02020603050405020304" pitchFamily="18" charset="0"/>
                          <a:cs typeface="Times New Roman" panose="02020603050405020304" pitchFamily="18" charset="0"/>
                        </a:rPr>
                        <a:t>Phân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tích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lí</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lẽ</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và</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bằng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chứng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để</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làm</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sáng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tỏ</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những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nét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đặc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sắc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nội</a:t>
                      </a:r>
                      <a:r>
                        <a:rPr lang="en-US" sz="2800" baseline="0" dirty="0">
                          <a:solidFill>
                            <a:schemeClr val="tx1"/>
                          </a:solidFill>
                          <a:latin typeface="Times New Roman" panose="02020603050405020304" pitchFamily="18" charset="0"/>
                          <a:cs typeface="Times New Roman" panose="02020603050405020304" pitchFamily="18" charset="0"/>
                        </a:rPr>
                        <a:t> dung, </a:t>
                      </a:r>
                      <a:r>
                        <a:rPr lang="en-US" sz="2800" baseline="0" dirty="0" err="1">
                          <a:solidFill>
                            <a:schemeClr val="tx1"/>
                          </a:solidFill>
                          <a:latin typeface="Times New Roman" panose="02020603050405020304" pitchFamily="18" charset="0"/>
                          <a:cs typeface="Times New Roman" panose="02020603050405020304" pitchFamily="18" charset="0"/>
                        </a:rPr>
                        <a:t>nghệ</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thuật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của</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đoạn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trích</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7030517"/>
                  </a:ext>
                </a:extLst>
              </a:tr>
              <a:tr h="856376">
                <a:tc rowSpan="2">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Kết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bài</a:t>
                      </a:r>
                      <a:endParaRPr lang="en-US"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Khẳng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lại</a:t>
                      </a:r>
                      <a:r>
                        <a:rPr lang="en-US" sz="2800" baseline="0" dirty="0">
                          <a:solidFill>
                            <a:schemeClr val="tx1"/>
                          </a:solidFill>
                          <a:latin typeface="Times New Roman" panose="02020603050405020304" pitchFamily="18" charset="0"/>
                          <a:cs typeface="Times New Roman" panose="02020603050405020304" pitchFamily="18" charset="0"/>
                        </a:rPr>
                        <a:t> ý </a:t>
                      </a:r>
                      <a:r>
                        <a:rPr lang="en-US" sz="2800" baseline="0" dirty="0" err="1">
                          <a:solidFill>
                            <a:schemeClr val="tx1"/>
                          </a:solidFill>
                          <a:latin typeface="Times New Roman" panose="02020603050405020304" pitchFamily="18" charset="0"/>
                          <a:cs typeface="Times New Roman" panose="02020603050405020304" pitchFamily="18" charset="0"/>
                        </a:rPr>
                        <a:t>kiến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chủ</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những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nét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đặc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sắc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về</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nội</a:t>
                      </a:r>
                      <a:r>
                        <a:rPr lang="en-US" sz="2800" baseline="0" dirty="0">
                          <a:solidFill>
                            <a:schemeClr val="tx1"/>
                          </a:solidFill>
                          <a:latin typeface="Times New Roman" panose="02020603050405020304" pitchFamily="18" charset="0"/>
                          <a:cs typeface="Times New Roman" panose="02020603050405020304" pitchFamily="18" charset="0"/>
                        </a:rPr>
                        <a:t> dung </a:t>
                      </a:r>
                      <a:r>
                        <a:rPr lang="en-US" sz="2800" baseline="0" dirty="0" err="1">
                          <a:solidFill>
                            <a:schemeClr val="tx1"/>
                          </a:solidFill>
                          <a:latin typeface="Times New Roman" panose="02020603050405020304" pitchFamily="18" charset="0"/>
                          <a:cs typeface="Times New Roman" panose="02020603050405020304" pitchFamily="18" charset="0"/>
                        </a:rPr>
                        <a:t>và</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nghệ</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thuật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của</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đoạn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trích</a:t>
                      </a:r>
                      <a:r>
                        <a:rPr lang="en-US" sz="2800" baseline="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4932640"/>
                  </a:ext>
                </a:extLst>
              </a:tr>
              <a:tr h="464890">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Nêu</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suy</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nghĩ</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cảm</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xúc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hoặc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bài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học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rút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ra</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từ</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đoạn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trích</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7293609"/>
                  </a:ext>
                </a:extLst>
              </a:tr>
              <a:tr h="464890">
                <a:tc rowSpan="4">
                  <a:txBody>
                    <a:bodyPr/>
                    <a:lstStyle/>
                    <a:p>
                      <a:pPr algn="ctr"/>
                      <a:r>
                        <a:rPr lang="en-US" sz="2800" b="1" dirty="0" err="1">
                          <a:solidFill>
                            <a:schemeClr val="tx1"/>
                          </a:solidFill>
                          <a:latin typeface="Times New Roman" panose="02020603050405020304" pitchFamily="18" charset="0"/>
                          <a:cs typeface="Times New Roman" panose="02020603050405020304" pitchFamily="18" charset="0"/>
                        </a:rPr>
                        <a:t>Diễn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đạt</a:t>
                      </a:r>
                      <a:endParaRPr lang="en-US" sz="28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Không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mắc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lỗi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chính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tả</a:t>
                      </a:r>
                      <a:r>
                        <a:rPr lang="en-US" sz="2800" baseline="0" dirty="0">
                          <a:solidFill>
                            <a:schemeClr val="tx1"/>
                          </a:solidFill>
                          <a:latin typeface="Times New Roman" panose="02020603050405020304" pitchFamily="18" charset="0"/>
                          <a:cs typeface="Times New Roman" panose="02020603050405020304" pitchFamily="18" charset="0"/>
                        </a:rPr>
                        <a:t>, dung </a:t>
                      </a:r>
                      <a:r>
                        <a:rPr lang="en-US" sz="2800" baseline="0" dirty="0" err="1">
                          <a:solidFill>
                            <a:schemeClr val="tx1"/>
                          </a:solidFill>
                          <a:latin typeface="Times New Roman" panose="02020603050405020304" pitchFamily="18" charset="0"/>
                          <a:cs typeface="Times New Roman" panose="02020603050405020304" pitchFamily="18" charset="0"/>
                        </a:rPr>
                        <a:t>từ</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và</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đặt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câu</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0705091"/>
                  </a:ext>
                </a:extLst>
              </a:tr>
              <a:tr h="464890">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Cách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mở</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bài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lôi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cuốn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hấp</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dẫn</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2332336"/>
                  </a:ext>
                </a:extLst>
              </a:tr>
              <a:tr h="464890">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Cách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kết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bài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đặc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sắc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ấn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tượng</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9798364"/>
                  </a:ext>
                </a:extLst>
              </a:tr>
              <a:tr h="464890">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hiệu</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quả</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các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phép</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liên</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kết</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để</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tạo</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sự</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mạch</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lạc</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cho</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bài</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viết</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0307061"/>
                  </a:ext>
                </a:extLst>
              </a:tr>
            </a:tbl>
          </a:graphicData>
        </a:graphic>
      </p:graphicFrame>
    </p:spTree>
    <p:extLst>
      <p:ext uri="{BB962C8B-B14F-4D97-AF65-F5344CB8AC3E}">
        <p14:creationId xmlns:p14="http://schemas.microsoft.com/office/powerpoint/2010/main" val="3509087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
          <p:cNvSpPr txBox="1"/>
          <p:nvPr/>
        </p:nvSpPr>
        <p:spPr>
          <a:xfrm>
            <a:off x="1600200" y="659368"/>
            <a:ext cx="15697199" cy="73866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2.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Rèn</a:t>
            </a: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luyện</a:t>
            </a: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kĩ</a:t>
            </a: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năng</a:t>
            </a: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viết</a:t>
            </a: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phân</a:t>
            </a: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tích</a:t>
            </a: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văn</a:t>
            </a:r>
            <a:r>
              <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121212"/>
                </a:solidFill>
                <a:effectLst/>
                <a:uLnTx/>
                <a:uFillTx/>
                <a:latin typeface="Times New Roman" panose="02020603050405020304" pitchFamily="18" charset="0"/>
                <a:ea typeface="+mn-ea"/>
                <a:cs typeface="Times New Roman" panose="02020603050405020304" pitchFamily="18" charset="0"/>
              </a:rPr>
              <a:t>học</a:t>
            </a:r>
            <a:endParaRPr kumimoji="0" lang="en-US" sz="4800" b="1" i="0" u="none" strike="noStrike" kern="1200" cap="none" spc="0" normalizeH="0" baseline="0" noProof="0" dirty="0">
              <a:ln>
                <a:noFill/>
              </a:ln>
              <a:solidFill>
                <a:srgbClr val="121212"/>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762000" y="2019300"/>
            <a:ext cx="16764000"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Cách thức</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8458200" y="2789263"/>
            <a:ext cx="8705849" cy="6863417"/>
          </a:xfrm>
          <a:prstGeom prst="rect">
            <a:avLst/>
          </a:prstGeom>
        </p:spPr>
        <p:txBody>
          <a:bodyPr wrap="square">
            <a:spAutoFit/>
          </a:bodyPr>
          <a:lstStyle/>
          <a:p>
            <a:pPr lvl="0" algn="just">
              <a:defRPr/>
            </a:pPr>
            <a:r>
              <a:rPr lang="en-US" sz="4000"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Khái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niệm</a:t>
            </a:r>
            <a:r>
              <a:rPr lang="en-US" sz="4000" dirty="0">
                <a:solidFill>
                  <a:prstClr val="black"/>
                </a:solidFill>
                <a:latin typeface="Times New Roman" panose="02020603050405020304" pitchFamily="18" charset="0"/>
                <a:cs typeface="Times New Roman" panose="02020603050405020304" pitchFamily="18" charset="0"/>
              </a:rPr>
              <a:t>: </a:t>
            </a:r>
            <a:r>
              <a:rPr lang="vi-VN" sz="4000" dirty="0">
                <a:solidFill>
                  <a:prstClr val="black"/>
                </a:solidFill>
                <a:latin typeface="Times New Roman" panose="02020603050405020304" pitchFamily="18" charset="0"/>
                <a:cs typeface="Times New Roman" panose="02020603050405020304" pitchFamily="18" charset="0"/>
              </a:rPr>
              <a:t>Phân tích văn học là</a:t>
            </a:r>
            <a:r>
              <a:rPr lang="en-US" sz="4000" dirty="0">
                <a:solidFill>
                  <a:prstClr val="black"/>
                </a:solidFill>
                <a:latin typeface="Times New Roman" panose="02020603050405020304" pitchFamily="18" charset="0"/>
                <a:cs typeface="Times New Roman" panose="02020603050405020304" pitchFamily="18" charset="0"/>
              </a:rPr>
              <a:t> (1)……..</a:t>
            </a:r>
            <a:r>
              <a:rPr lang="vi-VN" sz="4000" dirty="0">
                <a:solidFill>
                  <a:prstClr val="black"/>
                </a:solidFill>
                <a:latin typeface="Times New Roman" panose="02020603050405020304" pitchFamily="18" charset="0"/>
                <a:cs typeface="Times New Roman" panose="02020603050405020304" pitchFamily="18" charset="0"/>
              </a:rPr>
              <a:t> (tác phẩm văn, thơ, kí, kịch) thành nhiều phần, </a:t>
            </a:r>
            <a:r>
              <a:rPr lang="en-US" sz="4000" dirty="0">
                <a:solidFill>
                  <a:prstClr val="black"/>
                </a:solidFill>
                <a:latin typeface="Times New Roman" panose="02020603050405020304" pitchFamily="18" charset="0"/>
                <a:cs typeface="Times New Roman" panose="02020603050405020304" pitchFamily="18" charset="0"/>
              </a:rPr>
              <a:t>(2)…….</a:t>
            </a:r>
            <a:r>
              <a:rPr lang="vi-VN" sz="4000" dirty="0">
                <a:solidFill>
                  <a:prstClr val="black"/>
                </a:solidFill>
                <a:latin typeface="Times New Roman" panose="02020603050405020304" pitchFamily="18" charset="0"/>
                <a:cs typeface="Times New Roman" panose="02020603050405020304" pitchFamily="18" charset="0"/>
              </a:rPr>
              <a:t>(nội dung, nghệ thuật); từ đó, </a:t>
            </a:r>
            <a:r>
              <a:rPr lang="en-US" sz="4000" dirty="0">
                <a:solidFill>
                  <a:prstClr val="black"/>
                </a:solidFill>
                <a:latin typeface="Times New Roman" panose="02020603050405020304" pitchFamily="18" charset="0"/>
                <a:cs typeface="Times New Roman" panose="02020603050405020304" pitchFamily="18" charset="0"/>
              </a:rPr>
              <a:t>(3)……..</a:t>
            </a:r>
            <a:r>
              <a:rPr lang="vi-VN" sz="4000" dirty="0">
                <a:solidFill>
                  <a:prstClr val="black"/>
                </a:solidFill>
                <a:latin typeface="Times New Roman" panose="02020603050405020304" pitchFamily="18" charset="0"/>
                <a:cs typeface="Times New Roman" panose="02020603050405020304" pitchFamily="18" charset="0"/>
              </a:rPr>
              <a:t>(cái hay, cái đẹp, ý nghĩa, tác dụng) của đối tượng ấy.</a:t>
            </a:r>
          </a:p>
          <a:p>
            <a:pPr lvl="0" algn="just">
              <a:defRPr/>
            </a:pPr>
            <a:r>
              <a:rPr lang="en-US" sz="4000"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Yêu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cầu</a:t>
            </a:r>
            <a:r>
              <a:rPr lang="en-US" sz="4000" dirty="0">
                <a:solidFill>
                  <a:prstClr val="black"/>
                </a:solidFill>
                <a:latin typeface="Times New Roman" panose="02020603050405020304" pitchFamily="18" charset="0"/>
                <a:cs typeface="Times New Roman" panose="02020603050405020304" pitchFamily="18" charset="0"/>
              </a:rPr>
              <a:t>: </a:t>
            </a:r>
            <a:r>
              <a:rPr lang="vi-VN" sz="4000" dirty="0">
                <a:solidFill>
                  <a:prstClr val="black"/>
                </a:solidFill>
                <a:latin typeface="Times New Roman" panose="02020603050405020304" pitchFamily="18" charset="0"/>
                <a:cs typeface="Times New Roman" panose="02020603050405020304" pitchFamily="18" charset="0"/>
              </a:rPr>
              <a:t>Phân tích tác phẩm văn học cần thấy được </a:t>
            </a:r>
            <a:r>
              <a:rPr lang="en-US" sz="4000" dirty="0">
                <a:solidFill>
                  <a:prstClr val="black"/>
                </a:solidFill>
                <a:latin typeface="Times New Roman" panose="02020603050405020304" pitchFamily="18" charset="0"/>
                <a:cs typeface="Times New Roman" panose="02020603050405020304" pitchFamily="18" charset="0"/>
              </a:rPr>
              <a:t>(4)…….</a:t>
            </a:r>
            <a:r>
              <a:rPr lang="vi-VN" sz="4000" dirty="0">
                <a:solidFill>
                  <a:prstClr val="black"/>
                </a:solidFill>
                <a:latin typeface="Times New Roman" panose="02020603050405020304" pitchFamily="18" charset="0"/>
                <a:cs typeface="Times New Roman" panose="02020603050405020304" pitchFamily="18" charset="0"/>
              </a:rPr>
              <a:t>giữa nội dung và hình thức nghệ thuật</a:t>
            </a:r>
            <a:r>
              <a:rPr lang="vi-VN" sz="4000" b="1" dirty="0">
                <a:solidFill>
                  <a:prstClr val="black"/>
                </a:solidFill>
                <a:latin typeface="Times New Roman" panose="02020603050405020304" pitchFamily="18" charset="0"/>
                <a:cs typeface="Times New Roman" panose="02020603050405020304" pitchFamily="18" charset="0"/>
              </a:rPr>
              <a:t>,</a:t>
            </a:r>
            <a:r>
              <a:rPr lang="vi-VN" sz="4000" dirty="0">
                <a:solidFill>
                  <a:prstClr val="black"/>
                </a:solidFill>
                <a:latin typeface="Times New Roman" panose="02020603050405020304" pitchFamily="18" charset="0"/>
                <a:cs typeface="Times New Roman" panose="02020603050405020304" pitchFamily="18" charset="0"/>
              </a:rPr>
              <a:t> thể hiện bằng việc nhân ra các yếu tố nghệ thuật đặc sắc và </a:t>
            </a:r>
            <a:r>
              <a:rPr lang="en-US" sz="4000" dirty="0">
                <a:solidFill>
                  <a:prstClr val="black"/>
                </a:solidFill>
                <a:latin typeface="Times New Roman" panose="02020603050405020304" pitchFamily="18" charset="0"/>
                <a:cs typeface="Times New Roman" panose="02020603050405020304" pitchFamily="18" charset="0"/>
              </a:rPr>
              <a:t>(5)……</a:t>
            </a:r>
            <a:r>
              <a:rPr lang="vi-VN" sz="4000" dirty="0">
                <a:solidFill>
                  <a:prstClr val="black"/>
                </a:solidFill>
                <a:latin typeface="Times New Roman" panose="02020603050405020304" pitchFamily="18" charset="0"/>
                <a:cs typeface="Times New Roman" panose="02020603050405020304" pitchFamily="18" charset="0"/>
              </a:rPr>
              <a:t>của chúng trong việc thể hiện nội dung. </a:t>
            </a:r>
          </a:p>
        </p:txBody>
      </p:sp>
      <p:sp>
        <p:nvSpPr>
          <p:cNvPr id="3" name="Rectangle 2"/>
          <p:cNvSpPr/>
          <p:nvPr/>
        </p:nvSpPr>
        <p:spPr>
          <a:xfrm>
            <a:off x="2855122" y="4464270"/>
            <a:ext cx="4411785"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vi-VN" sz="4000" b="1" dirty="0">
                <a:solidFill>
                  <a:prstClr val="black"/>
                </a:solidFill>
                <a:latin typeface="Times New Roman" panose="02020603050405020304" pitchFamily="18" charset="0"/>
                <a:cs typeface="Times New Roman" panose="02020603050405020304" pitchFamily="18" charset="0"/>
              </a:rPr>
              <a:t>chi</a:t>
            </a:r>
            <a:r>
              <a:rPr lang="en-US" sz="4000" b="1" dirty="0">
                <a:solidFill>
                  <a:prstClr val="black"/>
                </a:solidFill>
                <a:latin typeface="Times New Roman" panose="02020603050405020304" pitchFamily="18" charset="0"/>
                <a:cs typeface="Times New Roman" panose="02020603050405020304" pitchFamily="18" charset="0"/>
              </a:rPr>
              <a:t>a</a:t>
            </a:r>
            <a:r>
              <a:rPr lang="vi-VN" sz="4000" b="1" dirty="0">
                <a:solidFill>
                  <a:prstClr val="black"/>
                </a:solidFill>
                <a:latin typeface="Times New Roman" panose="02020603050405020304" pitchFamily="18" charset="0"/>
                <a:cs typeface="Times New Roman" panose="02020603050405020304" pitchFamily="18" charset="0"/>
              </a:rPr>
              <a:t> tách đối tượng</a:t>
            </a:r>
            <a:endParaRPr lang="en-US" sz="4000" dirty="0"/>
          </a:p>
        </p:txBody>
      </p:sp>
      <p:sp>
        <p:nvSpPr>
          <p:cNvPr id="5" name="Rectangle 4"/>
          <p:cNvSpPr/>
          <p:nvPr/>
        </p:nvSpPr>
        <p:spPr>
          <a:xfrm>
            <a:off x="2855121" y="5559253"/>
            <a:ext cx="4411785" cy="1323439"/>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4000" b="1" dirty="0">
                <a:solidFill>
                  <a:prstClr val="black"/>
                </a:solidFill>
                <a:latin typeface="Times New Roman" panose="02020603050405020304" pitchFamily="18" charset="0"/>
                <a:cs typeface="Times New Roman" panose="02020603050405020304" pitchFamily="18" charset="0"/>
              </a:rPr>
              <a:t>xem xét từ nhiều bình diện </a:t>
            </a:r>
            <a:endParaRPr lang="en-US" sz="4000" dirty="0"/>
          </a:p>
        </p:txBody>
      </p:sp>
      <p:sp>
        <p:nvSpPr>
          <p:cNvPr id="6" name="Rectangle 5"/>
          <p:cNvSpPr/>
          <p:nvPr/>
        </p:nvSpPr>
        <p:spPr>
          <a:xfrm>
            <a:off x="2883563" y="8326532"/>
            <a:ext cx="4383343"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4000" b="1" dirty="0">
                <a:solidFill>
                  <a:prstClr val="black"/>
                </a:solidFill>
                <a:latin typeface="Times New Roman" panose="02020603050405020304" pitchFamily="18" charset="0"/>
                <a:cs typeface="Times New Roman" panose="02020603050405020304" pitchFamily="18" charset="0"/>
              </a:rPr>
              <a:t>chỉ ra giá trị </a:t>
            </a:r>
            <a:endParaRPr lang="en-US" sz="4000" dirty="0"/>
          </a:p>
        </p:txBody>
      </p:sp>
      <p:sp>
        <p:nvSpPr>
          <p:cNvPr id="7" name="Rectangle 6"/>
          <p:cNvSpPr/>
          <p:nvPr/>
        </p:nvSpPr>
        <p:spPr>
          <a:xfrm>
            <a:off x="2855121" y="3365450"/>
            <a:ext cx="4411785"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4000" b="1" dirty="0">
                <a:solidFill>
                  <a:prstClr val="black"/>
                </a:solidFill>
                <a:latin typeface="Times New Roman" panose="02020603050405020304" pitchFamily="18" charset="0"/>
                <a:cs typeface="Times New Roman" panose="02020603050405020304" pitchFamily="18" charset="0"/>
              </a:rPr>
              <a:t>sự gắn bó </a:t>
            </a:r>
            <a:endParaRPr lang="en-US" sz="4000" dirty="0"/>
          </a:p>
        </p:txBody>
      </p:sp>
      <p:sp>
        <p:nvSpPr>
          <p:cNvPr id="8" name="Rectangle 7"/>
          <p:cNvSpPr/>
          <p:nvPr/>
        </p:nvSpPr>
        <p:spPr>
          <a:xfrm>
            <a:off x="2883563" y="7250669"/>
            <a:ext cx="4383343"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4000" b="1" dirty="0">
                <a:solidFill>
                  <a:prstClr val="black"/>
                </a:solidFill>
                <a:latin typeface="Times New Roman" panose="02020603050405020304" pitchFamily="18" charset="0"/>
                <a:cs typeface="Times New Roman" panose="02020603050405020304" pitchFamily="18" charset="0"/>
              </a:rPr>
              <a:t>chỉ ra tác dụng </a:t>
            </a:r>
            <a:endParaRPr lang="en-US" sz="4000" dirty="0"/>
          </a:p>
        </p:txBody>
      </p:sp>
      <p:sp>
        <p:nvSpPr>
          <p:cNvPr id="10" name="Rectangle 9"/>
          <p:cNvSpPr/>
          <p:nvPr/>
        </p:nvSpPr>
        <p:spPr>
          <a:xfrm>
            <a:off x="500330" y="3708367"/>
            <a:ext cx="2057401" cy="21236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GIẢI</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MẬT THƯ</a:t>
            </a:r>
            <a:endParaRPr kumimoji="0" lang="vi-VN"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Freeform 5">
            <a:extLst>
              <a:ext uri="{FF2B5EF4-FFF2-40B4-BE49-F238E27FC236}">
                <a16:creationId xmlns:a16="http://schemas.microsoft.com/office/drawing/2014/main" id="{953BCC2C-88A0-508F-AD5E-30AD25E5DF85}"/>
              </a:ext>
            </a:extLst>
          </p:cNvPr>
          <p:cNvSpPr/>
          <p:nvPr/>
        </p:nvSpPr>
        <p:spPr>
          <a:xfrm>
            <a:off x="32657" y="5981700"/>
            <a:ext cx="2734966" cy="2734966"/>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2561572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2" grpId="0"/>
      <p:bldP spid="3" grpId="0" animBg="1"/>
      <p:bldP spid="5" grpId="0" animBg="1"/>
      <p:bldP spid="6" grpId="0" animBg="1"/>
      <p:bldP spid="7" grpId="0" animBg="1"/>
      <p:bldP spid="8"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
          <p:cNvSpPr txBox="1"/>
          <p:nvPr/>
        </p:nvSpPr>
        <p:spPr>
          <a:xfrm>
            <a:off x="4648200" y="526077"/>
            <a:ext cx="15697199" cy="738664"/>
          </a:xfrm>
          <a:prstGeom prst="rect">
            <a:avLst/>
          </a:prstGeom>
        </p:spPr>
        <p:txBody>
          <a:bodyPr wrap="square" lIns="0" tIns="0" rIns="0" bIns="0" rtlCol="0" anchor="t">
            <a:spAutoFit/>
          </a:bodyPr>
          <a:lstStyle/>
          <a:p>
            <a:pPr algn="just"/>
            <a:r>
              <a:rPr lang="en-US" sz="4800" b="1" dirty="0">
                <a:solidFill>
                  <a:srgbClr val="121212"/>
                </a:solidFill>
                <a:latin typeface="Times New Roman" panose="02020603050405020304" pitchFamily="18" charset="0"/>
                <a:cs typeface="Times New Roman" panose="02020603050405020304" pitchFamily="18" charset="0"/>
              </a:rPr>
              <a:t>2. </a:t>
            </a:r>
            <a:r>
              <a:rPr lang="en-US" sz="4800" b="1" dirty="0" err="1">
                <a:solidFill>
                  <a:srgbClr val="121212"/>
                </a:solidFill>
                <a:latin typeface="Times New Roman" panose="02020603050405020304" pitchFamily="18" charset="0"/>
                <a:cs typeface="Times New Roman" panose="02020603050405020304" pitchFamily="18" charset="0"/>
              </a:rPr>
              <a:t>Rèn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luyện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kĩ</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năng</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viết</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phân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tích</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văn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học</a:t>
            </a:r>
            <a:endParaRPr lang="en-US" sz="4800" b="1" dirty="0">
              <a:solidFill>
                <a:srgbClr val="121212"/>
              </a:solidFill>
              <a:latin typeface="Times New Roman" panose="02020603050405020304" pitchFamily="18" charset="0"/>
              <a:cs typeface="Times New Roman" panose="02020603050405020304" pitchFamily="18" charset="0"/>
            </a:endParaRPr>
          </a:p>
        </p:txBody>
      </p:sp>
      <p:sp>
        <p:nvSpPr>
          <p:cNvPr id="4" name="Rectangle 3"/>
          <p:cNvSpPr/>
          <p:nvPr/>
        </p:nvSpPr>
        <p:spPr>
          <a:xfrm>
            <a:off x="762000" y="2019300"/>
            <a:ext cx="16764000" cy="769441"/>
          </a:xfrm>
          <a:prstGeom prst="rect">
            <a:avLst/>
          </a:prstGeom>
        </p:spPr>
        <p:txBody>
          <a:bodyPr wrap="square">
            <a:spAutoFit/>
          </a:bodyPr>
          <a:lstStyle/>
          <a:p>
            <a:pPr algn="just"/>
            <a:r>
              <a:rPr lang="vi-VN" sz="4400" b="1" dirty="0">
                <a:solidFill>
                  <a:srgbClr val="000000"/>
                </a:solidFill>
                <a:latin typeface="Times New Roman" panose="02020603050405020304" pitchFamily="18" charset="0"/>
                <a:cs typeface="Times New Roman" panose="02020603050405020304" pitchFamily="18" charset="0"/>
              </a:rPr>
              <a:t>a</a:t>
            </a:r>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Cách thức</a:t>
            </a:r>
            <a:endParaRPr lang="vi-VN" sz="40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8EAE42C-C1A6-9756-6743-09EB061257B5}"/>
              </a:ext>
            </a:extLst>
          </p:cNvPr>
          <p:cNvSpPr/>
          <p:nvPr/>
        </p:nvSpPr>
        <p:spPr>
          <a:xfrm>
            <a:off x="533399" y="3410008"/>
            <a:ext cx="6629401" cy="5016758"/>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niệm</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Phân tích văn học là </a:t>
            </a:r>
            <a:r>
              <a:rPr lang="vi-VN" sz="4000" b="1" dirty="0">
                <a:latin typeface="Times New Roman" panose="02020603050405020304" pitchFamily="18" charset="0"/>
                <a:cs typeface="Times New Roman" panose="02020603050405020304" pitchFamily="18" charset="0"/>
              </a:rPr>
              <a:t>chi</a:t>
            </a:r>
            <a:r>
              <a:rPr lang="en-US" sz="4000" b="1" dirty="0">
                <a:latin typeface="Times New Roman" panose="02020603050405020304" pitchFamily="18" charset="0"/>
                <a:cs typeface="Times New Roman" panose="02020603050405020304" pitchFamily="18" charset="0"/>
              </a:rPr>
              <a:t>a</a:t>
            </a:r>
            <a:r>
              <a:rPr lang="vi-VN" sz="4000" b="1" dirty="0">
                <a:latin typeface="Times New Roman" panose="02020603050405020304" pitchFamily="18" charset="0"/>
                <a:cs typeface="Times New Roman" panose="02020603050405020304" pitchFamily="18" charset="0"/>
              </a:rPr>
              <a:t> tách đối tượng </a:t>
            </a:r>
            <a:r>
              <a:rPr lang="vi-VN" sz="4000" dirty="0">
                <a:latin typeface="Times New Roman" panose="02020603050405020304" pitchFamily="18" charset="0"/>
                <a:cs typeface="Times New Roman" panose="02020603050405020304" pitchFamily="18" charset="0"/>
              </a:rPr>
              <a:t>(tác phẩm văn, thơ, kí, kịch) thành nhiều phần, </a:t>
            </a:r>
            <a:r>
              <a:rPr lang="vi-VN" sz="4000" b="1" dirty="0">
                <a:latin typeface="Times New Roman" panose="02020603050405020304" pitchFamily="18" charset="0"/>
                <a:cs typeface="Times New Roman" panose="02020603050405020304" pitchFamily="18" charset="0"/>
              </a:rPr>
              <a:t>xem xét từ nhiều bình diện </a:t>
            </a:r>
            <a:r>
              <a:rPr lang="vi-VN" sz="4000" dirty="0">
                <a:latin typeface="Times New Roman" panose="02020603050405020304" pitchFamily="18" charset="0"/>
                <a:cs typeface="Times New Roman" panose="02020603050405020304" pitchFamily="18" charset="0"/>
              </a:rPr>
              <a:t>(nội dung, nghệ thuật); từ đó, </a:t>
            </a:r>
            <a:r>
              <a:rPr lang="vi-VN" sz="4000" b="1" dirty="0">
                <a:latin typeface="Times New Roman" panose="02020603050405020304" pitchFamily="18" charset="0"/>
                <a:cs typeface="Times New Roman" panose="02020603050405020304" pitchFamily="18" charset="0"/>
              </a:rPr>
              <a:t>chỉ ra giá trị </a:t>
            </a:r>
            <a:r>
              <a:rPr lang="vi-VN" sz="4000" dirty="0">
                <a:latin typeface="Times New Roman" panose="02020603050405020304" pitchFamily="18" charset="0"/>
                <a:cs typeface="Times New Roman" panose="02020603050405020304" pitchFamily="18" charset="0"/>
              </a:rPr>
              <a:t>(cái hay, cái đẹp, ý nghĩa, tác dụng) của đối tượng ấy.</a:t>
            </a:r>
          </a:p>
        </p:txBody>
      </p:sp>
      <p:sp>
        <p:nvSpPr>
          <p:cNvPr id="10" name="Freeform 2">
            <a:extLst>
              <a:ext uri="{FF2B5EF4-FFF2-40B4-BE49-F238E27FC236}">
                <a16:creationId xmlns:a16="http://schemas.microsoft.com/office/drawing/2014/main" id="{D6A55720-7396-298F-176C-7BB66E430E55}"/>
              </a:ext>
            </a:extLst>
          </p:cNvPr>
          <p:cNvSpPr/>
          <p:nvPr/>
        </p:nvSpPr>
        <p:spPr>
          <a:xfrm>
            <a:off x="7294912" y="3086100"/>
            <a:ext cx="3698177" cy="4114800"/>
          </a:xfrm>
          <a:custGeom>
            <a:avLst/>
            <a:gdLst/>
            <a:ahLst/>
            <a:cxnLst/>
            <a:rect l="l" t="t" r="r" b="b"/>
            <a:pathLst>
              <a:path w="3698177" h="4114800">
                <a:moveTo>
                  <a:pt x="0" y="0"/>
                </a:moveTo>
                <a:lnTo>
                  <a:pt x="3698176" y="0"/>
                </a:lnTo>
                <a:lnTo>
                  <a:pt x="3698176"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Rectangle 10">
            <a:extLst>
              <a:ext uri="{FF2B5EF4-FFF2-40B4-BE49-F238E27FC236}">
                <a16:creationId xmlns:a16="http://schemas.microsoft.com/office/drawing/2014/main" id="{0BA1CB24-61BA-72A0-8B3C-653D61B68445}"/>
              </a:ext>
            </a:extLst>
          </p:cNvPr>
          <p:cNvSpPr/>
          <p:nvPr/>
        </p:nvSpPr>
        <p:spPr>
          <a:xfrm>
            <a:off x="11506200" y="3543300"/>
            <a:ext cx="6324600" cy="5016758"/>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Yêu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Phân tích tác phẩm văn học cần thấy được </a:t>
            </a:r>
            <a:r>
              <a:rPr lang="vi-VN" sz="4000" b="1" dirty="0">
                <a:latin typeface="Times New Roman" panose="02020603050405020304" pitchFamily="18" charset="0"/>
                <a:cs typeface="Times New Roman" panose="02020603050405020304" pitchFamily="18" charset="0"/>
              </a:rPr>
              <a:t>sự gắn bó</a:t>
            </a:r>
            <a:r>
              <a:rPr lang="vi-VN" sz="4000" dirty="0">
                <a:latin typeface="Times New Roman" panose="02020603050405020304" pitchFamily="18" charset="0"/>
                <a:cs typeface="Times New Roman" panose="02020603050405020304" pitchFamily="18" charset="0"/>
              </a:rPr>
              <a:t> giữa nội dung và hình thức nghệ thuật, thể hiện bằng việc nhân ra các yếu tố nghệ thuật đặc sắc và </a:t>
            </a:r>
            <a:r>
              <a:rPr lang="vi-VN" sz="4000" b="1" dirty="0">
                <a:latin typeface="Times New Roman" panose="02020603050405020304" pitchFamily="18" charset="0"/>
                <a:cs typeface="Times New Roman" panose="02020603050405020304" pitchFamily="18" charset="0"/>
              </a:rPr>
              <a:t>chỉ ra tác dụng </a:t>
            </a:r>
            <a:r>
              <a:rPr lang="vi-VN" sz="4000" dirty="0">
                <a:latin typeface="Times New Roman" panose="02020603050405020304" pitchFamily="18" charset="0"/>
                <a:cs typeface="Times New Roman" panose="02020603050405020304" pitchFamily="18" charset="0"/>
              </a:rPr>
              <a:t>của chúng trong việc thể hiện nội dung. </a:t>
            </a:r>
          </a:p>
        </p:txBody>
      </p:sp>
    </p:spTree>
    <p:extLst>
      <p:ext uri="{BB962C8B-B14F-4D97-AF65-F5344CB8AC3E}">
        <p14:creationId xmlns:p14="http://schemas.microsoft.com/office/powerpoint/2010/main" val="3353909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arn(inVertical)">
                                      <p:cBhvr>
                                        <p:cTn id="1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p:nvPr/>
        </p:nvSpPr>
        <p:spPr>
          <a:xfrm>
            <a:off x="914400" y="571500"/>
            <a:ext cx="16535400" cy="1477328"/>
          </a:xfrm>
          <a:prstGeom prst="rect">
            <a:avLst/>
          </a:prstGeom>
        </p:spPr>
        <p:txBody>
          <a:bodyPr wrap="square" lIns="0" tIns="0" rIns="0" bIns="0" rtlCol="0" anchor="t">
            <a:spAutoFit/>
          </a:bodyPr>
          <a:lstStyle/>
          <a:p>
            <a:pPr algn="just"/>
            <a:r>
              <a:rPr lang="en-US" sz="4800" b="1" dirty="0" err="1">
                <a:solidFill>
                  <a:srgbClr val="121212"/>
                </a:solidFill>
                <a:latin typeface="Times New Roman" panose="02020603050405020304" pitchFamily="18" charset="0"/>
                <a:cs typeface="Times New Roman" panose="02020603050405020304" pitchFamily="18" charset="0"/>
              </a:rPr>
              <a:t>Với</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kiểu</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bài</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phân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tích</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tác</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phẩm</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văn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học</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có</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ba</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cách</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triển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khai</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luận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điểm</a:t>
            </a:r>
            <a:r>
              <a:rPr lang="en-US" sz="4800" b="1" dirty="0">
                <a:solidFill>
                  <a:srgbClr val="121212"/>
                </a:solidFill>
                <a:latin typeface="Times New Roman" panose="02020603050405020304" pitchFamily="18" charset="0"/>
                <a:cs typeface="Times New Roman" panose="02020603050405020304" pitchFamily="18" charset="0"/>
              </a:rPr>
              <a:t>:</a:t>
            </a:r>
          </a:p>
        </p:txBody>
      </p:sp>
      <p:sp>
        <p:nvSpPr>
          <p:cNvPr id="4" name="TextBox 7"/>
          <p:cNvSpPr txBox="1"/>
          <p:nvPr/>
        </p:nvSpPr>
        <p:spPr>
          <a:xfrm>
            <a:off x="11212328" y="2214146"/>
            <a:ext cx="6455185" cy="2031325"/>
          </a:xfrm>
          <a:prstGeom prst="rect">
            <a:avLst/>
          </a:prstGeom>
        </p:spPr>
        <p:txBody>
          <a:bodyPr wrap="square" lIns="0" tIns="0" rIns="0" bIns="0" rtlCol="0" anchor="t">
            <a:spAutoFit/>
          </a:bodyPr>
          <a:lstStyle/>
          <a:p>
            <a:pPr algn="just"/>
            <a:r>
              <a:rPr lang="en-US" sz="4400" b="1" dirty="0">
                <a:solidFill>
                  <a:srgbClr val="121212"/>
                </a:solidFill>
                <a:latin typeface="Times New Roman" panose="02020603050405020304" pitchFamily="18" charset="0"/>
                <a:cs typeface="Times New Roman" panose="02020603050405020304" pitchFamily="18" charset="0"/>
              </a:rPr>
              <a:t>- </a:t>
            </a:r>
            <a:r>
              <a:rPr lang="en-US" sz="4400" b="1" dirty="0" err="1">
                <a:solidFill>
                  <a:srgbClr val="121212"/>
                </a:solidFill>
                <a:latin typeface="Times New Roman" panose="02020603050405020304" pitchFamily="18" charset="0"/>
                <a:cs typeface="Times New Roman" panose="02020603050405020304" pitchFamily="18" charset="0"/>
              </a:rPr>
              <a:t>Cách</a:t>
            </a:r>
            <a:r>
              <a:rPr lang="en-US" sz="4400" b="1" dirty="0">
                <a:solidFill>
                  <a:srgbClr val="121212"/>
                </a:solidFill>
                <a:latin typeface="Times New Roman" panose="02020603050405020304" pitchFamily="18" charset="0"/>
                <a:cs typeface="Times New Roman" panose="02020603050405020304" pitchFamily="18" charset="0"/>
              </a:rPr>
              <a:t> 1</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nêu</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luận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điểm</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về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chủ</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nội</a:t>
            </a:r>
            <a:r>
              <a:rPr lang="en-US" sz="4400" dirty="0">
                <a:solidFill>
                  <a:srgbClr val="121212"/>
                </a:solidFill>
                <a:latin typeface="Times New Roman" panose="02020603050405020304" pitchFamily="18" charset="0"/>
                <a:cs typeface="Times New Roman" panose="02020603050405020304" pitchFamily="18" charset="0"/>
              </a:rPr>
              <a:t> dung), </a:t>
            </a:r>
            <a:r>
              <a:rPr lang="en-US" sz="4400" dirty="0" err="1">
                <a:solidFill>
                  <a:srgbClr val="121212"/>
                </a:solidFill>
                <a:latin typeface="Times New Roman" panose="02020603050405020304" pitchFamily="18" charset="0"/>
                <a:cs typeface="Times New Roman" panose="02020603050405020304" pitchFamily="18" charset="0"/>
              </a:rPr>
              <a:t>sau</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đó</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nêu</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luận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điểm</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về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nghệ</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thuật</a:t>
            </a:r>
            <a:endParaRPr lang="en-US" sz="4400" dirty="0">
              <a:solidFill>
                <a:srgbClr val="121212"/>
              </a:solidFill>
              <a:latin typeface="Times New Roman" panose="02020603050405020304" pitchFamily="18" charset="0"/>
              <a:cs typeface="Times New Roman" panose="02020603050405020304" pitchFamily="18" charset="0"/>
            </a:endParaRPr>
          </a:p>
        </p:txBody>
      </p:sp>
      <p:sp>
        <p:nvSpPr>
          <p:cNvPr id="5" name="TextBox 7"/>
          <p:cNvSpPr txBox="1"/>
          <p:nvPr/>
        </p:nvSpPr>
        <p:spPr>
          <a:xfrm>
            <a:off x="762000" y="4305300"/>
            <a:ext cx="4452257" cy="3385542"/>
          </a:xfrm>
          <a:prstGeom prst="rect">
            <a:avLst/>
          </a:prstGeom>
        </p:spPr>
        <p:txBody>
          <a:bodyPr wrap="square" lIns="0" tIns="0" rIns="0" bIns="0" rtlCol="0" anchor="t">
            <a:spAutoFit/>
          </a:bodyPr>
          <a:lstStyle/>
          <a:p>
            <a:pPr algn="just"/>
            <a:r>
              <a:rPr lang="en-US" sz="4400" b="1" dirty="0">
                <a:solidFill>
                  <a:srgbClr val="121212"/>
                </a:solidFill>
                <a:latin typeface="Times New Roman" panose="02020603050405020304" pitchFamily="18" charset="0"/>
                <a:cs typeface="Times New Roman" panose="02020603050405020304" pitchFamily="18" charset="0"/>
              </a:rPr>
              <a:t>- </a:t>
            </a:r>
            <a:r>
              <a:rPr lang="en-US" sz="4400" b="1" dirty="0" err="1">
                <a:solidFill>
                  <a:srgbClr val="121212"/>
                </a:solidFill>
                <a:latin typeface="Times New Roman" panose="02020603050405020304" pitchFamily="18" charset="0"/>
                <a:cs typeface="Times New Roman" panose="02020603050405020304" pitchFamily="18" charset="0"/>
              </a:rPr>
              <a:t>Cách</a:t>
            </a:r>
            <a:r>
              <a:rPr lang="en-US" sz="4400" b="1" dirty="0">
                <a:solidFill>
                  <a:srgbClr val="121212"/>
                </a:solidFill>
                <a:latin typeface="Times New Roman" panose="02020603050405020304" pitchFamily="18" charset="0"/>
                <a:cs typeface="Times New Roman" panose="02020603050405020304" pitchFamily="18" charset="0"/>
              </a:rPr>
              <a:t> 2</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nêu</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luận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điểm</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về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nghệ</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thuật</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sau</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đó</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nêu</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luận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điểm</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về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chủ</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nội</a:t>
            </a:r>
            <a:r>
              <a:rPr lang="en-US" sz="4400" dirty="0">
                <a:solidFill>
                  <a:srgbClr val="121212"/>
                </a:solidFill>
                <a:latin typeface="Times New Roman" panose="02020603050405020304" pitchFamily="18" charset="0"/>
                <a:cs typeface="Times New Roman" panose="02020603050405020304" pitchFamily="18" charset="0"/>
              </a:rPr>
              <a:t> dung)</a:t>
            </a:r>
          </a:p>
        </p:txBody>
      </p:sp>
      <p:sp>
        <p:nvSpPr>
          <p:cNvPr id="6" name="TextBox 7"/>
          <p:cNvSpPr txBox="1"/>
          <p:nvPr/>
        </p:nvSpPr>
        <p:spPr>
          <a:xfrm>
            <a:off x="11114314" y="5320962"/>
            <a:ext cx="6553200" cy="4739759"/>
          </a:xfrm>
          <a:prstGeom prst="rect">
            <a:avLst/>
          </a:prstGeom>
        </p:spPr>
        <p:txBody>
          <a:bodyPr wrap="square" lIns="0" tIns="0" rIns="0" bIns="0" rtlCol="0" anchor="t">
            <a:spAutoFit/>
          </a:bodyPr>
          <a:lstStyle/>
          <a:p>
            <a:pPr algn="just"/>
            <a:r>
              <a:rPr lang="en-US" sz="4400" b="1" dirty="0">
                <a:solidFill>
                  <a:srgbClr val="121212"/>
                </a:solidFill>
                <a:latin typeface="Times New Roman" panose="02020603050405020304" pitchFamily="18" charset="0"/>
                <a:cs typeface="Times New Roman" panose="02020603050405020304" pitchFamily="18" charset="0"/>
              </a:rPr>
              <a:t>- </a:t>
            </a:r>
            <a:r>
              <a:rPr lang="en-US" sz="4400" b="1" dirty="0" err="1">
                <a:solidFill>
                  <a:srgbClr val="121212"/>
                </a:solidFill>
                <a:latin typeface="Times New Roman" panose="02020603050405020304" pitchFamily="18" charset="0"/>
                <a:cs typeface="Times New Roman" panose="02020603050405020304" pitchFamily="18" charset="0"/>
              </a:rPr>
              <a:t>Cách</a:t>
            </a:r>
            <a:r>
              <a:rPr lang="en-US" sz="4400" b="1" dirty="0">
                <a:solidFill>
                  <a:srgbClr val="121212"/>
                </a:solidFill>
                <a:latin typeface="Times New Roman" panose="02020603050405020304" pitchFamily="18" charset="0"/>
                <a:cs typeface="Times New Roman" panose="02020603050405020304" pitchFamily="18" charset="0"/>
              </a:rPr>
              <a:t> 3</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triển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khai</a:t>
            </a:r>
            <a:r>
              <a:rPr lang="en-US" sz="4400" dirty="0">
                <a:solidFill>
                  <a:srgbClr val="121212"/>
                </a:solidFill>
                <a:latin typeface="Times New Roman" panose="02020603050405020304" pitchFamily="18" charset="0"/>
                <a:cs typeface="Times New Roman" panose="02020603050405020304" pitchFamily="18" charset="0"/>
              </a:rPr>
              <a:t> song </a:t>
            </a:r>
            <a:r>
              <a:rPr lang="en-US" sz="4400" dirty="0" err="1">
                <a:solidFill>
                  <a:srgbClr val="121212"/>
                </a:solidFill>
                <a:latin typeface="Times New Roman" panose="02020603050405020304" pitchFamily="18" charset="0"/>
                <a:cs typeface="Times New Roman" panose="02020603050405020304" pitchFamily="18" charset="0"/>
              </a:rPr>
              <a:t>song</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luận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điểm</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về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nghệ</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thuật</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và</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chủ</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luận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điểm</a:t>
            </a:r>
            <a:r>
              <a:rPr lang="en-US" sz="4400" dirty="0">
                <a:solidFill>
                  <a:srgbClr val="121212"/>
                </a:solidFill>
                <a:latin typeface="Times New Roman" panose="02020603050405020304" pitchFamily="18" charset="0"/>
                <a:cs typeface="Times New Roman" panose="02020603050405020304" pitchFamily="18" charset="0"/>
              </a:rPr>
              <a:t> 1 </a:t>
            </a:r>
            <a:r>
              <a:rPr lang="en-US" sz="4400" dirty="0" err="1">
                <a:solidFill>
                  <a:srgbClr val="121212"/>
                </a:solidFill>
                <a:latin typeface="Times New Roman" panose="02020603050405020304" pitchFamily="18" charset="0"/>
                <a:cs typeface="Times New Roman" panose="02020603050405020304" pitchFamily="18" charset="0"/>
              </a:rPr>
              <a:t>về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chủ</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và</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nghệ</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thuật</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a:solidFill>
                  <a:srgbClr val="12121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121212"/>
                </a:solidFill>
                <a:latin typeface="Times New Roman" panose="02020603050405020304" pitchFamily="18" charset="0"/>
                <a:cs typeface="Times New Roman" panose="02020603050405020304" pitchFamily="18" charset="0"/>
              </a:rPr>
              <a:t>luận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điểm</a:t>
            </a:r>
            <a:r>
              <a:rPr lang="en-US" sz="4400" dirty="0">
                <a:solidFill>
                  <a:srgbClr val="121212"/>
                </a:solidFill>
                <a:latin typeface="Times New Roman" panose="02020603050405020304" pitchFamily="18" charset="0"/>
                <a:cs typeface="Times New Roman" panose="02020603050405020304" pitchFamily="18" charset="0"/>
              </a:rPr>
              <a:t> 2 </a:t>
            </a:r>
            <a:r>
              <a:rPr lang="en-US" sz="4400" dirty="0" err="1">
                <a:solidFill>
                  <a:srgbClr val="121212"/>
                </a:solidFill>
                <a:latin typeface="Times New Roman" panose="02020603050405020304" pitchFamily="18" charset="0"/>
                <a:cs typeface="Times New Roman" panose="02020603050405020304" pitchFamily="18" charset="0"/>
              </a:rPr>
              <a:t>về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chủ</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và</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nghệ</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thuật</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a:solidFill>
                  <a:srgbClr val="121212"/>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srgbClr val="121212"/>
                </a:solidFill>
                <a:latin typeface="Times New Roman" panose="02020603050405020304" pitchFamily="18" charset="0"/>
                <a:cs typeface="Times New Roman" panose="02020603050405020304" pitchFamily="18" charset="0"/>
              </a:rPr>
              <a:t>luận</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điểm</a:t>
            </a:r>
            <a:r>
              <a:rPr lang="en-US" sz="4400" dirty="0">
                <a:solidFill>
                  <a:srgbClr val="121212"/>
                </a:solidFill>
                <a:latin typeface="Times New Roman" panose="02020603050405020304" pitchFamily="18" charset="0"/>
                <a:cs typeface="Times New Roman" panose="02020603050405020304" pitchFamily="18" charset="0"/>
              </a:rPr>
              <a:t> … </a:t>
            </a:r>
            <a:r>
              <a:rPr lang="en-US" sz="4400" dirty="0" err="1">
                <a:solidFill>
                  <a:srgbClr val="121212"/>
                </a:solidFill>
                <a:latin typeface="Times New Roman" panose="02020603050405020304" pitchFamily="18" charset="0"/>
                <a:cs typeface="Times New Roman" panose="02020603050405020304" pitchFamily="18" charset="0"/>
              </a:rPr>
              <a:t>về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chủ</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đề</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nghệ</a:t>
            </a:r>
            <a:r>
              <a:rPr lang="en-US" sz="4400" dirty="0">
                <a:solidFill>
                  <a:srgbClr val="121212"/>
                </a:solidFill>
                <a:latin typeface="Times New Roman" panose="02020603050405020304" pitchFamily="18" charset="0"/>
                <a:cs typeface="Times New Roman" panose="02020603050405020304" pitchFamily="18" charset="0"/>
              </a:rPr>
              <a:t> </a:t>
            </a:r>
            <a:r>
              <a:rPr lang="en-US" sz="4400" dirty="0" err="1">
                <a:solidFill>
                  <a:srgbClr val="121212"/>
                </a:solidFill>
                <a:latin typeface="Times New Roman" panose="02020603050405020304" pitchFamily="18" charset="0"/>
                <a:cs typeface="Times New Roman" panose="02020603050405020304" pitchFamily="18" charset="0"/>
              </a:rPr>
              <a:t>thuật</a:t>
            </a:r>
            <a:r>
              <a:rPr lang="en-US" sz="4400" dirty="0">
                <a:solidFill>
                  <a:srgbClr val="121212"/>
                </a:solidFill>
                <a:latin typeface="Times New Roman" panose="02020603050405020304" pitchFamily="18" charset="0"/>
                <a:cs typeface="Times New Roman" panose="02020603050405020304" pitchFamily="18" charset="0"/>
              </a:rPr>
              <a:t> )</a:t>
            </a:r>
          </a:p>
        </p:txBody>
      </p:sp>
      <p:sp>
        <p:nvSpPr>
          <p:cNvPr id="2" name="Freeform 6">
            <a:extLst>
              <a:ext uri="{FF2B5EF4-FFF2-40B4-BE49-F238E27FC236}">
                <a16:creationId xmlns:a16="http://schemas.microsoft.com/office/drawing/2014/main" id="{39D52488-A18D-443C-EEAB-5070EB679513}"/>
              </a:ext>
            </a:extLst>
          </p:cNvPr>
          <p:cNvSpPr/>
          <p:nvPr/>
        </p:nvSpPr>
        <p:spPr>
          <a:xfrm>
            <a:off x="5334000" y="3568363"/>
            <a:ext cx="5638800" cy="6375997"/>
          </a:xfrm>
          <a:custGeom>
            <a:avLst/>
            <a:gdLst/>
            <a:ahLst/>
            <a:cxnLst/>
            <a:rect l="l" t="t" r="r" b="b"/>
            <a:pathLst>
              <a:path w="8697067" h="8229600">
                <a:moveTo>
                  <a:pt x="0" y="0"/>
                </a:moveTo>
                <a:lnTo>
                  <a:pt x="8697068" y="0"/>
                </a:lnTo>
                <a:lnTo>
                  <a:pt x="8697068" y="8229600"/>
                </a:lnTo>
                <a:lnTo>
                  <a:pt x="0" y="8229600"/>
                </a:lnTo>
                <a:lnTo>
                  <a:pt x="0" y="0"/>
                </a:lnTo>
                <a:close/>
              </a:path>
            </a:pathLst>
          </a:custGeom>
          <a:blipFill>
            <a:blip r:embed="rId2"/>
            <a:stretch>
              <a:fillRect/>
            </a:stretch>
          </a:blipFill>
        </p:spPr>
      </p:sp>
    </p:spTree>
    <p:extLst>
      <p:ext uri="{BB962C8B-B14F-4D97-AF65-F5344CB8AC3E}">
        <p14:creationId xmlns:p14="http://schemas.microsoft.com/office/powerpoint/2010/main" val="34150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952500"/>
            <a:ext cx="16764000" cy="821763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Ví dụ: Phân tích tám dòng thơ cuối đoạn trích </a:t>
            </a:r>
            <a:r>
              <a:rPr kumimoji="0" lang="vi-VN" sz="4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Kiều ở lầu Ngưng Bích</a:t>
            </a: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dưới đây: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“Tám câu thơ, mỗi cặp câu gợi ra một nỗi buồn sâu thẳm. “Buồn trông” là buồn mà nhìn xa, nhưng cũng là buồn mà trông ngóng một cài gì mơ hồ sẽ đến làm thay đổi tình trạng hiện tại. Hình như nàng mong một cánh buồm, nhưng cánh buồm chỉ thấp thoáng, xa xa, không rõ như một ước vọng mơ hồ, mỗi lúc một xa. Nàng lại trông ngọn nước […], ngọn sóng xô đẩy cánh hoa phiêu dạt, không biết về đâu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Tám câu thơ, câu nào cũng vừa thực, vừa hư, vừa là cảnh thực, vừa là tâm cảnh. Toàn là hình ảnh về sự vô vọng, sự dạt trôi, sự bế tắc và sự chao đảo, nghiêng đổ. Đây chính là lúc mà tình cảm Kiều trở nên mong manh và yếu đuối nhất, là lúc mà nàng rất dễ rơi vào cạm bẫy…”.</a:t>
            </a:r>
          </a:p>
        </p:txBody>
      </p:sp>
      <p:sp>
        <p:nvSpPr>
          <p:cNvPr id="2" name="Freeform 7">
            <a:extLst>
              <a:ext uri="{FF2B5EF4-FFF2-40B4-BE49-F238E27FC236}">
                <a16:creationId xmlns:a16="http://schemas.microsoft.com/office/drawing/2014/main" id="{E0DA85EF-EEE6-1F61-F36F-445A28C542E8}"/>
              </a:ext>
            </a:extLst>
          </p:cNvPr>
          <p:cNvSpPr/>
          <p:nvPr/>
        </p:nvSpPr>
        <p:spPr>
          <a:xfrm>
            <a:off x="13868400" y="9029700"/>
            <a:ext cx="7315200" cy="3044952"/>
          </a:xfrm>
          <a:custGeom>
            <a:avLst/>
            <a:gdLst/>
            <a:ahLst/>
            <a:cxnLst/>
            <a:rect l="l" t="t" r="r" b="b"/>
            <a:pathLst>
              <a:path w="7315200" h="3044952">
                <a:moveTo>
                  <a:pt x="0" y="0"/>
                </a:moveTo>
                <a:lnTo>
                  <a:pt x="7315200" y="0"/>
                </a:lnTo>
                <a:lnTo>
                  <a:pt x="7315200" y="3044952"/>
                </a:lnTo>
                <a:lnTo>
                  <a:pt x="0" y="304495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1535662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2019300"/>
            <a:ext cx="16764000" cy="70788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dirty="0">
                <a:solidFill>
                  <a:srgbClr val="000000"/>
                </a:solidFill>
                <a:latin typeface="Times New Roman" panose="02020603050405020304" pitchFamily="18" charset="0"/>
              </a:rPr>
              <a:t>b. </a:t>
            </a:r>
            <a:r>
              <a:rPr lang="en-US" sz="4000" b="1" dirty="0" err="1">
                <a:solidFill>
                  <a:srgbClr val="000000"/>
                </a:solidFill>
                <a:latin typeface="Times New Roman" panose="02020603050405020304" pitchFamily="18" charset="0"/>
              </a:rPr>
              <a:t>Bài</a:t>
            </a:r>
            <a:r>
              <a:rPr lang="en-US" sz="4000" b="1" dirty="0">
                <a:solidFill>
                  <a:srgbClr val="000000"/>
                </a:solidFill>
                <a:latin typeface="Times New Roman" panose="02020603050405020304" pitchFamily="18" charset="0"/>
              </a:rPr>
              <a:t> </a:t>
            </a:r>
            <a:r>
              <a:rPr lang="en-US" sz="4000" b="1" dirty="0" err="1">
                <a:solidFill>
                  <a:srgbClr val="000000"/>
                </a:solidFill>
                <a:latin typeface="Times New Roman" panose="02020603050405020304" pitchFamily="18" charset="0"/>
              </a:rPr>
              <a:t>tập</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 name="TextBox 7"/>
          <p:cNvSpPr txBox="1"/>
          <p:nvPr/>
        </p:nvSpPr>
        <p:spPr>
          <a:xfrm>
            <a:off x="1600200" y="659368"/>
            <a:ext cx="15697199" cy="738664"/>
          </a:xfrm>
          <a:prstGeom prst="rect">
            <a:avLst/>
          </a:prstGeom>
        </p:spPr>
        <p:txBody>
          <a:bodyPr wrap="square" lIns="0" tIns="0" rIns="0" bIns="0" rtlCol="0" anchor="t">
            <a:spAutoFit/>
          </a:bodyPr>
          <a:lstStyle/>
          <a:p>
            <a:pPr algn="just"/>
            <a:r>
              <a:rPr lang="en-US" sz="4800" b="1" dirty="0">
                <a:solidFill>
                  <a:srgbClr val="121212"/>
                </a:solidFill>
                <a:latin typeface="Times New Roman" panose="02020603050405020304" pitchFamily="18" charset="0"/>
                <a:cs typeface="Times New Roman" panose="02020603050405020304" pitchFamily="18" charset="0"/>
              </a:rPr>
              <a:t>2. </a:t>
            </a:r>
            <a:r>
              <a:rPr lang="en-US" sz="4800" b="1" dirty="0" err="1">
                <a:solidFill>
                  <a:srgbClr val="121212"/>
                </a:solidFill>
                <a:latin typeface="Times New Roman" panose="02020603050405020304" pitchFamily="18" charset="0"/>
                <a:cs typeface="Times New Roman" panose="02020603050405020304" pitchFamily="18" charset="0"/>
              </a:rPr>
              <a:t>Rèn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luyện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kĩ</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năng</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viết</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phân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tích</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văn</a:t>
            </a:r>
            <a:r>
              <a:rPr lang="en-US" sz="4800" b="1" dirty="0">
                <a:solidFill>
                  <a:srgbClr val="121212"/>
                </a:solidFill>
                <a:latin typeface="Times New Roman" panose="02020603050405020304" pitchFamily="18" charset="0"/>
                <a:cs typeface="Times New Roman" panose="02020603050405020304" pitchFamily="18" charset="0"/>
              </a:rPr>
              <a:t> </a:t>
            </a:r>
            <a:r>
              <a:rPr lang="en-US" sz="4800" b="1" dirty="0" err="1">
                <a:solidFill>
                  <a:srgbClr val="121212"/>
                </a:solidFill>
                <a:latin typeface="Times New Roman" panose="02020603050405020304" pitchFamily="18" charset="0"/>
                <a:cs typeface="Times New Roman" panose="02020603050405020304" pitchFamily="18" charset="0"/>
              </a:rPr>
              <a:t>học</a:t>
            </a:r>
            <a:endParaRPr lang="en-US" sz="4800" b="1" dirty="0">
              <a:solidFill>
                <a:srgbClr val="121212"/>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76600" y="2933700"/>
            <a:ext cx="14325600" cy="4832092"/>
          </a:xfrm>
          <a:prstGeom prst="rect">
            <a:avLst/>
          </a:prstGeom>
        </p:spPr>
        <p:txBody>
          <a:bodyPr wrap="square">
            <a:spAutoFit/>
          </a:bodyPr>
          <a:lstStyle/>
          <a:p>
            <a:pPr algn="just"/>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Câu</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lạc</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bộ</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Văn</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học</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trường</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em</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phát</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động</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cuộc</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thi</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viết</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Tác</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phẩm</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văn</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học</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trong</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tôi</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Em</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hãy</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chọn</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một</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trong</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hai</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đề</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sau</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để</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viết</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bài</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nghị</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luận</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và</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gửi</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cho</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ban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tổ</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chức</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cuộc</a:t>
            </a:r>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en-US" sz="4400" b="1" dirty="0" err="1">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thi</a:t>
            </a:r>
            <a:endPar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endParaRPr>
          </a:p>
          <a:p>
            <a:pPr algn="just"/>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vi-VN" sz="4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Hãy phân tích một đoạn thơ trích từ Truyện Kiều (Nguyễn Du)</a:t>
            </a:r>
            <a:r>
              <a:rPr lang="en-US" sz="4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a:t>
            </a:r>
            <a:endPar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endParaRPr>
          </a:p>
          <a:p>
            <a:pPr algn="just"/>
            <a:r>
              <a:rPr lang="en-US" sz="4400" b="1"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 </a:t>
            </a:r>
            <a:r>
              <a:rPr lang="vi-VN" sz="4400" dirty="0">
                <a:solidFill>
                  <a:srgbClr val="000000"/>
                </a:solidFill>
                <a:latin typeface="Times New Roman" panose="02020603050405020304" pitchFamily="18" charset="0"/>
                <a:ea typeface="Segoe UI Symbol" panose="020B0502040204020203" pitchFamily="34" charset="0"/>
                <a:cs typeface="Times New Roman" panose="02020603050405020304" pitchFamily="18" charset="0"/>
              </a:rPr>
              <a:t>Hãy phân tích một đoạn thơ trích từ Truyện Lục Vân Tiên (Nguyễn Đình Chiểu)</a:t>
            </a:r>
          </a:p>
        </p:txBody>
      </p:sp>
      <p:sp>
        <p:nvSpPr>
          <p:cNvPr id="4" name="Freeform 2">
            <a:extLst>
              <a:ext uri="{FF2B5EF4-FFF2-40B4-BE49-F238E27FC236}">
                <a16:creationId xmlns:a16="http://schemas.microsoft.com/office/drawing/2014/main" id="{249C8D88-0791-3FF3-E9C1-BA285687E298}"/>
              </a:ext>
            </a:extLst>
          </p:cNvPr>
          <p:cNvSpPr/>
          <p:nvPr/>
        </p:nvSpPr>
        <p:spPr>
          <a:xfrm>
            <a:off x="-1523999" y="6896100"/>
            <a:ext cx="6549054" cy="4608896"/>
          </a:xfrm>
          <a:custGeom>
            <a:avLst/>
            <a:gdLst/>
            <a:ahLst/>
            <a:cxnLst/>
            <a:rect l="l" t="t" r="r" b="b"/>
            <a:pathLst>
              <a:path w="8702229" h="6124193">
                <a:moveTo>
                  <a:pt x="0" y="0"/>
                </a:moveTo>
                <a:lnTo>
                  <a:pt x="8702229" y="0"/>
                </a:lnTo>
                <a:lnTo>
                  <a:pt x="8702229" y="6124193"/>
                </a:lnTo>
                <a:lnTo>
                  <a:pt x="0" y="612419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1039002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14400" y="3390900"/>
            <a:ext cx="10614536" cy="2554545"/>
          </a:xfrm>
          <a:prstGeom prst="rect">
            <a:avLst/>
          </a:prstGeom>
          <a:noFill/>
        </p:spPr>
        <p:txBody>
          <a:bodyPr wrap="square" rtlCol="0">
            <a:spAutoFit/>
          </a:bodyPr>
          <a:lstStyle/>
          <a:p>
            <a:pPr algn="ctr"/>
            <a:r>
              <a:rPr lang="en-US" sz="8000" b="1" dirty="0">
                <a:solidFill>
                  <a:srgbClr val="FF0000"/>
                </a:solidFill>
                <a:latin typeface="#9Slide07 SVNGuerrilla" panose="00000500000000000000" pitchFamily="2" charset="0"/>
                <a:cs typeface="Times New Roman" panose="02020603050405020304" pitchFamily="18" charset="0"/>
              </a:rPr>
              <a:t>I. </a:t>
            </a:r>
          </a:p>
          <a:p>
            <a:pPr algn="ctr"/>
            <a:r>
              <a:rPr lang="en-US" sz="8000" b="1" dirty="0" err="1">
                <a:solidFill>
                  <a:srgbClr val="FF0000"/>
                </a:solidFill>
                <a:latin typeface="#9Slide07 SVNGuerrilla" panose="00000500000000000000" pitchFamily="2" charset="0"/>
                <a:cs typeface="Times New Roman" panose="02020603050405020304" pitchFamily="18" charset="0"/>
              </a:rPr>
              <a:t>Định</a:t>
            </a:r>
            <a:r>
              <a:rPr lang="en-US" sz="8000" b="1" dirty="0">
                <a:solidFill>
                  <a:srgbClr val="FF0000"/>
                </a:solidFill>
                <a:latin typeface="#9Slide07 SVNGuerrilla" panose="00000500000000000000" pitchFamily="2" charset="0"/>
                <a:cs typeface="Times New Roman" panose="02020603050405020304" pitchFamily="18" charset="0"/>
              </a:rPr>
              <a:t> </a:t>
            </a:r>
            <a:r>
              <a:rPr lang="en-US" sz="8000" b="1" dirty="0" err="1">
                <a:solidFill>
                  <a:srgbClr val="FF0000"/>
                </a:solidFill>
                <a:latin typeface="#9Slide07 SVNGuerrilla" panose="00000500000000000000" pitchFamily="2" charset="0"/>
                <a:cs typeface="Times New Roman" panose="02020603050405020304" pitchFamily="18" charset="0"/>
              </a:rPr>
              <a:t>hướng</a:t>
            </a:r>
            <a:endParaRPr lang="en-US" sz="8000" dirty="0">
              <a:solidFill>
                <a:srgbClr val="FF0000"/>
              </a:solidFill>
              <a:latin typeface="#9Slide07 SVNGuerrilla" panose="00000500000000000000" pitchFamily="2" charset="0"/>
              <a:cs typeface="Times New Roman" panose="02020603050405020304" pitchFamily="18" charset="0"/>
            </a:endParaRPr>
          </a:p>
        </p:txBody>
      </p:sp>
      <p:sp>
        <p:nvSpPr>
          <p:cNvPr id="2" name="Freeform 9">
            <a:extLst>
              <a:ext uri="{FF2B5EF4-FFF2-40B4-BE49-F238E27FC236}">
                <a16:creationId xmlns:a16="http://schemas.microsoft.com/office/drawing/2014/main" id="{0E8D52B6-52D8-E80E-0864-F1E6D34FAD0E}"/>
              </a:ext>
            </a:extLst>
          </p:cNvPr>
          <p:cNvSpPr/>
          <p:nvPr/>
        </p:nvSpPr>
        <p:spPr>
          <a:xfrm>
            <a:off x="8534400" y="2171700"/>
            <a:ext cx="8225657" cy="5562600"/>
          </a:xfrm>
          <a:custGeom>
            <a:avLst/>
            <a:gdLst/>
            <a:ahLst/>
            <a:cxnLst/>
            <a:rect l="l" t="t" r="r" b="b"/>
            <a:pathLst>
              <a:path w="3740058" h="2529214">
                <a:moveTo>
                  <a:pt x="0" y="0"/>
                </a:moveTo>
                <a:lnTo>
                  <a:pt x="3740058" y="0"/>
                </a:lnTo>
                <a:lnTo>
                  <a:pt x="3740058" y="2529214"/>
                </a:lnTo>
                <a:lnTo>
                  <a:pt x="0" y="2529214"/>
                </a:lnTo>
                <a:lnTo>
                  <a:pt x="0" y="0"/>
                </a:lnTo>
                <a:close/>
              </a:path>
            </a:pathLst>
          </a:custGeom>
          <a:blipFill>
            <a:blip r:embed="rId3"/>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015" y="342900"/>
            <a:ext cx="16745585" cy="1446550"/>
          </a:xfrm>
          <a:prstGeom prst="rect">
            <a:avLst/>
          </a:prstGeom>
          <a:noFill/>
        </p:spPr>
        <p:txBody>
          <a:bodyPr wrap="square" rtlCol="0">
            <a:spAutoFit/>
          </a:bodyPr>
          <a:lstStyle/>
          <a:p>
            <a:pPr algn="ctr"/>
            <a:r>
              <a:rPr lang="vi-VN" sz="4400" b="1" dirty="0">
                <a:solidFill>
                  <a:srgbClr val="222222"/>
                </a:solidFill>
                <a:latin typeface="Times New Roman" panose="02020603050405020304" pitchFamily="18" charset="0"/>
              </a:rPr>
              <a:t>Yêu cầu đối với bài </a:t>
            </a:r>
            <a:r>
              <a:rPr lang="en-US" sz="4400" b="1" dirty="0" err="1">
                <a:solidFill>
                  <a:srgbClr val="222222"/>
                </a:solidFill>
                <a:latin typeface="Times New Roman" panose="02020603050405020304" pitchFamily="18" charset="0"/>
              </a:rPr>
              <a:t>phân</a:t>
            </a:r>
            <a:r>
              <a:rPr lang="en-US" sz="4400" b="1" dirty="0">
                <a:solidFill>
                  <a:srgbClr val="222222"/>
                </a:solidFill>
                <a:latin typeface="Times New Roman" panose="02020603050405020304" pitchFamily="18" charset="0"/>
              </a:rPr>
              <a:t> </a:t>
            </a:r>
            <a:r>
              <a:rPr lang="en-US" sz="4400" b="1" dirty="0" err="1">
                <a:solidFill>
                  <a:srgbClr val="222222"/>
                </a:solidFill>
                <a:latin typeface="Times New Roman" panose="02020603050405020304" pitchFamily="18" charset="0"/>
              </a:rPr>
              <a:t>tích</a:t>
            </a:r>
            <a:r>
              <a:rPr lang="en-US" sz="4400" b="1" dirty="0">
                <a:solidFill>
                  <a:srgbClr val="222222"/>
                </a:solidFill>
                <a:latin typeface="Times New Roman" panose="02020603050405020304" pitchFamily="18" charset="0"/>
              </a:rPr>
              <a:t> </a:t>
            </a:r>
            <a:r>
              <a:rPr lang="en-US" sz="4400" b="1" dirty="0" err="1">
                <a:solidFill>
                  <a:srgbClr val="222222"/>
                </a:solidFill>
                <a:latin typeface="Times New Roman" panose="02020603050405020304" pitchFamily="18" charset="0"/>
              </a:rPr>
              <a:t>đoạn</a:t>
            </a:r>
            <a:r>
              <a:rPr lang="en-US" sz="4400" b="1" dirty="0">
                <a:solidFill>
                  <a:srgbClr val="222222"/>
                </a:solidFill>
                <a:latin typeface="Times New Roman" panose="02020603050405020304" pitchFamily="18" charset="0"/>
              </a:rPr>
              <a:t> </a:t>
            </a:r>
            <a:r>
              <a:rPr lang="en-US" sz="4400" b="1" dirty="0" err="1">
                <a:solidFill>
                  <a:srgbClr val="222222"/>
                </a:solidFill>
                <a:latin typeface="Times New Roman" panose="02020603050405020304" pitchFamily="18" charset="0"/>
              </a:rPr>
              <a:t>trích</a:t>
            </a:r>
            <a:r>
              <a:rPr lang="en-US" sz="4400" b="1" dirty="0">
                <a:solidFill>
                  <a:srgbClr val="222222"/>
                </a:solidFill>
                <a:latin typeface="Times New Roman" panose="02020603050405020304" pitchFamily="18" charset="0"/>
              </a:rPr>
              <a:t> </a:t>
            </a:r>
            <a:r>
              <a:rPr lang="en-US" sz="4400" b="1" dirty="0" err="1">
                <a:solidFill>
                  <a:srgbClr val="222222"/>
                </a:solidFill>
                <a:latin typeface="Times New Roman" panose="02020603050405020304" pitchFamily="18" charset="0"/>
              </a:rPr>
              <a:t>từ</a:t>
            </a:r>
            <a:r>
              <a:rPr lang="en-US" sz="4400" b="1" dirty="0">
                <a:solidFill>
                  <a:srgbClr val="222222"/>
                </a:solidFill>
                <a:latin typeface="Times New Roman" panose="02020603050405020304" pitchFamily="18" charset="0"/>
              </a:rPr>
              <a:t> </a:t>
            </a:r>
            <a:r>
              <a:rPr lang="en-US" sz="4400" b="1" dirty="0" err="1">
                <a:solidFill>
                  <a:srgbClr val="222222"/>
                </a:solidFill>
                <a:latin typeface="Times New Roman" panose="02020603050405020304" pitchFamily="18" charset="0"/>
              </a:rPr>
              <a:t>một</a:t>
            </a:r>
            <a:r>
              <a:rPr lang="en-US" sz="4400" b="1" dirty="0">
                <a:solidFill>
                  <a:srgbClr val="222222"/>
                </a:solidFill>
                <a:latin typeface="Times New Roman" panose="02020603050405020304" pitchFamily="18" charset="0"/>
              </a:rPr>
              <a:t> </a:t>
            </a:r>
            <a:r>
              <a:rPr lang="en-US" sz="4400" b="1" dirty="0" err="1">
                <a:solidFill>
                  <a:srgbClr val="222222"/>
                </a:solidFill>
                <a:latin typeface="Times New Roman" panose="02020603050405020304" pitchFamily="18" charset="0"/>
              </a:rPr>
              <a:t>tác</a:t>
            </a:r>
            <a:r>
              <a:rPr lang="en-US" sz="4400" b="1" dirty="0">
                <a:solidFill>
                  <a:srgbClr val="222222"/>
                </a:solidFill>
                <a:latin typeface="Times New Roman" panose="02020603050405020304" pitchFamily="18" charset="0"/>
              </a:rPr>
              <a:t> </a:t>
            </a:r>
            <a:r>
              <a:rPr lang="en-US" sz="4400" b="1" dirty="0" err="1">
                <a:solidFill>
                  <a:srgbClr val="222222"/>
                </a:solidFill>
                <a:latin typeface="Times New Roman" panose="02020603050405020304" pitchFamily="18" charset="0"/>
              </a:rPr>
              <a:t>phẩm</a:t>
            </a:r>
            <a:r>
              <a:rPr lang="en-US" sz="4400" b="1" dirty="0">
                <a:solidFill>
                  <a:srgbClr val="222222"/>
                </a:solidFill>
                <a:latin typeface="Times New Roman" panose="02020603050405020304" pitchFamily="18" charset="0"/>
              </a:rPr>
              <a:t> </a:t>
            </a:r>
            <a:r>
              <a:rPr lang="en-US" sz="4400" b="1" dirty="0" err="1">
                <a:solidFill>
                  <a:srgbClr val="222222"/>
                </a:solidFill>
                <a:latin typeface="Times New Roman" panose="02020603050405020304" pitchFamily="18" charset="0"/>
              </a:rPr>
              <a:t>lớn</a:t>
            </a:r>
            <a:r>
              <a:rPr lang="vi-VN" sz="4400" b="1" dirty="0"/>
              <a:t> </a:t>
            </a:r>
            <a:endParaRPr lang="en-US" sz="4400" b="1" dirty="0"/>
          </a:p>
          <a:p>
            <a:pPr algn="ctr"/>
            <a:r>
              <a:rPr lang="vi-VN" sz="4400" b="1" dirty="0">
                <a:latin typeface="+mj-lt"/>
              </a:rPr>
              <a:t>(ở đây là truyện thơ Nôm:</a:t>
            </a:r>
            <a:r>
              <a:rPr lang="vi-VN" sz="4400" dirty="0">
                <a:latin typeface="+mj-lt"/>
              </a:rPr>
              <a:t> </a:t>
            </a:r>
            <a:r>
              <a:rPr lang="vi-VN" sz="4400" i="1" dirty="0">
                <a:latin typeface="+mj-lt"/>
              </a:rPr>
              <a:t>Truyện Kiều</a:t>
            </a:r>
            <a:r>
              <a:rPr lang="vi-VN" sz="4400" dirty="0">
                <a:latin typeface="+mj-lt"/>
              </a:rPr>
              <a:t> hoặc </a:t>
            </a:r>
            <a:r>
              <a:rPr lang="vi-VN" sz="4400" i="1" dirty="0">
                <a:latin typeface="+mj-lt"/>
              </a:rPr>
              <a:t>Truyện Lục Vân Tiên</a:t>
            </a:r>
            <a:r>
              <a:rPr lang="vi-VN" sz="4400" dirty="0">
                <a:latin typeface="+mj-lt"/>
              </a:rPr>
              <a:t>)</a:t>
            </a:r>
            <a:endParaRPr lang="vi-VN" sz="4400" dirty="0">
              <a:solidFill>
                <a:srgbClr val="222222"/>
              </a:solidFill>
              <a:latin typeface="+mj-lt"/>
            </a:endParaRPr>
          </a:p>
        </p:txBody>
      </p:sp>
      <p:sp>
        <p:nvSpPr>
          <p:cNvPr id="3" name="Rectangle 2"/>
          <p:cNvSpPr/>
          <p:nvPr/>
        </p:nvSpPr>
        <p:spPr>
          <a:xfrm>
            <a:off x="2407539" y="6549353"/>
            <a:ext cx="15499461" cy="1446550"/>
          </a:xfrm>
          <a:prstGeom prst="rect">
            <a:avLst/>
          </a:prstGeom>
        </p:spPr>
        <p:txBody>
          <a:bodyPr wrap="square">
            <a:spAutoFit/>
          </a:bodyPr>
          <a:lstStyle/>
          <a:p>
            <a:pPr algn="just"/>
            <a:r>
              <a:rPr lang="vi-VN" sz="4400" dirty="0">
                <a:latin typeface="+mj-lt"/>
              </a:rPr>
              <a:t>- Xác định luận đề và các luận điểm trong bài viết, lựa chọn bằng chứng từ đoạn trích cho mỗi luận điểm.</a:t>
            </a:r>
          </a:p>
        </p:txBody>
      </p:sp>
      <p:sp>
        <p:nvSpPr>
          <p:cNvPr id="5" name="Rectangle 4">
            <a:extLst>
              <a:ext uri="{FF2B5EF4-FFF2-40B4-BE49-F238E27FC236}">
                <a16:creationId xmlns:a16="http://schemas.microsoft.com/office/drawing/2014/main" id="{11F9256F-A7CF-A328-9C32-81E08A0F7BE5}"/>
              </a:ext>
            </a:extLst>
          </p:cNvPr>
          <p:cNvSpPr/>
          <p:nvPr/>
        </p:nvSpPr>
        <p:spPr>
          <a:xfrm>
            <a:off x="1752601" y="2141624"/>
            <a:ext cx="16154400" cy="1446550"/>
          </a:xfrm>
          <a:prstGeom prst="rect">
            <a:avLst/>
          </a:prstGeom>
        </p:spPr>
        <p:txBody>
          <a:bodyPr wrap="square">
            <a:spAutoFit/>
          </a:bodyPr>
          <a:lstStyle/>
          <a:p>
            <a:pPr algn="just"/>
            <a:r>
              <a:rPr lang="vi-VN" sz="4400" dirty="0">
                <a:latin typeface="+mj-lt"/>
              </a:rPr>
              <a:t>- Đọc kĩ đoạn trích, chú ý đặc điểm thể loại truyện thơ Nôm đã học và xác định rõ vị trí đoạn trích trong tác phẩm.</a:t>
            </a:r>
          </a:p>
        </p:txBody>
      </p:sp>
      <p:sp>
        <p:nvSpPr>
          <p:cNvPr id="6" name="Rectangle 5">
            <a:extLst>
              <a:ext uri="{FF2B5EF4-FFF2-40B4-BE49-F238E27FC236}">
                <a16:creationId xmlns:a16="http://schemas.microsoft.com/office/drawing/2014/main" id="{C932EDFC-BBCF-BAFE-ACA7-5BEEB7247088}"/>
              </a:ext>
            </a:extLst>
          </p:cNvPr>
          <p:cNvSpPr/>
          <p:nvPr/>
        </p:nvSpPr>
        <p:spPr>
          <a:xfrm>
            <a:off x="2457449" y="3679458"/>
            <a:ext cx="15449551" cy="2123658"/>
          </a:xfrm>
          <a:prstGeom prst="rect">
            <a:avLst/>
          </a:prstGeom>
        </p:spPr>
        <p:txBody>
          <a:bodyPr wrap="square">
            <a:spAutoFit/>
          </a:bodyPr>
          <a:lstStyle/>
          <a:p>
            <a:pPr algn="just"/>
            <a:r>
              <a:rPr lang="vi-VN" sz="4400" dirty="0">
                <a:latin typeface="+mj-lt"/>
              </a:rPr>
              <a:t>- Xác định nội dung và các yếu tố hình thức nổi bật. Chỉ ra mối quan hệ giữa hình thức và nội dung; từ đó, làm rõ giá trị của các yếu tố hình thức trong việc thể hiện nội dung, chủ đề của tác phẩm.</a:t>
            </a:r>
          </a:p>
        </p:txBody>
      </p:sp>
      <p:sp>
        <p:nvSpPr>
          <p:cNvPr id="7" name="Freeform 3">
            <a:extLst>
              <a:ext uri="{FF2B5EF4-FFF2-40B4-BE49-F238E27FC236}">
                <a16:creationId xmlns:a16="http://schemas.microsoft.com/office/drawing/2014/main" id="{2FEC9237-B8BC-0139-5236-7CD0ACB22516}"/>
              </a:ext>
            </a:extLst>
          </p:cNvPr>
          <p:cNvSpPr/>
          <p:nvPr/>
        </p:nvSpPr>
        <p:spPr>
          <a:xfrm>
            <a:off x="-990600" y="2476500"/>
            <a:ext cx="3398139" cy="6899775"/>
          </a:xfrm>
          <a:custGeom>
            <a:avLst/>
            <a:gdLst/>
            <a:ahLst/>
            <a:cxnLst/>
            <a:rect l="l" t="t" r="r" b="b"/>
            <a:pathLst>
              <a:path w="2026539" h="4114800">
                <a:moveTo>
                  <a:pt x="0" y="0"/>
                </a:moveTo>
                <a:lnTo>
                  <a:pt x="2026540" y="0"/>
                </a:lnTo>
                <a:lnTo>
                  <a:pt x="202654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Rectangle 7">
            <a:extLst>
              <a:ext uri="{FF2B5EF4-FFF2-40B4-BE49-F238E27FC236}">
                <a16:creationId xmlns:a16="http://schemas.microsoft.com/office/drawing/2014/main" id="{44DE29C8-4B0A-C4AF-04B2-0A3B66720331}"/>
              </a:ext>
            </a:extLst>
          </p:cNvPr>
          <p:cNvSpPr/>
          <p:nvPr/>
        </p:nvSpPr>
        <p:spPr>
          <a:xfrm>
            <a:off x="914401" y="8560206"/>
            <a:ext cx="16916400" cy="1446550"/>
          </a:xfrm>
          <a:prstGeom prst="rect">
            <a:avLst/>
          </a:prstGeom>
        </p:spPr>
        <p:txBody>
          <a:bodyPr wrap="square">
            <a:spAutoFit/>
          </a:bodyPr>
          <a:lstStyle/>
          <a:p>
            <a:pPr algn="just"/>
            <a:r>
              <a:rPr lang="vi-VN" sz="4400" dirty="0">
                <a:latin typeface="+mj-lt"/>
              </a:rPr>
              <a:t>- Suy nghĩ, nhận xét về ý nghĩa và sự tác động của các tác phẩm đối với người đọc cũng như bản thân em.</a:t>
            </a:r>
          </a:p>
        </p:txBody>
      </p:sp>
    </p:spTree>
    <p:extLst>
      <p:ext uri="{BB962C8B-B14F-4D97-AF65-F5344CB8AC3E}">
        <p14:creationId xmlns:p14="http://schemas.microsoft.com/office/powerpoint/2010/main" val="232519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3238500"/>
            <a:ext cx="10614536" cy="2554545"/>
          </a:xfrm>
          <a:prstGeom prst="rect">
            <a:avLst/>
          </a:prstGeom>
          <a:noFill/>
        </p:spPr>
        <p:txBody>
          <a:bodyPr wrap="square" rtlCol="0">
            <a:spAutoFit/>
          </a:bodyPr>
          <a:lstStyle/>
          <a:p>
            <a:pPr algn="ctr"/>
            <a:r>
              <a:rPr lang="en-US" sz="8000" b="1" dirty="0">
                <a:solidFill>
                  <a:srgbClr val="FF0000"/>
                </a:solidFill>
                <a:latin typeface="#9Slide07 SVNGuerrilla" panose="00000500000000000000" pitchFamily="2" charset="0"/>
                <a:cs typeface="Times New Roman" panose="02020603050405020304" pitchFamily="18" charset="0"/>
              </a:rPr>
              <a:t>II. </a:t>
            </a:r>
          </a:p>
          <a:p>
            <a:pPr algn="ctr"/>
            <a:r>
              <a:rPr lang="en-US" sz="8000" b="1" dirty="0" err="1">
                <a:solidFill>
                  <a:srgbClr val="FF0000"/>
                </a:solidFill>
                <a:latin typeface="#9Slide07 SVNGuerrilla" panose="00000500000000000000" pitchFamily="2" charset="0"/>
                <a:cs typeface="Times New Roman" panose="02020603050405020304" pitchFamily="18" charset="0"/>
              </a:rPr>
              <a:t>Thực</a:t>
            </a:r>
            <a:r>
              <a:rPr lang="en-US" sz="8000" b="1" dirty="0">
                <a:solidFill>
                  <a:srgbClr val="FF0000"/>
                </a:solidFill>
                <a:latin typeface="#9Slide07 SVNGuerrilla" panose="00000500000000000000" pitchFamily="2" charset="0"/>
                <a:cs typeface="Times New Roman" panose="02020603050405020304" pitchFamily="18" charset="0"/>
              </a:rPr>
              <a:t> </a:t>
            </a:r>
            <a:r>
              <a:rPr lang="en-US" sz="8000" b="1" dirty="0" err="1">
                <a:solidFill>
                  <a:srgbClr val="FF0000"/>
                </a:solidFill>
                <a:latin typeface="#9Slide07 SVNGuerrilla" panose="00000500000000000000" pitchFamily="2" charset="0"/>
                <a:cs typeface="Times New Roman" panose="02020603050405020304" pitchFamily="18" charset="0"/>
              </a:rPr>
              <a:t>hành</a:t>
            </a:r>
            <a:endParaRPr lang="en-US" sz="8000" dirty="0">
              <a:solidFill>
                <a:srgbClr val="FF0000"/>
              </a:solidFill>
              <a:latin typeface="#9Slide07 SVNGuerrilla" panose="00000500000000000000" pitchFamily="2" charset="0"/>
              <a:cs typeface="Times New Roman" panose="02020603050405020304" pitchFamily="18" charset="0"/>
            </a:endParaRPr>
          </a:p>
        </p:txBody>
      </p:sp>
      <p:sp>
        <p:nvSpPr>
          <p:cNvPr id="2" name="Freeform 8">
            <a:extLst>
              <a:ext uri="{FF2B5EF4-FFF2-40B4-BE49-F238E27FC236}">
                <a16:creationId xmlns:a16="http://schemas.microsoft.com/office/drawing/2014/main" id="{3F34F089-5BDF-3381-1A32-5DAD584C1987}"/>
              </a:ext>
            </a:extLst>
          </p:cNvPr>
          <p:cNvSpPr/>
          <p:nvPr/>
        </p:nvSpPr>
        <p:spPr>
          <a:xfrm>
            <a:off x="9220200" y="1214462"/>
            <a:ext cx="6256993" cy="7858075"/>
          </a:xfrm>
          <a:custGeom>
            <a:avLst/>
            <a:gdLst/>
            <a:ahLst/>
            <a:cxnLst/>
            <a:rect l="l" t="t" r="r" b="b"/>
            <a:pathLst>
              <a:path w="3276410" h="4114800">
                <a:moveTo>
                  <a:pt x="0" y="0"/>
                </a:moveTo>
                <a:lnTo>
                  <a:pt x="3276410" y="0"/>
                </a:lnTo>
                <a:lnTo>
                  <a:pt x="327641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15400" y="3238500"/>
            <a:ext cx="8763000" cy="3046988"/>
          </a:xfrm>
          <a:prstGeom prst="rect">
            <a:avLst/>
          </a:prstGeom>
          <a:noFill/>
        </p:spPr>
        <p:txBody>
          <a:bodyPr wrap="square" rtlCol="0">
            <a:spAutoFit/>
          </a:bodyPr>
          <a:lstStyle/>
          <a:p>
            <a:pPr algn="ctr"/>
            <a:r>
              <a:rPr lang="en-US" sz="6000" b="1" dirty="0" err="1">
                <a:latin typeface="#9Slide07 SVNGuerrilla" panose="00000500000000000000" pitchFamily="2" charset="0"/>
                <a:cs typeface="Times New Roman" panose="02020603050405020304" pitchFamily="18" charset="0"/>
              </a:rPr>
              <a:t>Đề</a:t>
            </a:r>
            <a:r>
              <a:rPr lang="en-US" sz="6000" b="1" dirty="0">
                <a:latin typeface="#9Slide07 SVNGuerrilla" panose="00000500000000000000" pitchFamily="2" charset="0"/>
                <a:cs typeface="Times New Roman" panose="02020603050405020304" pitchFamily="18" charset="0"/>
              </a:rPr>
              <a:t> </a:t>
            </a:r>
            <a:r>
              <a:rPr lang="en-US" sz="6000" b="1" dirty="0" err="1">
                <a:latin typeface="#9Slide07 SVNGuerrilla" panose="00000500000000000000" pitchFamily="2" charset="0"/>
                <a:cs typeface="Times New Roman" panose="02020603050405020304" pitchFamily="18" charset="0"/>
              </a:rPr>
              <a:t>bài</a:t>
            </a:r>
            <a:r>
              <a:rPr lang="en-US" sz="6000" b="1" dirty="0">
                <a:latin typeface="#9Slide07 SVNGuerrilla" panose="00000500000000000000" pitchFamily="2" charset="0"/>
                <a:cs typeface="Times New Roman" panose="02020603050405020304" pitchFamily="18" charset="0"/>
              </a:rPr>
              <a:t>: </a:t>
            </a:r>
          </a:p>
          <a:p>
            <a:pPr algn="ctr"/>
            <a:r>
              <a:rPr lang="vi-VN" sz="4400" b="1" dirty="0">
                <a:latin typeface="Times New Roman" panose="02020603050405020304" pitchFamily="18" charset="0"/>
                <a:cs typeface="Times New Roman" panose="02020603050405020304" pitchFamily="18" charset="0"/>
              </a:rPr>
              <a:t>Phân tích đoạn trích </a:t>
            </a:r>
            <a:endParaRPr lang="en-US" sz="4400" b="1" dirty="0">
              <a:latin typeface="Times New Roman" panose="02020603050405020304" pitchFamily="18" charset="0"/>
              <a:cs typeface="Times New Roman" panose="02020603050405020304" pitchFamily="18" charset="0"/>
            </a:endParaRPr>
          </a:p>
          <a:p>
            <a:pPr algn="ctr"/>
            <a:r>
              <a:rPr lang="vi-VN" sz="4400" b="1" i="1" dirty="0">
                <a:latin typeface="Times New Roman" panose="02020603050405020304" pitchFamily="18" charset="0"/>
                <a:cs typeface="Times New Roman" panose="02020603050405020304" pitchFamily="18" charset="0"/>
              </a:rPr>
              <a:t>Kiều ở lầu Ngưng Bích </a:t>
            </a:r>
            <a:endParaRPr lang="en-US" sz="4400" b="1" i="1" dirty="0">
              <a:latin typeface="Times New Roman" panose="02020603050405020304" pitchFamily="18" charset="0"/>
              <a:cs typeface="Times New Roman" panose="02020603050405020304" pitchFamily="18" charset="0"/>
            </a:endParaRPr>
          </a:p>
          <a:p>
            <a:pPr algn="ctr"/>
            <a:r>
              <a:rPr lang="vi-VN" sz="4400" b="1" dirty="0">
                <a:latin typeface="Times New Roman" panose="02020603050405020304" pitchFamily="18" charset="0"/>
                <a:cs typeface="Times New Roman" panose="02020603050405020304" pitchFamily="18" charset="0"/>
              </a:rPr>
              <a:t>(trích </a:t>
            </a:r>
            <a:r>
              <a:rPr lang="vi-VN" sz="4400" b="1" i="1" dirty="0">
                <a:latin typeface="Times New Roman" panose="02020603050405020304" pitchFamily="18" charset="0"/>
                <a:cs typeface="Times New Roman" panose="02020603050405020304" pitchFamily="18" charset="0"/>
              </a:rPr>
              <a:t>Truyện Kiều </a:t>
            </a:r>
            <a:r>
              <a:rPr lang="vi-VN" sz="4400" b="1" dirty="0">
                <a:latin typeface="Times New Roman" panose="02020603050405020304" pitchFamily="18" charset="0"/>
                <a:cs typeface="Times New Roman" panose="02020603050405020304" pitchFamily="18" charset="0"/>
              </a:rPr>
              <a:t>của Nguyễn Du)</a:t>
            </a:r>
            <a:endParaRPr lang="en-US" sz="4400" b="1" dirty="0">
              <a:latin typeface="Times New Roman" panose="020206030504050203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id="{F9245B63-0CB9-6D9A-2F9A-D14CE4468EC5}"/>
              </a:ext>
            </a:extLst>
          </p:cNvPr>
          <p:cNvSpPr/>
          <p:nvPr/>
        </p:nvSpPr>
        <p:spPr>
          <a:xfrm rot="6508468">
            <a:off x="3453907" y="-613291"/>
            <a:ext cx="4331226" cy="7028358"/>
          </a:xfrm>
          <a:custGeom>
            <a:avLst/>
            <a:gdLst/>
            <a:ahLst/>
            <a:cxnLst/>
            <a:rect l="l" t="t" r="r" b="b"/>
            <a:pathLst>
              <a:path w="4331226" h="7028358">
                <a:moveTo>
                  <a:pt x="0" y="0"/>
                </a:moveTo>
                <a:lnTo>
                  <a:pt x="4331226" y="0"/>
                </a:lnTo>
                <a:lnTo>
                  <a:pt x="4331226" y="7028359"/>
                </a:lnTo>
                <a:lnTo>
                  <a:pt x="0" y="7028359"/>
                </a:lnTo>
                <a:lnTo>
                  <a:pt x="0" y="0"/>
                </a:lnTo>
                <a:close/>
              </a:path>
            </a:pathLst>
          </a:custGeom>
          <a:blipFill>
            <a:blip r:embed="rId3"/>
            <a:stretch>
              <a:fillRect/>
            </a:stretch>
          </a:blipFill>
        </p:spPr>
      </p:sp>
      <p:grpSp>
        <p:nvGrpSpPr>
          <p:cNvPr id="3" name="Group 3">
            <a:extLst>
              <a:ext uri="{FF2B5EF4-FFF2-40B4-BE49-F238E27FC236}">
                <a16:creationId xmlns:a16="http://schemas.microsoft.com/office/drawing/2014/main" id="{B84CFC8A-781C-FCC4-03B2-A0C3DAE3D8AB}"/>
              </a:ext>
            </a:extLst>
          </p:cNvPr>
          <p:cNvGrpSpPr>
            <a:grpSpLocks noChangeAspect="1"/>
          </p:cNvGrpSpPr>
          <p:nvPr/>
        </p:nvGrpSpPr>
        <p:grpSpPr>
          <a:xfrm rot="243924">
            <a:off x="1399404" y="1644113"/>
            <a:ext cx="7036874" cy="7036874"/>
            <a:chOff x="0" y="0"/>
            <a:chExt cx="19050000" cy="19050000"/>
          </a:xfrm>
        </p:grpSpPr>
        <p:sp>
          <p:nvSpPr>
            <p:cNvPr id="4" name="Freeform 4">
              <a:extLst>
                <a:ext uri="{FF2B5EF4-FFF2-40B4-BE49-F238E27FC236}">
                  <a16:creationId xmlns:a16="http://schemas.microsoft.com/office/drawing/2014/main" id="{2FED6563-894A-9926-C8D9-8E451C1F4ADB}"/>
                </a:ext>
              </a:extLst>
            </p:cNvPr>
            <p:cNvSpPr/>
            <p:nvPr/>
          </p:nvSpPr>
          <p:spPr>
            <a:xfrm>
              <a:off x="1106665" y="1106665"/>
              <a:ext cx="16836669" cy="16836669"/>
            </a:xfrm>
            <a:custGeom>
              <a:avLst/>
              <a:gdLst/>
              <a:ahLst/>
              <a:cxnLst/>
              <a:rect l="l" t="t" r="r" b="b"/>
              <a:pathLst>
                <a:path w="16836669" h="16836669">
                  <a:moveTo>
                    <a:pt x="0" y="0"/>
                  </a:moveTo>
                  <a:lnTo>
                    <a:pt x="16836669" y="0"/>
                  </a:lnTo>
                  <a:lnTo>
                    <a:pt x="16836669" y="16836669"/>
                  </a:lnTo>
                  <a:lnTo>
                    <a:pt x="0" y="16836669"/>
                  </a:lnTo>
                  <a:close/>
                </a:path>
              </a:pathLst>
            </a:custGeom>
            <a:blipFill>
              <a:blip r:embed="rId4"/>
              <a:stretch>
                <a:fillRect t="-6534" b="-6534"/>
              </a:stretch>
            </a:blipFill>
          </p:spPr>
        </p:sp>
        <p:sp>
          <p:nvSpPr>
            <p:cNvPr id="5" name="Freeform 5">
              <a:extLst>
                <a:ext uri="{FF2B5EF4-FFF2-40B4-BE49-F238E27FC236}">
                  <a16:creationId xmlns:a16="http://schemas.microsoft.com/office/drawing/2014/main" id="{AF1E9866-2A13-BCE7-3C7F-BFA92F85537F}"/>
                </a:ext>
              </a:extLst>
            </p:cNvPr>
            <p:cNvSpPr/>
            <p:nvPr/>
          </p:nvSpPr>
          <p:spPr>
            <a:xfrm>
              <a:off x="0" y="0"/>
              <a:ext cx="19050000" cy="19050000"/>
            </a:xfrm>
            <a:custGeom>
              <a:avLst/>
              <a:gdLst/>
              <a:ahLst/>
              <a:cxnLst/>
              <a:rect l="l" t="t" r="r" b="b"/>
              <a:pathLst>
                <a:path w="19050000" h="19050000">
                  <a:moveTo>
                    <a:pt x="0" y="0"/>
                  </a:moveTo>
                  <a:lnTo>
                    <a:pt x="19050000" y="0"/>
                  </a:lnTo>
                  <a:lnTo>
                    <a:pt x="19050000" y="19050000"/>
                  </a:lnTo>
                  <a:lnTo>
                    <a:pt x="0" y="19050000"/>
                  </a:lnTo>
                  <a:close/>
                </a:path>
              </a:pathLst>
            </a:custGeom>
            <a:blipFill>
              <a:blip r:embed="rId5"/>
              <a:stretch>
                <a:fillRect/>
              </a:stretch>
            </a:blipFill>
          </p:spPr>
        </p:sp>
      </p:grpSp>
      <p:sp>
        <p:nvSpPr>
          <p:cNvPr id="7" name="Freeform 6">
            <a:extLst>
              <a:ext uri="{FF2B5EF4-FFF2-40B4-BE49-F238E27FC236}">
                <a16:creationId xmlns:a16="http://schemas.microsoft.com/office/drawing/2014/main" id="{020AE3B2-4D04-8305-5684-FCBF9AFD2550}"/>
              </a:ext>
            </a:extLst>
          </p:cNvPr>
          <p:cNvSpPr/>
          <p:nvPr/>
        </p:nvSpPr>
        <p:spPr>
          <a:xfrm rot="374455">
            <a:off x="590269" y="7723936"/>
            <a:ext cx="4734768" cy="1299909"/>
          </a:xfrm>
          <a:custGeom>
            <a:avLst/>
            <a:gdLst/>
            <a:ahLst/>
            <a:cxnLst/>
            <a:rect l="l" t="t" r="r" b="b"/>
            <a:pathLst>
              <a:path w="4734768" h="1299909">
                <a:moveTo>
                  <a:pt x="0" y="0"/>
                </a:moveTo>
                <a:lnTo>
                  <a:pt x="4734768" y="0"/>
                </a:lnTo>
                <a:lnTo>
                  <a:pt x="4734768" y="1299909"/>
                </a:lnTo>
                <a:lnTo>
                  <a:pt x="0" y="129990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29965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842832" y="656435"/>
            <a:ext cx="12249785" cy="830997"/>
          </a:xfrm>
          <a:prstGeom prst="rect">
            <a:avLst/>
          </a:prstGeom>
          <a:noFill/>
        </p:spPr>
        <p:txBody>
          <a:bodyPr wrap="square" rtlCol="0">
            <a:spAutoFit/>
          </a:bodyPr>
          <a:lstStyle/>
          <a:p>
            <a:pPr algn="just"/>
            <a:r>
              <a:rPr lang="en-US" sz="4800" b="1" dirty="0">
                <a:solidFill>
                  <a:srgbClr val="222222"/>
                </a:solidFill>
                <a:latin typeface="Times New Roman" panose="02020603050405020304" pitchFamily="18" charset="0"/>
              </a:rPr>
              <a:t>1. </a:t>
            </a:r>
            <a:r>
              <a:rPr lang="en-US" sz="4800" b="1" dirty="0" err="1">
                <a:solidFill>
                  <a:srgbClr val="222222"/>
                </a:solidFill>
                <a:latin typeface="Times New Roman" panose="02020603050405020304" pitchFamily="18" charset="0"/>
              </a:rPr>
              <a:t>Thực</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hành</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viết</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theo</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các</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bước</a:t>
            </a:r>
            <a:endParaRPr lang="vi-VN" sz="4800" dirty="0">
              <a:solidFill>
                <a:srgbClr val="222222"/>
              </a:solidFill>
              <a:latin typeface="Times New Roman" panose="02020603050405020304" pitchFamily="18" charset="0"/>
            </a:endParaRPr>
          </a:p>
        </p:txBody>
      </p:sp>
      <p:sp>
        <p:nvSpPr>
          <p:cNvPr id="2" name="Rectangle 1"/>
          <p:cNvSpPr/>
          <p:nvPr/>
        </p:nvSpPr>
        <p:spPr>
          <a:xfrm>
            <a:off x="1143000" y="2156256"/>
            <a:ext cx="16154400" cy="769441"/>
          </a:xfrm>
          <a:prstGeom prst="rect">
            <a:avLst/>
          </a:prstGeom>
        </p:spPr>
        <p:txBody>
          <a:bodyPr wrap="square">
            <a:spAutoFit/>
          </a:bodyPr>
          <a:lstStyle/>
          <a:p>
            <a:r>
              <a:rPr lang="vi-VN" sz="4400" b="1" dirty="0">
                <a:latin typeface="Times New Roman" panose="02020603050405020304" pitchFamily="18" charset="0"/>
                <a:cs typeface="Times New Roman" panose="02020603050405020304" pitchFamily="18" charset="0"/>
              </a:rPr>
              <a:t>a</a:t>
            </a:r>
            <a:r>
              <a:rPr lang="en-US" sz="4400" b="1" dirty="0">
                <a:latin typeface="Times New Roman" panose="02020603050405020304" pitchFamily="18" charset="0"/>
                <a:cs typeface="Times New Roman" panose="02020603050405020304" pitchFamily="18" charset="0"/>
              </a:rPr>
              <a:t>.</a:t>
            </a:r>
            <a:r>
              <a:rPr lang="vi-VN" sz="4400" b="1" dirty="0">
                <a:latin typeface="Times New Roman" panose="02020603050405020304" pitchFamily="18" charset="0"/>
                <a:cs typeface="Times New Roman" panose="02020603050405020304" pitchFamily="18" charset="0"/>
              </a:rPr>
              <a:t> Chuẩn bị</a:t>
            </a:r>
            <a:endParaRPr lang="vi-VN" sz="4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C8EB807-3ACF-2BC0-0207-BA73140E504A}"/>
              </a:ext>
            </a:extLst>
          </p:cNvPr>
          <p:cNvSpPr/>
          <p:nvPr/>
        </p:nvSpPr>
        <p:spPr>
          <a:xfrm>
            <a:off x="9067800" y="3045509"/>
            <a:ext cx="8458200" cy="1446550"/>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Đọc kĩ đề bài, xác định yêu cầu cần thực hiện.</a:t>
            </a:r>
          </a:p>
        </p:txBody>
      </p:sp>
      <p:sp>
        <p:nvSpPr>
          <p:cNvPr id="4" name="Freeform 4">
            <a:extLst>
              <a:ext uri="{FF2B5EF4-FFF2-40B4-BE49-F238E27FC236}">
                <a16:creationId xmlns:a16="http://schemas.microsoft.com/office/drawing/2014/main" id="{4DDDB4DC-6D68-B427-199F-AC2873F1C530}"/>
              </a:ext>
            </a:extLst>
          </p:cNvPr>
          <p:cNvSpPr/>
          <p:nvPr/>
        </p:nvSpPr>
        <p:spPr>
          <a:xfrm>
            <a:off x="6400800" y="4076700"/>
            <a:ext cx="5105400" cy="3377779"/>
          </a:xfrm>
          <a:custGeom>
            <a:avLst/>
            <a:gdLst/>
            <a:ahLst/>
            <a:cxnLst/>
            <a:rect l="l" t="t" r="r" b="b"/>
            <a:pathLst>
              <a:path w="7250749" h="4114800">
                <a:moveTo>
                  <a:pt x="0" y="0"/>
                </a:moveTo>
                <a:lnTo>
                  <a:pt x="7250749" y="0"/>
                </a:lnTo>
                <a:lnTo>
                  <a:pt x="7250749"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l="-7462" r="-9120"/>
            </a:stretch>
          </a:blipFill>
        </p:spPr>
      </p:sp>
      <p:sp>
        <p:nvSpPr>
          <p:cNvPr id="5" name="Rectangle 4">
            <a:extLst>
              <a:ext uri="{FF2B5EF4-FFF2-40B4-BE49-F238E27FC236}">
                <a16:creationId xmlns:a16="http://schemas.microsoft.com/office/drawing/2014/main" id="{F3696081-6405-4795-6AD6-9D4632EDD4AF}"/>
              </a:ext>
            </a:extLst>
          </p:cNvPr>
          <p:cNvSpPr/>
          <p:nvPr/>
        </p:nvSpPr>
        <p:spPr>
          <a:xfrm>
            <a:off x="9067800" y="6731204"/>
            <a:ext cx="8610600" cy="2800767"/>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Xác định nội dung và hình thức nghệ thuật nổi bật nhất của văn bản (chú ý đặc điểm thơ lục bát trong tác phẩm </a:t>
            </a:r>
            <a:r>
              <a:rPr lang="vi-VN" sz="4400" i="1" dirty="0">
                <a:latin typeface="Times New Roman" panose="02020603050405020304" pitchFamily="18" charset="0"/>
                <a:cs typeface="Times New Roman" panose="02020603050405020304" pitchFamily="18" charset="0"/>
              </a:rPr>
              <a:t>Truyện Kiều</a:t>
            </a:r>
            <a:r>
              <a:rPr lang="vi-VN" sz="44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360DE274-1171-AC4F-8388-D258BA87E173}"/>
              </a:ext>
            </a:extLst>
          </p:cNvPr>
          <p:cNvSpPr/>
          <p:nvPr/>
        </p:nvSpPr>
        <p:spPr>
          <a:xfrm>
            <a:off x="609600" y="3594521"/>
            <a:ext cx="6477000" cy="4832092"/>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Xem lại phần </a:t>
            </a:r>
            <a:r>
              <a:rPr lang="vi-VN" sz="4400" i="1" dirty="0">
                <a:latin typeface="Times New Roman" panose="02020603050405020304" pitchFamily="18" charset="0"/>
                <a:cs typeface="Times New Roman" panose="02020603050405020304" pitchFamily="18" charset="0"/>
              </a:rPr>
              <a:t>Kiến thức ngữ văn</a:t>
            </a:r>
            <a:r>
              <a:rPr lang="vi-VN" sz="4400" dirty="0">
                <a:latin typeface="Times New Roman" panose="02020603050405020304" pitchFamily="18" charset="0"/>
                <a:cs typeface="Times New Roman" panose="02020603050405020304" pitchFamily="18" charset="0"/>
              </a:rPr>
              <a:t> về truyện thơ Nôm, nội dung đọc hiểu văn bản </a:t>
            </a:r>
            <a:r>
              <a:rPr lang="vi-VN" sz="4400" i="1" dirty="0">
                <a:latin typeface="Times New Roman" panose="02020603050405020304" pitchFamily="18" charset="0"/>
                <a:cs typeface="Times New Roman" panose="02020603050405020304" pitchFamily="18" charset="0"/>
              </a:rPr>
              <a:t>Kiều ở lầu Ngưng Bích</a:t>
            </a:r>
            <a:r>
              <a:rPr lang="vi-VN" sz="4400" dirty="0">
                <a:latin typeface="Times New Roman" panose="02020603050405020304" pitchFamily="18" charset="0"/>
                <a:cs typeface="Times New Roman" panose="02020603050405020304" pitchFamily="18" charset="0"/>
              </a:rPr>
              <a:t>, chú ý xuất xứ để biết nội dung câu chuyện trước và sau của đoạn trích.</a:t>
            </a:r>
          </a:p>
        </p:txBody>
      </p:sp>
    </p:spTree>
    <p:extLst>
      <p:ext uri="{BB962C8B-B14F-4D97-AF65-F5344CB8AC3E}">
        <p14:creationId xmlns:p14="http://schemas.microsoft.com/office/powerpoint/2010/main" val="220674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343400" y="-56104"/>
            <a:ext cx="1224978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1.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Thực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hành</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viết</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theo</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các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bước</a:t>
            </a:r>
            <a:endParaRPr kumimoji="0" lang="vi-VN" sz="48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endParaRPr>
          </a:p>
        </p:txBody>
      </p:sp>
      <p:sp>
        <p:nvSpPr>
          <p:cNvPr id="5" name="Rectangle 4"/>
          <p:cNvSpPr/>
          <p:nvPr/>
        </p:nvSpPr>
        <p:spPr>
          <a:xfrm>
            <a:off x="1143000" y="2156256"/>
            <a:ext cx="78486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dirty="0">
              <a:latin typeface="Times New Roman" panose="02020603050405020304" pitchFamily="18" charset="0"/>
              <a:cs typeface="Times New Roman" panose="02020603050405020304" pitchFamily="18" charset="0"/>
            </a:endParaRPr>
          </a:p>
        </p:txBody>
      </p:sp>
      <p:sp>
        <p:nvSpPr>
          <p:cNvPr id="2" name="Freeform 4">
            <a:extLst>
              <a:ext uri="{FF2B5EF4-FFF2-40B4-BE49-F238E27FC236}">
                <a16:creationId xmlns:a16="http://schemas.microsoft.com/office/drawing/2014/main" id="{B88DE34D-ADBE-62B3-6489-1BF988607EAD}"/>
              </a:ext>
            </a:extLst>
          </p:cNvPr>
          <p:cNvSpPr/>
          <p:nvPr/>
        </p:nvSpPr>
        <p:spPr>
          <a:xfrm>
            <a:off x="2819400" y="5138057"/>
            <a:ext cx="4402996" cy="4114800"/>
          </a:xfrm>
          <a:custGeom>
            <a:avLst/>
            <a:gdLst/>
            <a:ahLst/>
            <a:cxnLst/>
            <a:rect l="l" t="t" r="r" b="b"/>
            <a:pathLst>
              <a:path w="4402996" h="4114800">
                <a:moveTo>
                  <a:pt x="0" y="0"/>
                </a:moveTo>
                <a:lnTo>
                  <a:pt x="4402996" y="0"/>
                </a:lnTo>
                <a:lnTo>
                  <a:pt x="4402996"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7" name="Picture 6">
            <a:extLst>
              <a:ext uri="{FF2B5EF4-FFF2-40B4-BE49-F238E27FC236}">
                <a16:creationId xmlns:a16="http://schemas.microsoft.com/office/drawing/2014/main" id="{42B9C83E-0276-82A3-590D-9C56E82B33EA}"/>
              </a:ext>
            </a:extLst>
          </p:cNvPr>
          <p:cNvPicPr>
            <a:picLocks noChangeAspect="1"/>
          </p:cNvPicPr>
          <p:nvPr/>
        </p:nvPicPr>
        <p:blipFill>
          <a:blip r:embed="rId5"/>
          <a:stretch>
            <a:fillRect/>
          </a:stretch>
        </p:blipFill>
        <p:spPr>
          <a:xfrm>
            <a:off x="8763000" y="967681"/>
            <a:ext cx="7467600" cy="9319319"/>
          </a:xfrm>
          <a:prstGeom prst="rect">
            <a:avLst/>
          </a:prstGeom>
        </p:spPr>
      </p:pic>
    </p:spTree>
    <p:extLst>
      <p:ext uri="{BB962C8B-B14F-4D97-AF65-F5344CB8AC3E}">
        <p14:creationId xmlns:p14="http://schemas.microsoft.com/office/powerpoint/2010/main" val="3078301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72528478"/>
              </p:ext>
            </p:extLst>
          </p:nvPr>
        </p:nvGraphicFramePr>
        <p:xfrm>
          <a:off x="304800" y="266700"/>
          <a:ext cx="17373600" cy="969264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3798773681"/>
                    </a:ext>
                  </a:extLst>
                </a:gridCol>
                <a:gridCol w="12496800">
                  <a:extLst>
                    <a:ext uri="{9D8B030D-6E8A-4147-A177-3AD203B41FA5}">
                      <a16:colId xmlns:a16="http://schemas.microsoft.com/office/drawing/2014/main" val="2462135146"/>
                    </a:ext>
                  </a:extLst>
                </a:gridCol>
              </a:tblGrid>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1" dirty="0">
                          <a:solidFill>
                            <a:schemeClr val="tx1"/>
                          </a:solidFill>
                          <a:latin typeface="Times New Roman" panose="02020603050405020304" pitchFamily="18" charset="0"/>
                          <a:cs typeface="Times New Roman" panose="02020603050405020304" pitchFamily="18" charset="0"/>
                        </a:rPr>
                        <a:t>Nội dung chính của đoạn trích là gì?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0" dirty="0">
                          <a:solidFill>
                            <a:schemeClr val="tx1"/>
                          </a:solidFill>
                          <a:latin typeface="Times New Roman" panose="02020603050405020304" pitchFamily="18" charset="0"/>
                          <a:cs typeface="Times New Roman" panose="02020603050405020304" pitchFamily="18" charset="0"/>
                        </a:rPr>
                        <a:t>Đoạn trích đã miêu tả chân thực cảnh ngộ cô đơn, buồn tủi, đáng thương, nỗi nhớ người thân da diết và tấm lòng thủy chung, hiếu thảo vị tha của Thúy Kiều khi bị giam lỏng ở lầu Ngưng Bích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3961436"/>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1" dirty="0">
                          <a:solidFill>
                            <a:schemeClr val="tx1"/>
                          </a:solidFill>
                          <a:latin typeface="Times New Roman" panose="02020603050405020304" pitchFamily="18" charset="0"/>
                          <a:cs typeface="Times New Roman" panose="02020603050405020304" pitchFamily="18" charset="0"/>
                        </a:rPr>
                        <a:t>Nghệ thuật của đoạn trích có gì đặc sắc?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400" b="0" dirty="0">
                          <a:solidFill>
                            <a:schemeClr val="tx1"/>
                          </a:solidFill>
                          <a:latin typeface="Times New Roman" panose="02020603050405020304" pitchFamily="18" charset="0"/>
                          <a:cs typeface="Times New Roman" panose="02020603050405020304" pitchFamily="18" charset="0"/>
                        </a:rPr>
                        <a:t>+</a:t>
                      </a:r>
                      <a:r>
                        <a:rPr lang="en-US" sz="3400" b="0" baseline="0" dirty="0">
                          <a:solidFill>
                            <a:schemeClr val="tx1"/>
                          </a:solidFill>
                          <a:latin typeface="Times New Roman" panose="02020603050405020304" pitchFamily="18" charset="0"/>
                          <a:cs typeface="Times New Roman" panose="02020603050405020304" pitchFamily="18" charset="0"/>
                        </a:rPr>
                        <a:t> </a:t>
                      </a:r>
                      <a:r>
                        <a:rPr lang="vi-VN" sz="3400" b="0" dirty="0">
                          <a:solidFill>
                            <a:schemeClr val="tx1"/>
                          </a:solidFill>
                          <a:latin typeface="Times New Roman" panose="02020603050405020304" pitchFamily="18" charset="0"/>
                          <a:cs typeface="Times New Roman" panose="02020603050405020304" pitchFamily="18" charset="0"/>
                        </a:rPr>
                        <a:t>Thể thơ lục </a:t>
                      </a:r>
                      <a:r>
                        <a:rPr lang="vi-VN" sz="3400" b="0" dirty="0" smtClean="0">
                          <a:solidFill>
                            <a:schemeClr val="tx1"/>
                          </a:solidFill>
                          <a:latin typeface="Times New Roman" panose="02020603050405020304" pitchFamily="18" charset="0"/>
                          <a:cs typeface="Times New Roman" panose="02020603050405020304" pitchFamily="18" charset="0"/>
                        </a:rPr>
                        <a:t>bát</a:t>
                      </a:r>
                      <a:endParaRPr lang="en-US" sz="34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400" b="0" dirty="0" smtClean="0">
                          <a:solidFill>
                            <a:schemeClr val="tx1"/>
                          </a:solidFill>
                          <a:latin typeface="Times New Roman" panose="02020603050405020304" pitchFamily="18" charset="0"/>
                          <a:cs typeface="Times New Roman" panose="02020603050405020304" pitchFamily="18" charset="0"/>
                        </a:rPr>
                        <a:t>+ </a:t>
                      </a:r>
                      <a:r>
                        <a:rPr lang="vi-VN" sz="3400" b="0" dirty="0">
                          <a:solidFill>
                            <a:schemeClr val="tx1"/>
                          </a:solidFill>
                          <a:latin typeface="Times New Roman" panose="02020603050405020304" pitchFamily="18" charset="0"/>
                          <a:cs typeface="Times New Roman" panose="02020603050405020304" pitchFamily="18" charset="0"/>
                        </a:rPr>
                        <a:t>Nghệ thuật miêu tả nội tâm đặc sắc với bút pháp tả cảnh ngụ tình tinh tế kết hợp các biện pháp tu từ quen thuộc (ẩn dụ, nhân hóa, từ láy, thành ngữ ...)</a:t>
                      </a:r>
                      <a:endParaRPr lang="en-US" sz="3400" b="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400" b="0" dirty="0">
                          <a:solidFill>
                            <a:schemeClr val="tx1"/>
                          </a:solidFill>
                          <a:latin typeface="Times New Roman" panose="02020603050405020304" pitchFamily="18" charset="0"/>
                          <a:cs typeface="Times New Roman" panose="02020603050405020304" pitchFamily="18" charset="0"/>
                        </a:rPr>
                        <a:t>+ </a:t>
                      </a:r>
                      <a:r>
                        <a:rPr lang="vi-VN" sz="3400" b="0" dirty="0">
                          <a:solidFill>
                            <a:schemeClr val="tx1"/>
                          </a:solidFill>
                          <a:latin typeface="Times New Roman" panose="02020603050405020304" pitchFamily="18" charset="0"/>
                          <a:cs typeface="Times New Roman" panose="02020603050405020304" pitchFamily="18" charset="0"/>
                        </a:rPr>
                        <a:t>Ngôn ngữ độc thoại, điệp ngữ “buồn trông”… kết hợp với các hình ảnh đứng sau diễn tả nỗi buồn với nhiều sắc độ khác nhau.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671684"/>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1" dirty="0">
                          <a:solidFill>
                            <a:schemeClr val="tx1"/>
                          </a:solidFill>
                          <a:latin typeface="Times New Roman" panose="02020603050405020304" pitchFamily="18" charset="0"/>
                          <a:cs typeface="Times New Roman" panose="02020603050405020304" pitchFamily="18" charset="0"/>
                        </a:rPr>
                        <a:t>Các yếu tố hình thức nghệ thuật ấy đã làm thay đổi nội dung của đoạn trích như thế nào?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0" dirty="0">
                          <a:solidFill>
                            <a:schemeClr val="tx1"/>
                          </a:solidFill>
                          <a:latin typeface="Times New Roman" panose="02020603050405020304" pitchFamily="18" charset="0"/>
                          <a:cs typeface="Times New Roman" panose="02020603050405020304" pitchFamily="18" charset="0"/>
                        </a:rPr>
                        <a:t>Các yếu tố hình thức nghệ thuật ấy nhằm thể hiện tâm trạng buồn đau, cô đơn hiu quạnh trước khung cảnh thiên nhiên cùng bao nỗi nhớ ùa về trong lòng Kiều khi ở lầu Ngưng Bích.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1042368"/>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1" dirty="0">
                          <a:solidFill>
                            <a:schemeClr val="tx1"/>
                          </a:solidFill>
                          <a:latin typeface="Times New Roman" panose="02020603050405020304" pitchFamily="18" charset="0"/>
                          <a:cs typeface="Times New Roman" panose="02020603050405020304" pitchFamily="18" charset="0"/>
                        </a:rPr>
                        <a:t>Qua đoạn trích, Nguyễn Du đã thể hiện được tấm lòng (chữ </a:t>
                      </a:r>
                      <a:r>
                        <a:rPr lang="vi-VN" sz="3400" b="1" i="1" dirty="0">
                          <a:solidFill>
                            <a:schemeClr val="tx1"/>
                          </a:solidFill>
                          <a:latin typeface="Times New Roman" panose="02020603050405020304" pitchFamily="18" charset="0"/>
                          <a:cs typeface="Times New Roman" panose="02020603050405020304" pitchFamily="18" charset="0"/>
                        </a:rPr>
                        <a:t>tâm</a:t>
                      </a:r>
                      <a:r>
                        <a:rPr lang="vi-VN" sz="3400" b="1" dirty="0">
                          <a:solidFill>
                            <a:schemeClr val="tx1"/>
                          </a:solidFill>
                          <a:latin typeface="Times New Roman" panose="02020603050405020304" pitchFamily="18" charset="0"/>
                          <a:cs typeface="Times New Roman" panose="02020603050405020304" pitchFamily="18" charset="0"/>
                        </a:rPr>
                        <a:t>) và tài năng (chữ </a:t>
                      </a:r>
                      <a:r>
                        <a:rPr lang="vi-VN" sz="3400" b="1" i="1" dirty="0">
                          <a:solidFill>
                            <a:schemeClr val="tx1"/>
                          </a:solidFill>
                          <a:latin typeface="Times New Roman" panose="02020603050405020304" pitchFamily="18" charset="0"/>
                          <a:cs typeface="Times New Roman" panose="02020603050405020304" pitchFamily="18" charset="0"/>
                        </a:rPr>
                        <a:t>tài</a:t>
                      </a:r>
                      <a:r>
                        <a:rPr lang="vi-VN" sz="3400" b="1" dirty="0">
                          <a:solidFill>
                            <a:schemeClr val="tx1"/>
                          </a:solidFill>
                          <a:latin typeface="Times New Roman" panose="02020603050405020304" pitchFamily="18" charset="0"/>
                          <a:cs typeface="Times New Roman" panose="02020603050405020304" pitchFamily="18" charset="0"/>
                        </a:rPr>
                        <a:t>) như thế nào?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400" b="0" dirty="0">
                          <a:solidFill>
                            <a:schemeClr val="tx1"/>
                          </a:solidFill>
                          <a:latin typeface="Times New Roman" panose="02020603050405020304" pitchFamily="18" charset="0"/>
                          <a:cs typeface="Times New Roman" panose="02020603050405020304" pitchFamily="18" charset="0"/>
                        </a:rPr>
                        <a:t>Thông qua hình ảnh cô đơn, nỗi buồn chua xót, lo sợ vô vọng, sự nhớ thương gia đình của kiều. Tác giả đã bày tỏ sự cảm thương, đau xót đối với số phận nghiệt ngã của Kiều hay chính là số phận của những người phụ nữ phong kiến. Đồng thời tác giả ngợi ca tấm lòng thủy chung son sắt, nhân hậu của người phụ nữ Việt Nam.</a:t>
                      </a:r>
                      <a:endParaRPr lang="vi-VN" sz="3400" b="0" i="0" dirty="0">
                        <a:solidFill>
                          <a:schemeClr val="tx1"/>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1947630"/>
                  </a:ext>
                </a:extLst>
              </a:tr>
            </a:tbl>
          </a:graphicData>
        </a:graphic>
      </p:graphicFrame>
    </p:spTree>
    <p:extLst>
      <p:ext uri="{BB962C8B-B14F-4D97-AF65-F5344CB8AC3E}">
        <p14:creationId xmlns:p14="http://schemas.microsoft.com/office/powerpoint/2010/main" val="128617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93549"/>
            <a:ext cx="17373600" cy="769441"/>
          </a:xfrm>
          <a:prstGeom prst="rect">
            <a:avLst/>
          </a:prstGeom>
        </p:spPr>
        <p:txBody>
          <a:bodyPr wrap="square">
            <a:spAutoFit/>
          </a:bodyPr>
          <a:lstStyle/>
          <a:p>
            <a:pPr algn="just"/>
            <a:r>
              <a:rPr lang="vi-VN" sz="4400" b="1" dirty="0">
                <a:solidFill>
                  <a:srgbClr val="000000"/>
                </a:solidFill>
                <a:latin typeface="+mj-lt"/>
              </a:rPr>
              <a:t>– Lập dàn ý bằng cách sắp xếp các ý đã tìm được theo bố cục ba phần:</a:t>
            </a:r>
            <a:endParaRPr lang="vi-VN" sz="4400" dirty="0">
              <a:solidFill>
                <a:srgbClr val="000000"/>
              </a:solidFill>
              <a:latin typeface="+mj-lt"/>
            </a:endParaRPr>
          </a:p>
        </p:txBody>
      </p:sp>
      <p:graphicFrame>
        <p:nvGraphicFramePr>
          <p:cNvPr id="10" name="Table 9"/>
          <p:cNvGraphicFramePr>
            <a:graphicFrameLocks noGrp="1"/>
          </p:cNvGraphicFramePr>
          <p:nvPr>
            <p:extLst>
              <p:ext uri="{D42A27DB-BD31-4B8C-83A1-F6EECF244321}">
                <p14:modId xmlns:p14="http://schemas.microsoft.com/office/powerpoint/2010/main" val="531159180"/>
              </p:ext>
            </p:extLst>
          </p:nvPr>
        </p:nvGraphicFramePr>
        <p:xfrm>
          <a:off x="304800" y="1333500"/>
          <a:ext cx="17678400" cy="8686800"/>
        </p:xfrm>
        <a:graphic>
          <a:graphicData uri="http://schemas.openxmlformats.org/drawingml/2006/table">
            <a:tbl>
              <a:tblPr>
                <a:tableStyleId>{5940675A-B579-460E-94D1-54222C63F5DA}</a:tableStyleId>
              </a:tblPr>
              <a:tblGrid>
                <a:gridCol w="1499507">
                  <a:extLst>
                    <a:ext uri="{9D8B030D-6E8A-4147-A177-3AD203B41FA5}">
                      <a16:colId xmlns:a16="http://schemas.microsoft.com/office/drawing/2014/main" val="2930937858"/>
                    </a:ext>
                  </a:extLst>
                </a:gridCol>
                <a:gridCol w="16178893">
                  <a:extLst>
                    <a:ext uri="{9D8B030D-6E8A-4147-A177-3AD203B41FA5}">
                      <a16:colId xmlns:a16="http://schemas.microsoft.com/office/drawing/2014/main" val="3223434847"/>
                    </a:ext>
                  </a:extLst>
                </a:gridCol>
              </a:tblGrid>
              <a:tr h="1199494">
                <a:tc>
                  <a:txBody>
                    <a:bodyPr/>
                    <a:lstStyle/>
                    <a:p>
                      <a:pPr algn="ctr"/>
                      <a:r>
                        <a:rPr lang="en-US" sz="3700" b="1" dirty="0" err="1">
                          <a:effectLst/>
                          <a:latin typeface="Times New Roman" panose="02020603050405020304" pitchFamily="18" charset="0"/>
                          <a:cs typeface="Times New Roman" panose="02020603050405020304" pitchFamily="18" charset="0"/>
                        </a:rPr>
                        <a:t>Mở</a:t>
                      </a:r>
                      <a:r>
                        <a:rPr lang="en-US" sz="3700" b="1" dirty="0">
                          <a:effectLst/>
                          <a:latin typeface="Times New Roman" panose="02020603050405020304" pitchFamily="18" charset="0"/>
                          <a:cs typeface="Times New Roman" panose="02020603050405020304" pitchFamily="18" charset="0"/>
                        </a:rPr>
                        <a:t> </a:t>
                      </a:r>
                      <a:r>
                        <a:rPr lang="en-US" sz="3700" b="1" dirty="0" err="1">
                          <a:effectLst/>
                          <a:latin typeface="Times New Roman" panose="02020603050405020304" pitchFamily="18" charset="0"/>
                          <a:cs typeface="Times New Roman" panose="02020603050405020304" pitchFamily="18" charset="0"/>
                        </a:rPr>
                        <a:t>bài</a:t>
                      </a:r>
                      <a:endParaRPr lang="en-US" sz="3700" b="1" dirty="0">
                        <a:solidFill>
                          <a:srgbClr val="000000"/>
                        </a:solidFill>
                        <a:effectLst/>
                        <a:latin typeface="Times New Roman" panose="02020603050405020304" pitchFamily="18" charset="0"/>
                        <a:cs typeface="Times New Roman" panose="02020603050405020304" pitchFamily="18" charset="0"/>
                      </a:endParaRPr>
                    </a:p>
                  </a:txBody>
                  <a:tcPr marL="68575" marR="68575" marT="34288" marB="34288" anchor="ctr">
                    <a:solidFill>
                      <a:schemeClr val="bg2"/>
                    </a:solidFill>
                  </a:tcPr>
                </a:tc>
                <a:tc>
                  <a:txBody>
                    <a:bodyPr/>
                    <a:lstStyle/>
                    <a:p>
                      <a:pPr algn="just"/>
                      <a:r>
                        <a:rPr lang="vi-VN" sz="3700" dirty="0">
                          <a:effectLst/>
                          <a:latin typeface="Times New Roman" panose="02020603050405020304" pitchFamily="18" charset="0"/>
                          <a:cs typeface="Times New Roman" panose="02020603050405020304" pitchFamily="18" charset="0"/>
                        </a:rPr>
                        <a:t>Giới thiệu khái quát về Truyện Kiều và đoạn trích </a:t>
                      </a:r>
                      <a:r>
                        <a:rPr lang="vi-VN" sz="3700" i="1" dirty="0" smtClean="0">
                          <a:effectLst/>
                          <a:latin typeface="Times New Roman" panose="02020603050405020304" pitchFamily="18" charset="0"/>
                          <a:cs typeface="Times New Roman" panose="02020603050405020304" pitchFamily="18" charset="0"/>
                        </a:rPr>
                        <a:t>Kiều </a:t>
                      </a:r>
                      <a:r>
                        <a:rPr lang="vi-VN" sz="3700" i="1" dirty="0">
                          <a:effectLst/>
                          <a:latin typeface="Times New Roman" panose="02020603050405020304" pitchFamily="18" charset="0"/>
                          <a:cs typeface="Times New Roman" panose="02020603050405020304" pitchFamily="18" charset="0"/>
                        </a:rPr>
                        <a:t>ở lầu Ngưng Bích</a:t>
                      </a:r>
                      <a:r>
                        <a:rPr lang="vi-VN" sz="3700" dirty="0">
                          <a:effectLst/>
                          <a:latin typeface="Times New Roman" panose="02020603050405020304" pitchFamily="18" charset="0"/>
                          <a:cs typeface="Times New Roman" panose="02020603050405020304" pitchFamily="18" charset="0"/>
                        </a:rPr>
                        <a:t>.</a:t>
                      </a:r>
                      <a:endParaRPr lang="vi-VN" sz="3700" dirty="0">
                        <a:solidFill>
                          <a:srgbClr val="000000"/>
                        </a:solidFill>
                        <a:effectLst/>
                        <a:latin typeface="Times New Roman" panose="02020603050405020304" pitchFamily="18" charset="0"/>
                        <a:cs typeface="Times New Roman" panose="02020603050405020304" pitchFamily="18" charset="0"/>
                      </a:endParaRPr>
                    </a:p>
                  </a:txBody>
                  <a:tcPr marL="68575" marR="68575" marT="34288" marB="34288">
                    <a:solidFill>
                      <a:schemeClr val="bg1"/>
                    </a:solidFill>
                  </a:tcPr>
                </a:tc>
                <a:extLst>
                  <a:ext uri="{0D108BD9-81ED-4DB2-BD59-A6C34878D82A}">
                    <a16:rowId xmlns:a16="http://schemas.microsoft.com/office/drawing/2014/main" val="3807326539"/>
                  </a:ext>
                </a:extLst>
              </a:tr>
              <a:tr h="6287812">
                <a:tc>
                  <a:txBody>
                    <a:bodyPr/>
                    <a:lstStyle/>
                    <a:p>
                      <a:pPr algn="ctr"/>
                      <a:r>
                        <a:rPr lang="en-US" sz="3700" b="1" dirty="0" err="1">
                          <a:effectLst/>
                          <a:latin typeface="Times New Roman" panose="02020603050405020304" pitchFamily="18" charset="0"/>
                          <a:cs typeface="Times New Roman" panose="02020603050405020304" pitchFamily="18" charset="0"/>
                        </a:rPr>
                        <a:t>Thân</a:t>
                      </a:r>
                      <a:r>
                        <a:rPr lang="en-US" sz="3700" b="1" dirty="0">
                          <a:effectLst/>
                          <a:latin typeface="Times New Roman" panose="02020603050405020304" pitchFamily="18" charset="0"/>
                          <a:cs typeface="Times New Roman" panose="02020603050405020304" pitchFamily="18" charset="0"/>
                        </a:rPr>
                        <a:t> </a:t>
                      </a:r>
                      <a:r>
                        <a:rPr lang="en-US" sz="3700" b="1" dirty="0" err="1">
                          <a:effectLst/>
                          <a:latin typeface="Times New Roman" panose="02020603050405020304" pitchFamily="18" charset="0"/>
                          <a:cs typeface="Times New Roman" panose="02020603050405020304" pitchFamily="18" charset="0"/>
                        </a:rPr>
                        <a:t>bài</a:t>
                      </a:r>
                      <a:endParaRPr lang="en-US" sz="3700" b="1" dirty="0">
                        <a:solidFill>
                          <a:srgbClr val="000000"/>
                        </a:solidFill>
                        <a:effectLst/>
                        <a:latin typeface="Times New Roman" panose="02020603050405020304" pitchFamily="18" charset="0"/>
                        <a:cs typeface="Times New Roman" panose="02020603050405020304" pitchFamily="18" charset="0"/>
                      </a:endParaRPr>
                    </a:p>
                  </a:txBody>
                  <a:tcPr marL="68575" marR="68575" marT="34288" marB="34288" anchor="ctr">
                    <a:solidFill>
                      <a:schemeClr val="bg2"/>
                    </a:solidFill>
                  </a:tcPr>
                </a:tc>
                <a:tc>
                  <a:txBody>
                    <a:bodyPr/>
                    <a:lstStyle/>
                    <a:p>
                      <a:pPr algn="just"/>
                      <a:r>
                        <a:rPr lang="vi-VN" sz="3700" dirty="0">
                          <a:effectLst/>
                          <a:latin typeface="Times New Roman" panose="02020603050405020304" pitchFamily="18" charset="0"/>
                          <a:cs typeface="Times New Roman" panose="02020603050405020304" pitchFamily="18" charset="0"/>
                        </a:rPr>
                        <a:t>+ Nêu tóm tắt bối cảnh câu chuyện trước đoạn Kiều ở lầu Ngưng Bích và chủ đề, âm hưởng bao trùm đoạn trích này.</a:t>
                      </a:r>
                    </a:p>
                    <a:p>
                      <a:pPr algn="just"/>
                      <a:r>
                        <a:rPr lang="vi-VN" sz="3700" dirty="0">
                          <a:effectLst/>
                          <a:latin typeface="Times New Roman" panose="02020603050405020304" pitchFamily="18" charset="0"/>
                          <a:cs typeface="Times New Roman" panose="02020603050405020304" pitchFamily="18" charset="0"/>
                        </a:rPr>
                        <a:t>+ Phân tích khung cảnh gợi nỗi nhớ của Thuý Kiều qua đoạn mở đầu (từ đầu đến “Nửa tình nửa cảnh như chia tấm lòng”). Chú ý nghệ thuật lựa chọn không gian, thời gian và các hình ảnh.</a:t>
                      </a:r>
                    </a:p>
                    <a:p>
                      <a:pPr algn="just"/>
                      <a:r>
                        <a:rPr lang="vi-VN" sz="3700" dirty="0">
                          <a:effectLst/>
                          <a:latin typeface="Times New Roman" panose="02020603050405020304" pitchFamily="18" charset="0"/>
                          <a:cs typeface="Times New Roman" panose="02020603050405020304" pitchFamily="18" charset="0"/>
                        </a:rPr>
                        <a:t>+ Phân tích nỗi nhớ thương của Thuý Kiều qua đoạn tiếp theo (từ “Tưởng người dưới nguyệt chén đồng” đến “Có khi gốc tử đã vừa người ôm?”). Chú ý nghệ thuật lựa chọn ngôn từ và bút pháp miêu tả độc thoại nội tâm nhân vật.</a:t>
                      </a:r>
                    </a:p>
                    <a:p>
                      <a:pPr algn="just"/>
                      <a:r>
                        <a:rPr lang="vi-VN" sz="3700" dirty="0">
                          <a:effectLst/>
                          <a:latin typeface="Times New Roman" panose="02020603050405020304" pitchFamily="18" charset="0"/>
                          <a:cs typeface="Times New Roman" panose="02020603050405020304" pitchFamily="18" charset="0"/>
                        </a:rPr>
                        <a:t>+ Phân tích diễn biến tâm trạng của Thuý Kiều qua tám dòng thơ cuối. Chú ý các biện pháp nghệ thuật: điệp ngữ, lựa chọn hình ảnh, không gian và thời gian, câu hỏi tu từ,…</a:t>
                      </a:r>
                      <a:endParaRPr lang="vi-VN" sz="3700" dirty="0">
                        <a:solidFill>
                          <a:srgbClr val="000000"/>
                        </a:solidFill>
                        <a:effectLst/>
                        <a:latin typeface="Times New Roman" panose="02020603050405020304" pitchFamily="18" charset="0"/>
                        <a:cs typeface="Times New Roman" panose="02020603050405020304" pitchFamily="18" charset="0"/>
                      </a:endParaRPr>
                    </a:p>
                  </a:txBody>
                  <a:tcPr marL="68575" marR="68575" marT="34288" marB="34288">
                    <a:solidFill>
                      <a:schemeClr val="bg1"/>
                    </a:solidFill>
                  </a:tcPr>
                </a:tc>
                <a:extLst>
                  <a:ext uri="{0D108BD9-81ED-4DB2-BD59-A6C34878D82A}">
                    <a16:rowId xmlns:a16="http://schemas.microsoft.com/office/drawing/2014/main" val="308316619"/>
                  </a:ext>
                </a:extLst>
              </a:tr>
              <a:tr h="1199494">
                <a:tc>
                  <a:txBody>
                    <a:bodyPr/>
                    <a:lstStyle/>
                    <a:p>
                      <a:pPr algn="ctr"/>
                      <a:r>
                        <a:rPr lang="en-US" sz="3700" b="1" dirty="0" err="1">
                          <a:effectLst/>
                          <a:latin typeface="Times New Roman" panose="02020603050405020304" pitchFamily="18" charset="0"/>
                          <a:cs typeface="Times New Roman" panose="02020603050405020304" pitchFamily="18" charset="0"/>
                        </a:rPr>
                        <a:t>Kết</a:t>
                      </a:r>
                      <a:r>
                        <a:rPr lang="en-US" sz="3700" b="1" dirty="0">
                          <a:effectLst/>
                          <a:latin typeface="Times New Roman" panose="02020603050405020304" pitchFamily="18" charset="0"/>
                          <a:cs typeface="Times New Roman" panose="02020603050405020304" pitchFamily="18" charset="0"/>
                        </a:rPr>
                        <a:t> </a:t>
                      </a:r>
                      <a:r>
                        <a:rPr lang="en-US" sz="3700" b="1" dirty="0" err="1">
                          <a:effectLst/>
                          <a:latin typeface="Times New Roman" panose="02020603050405020304" pitchFamily="18" charset="0"/>
                          <a:cs typeface="Times New Roman" panose="02020603050405020304" pitchFamily="18" charset="0"/>
                        </a:rPr>
                        <a:t>bài</a:t>
                      </a:r>
                      <a:endParaRPr lang="en-US" sz="3700" b="1" dirty="0">
                        <a:solidFill>
                          <a:srgbClr val="000000"/>
                        </a:solidFill>
                        <a:effectLst/>
                        <a:latin typeface="Times New Roman" panose="02020603050405020304" pitchFamily="18" charset="0"/>
                        <a:cs typeface="Times New Roman" panose="02020603050405020304" pitchFamily="18" charset="0"/>
                      </a:endParaRPr>
                    </a:p>
                  </a:txBody>
                  <a:tcPr marL="68575" marR="68575" marT="34288" marB="34288" anchor="ctr">
                    <a:solidFill>
                      <a:schemeClr val="bg2"/>
                    </a:solidFill>
                  </a:tcPr>
                </a:tc>
                <a:tc>
                  <a:txBody>
                    <a:bodyPr/>
                    <a:lstStyle/>
                    <a:p>
                      <a:pPr algn="just"/>
                      <a:r>
                        <a:rPr lang="vi-VN" sz="3700" dirty="0">
                          <a:effectLst/>
                          <a:latin typeface="Times New Roman" panose="02020603050405020304" pitchFamily="18" charset="0"/>
                          <a:cs typeface="Times New Roman" panose="02020603050405020304" pitchFamily="18" charset="0"/>
                        </a:rPr>
                        <a:t>Nêu những suy nghĩ và cảm xúc của bản thân về nội dung và nghệ thuật của đoạn trích Kiều ở lầu Ngưng Bích.</a:t>
                      </a:r>
                      <a:endParaRPr lang="vi-VN" sz="3700" dirty="0">
                        <a:solidFill>
                          <a:srgbClr val="000000"/>
                        </a:solidFill>
                        <a:effectLst/>
                        <a:latin typeface="Times New Roman" panose="02020603050405020304" pitchFamily="18" charset="0"/>
                        <a:cs typeface="Times New Roman" panose="02020603050405020304" pitchFamily="18" charset="0"/>
                      </a:endParaRPr>
                    </a:p>
                  </a:txBody>
                  <a:tcPr marL="68575" marR="68575" marT="34288" marB="34288">
                    <a:solidFill>
                      <a:schemeClr val="bg1"/>
                    </a:solidFill>
                  </a:tcPr>
                </a:tc>
                <a:extLst>
                  <a:ext uri="{0D108BD9-81ED-4DB2-BD59-A6C34878D82A}">
                    <a16:rowId xmlns:a16="http://schemas.microsoft.com/office/drawing/2014/main" val="3573322558"/>
                  </a:ext>
                </a:extLst>
              </a:tr>
            </a:tbl>
          </a:graphicData>
        </a:graphic>
      </p:graphicFrame>
    </p:spTree>
    <p:extLst>
      <p:ext uri="{BB962C8B-B14F-4D97-AF65-F5344CB8AC3E}">
        <p14:creationId xmlns:p14="http://schemas.microsoft.com/office/powerpoint/2010/main" val="35597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4035</TotalTime>
  <Words>1411</Words>
  <Application>Microsoft Office PowerPoint</Application>
  <PresentationFormat>Custom</PresentationFormat>
  <Paragraphs>121</Paragraphs>
  <Slides>16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Wingdings</vt:lpstr>
      <vt:lpstr>#9Slide05 IcielSanelma</vt:lpstr>
      <vt:lpstr>Arial</vt:lpstr>
      <vt:lpstr>#9Slide07 SVNGuerrilla</vt:lpstr>
      <vt:lpstr>Calibri</vt:lpstr>
      <vt:lpstr>Times New Roman</vt:lpstr>
      <vt:lpstr>Segoe UI 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Brown Pastel  Playful Manhwa Illustration Brainstorm Presentation</dc:title>
  <cp:lastModifiedBy>Nguyễn Thùy</cp:lastModifiedBy>
  <cp:revision>125</cp:revision>
  <dcterms:created xsi:type="dcterms:W3CDTF">2006-08-16T00:00:00Z</dcterms:created>
  <dcterms:modified xsi:type="dcterms:W3CDTF">2024-10-15T01:22:58Z</dcterms:modified>
  <dc:identifier>DAFfUEe6qHg</dc:identifier>
</cp:coreProperties>
</file>