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81" r:id="rId4"/>
    <p:sldId id="284" r:id="rId5"/>
    <p:sldId id="269" r:id="rId6"/>
    <p:sldId id="273" r:id="rId7"/>
    <p:sldId id="274" r:id="rId8"/>
    <p:sldId id="278" r:id="rId9"/>
    <p:sldId id="277" r:id="rId10"/>
    <p:sldId id="279" r:id="rId11"/>
    <p:sldId id="294" r:id="rId12"/>
    <p:sldId id="310" r:id="rId13"/>
    <p:sldId id="303" r:id="rId14"/>
    <p:sldId id="297" r:id="rId15"/>
    <p:sldId id="306" r:id="rId16"/>
    <p:sldId id="304" r:id="rId17"/>
    <p:sldId id="299" r:id="rId18"/>
    <p:sldId id="308" r:id="rId19"/>
    <p:sldId id="295" r:id="rId20"/>
    <p:sldId id="296" r:id="rId21"/>
    <p:sldId id="300" r:id="rId22"/>
    <p:sldId id="292" r:id="rId23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.VnTime" panose="020B7200000000000000" pitchFamily="34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30CFCD"/>
    <a:srgbClr val="0E73B7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69" d="100"/>
          <a:sy n="69" d="100"/>
        </p:scale>
        <p:origin x="51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EC010-E8F0-4C8F-8859-C004F4336C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778842"/>
      </p:ext>
    </p:extLst>
  </p:cSld>
  <p:clrMapOvr>
    <a:masterClrMapping/>
  </p:clrMapOvr>
  <p:transition spd="slow"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12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9.gif"/><Relationship Id="rId5" Type="http://schemas.openxmlformats.org/officeDocument/2006/relationships/image" Target="../media/image7.png"/><Relationship Id="rId10" Type="http://schemas.openxmlformats.org/officeDocument/2006/relationships/image" Target="../media/image8.gif"/><Relationship Id="rId4" Type="http://schemas.openxmlformats.org/officeDocument/2006/relationships/image" Target="../media/image6.png"/><Relationship Id="rId9" Type="http://schemas.openxmlformats.org/officeDocument/2006/relationships/slide" Target="slide7.xml"/><Relationship Id="rId1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video" Target="../media/media2.mp4"/><Relationship Id="rId16" Type="http://schemas.openxmlformats.org/officeDocument/2006/relationships/image" Target="../media/image4.jp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F:\..\Phim%20tu%20lieu\Ungdung%20bai%207\phim%20tu%20lieu%20ngay%20va%20dem.flv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945" y="300407"/>
            <a:ext cx="981882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CHUYỂN ĐỘNG TỰ QUAY QUANH TRỤC CỦA TRÁI ĐẤT VÀ CÁC HỆ QUẢ ĐỊA LÍ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6" descr="HINH TRAI 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2057399"/>
            <a:ext cx="4419600" cy="459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770" y="1"/>
            <a:ext cx="1380230" cy="13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906" y="309562"/>
            <a:ext cx="8813800" cy="688975"/>
          </a:xfrm>
        </p:spPr>
        <p:txBody>
          <a:bodyPr>
            <a:noAutofit/>
          </a:bodyPr>
          <a:lstStyle/>
          <a:p>
            <a:pPr algn="ctr"/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Giờ trên Trái Đất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9476" y="1350963"/>
            <a:ext cx="5482330" cy="48212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b="1" dirty="0" smtClean="0"/>
          </a:p>
          <a:p>
            <a:pPr marL="0" indent="0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Bề mặt Trái Đất chia ra làm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khu vực giờ.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Mỗi khu vực có 1 giờ riêng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là giờ khu vực.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6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282" y="1350963"/>
            <a:ext cx="5990718" cy="514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3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906" y="309562"/>
            <a:ext cx="8813800" cy="688975"/>
          </a:xfrm>
        </p:spPr>
        <p:txBody>
          <a:bodyPr>
            <a:noAutofit/>
          </a:bodyPr>
          <a:lstStyle/>
          <a:p>
            <a:pPr algn="ctr"/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trên Trái Đất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1434906" cy="1371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9476" y="266699"/>
            <a:ext cx="5482330" cy="59055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b="1" dirty="0" smtClean="0"/>
          </a:p>
          <a:p>
            <a:pPr marL="0" indent="0" algn="ctr">
              <a:buNone/>
            </a:pP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pPr marL="0" indent="0">
              <a:buNone/>
            </a:pPr>
            <a:r>
              <a:rPr lang="nl-NL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nội </a:t>
            </a:r>
            <a:r>
              <a:rPr lang="nl-N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dung–SGK/T123 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</a:t>
            </a:r>
            <a:endParaRPr lang="nl-N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Trái Đất quay 1 vòng là 360</a:t>
            </a:r>
            <a:r>
              <a:rPr lang="nl-NL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thời gian là 24 giờ. Hãy tính xem một khu vực giờ rộng bao nhiêu kinh tuyến.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Quan sát H6.2 hãy cho biết khu vực giờ số 0 có điểm gì đặc biệt.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6" name="Picture 2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282" y="1350963"/>
            <a:ext cx="5990718" cy="514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05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6990"/>
            <a:ext cx="10515600" cy="718088"/>
          </a:xfrm>
        </p:spPr>
        <p:txBody>
          <a:bodyPr>
            <a:normAutofit fontScale="90000"/>
          </a:bodyPr>
          <a:lstStyle/>
          <a:p>
            <a:pPr algn="ctr"/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Trái Đất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731520"/>
            <a:ext cx="11788727" cy="612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98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 descr="Cac khu vuc gio tren Trai D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"/>
            <a:ext cx="6908800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48601" y="4343401"/>
            <a:ext cx="239713" cy="238125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" name="Rectangle 3"/>
          <p:cNvSpPr/>
          <p:nvPr/>
        </p:nvSpPr>
        <p:spPr>
          <a:xfrm>
            <a:off x="5867401" y="4343401"/>
            <a:ext cx="239713" cy="238125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9938" y="304800"/>
            <a:ext cx="273050" cy="3581400"/>
          </a:xfrm>
          <a:prstGeom prst="rect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47013" y="304800"/>
            <a:ext cx="304800" cy="3581400"/>
          </a:xfrm>
          <a:prstGeom prst="rect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700338" y="3919538"/>
            <a:ext cx="6900862" cy="87312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65626" y="4343400"/>
            <a:ext cx="301625" cy="228600"/>
          </a:xfrm>
          <a:prstGeom prst="rect">
            <a:avLst/>
          </a:prstGeom>
          <a:solidFill>
            <a:srgbClr val="FF0000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829550" y="3836989"/>
            <a:ext cx="400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2299" name="TextBox 16"/>
          <p:cNvSpPr txBox="1">
            <a:spLocks noChangeArrowheads="1"/>
          </p:cNvSpPr>
          <p:nvPr/>
        </p:nvSpPr>
        <p:spPr bwMode="auto">
          <a:xfrm>
            <a:off x="5859463" y="3819525"/>
            <a:ext cx="400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365625" y="3808414"/>
            <a:ext cx="400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19600" y="304801"/>
            <a:ext cx="293688" cy="3559175"/>
          </a:xfrm>
          <a:prstGeom prst="rect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153401" y="4343401"/>
            <a:ext cx="239713" cy="238125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126413" y="3835400"/>
            <a:ext cx="400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132763" y="304800"/>
            <a:ext cx="304800" cy="3581400"/>
          </a:xfrm>
          <a:prstGeom prst="rect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457701" y="1774826"/>
            <a:ext cx="79375" cy="793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948364" y="1331914"/>
            <a:ext cx="79375" cy="793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974014" y="2170114"/>
            <a:ext cx="79375" cy="793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9"/>
          <p:cNvSpPr/>
          <p:nvPr/>
        </p:nvSpPr>
        <p:spPr>
          <a:xfrm>
            <a:off x="7848600" y="304800"/>
            <a:ext cx="304800" cy="3581400"/>
          </a:xfrm>
          <a:prstGeom prst="rect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28"/>
          <p:cNvSpPr/>
          <p:nvPr/>
        </p:nvSpPr>
        <p:spPr>
          <a:xfrm>
            <a:off x="7975601" y="2170114"/>
            <a:ext cx="79375" cy="793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28"/>
          <p:cNvSpPr/>
          <p:nvPr/>
        </p:nvSpPr>
        <p:spPr>
          <a:xfrm>
            <a:off x="8166101" y="1722439"/>
            <a:ext cx="79375" cy="793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14039" name="Group 2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318037142"/>
              </p:ext>
            </p:extLst>
          </p:nvPr>
        </p:nvGraphicFramePr>
        <p:xfrm>
          <a:off x="3178969" y="4682840"/>
          <a:ext cx="5943600" cy="2011362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ĐÞa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®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iÓm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Khu vùc giê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Giê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Lu©n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®«n</a:t>
                      </a:r>
                    </a:p>
                  </a:txBody>
                  <a:tcPr marT="45704" marB="45704" horzOverflow="overflow">
                    <a:lnL w="381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Hµ Néi </a:t>
                      </a:r>
                    </a:p>
                  </a:txBody>
                  <a:tcPr marT="45704" marB="45704" horzOverflow="overflow">
                    <a:lnL w="381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B¾c Kinh</a:t>
                      </a:r>
                    </a:p>
                  </a:txBody>
                  <a:tcPr marT="45704" marB="45704" horzOverflow="overflow">
                    <a:lnL w="381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8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Niu- Yooc</a:t>
                      </a:r>
                    </a:p>
                  </a:txBody>
                  <a:tcPr marT="45704" marB="45704" horzOverflow="overflow">
                    <a:lnL w="381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19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994650" y="5105401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4066" name="Text Box 50"/>
          <p:cNvSpPr txBox="1">
            <a:spLocks noChangeArrowheads="1"/>
          </p:cNvSpPr>
          <p:nvPr/>
        </p:nvSpPr>
        <p:spPr bwMode="auto">
          <a:xfrm>
            <a:off x="7939088" y="5486401"/>
            <a:ext cx="43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931150" y="58674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961313" y="6324601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214069" name="Text Box 53"/>
          <p:cNvSpPr txBox="1">
            <a:spLocks noChangeArrowheads="1"/>
          </p:cNvSpPr>
          <p:nvPr/>
        </p:nvSpPr>
        <p:spPr bwMode="auto">
          <a:xfrm>
            <a:off x="115888" y="3754439"/>
            <a:ext cx="4273550" cy="132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err="1">
                <a:latin typeface=".VnTime" panose="020B7200000000000000" pitchFamily="34" charset="0"/>
              </a:rPr>
              <a:t>Nöa</a:t>
            </a:r>
            <a:r>
              <a:rPr lang="en-US" altLang="en-US" b="1" dirty="0"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latin typeface=".VnTime" panose="020B7200000000000000" pitchFamily="34" charset="0"/>
              </a:rPr>
              <a:t>cÇu</a:t>
            </a:r>
            <a:r>
              <a:rPr lang="en-US" altLang="en-US" b="1" dirty="0"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latin typeface=".VnTime" panose="020B7200000000000000" pitchFamily="34" charset="0"/>
              </a:rPr>
              <a:t>Đ«ng</a:t>
            </a:r>
            <a:r>
              <a:rPr lang="en-US" altLang="en-US" b="1" dirty="0">
                <a:latin typeface=".VnTime" panose="020B7200000000000000" pitchFamily="34" charset="0"/>
              </a:rPr>
              <a:t>: GMT + n</a:t>
            </a:r>
          </a:p>
          <a:p>
            <a:pPr eaLnBrk="1" hangingPunct="1"/>
            <a:r>
              <a:rPr lang="en-US" altLang="en-US" b="1" dirty="0" err="1">
                <a:latin typeface=".VnTime" panose="020B7200000000000000" pitchFamily="34" charset="0"/>
              </a:rPr>
              <a:t>Nöa</a:t>
            </a:r>
            <a:r>
              <a:rPr lang="en-US" altLang="en-US" b="1" dirty="0"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latin typeface=".VnTime" panose="020B7200000000000000" pitchFamily="34" charset="0"/>
              </a:rPr>
              <a:t>cÇu</a:t>
            </a:r>
            <a:r>
              <a:rPr lang="en-US" altLang="en-US" b="1" dirty="0"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latin typeface=".VnTime" panose="020B7200000000000000" pitchFamily="34" charset="0"/>
              </a:rPr>
              <a:t>T©y</a:t>
            </a:r>
            <a:r>
              <a:rPr lang="en-US" altLang="en-US" b="1" dirty="0">
                <a:latin typeface=".VnTime" panose="020B7200000000000000" pitchFamily="34" charset="0"/>
              </a:rPr>
              <a:t>:    GMT - n</a:t>
            </a:r>
          </a:p>
          <a:p>
            <a:pPr eaLnBrk="1" hangingPunct="1"/>
            <a:r>
              <a:rPr lang="en-US" altLang="en-US" b="1" dirty="0">
                <a:latin typeface=".VnTime" panose="020B7200000000000000" pitchFamily="34" charset="0"/>
              </a:rPr>
              <a:t>(n </a:t>
            </a:r>
            <a:r>
              <a:rPr lang="en-US" altLang="en-US" b="1" dirty="0" smtClean="0">
                <a:latin typeface=".VnTime" panose="020B7200000000000000" pitchFamily="34" charset="0"/>
              </a:rPr>
              <a:t>lµ </a:t>
            </a:r>
            <a:r>
              <a:rPr lang="en-US" altLang="en-US" b="1" dirty="0" err="1">
                <a:latin typeface=".VnTime" panose="020B7200000000000000" pitchFamily="34" charset="0"/>
              </a:rPr>
              <a:t>kho¶ng</a:t>
            </a:r>
            <a:r>
              <a:rPr lang="en-US" altLang="en-US" b="1" dirty="0"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latin typeface=".VnTime" panose="020B7200000000000000" pitchFamily="34" charset="0"/>
              </a:rPr>
              <a:t>c¸ch</a:t>
            </a:r>
            <a:r>
              <a:rPr lang="en-US" altLang="en-US" b="1" dirty="0"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latin typeface=".VnTime" panose="020B7200000000000000" pitchFamily="34" charset="0"/>
              </a:rPr>
              <a:t>mói</a:t>
            </a:r>
            <a:r>
              <a:rPr lang="en-US" altLang="en-US" b="1" dirty="0"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latin typeface=".VnTime" panose="020B7200000000000000" pitchFamily="34" charset="0"/>
              </a:rPr>
              <a:t>giê</a:t>
            </a:r>
            <a:r>
              <a:rPr lang="en-US" altLang="en-US" b="1" dirty="0"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latin typeface=".VnTime" panose="020B7200000000000000" pitchFamily="34" charset="0"/>
              </a:rPr>
              <a:t>tõ</a:t>
            </a:r>
            <a:r>
              <a:rPr lang="en-US" altLang="en-US" b="1" dirty="0">
                <a:latin typeface=".VnTime" panose="020B7200000000000000" pitchFamily="34" charset="0"/>
              </a:rPr>
              <a:t> KV </a:t>
            </a:r>
            <a:r>
              <a:rPr lang="en-US" altLang="en-US" b="1" dirty="0" err="1">
                <a:latin typeface=".VnTime" panose="020B7200000000000000" pitchFamily="34" charset="0"/>
              </a:rPr>
              <a:t>giê</a:t>
            </a:r>
            <a:r>
              <a:rPr lang="en-US" altLang="en-US" b="1" dirty="0"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latin typeface=".VnTime" panose="020B7200000000000000" pitchFamily="34" charset="0"/>
              </a:rPr>
              <a:t>gèc</a:t>
            </a:r>
            <a:r>
              <a:rPr lang="en-US" altLang="en-US" b="1" dirty="0">
                <a:latin typeface=".VnTime" panose="020B7200000000000000" pitchFamily="34" charset="0"/>
              </a:rPr>
              <a:t> ®</a:t>
            </a:r>
            <a:r>
              <a:rPr lang="en-US" altLang="en-US" b="1" dirty="0" err="1">
                <a:latin typeface=".VnTime" panose="020B7200000000000000" pitchFamily="34" charset="0"/>
              </a:rPr>
              <a:t>Õn</a:t>
            </a:r>
            <a:r>
              <a:rPr lang="en-US" altLang="en-US" b="1" dirty="0">
                <a:latin typeface=".VnTime" panose="020B7200000000000000" pitchFamily="34" charset="0"/>
              </a:rPr>
              <a:t> KV </a:t>
            </a:r>
            <a:r>
              <a:rPr lang="en-US" altLang="en-US" b="1" dirty="0" err="1">
                <a:latin typeface=".VnTime" panose="020B7200000000000000" pitchFamily="34" charset="0"/>
              </a:rPr>
              <a:t>giê</a:t>
            </a:r>
            <a:r>
              <a:rPr lang="en-US" altLang="en-US" b="1" dirty="0"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latin typeface=".VnTime" panose="020B7200000000000000" pitchFamily="34" charset="0"/>
              </a:rPr>
              <a:t>cña</a:t>
            </a:r>
            <a:r>
              <a:rPr lang="en-US" altLang="en-US" b="1" dirty="0">
                <a:latin typeface=".VnTime" panose="020B7200000000000000" pitchFamily="34" charset="0"/>
              </a:rPr>
              <a:t> ®</a:t>
            </a:r>
            <a:r>
              <a:rPr lang="en-US" altLang="en-US" b="1" dirty="0" err="1">
                <a:latin typeface=".VnTime" panose="020B7200000000000000" pitchFamily="34" charset="0"/>
              </a:rPr>
              <a:t>iÓm</a:t>
            </a:r>
            <a:r>
              <a:rPr lang="en-US" altLang="en-US" b="1" dirty="0">
                <a:latin typeface=".VnTime" panose="020B7200000000000000" pitchFamily="34" charset="0"/>
              </a:rPr>
              <a:t> ®ã)</a:t>
            </a:r>
          </a:p>
        </p:txBody>
      </p:sp>
      <p:sp>
        <p:nvSpPr>
          <p:cNvPr id="214071" name="Text Box 55"/>
          <p:cNvSpPr txBox="1">
            <a:spLocks noChangeArrowheads="1"/>
          </p:cNvSpPr>
          <p:nvPr/>
        </p:nvSpPr>
        <p:spPr bwMode="auto">
          <a:xfrm>
            <a:off x="267855" y="564357"/>
            <a:ext cx="229595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FFFF00"/>
                </a:solidFill>
              </a:rPr>
              <a:t>Quan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sát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hình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và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cho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biết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nếu</a:t>
            </a:r>
            <a:r>
              <a:rPr lang="en-US" altLang="en-US" b="1" dirty="0">
                <a:solidFill>
                  <a:srgbClr val="FFFF00"/>
                </a:solidFill>
              </a:rPr>
              <a:t> ở </a:t>
            </a:r>
            <a:r>
              <a:rPr lang="en-US" altLang="en-US" b="1" dirty="0" err="1">
                <a:solidFill>
                  <a:srgbClr val="FFFF00"/>
                </a:solidFill>
              </a:rPr>
              <a:t>khu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vực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giờ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gốc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là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>
                <a:solidFill>
                  <a:srgbClr val="FF0066"/>
                </a:solidFill>
              </a:rPr>
              <a:t>3</a:t>
            </a:r>
            <a:r>
              <a:rPr lang="en-US" altLang="en-US" b="1" dirty="0"/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giờ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thì</a:t>
            </a:r>
            <a:r>
              <a:rPr lang="en-US" altLang="en-US" b="1" dirty="0">
                <a:solidFill>
                  <a:srgbClr val="FFFF00"/>
                </a:solidFill>
              </a:rPr>
              <a:t> ở </a:t>
            </a:r>
          </a:p>
          <a:p>
            <a:pPr algn="ctr"/>
            <a:r>
              <a:rPr lang="en-US" altLang="en-US" b="1" dirty="0" err="1">
                <a:solidFill>
                  <a:srgbClr val="FFFF00"/>
                </a:solidFill>
              </a:rPr>
              <a:t>Hà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Nội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altLang="en-US" b="1" dirty="0">
                <a:solidFill>
                  <a:srgbClr val="FF0066"/>
                </a:solidFill>
              </a:rPr>
              <a:t>(</a:t>
            </a:r>
            <a:r>
              <a:rPr lang="en-US" altLang="en-US" b="1" dirty="0" err="1">
                <a:solidFill>
                  <a:srgbClr val="FF0066"/>
                </a:solidFill>
              </a:rPr>
              <a:t>Việt</a:t>
            </a:r>
            <a:r>
              <a:rPr lang="en-US" altLang="en-US" b="1" dirty="0">
                <a:solidFill>
                  <a:srgbClr val="FF0066"/>
                </a:solidFill>
              </a:rPr>
              <a:t> Nam),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altLang="en-US" b="1" dirty="0" err="1">
                <a:solidFill>
                  <a:srgbClr val="FFFF00"/>
                </a:solidFill>
              </a:rPr>
              <a:t>Bắc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Kinh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>
                <a:solidFill>
                  <a:srgbClr val="FF0066"/>
                </a:solidFill>
              </a:rPr>
              <a:t>(</a:t>
            </a:r>
            <a:r>
              <a:rPr lang="en-US" altLang="en-US" b="1" dirty="0" err="1">
                <a:solidFill>
                  <a:srgbClr val="FF0066"/>
                </a:solidFill>
              </a:rPr>
              <a:t>Trung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Quốc</a:t>
            </a:r>
            <a:r>
              <a:rPr lang="en-US" altLang="en-US" b="1" dirty="0">
                <a:solidFill>
                  <a:srgbClr val="FF0066"/>
                </a:solidFill>
              </a:rPr>
              <a:t>)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altLang="en-US" b="1" dirty="0" err="1">
                <a:solidFill>
                  <a:srgbClr val="FFFF00"/>
                </a:solidFill>
              </a:rPr>
              <a:t>Niu</a:t>
            </a:r>
            <a:r>
              <a:rPr lang="en-US" altLang="en-US" b="1" dirty="0">
                <a:solidFill>
                  <a:srgbClr val="FFFF00"/>
                </a:solidFill>
              </a:rPr>
              <a:t> - </a:t>
            </a:r>
            <a:r>
              <a:rPr lang="en-US" altLang="en-US" b="1" dirty="0" err="1">
                <a:solidFill>
                  <a:srgbClr val="FFFF00"/>
                </a:solidFill>
              </a:rPr>
              <a:t>Yooc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>
                <a:solidFill>
                  <a:srgbClr val="FF0066"/>
                </a:solidFill>
              </a:rPr>
              <a:t>(</a:t>
            </a:r>
            <a:r>
              <a:rPr lang="en-US" altLang="en-US" b="1" dirty="0" err="1">
                <a:solidFill>
                  <a:srgbClr val="FF0066"/>
                </a:solidFill>
              </a:rPr>
              <a:t>Hoa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Kỳ</a:t>
            </a:r>
            <a:r>
              <a:rPr lang="en-US" altLang="en-US" b="1" dirty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en-US" altLang="en-US" b="1" dirty="0" err="1">
                <a:solidFill>
                  <a:srgbClr val="FFFF00"/>
                </a:solidFill>
              </a:rPr>
              <a:t>là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mấy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giờ</a:t>
            </a:r>
            <a:r>
              <a:rPr lang="en-US" altLang="en-US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222119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1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214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214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214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214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0" dur="1000"/>
                                        <p:tgtEl>
                                          <p:spTgt spid="21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 animBg="1"/>
      <p:bldP spid="20" grpId="0" animBg="1"/>
      <p:bldP spid="21" grpId="0"/>
      <p:bldP spid="24" grpId="0" animBg="1"/>
      <p:bldP spid="27" grpId="0" animBg="1"/>
      <p:bldP spid="5" grpId="0" animBg="1"/>
      <p:bldP spid="6" grpId="0" animBg="1"/>
      <p:bldP spid="31" grpId="0"/>
      <p:bldP spid="214066" grpId="0" build="allAtOnce"/>
      <p:bldP spid="30" grpId="0"/>
      <p:bldP spid="30" grpId="1"/>
      <p:bldP spid="32" grpId="0"/>
      <p:bldP spid="32" grpId="1"/>
      <p:bldP spid="214069" grpId="0" animBg="1"/>
      <p:bldP spid="214071" grpId="0"/>
      <p:bldP spid="21407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304" y="264110"/>
            <a:ext cx="5210908" cy="62492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pPr marL="0" indent="0">
              <a:buNone/>
            </a:pPr>
            <a:r>
              <a:rPr lang="nl-NL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</a:t>
            </a:r>
            <a:r>
              <a:rPr lang="nl-NL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1</a:t>
            </a:r>
            <a:r>
              <a:rPr lang="nl-NL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sát Hình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6.3</a:t>
            </a:r>
          </a:p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cho biết, Hà Nội là 7 giờ thì ở các 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phố Luân – Đôn, Bắc kinh, 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Tô-ky-ô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Mác-xcơ-va và Niu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Y-</a:t>
            </a:r>
          </a:p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oóc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là mấy giờ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r>
              <a:rPr lang="nl-NL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6.4, 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tại sao mỗi đồng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</a:p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ở khách sạn lại chỉ một giờ khác 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anh-dieu-giai-dia-li-6-bai-6-chuyen-dong-tu-quay-quanh-truc-cua-trai-dat-va-cac-he-qua-dia-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213" y="264110"/>
            <a:ext cx="6536787" cy="364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12" y="4446050"/>
            <a:ext cx="6536788" cy="206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7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80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 smtClean="0">
                <a:solidFill>
                  <a:srgbClr val="FF0000"/>
                </a:solidFill>
              </a:rPr>
              <a:t>Sự </a:t>
            </a:r>
            <a:r>
              <a:rPr lang="vi-VN" sz="2800" b="1" dirty="0">
                <a:solidFill>
                  <a:srgbClr val="FF0000"/>
                </a:solidFill>
              </a:rPr>
              <a:t>lệch hướng chuyển động của vật thể</a:t>
            </a:r>
            <a:r>
              <a:rPr lang="vi-VN" sz="2800" dirty="0">
                <a:solidFill>
                  <a:srgbClr val="FF0000"/>
                </a:solidFill>
              </a:rPr>
              <a:t>.</a:t>
            </a: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116" y="953428"/>
            <a:ext cx="5295315" cy="55458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 </a:t>
            </a:r>
            <a:r>
              <a:rPr lang="nl-N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 (3 phút)</a:t>
            </a:r>
            <a:endParaRPr lang="nl-N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SGK/T126 và quan sát, phân tích H 6.5 để trả lời câu hỏi: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Ở bán cầu Bắc, các vật thể chuyển động lệch theo hướng nào so với hướng thẳng ban đầu?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 cầu Nam, các vật thể chuyển động lệch theo hướng nào so với hướng thẳng ban đầu?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770" y="1"/>
            <a:ext cx="1380230" cy="13080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72" y="1673224"/>
            <a:ext cx="5373858" cy="482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6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4506913" y="1295401"/>
            <a:ext cx="844550" cy="1331913"/>
          </a:xfrm>
          <a:custGeom>
            <a:avLst/>
            <a:gdLst>
              <a:gd name="T0" fmla="*/ 0 w 192"/>
              <a:gd name="T1" fmla="*/ 2147483647 h 432"/>
              <a:gd name="T2" fmla="*/ 2147483647 w 192"/>
              <a:gd name="T3" fmla="*/ 2147483647 h 432"/>
              <a:gd name="T4" fmla="*/ 2147483647 w 192"/>
              <a:gd name="T5" fmla="*/ 0 h 432"/>
              <a:gd name="T6" fmla="*/ 0 60000 65536"/>
              <a:gd name="T7" fmla="*/ 0 60000 65536"/>
              <a:gd name="T8" fmla="*/ 0 60000 65536"/>
              <a:gd name="T9" fmla="*/ 0 w 192"/>
              <a:gd name="T10" fmla="*/ 0 h 432"/>
              <a:gd name="T11" fmla="*/ 192 w 192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432">
                <a:moveTo>
                  <a:pt x="0" y="432"/>
                </a:moveTo>
                <a:cubicBezTo>
                  <a:pt x="8" y="348"/>
                  <a:pt x="16" y="264"/>
                  <a:pt x="48" y="192"/>
                </a:cubicBezTo>
                <a:cubicBezTo>
                  <a:pt x="80" y="120"/>
                  <a:pt x="136" y="60"/>
                  <a:pt x="192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3" name="Freeform 3"/>
          <p:cNvSpPr>
            <a:spLocks/>
          </p:cNvSpPr>
          <p:nvPr/>
        </p:nvSpPr>
        <p:spPr bwMode="auto">
          <a:xfrm rot="10800000">
            <a:off x="6200775" y="1397001"/>
            <a:ext cx="539750" cy="1146175"/>
          </a:xfrm>
          <a:custGeom>
            <a:avLst/>
            <a:gdLst>
              <a:gd name="T0" fmla="*/ 0 w 192"/>
              <a:gd name="T1" fmla="*/ 2147483647 h 432"/>
              <a:gd name="T2" fmla="*/ 2147483647 w 192"/>
              <a:gd name="T3" fmla="*/ 2147483647 h 432"/>
              <a:gd name="T4" fmla="*/ 2147483647 w 192"/>
              <a:gd name="T5" fmla="*/ 0 h 432"/>
              <a:gd name="T6" fmla="*/ 0 60000 65536"/>
              <a:gd name="T7" fmla="*/ 0 60000 65536"/>
              <a:gd name="T8" fmla="*/ 0 60000 65536"/>
              <a:gd name="T9" fmla="*/ 0 w 192"/>
              <a:gd name="T10" fmla="*/ 0 h 432"/>
              <a:gd name="T11" fmla="*/ 192 w 192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432">
                <a:moveTo>
                  <a:pt x="0" y="432"/>
                </a:moveTo>
                <a:cubicBezTo>
                  <a:pt x="8" y="348"/>
                  <a:pt x="16" y="264"/>
                  <a:pt x="48" y="192"/>
                </a:cubicBezTo>
                <a:cubicBezTo>
                  <a:pt x="80" y="120"/>
                  <a:pt x="136" y="60"/>
                  <a:pt x="192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Oval 4"/>
          <p:cNvSpPr>
            <a:spLocks noChangeArrowheads="1"/>
          </p:cNvSpPr>
          <p:nvPr/>
        </p:nvSpPr>
        <p:spPr bwMode="auto">
          <a:xfrm rot="10800000">
            <a:off x="6710363" y="1371600"/>
            <a:ext cx="76200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 rot="21321061">
            <a:off x="5194301" y="3532188"/>
            <a:ext cx="455613" cy="1447800"/>
          </a:xfrm>
          <a:custGeom>
            <a:avLst/>
            <a:gdLst>
              <a:gd name="T0" fmla="*/ 2147483647 w 288"/>
              <a:gd name="T1" fmla="*/ 2147483647 h 912"/>
              <a:gd name="T2" fmla="*/ 2147483647 w 288"/>
              <a:gd name="T3" fmla="*/ 2147483647 h 912"/>
              <a:gd name="T4" fmla="*/ 0 w 288"/>
              <a:gd name="T5" fmla="*/ 0 h 912"/>
              <a:gd name="T6" fmla="*/ 0 60000 65536"/>
              <a:gd name="T7" fmla="*/ 0 60000 65536"/>
              <a:gd name="T8" fmla="*/ 0 60000 65536"/>
              <a:gd name="T9" fmla="*/ 0 w 288"/>
              <a:gd name="T10" fmla="*/ 0 h 912"/>
              <a:gd name="T11" fmla="*/ 288 w 288"/>
              <a:gd name="T12" fmla="*/ 912 h 9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912">
                <a:moveTo>
                  <a:pt x="288" y="912"/>
                </a:moveTo>
                <a:cubicBezTo>
                  <a:pt x="288" y="724"/>
                  <a:pt x="288" y="536"/>
                  <a:pt x="240" y="384"/>
                </a:cubicBezTo>
                <a:cubicBezTo>
                  <a:pt x="192" y="232"/>
                  <a:pt x="96" y="116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8601075" y="2925763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latin typeface=".VnTime" panose="020B7200000000000000" pitchFamily="34" charset="0"/>
              </a:rPr>
              <a:t>XÝch đ¹o</a:t>
            </a:r>
          </a:p>
        </p:txBody>
      </p:sp>
      <p:grpSp>
        <p:nvGrpSpPr>
          <p:cNvPr id="17415" name="Group 7"/>
          <p:cNvGrpSpPr>
            <a:grpSpLocks/>
          </p:cNvGrpSpPr>
          <p:nvPr/>
        </p:nvGrpSpPr>
        <p:grpSpPr bwMode="auto">
          <a:xfrm>
            <a:off x="3203575" y="533400"/>
            <a:ext cx="5257800" cy="5105400"/>
            <a:chOff x="1296" y="336"/>
            <a:chExt cx="3312" cy="3216"/>
          </a:xfrm>
        </p:grpSpPr>
        <p:sp>
          <p:nvSpPr>
            <p:cNvPr id="17419" name="Oval 8"/>
            <p:cNvSpPr>
              <a:spLocks noChangeArrowheads="1"/>
            </p:cNvSpPr>
            <p:nvPr/>
          </p:nvSpPr>
          <p:spPr bwMode="auto">
            <a:xfrm>
              <a:off x="1296" y="336"/>
              <a:ext cx="3312" cy="32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7420" name="Line 9"/>
            <p:cNvSpPr>
              <a:spLocks noChangeShapeType="1"/>
            </p:cNvSpPr>
            <p:nvPr/>
          </p:nvSpPr>
          <p:spPr bwMode="auto">
            <a:xfrm>
              <a:off x="1296" y="1961"/>
              <a:ext cx="3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1" name="Line 10"/>
            <p:cNvSpPr>
              <a:spLocks noChangeShapeType="1"/>
            </p:cNvSpPr>
            <p:nvPr/>
          </p:nvSpPr>
          <p:spPr bwMode="auto">
            <a:xfrm flipV="1">
              <a:off x="2123" y="884"/>
              <a:ext cx="1" cy="7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2" name="Oval 11"/>
            <p:cNvSpPr>
              <a:spLocks noChangeArrowheads="1"/>
            </p:cNvSpPr>
            <p:nvPr/>
          </p:nvSpPr>
          <p:spPr bwMode="auto">
            <a:xfrm>
              <a:off x="2099" y="1646"/>
              <a:ext cx="48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7423" name="Line 12"/>
            <p:cNvSpPr>
              <a:spLocks noChangeShapeType="1"/>
            </p:cNvSpPr>
            <p:nvPr/>
          </p:nvSpPr>
          <p:spPr bwMode="auto">
            <a:xfrm rot="10800000" flipV="1">
              <a:off x="3526" y="911"/>
              <a:ext cx="0" cy="6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4" name="Line 13"/>
            <p:cNvSpPr>
              <a:spLocks noChangeShapeType="1"/>
            </p:cNvSpPr>
            <p:nvPr/>
          </p:nvSpPr>
          <p:spPr bwMode="auto">
            <a:xfrm>
              <a:off x="2880" y="2304"/>
              <a:ext cx="0" cy="8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5" name="Oval 14"/>
            <p:cNvSpPr>
              <a:spLocks noChangeArrowheads="1"/>
            </p:cNvSpPr>
            <p:nvPr/>
          </p:nvSpPr>
          <p:spPr bwMode="auto">
            <a:xfrm>
              <a:off x="2852" y="3106"/>
              <a:ext cx="48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7426" name="Text Box 15"/>
            <p:cNvSpPr txBox="1">
              <a:spLocks noChangeArrowheads="1"/>
            </p:cNvSpPr>
            <p:nvPr/>
          </p:nvSpPr>
          <p:spPr bwMode="auto">
            <a:xfrm>
              <a:off x="1814" y="1536"/>
              <a:ext cx="2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latin typeface=".VnTime" panose="020B7200000000000000" pitchFamily="34" charset="0"/>
                </a:rPr>
                <a:t>P</a:t>
              </a:r>
            </a:p>
          </p:txBody>
        </p:sp>
        <p:sp>
          <p:nvSpPr>
            <p:cNvPr id="17427" name="Text Box 16"/>
            <p:cNvSpPr txBox="1">
              <a:spLocks noChangeArrowheads="1"/>
            </p:cNvSpPr>
            <p:nvPr/>
          </p:nvSpPr>
          <p:spPr bwMode="auto">
            <a:xfrm>
              <a:off x="1872" y="816"/>
              <a:ext cx="2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latin typeface=".VnTime" panose="020B7200000000000000" pitchFamily="34" charset="0"/>
                </a:rPr>
                <a:t>N</a:t>
              </a:r>
            </a:p>
          </p:txBody>
        </p:sp>
        <p:sp>
          <p:nvSpPr>
            <p:cNvPr id="17428" name="Text Box 17"/>
            <p:cNvSpPr txBox="1">
              <a:spLocks noChangeArrowheads="1"/>
            </p:cNvSpPr>
            <p:nvPr/>
          </p:nvSpPr>
          <p:spPr bwMode="auto">
            <a:xfrm>
              <a:off x="2880" y="2160"/>
              <a:ext cx="2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latin typeface=".VnTime" panose="020B7200000000000000" pitchFamily="34" charset="0"/>
                </a:rPr>
                <a:t>Q</a:t>
              </a:r>
            </a:p>
          </p:txBody>
        </p:sp>
        <p:sp>
          <p:nvSpPr>
            <p:cNvPr id="17429" name="Text Box 18"/>
            <p:cNvSpPr txBox="1">
              <a:spLocks noChangeArrowheads="1"/>
            </p:cNvSpPr>
            <p:nvPr/>
          </p:nvSpPr>
          <p:spPr bwMode="auto">
            <a:xfrm>
              <a:off x="3360" y="680"/>
              <a:ext cx="2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latin typeface=".VnTime" panose="020B7200000000000000" pitchFamily="34" charset="0"/>
                </a:rPr>
                <a:t>O</a:t>
              </a:r>
            </a:p>
          </p:txBody>
        </p:sp>
        <p:sp>
          <p:nvSpPr>
            <p:cNvPr id="17430" name="Text Box 19"/>
            <p:cNvSpPr txBox="1">
              <a:spLocks noChangeArrowheads="1"/>
            </p:cNvSpPr>
            <p:nvPr/>
          </p:nvSpPr>
          <p:spPr bwMode="auto">
            <a:xfrm>
              <a:off x="2832" y="3168"/>
              <a:ext cx="2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latin typeface=".VnTime" panose="020B7200000000000000" pitchFamily="34" charset="0"/>
                </a:rPr>
                <a:t>H</a:t>
              </a:r>
            </a:p>
          </p:txBody>
        </p:sp>
        <p:sp>
          <p:nvSpPr>
            <p:cNvPr id="17431" name="Text Box 20"/>
            <p:cNvSpPr txBox="1">
              <a:spLocks noChangeArrowheads="1"/>
            </p:cNvSpPr>
            <p:nvPr/>
          </p:nvSpPr>
          <p:spPr bwMode="auto">
            <a:xfrm>
              <a:off x="3504" y="1584"/>
              <a:ext cx="2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latin typeface=".VnTime" panose="020B7200000000000000" pitchFamily="34" charset="0"/>
                </a:rPr>
                <a:t>S</a:t>
              </a:r>
            </a:p>
          </p:txBody>
        </p:sp>
      </p:grpSp>
      <p:sp>
        <p:nvSpPr>
          <p:cNvPr id="215062" name="AutoShape 22"/>
          <p:cNvSpPr>
            <a:spLocks/>
          </p:cNvSpPr>
          <p:nvPr/>
        </p:nvSpPr>
        <p:spPr bwMode="auto">
          <a:xfrm>
            <a:off x="8686800" y="838200"/>
            <a:ext cx="1981200" cy="2133600"/>
          </a:xfrm>
          <a:prstGeom prst="borderCallout2">
            <a:avLst>
              <a:gd name="adj1" fmla="val 5356"/>
              <a:gd name="adj2" fmla="val -3847"/>
              <a:gd name="adj3" fmla="val 5356"/>
              <a:gd name="adj4" fmla="val -44630"/>
              <a:gd name="adj5" fmla="val 33931"/>
              <a:gd name="adj6" fmla="val -87259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 type="triangle" w="med" len="med"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p:sp>
        <p:nvSpPr>
          <p:cNvPr id="215063" name="Text Box 23"/>
          <p:cNvSpPr txBox="1">
            <a:spLocks noChangeArrowheads="1"/>
          </p:cNvSpPr>
          <p:nvPr/>
        </p:nvSpPr>
        <p:spPr bwMode="auto">
          <a:xfrm>
            <a:off x="8763000" y="990600"/>
            <a:ext cx="1905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5064" name="AutoShape 24"/>
          <p:cNvSpPr>
            <a:spLocks/>
          </p:cNvSpPr>
          <p:nvPr/>
        </p:nvSpPr>
        <p:spPr bwMode="auto">
          <a:xfrm>
            <a:off x="2057400" y="4572000"/>
            <a:ext cx="1828800" cy="2057400"/>
          </a:xfrm>
          <a:prstGeom prst="borderCallout2">
            <a:avLst>
              <a:gd name="adj1" fmla="val 5556"/>
              <a:gd name="adj2" fmla="val 104167"/>
              <a:gd name="adj3" fmla="val 5556"/>
              <a:gd name="adj4" fmla="val 138194"/>
              <a:gd name="adj5" fmla="val -42440"/>
              <a:gd name="adj6" fmla="val 174046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 type="triangle" w="med" len="med"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098" y="363726"/>
            <a:ext cx="4115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Do Trái </a:t>
            </a:r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đất </a:t>
            </a:r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quanh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trục </a:t>
            </a:r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nên </a:t>
            </a:r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 chuyển động trên bề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Trái Đất sẽ bị lệch hướng so với hướng ban đầu</a:t>
            </a:r>
            <a:r>
              <a:rPr lang="nl-N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18893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21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1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2" grpId="0" animBg="1"/>
      <p:bldP spid="215064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0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1"/>
            <a:ext cx="12731262" cy="564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93788" cy="423755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9 câu hỏi. Mỗi nhóm 3 câu</a:t>
            </a:r>
          </a:p>
          <a:p>
            <a:pPr marL="0" indent="0">
              <a:buNone/>
            </a:pPr>
            <a:r>
              <a:rPr lang="en-US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1: Nhóm 1 lần lượt đọc các câu hỏi đã bốc thăm cho nhóm 2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2: Nhóm 2 lần lượt đọc các câu hỏi đã bốc thăm cho nhóm 3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3: Nhóm 3 lần lượt đọc các câu hỏi đã bốc thăm cho nhóm 1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50" y="1676619"/>
            <a:ext cx="5422349" cy="485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6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561"/>
          </a:xfrm>
        </p:spPr>
        <p:txBody>
          <a:bodyPr>
            <a:norm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1685"/>
            <a:ext cx="5745480" cy="5373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1.Hoạt động cá nhân</a:t>
            </a:r>
          </a:p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vụ/ Bài tập 1:</a:t>
            </a:r>
          </a:p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sao trên Trái Đất có hiện tượng ngày và đêm? Tại sao ngày và đêm lại luân phiên nhau ở khắp mọi nơi trên Trái Đất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Hoạt động cặp đôi</a:t>
            </a:r>
          </a:p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vụ/ Bài tập 2:</a:t>
            </a: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Quan sát H 6.2 và xác định: Việt Nam nằm ở khu vực giờ số mấy? Kinh tuyến nào là kinh tuyến trung tâm để xác định khu vực giờ của Việt Nam?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68" y="1308099"/>
            <a:ext cx="5777132" cy="512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6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30113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770" y="1"/>
            <a:ext cx="1380230" cy="13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34700" cy="4351338"/>
          </a:xfrm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bài tập phần Vận dụng trong SGK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và đọc thêm phần “Em có biết” trong SGK bài 6.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bài 7 – chú ý các câu hỏi trong SGK.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770" y="1"/>
            <a:ext cx="1380230" cy="13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850271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294539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770" y="1"/>
            <a:ext cx="1380230" cy="13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956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là hành tinh thứ mấy trong hệ Mặt trời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7454" y="1912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noProof="0" smtClean="0">
                <a:solidFill>
                  <a:srgbClr val="00B050"/>
                </a:solidFill>
                <a:latin typeface="+mj-lt"/>
              </a:rPr>
              <a:t>Thứ 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28244" y="19292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Thứ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04636" y="1992055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0" y="1963639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770" y="1"/>
            <a:ext cx="1380230" cy="13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468"/>
            <a:ext cx="10526728" cy="109435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có dạng hình gì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498" y="13958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Hình tròn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55180" y="14271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Hình cầu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74" y="1458577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750" y="1545857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770" y="1"/>
            <a:ext cx="1380230" cy="13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5445" y="201325"/>
            <a:ext cx="10526728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đầu tiên đi vòng quanh thế giới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3252" y="17723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Ma-gien-lăng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587365" y="17625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Cô-lôm-bô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22055" y="1835131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550" y="1826127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770" y="1"/>
            <a:ext cx="1380230" cy="13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7204" y="100604"/>
            <a:ext cx="10673982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“Trái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này là của chúng mình” thì Trái đất đứng yên hay Trái đất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7397" y="18462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đứng yên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83028" y="186830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quay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22" y="1906749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21" y="1971015"/>
            <a:ext cx="804742" cy="643793"/>
          </a:xfrm>
          <a:prstGeom prst="rect">
            <a:avLst/>
          </a:prstGeom>
        </p:spPr>
      </p:pic>
      <p:pic>
        <p:nvPicPr>
          <p:cNvPr id="3" name="TRÁI ĐẤT NÀY LÀ CỦA CHÚNG MÌNH - KYO YORK &amp; BÀO NGƯ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2996250"/>
            <a:ext cx="12192000" cy="39116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770" y="1"/>
            <a:ext cx="1380230" cy="13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5082"/>
            <a:ext cx="10756962" cy="643340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en-US" u="sng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u="sng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6.1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123.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742" y="0"/>
            <a:ext cx="1706211" cy="1681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2374900"/>
            <a:ext cx="6337300" cy="444362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105602"/>
              </p:ext>
            </p:extLst>
          </p:nvPr>
        </p:nvGraphicFramePr>
        <p:xfrm>
          <a:off x="71582" y="3618334"/>
          <a:ext cx="5237018" cy="1877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4959">
                  <a:extLst>
                    <a:ext uri="{9D8B030D-6E8A-4147-A177-3AD203B41FA5}">
                      <a16:colId xmlns:a16="http://schemas.microsoft.com/office/drawing/2014/main" val="1686499011"/>
                    </a:ext>
                  </a:extLst>
                </a:gridCol>
                <a:gridCol w="2642059">
                  <a:extLst>
                    <a:ext uri="{9D8B030D-6E8A-4147-A177-3AD203B41FA5}">
                      <a16:colId xmlns:a16="http://schemas.microsoft.com/office/drawing/2014/main" val="363834676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34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quay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7649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060072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34473" y="2980119"/>
            <a:ext cx="4008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9682" y="4135045"/>
            <a:ext cx="2526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4036" y="4802909"/>
            <a:ext cx="226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-11434"/>
            <a:ext cx="9841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8" grpId="0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906" y="309562"/>
            <a:ext cx="8813800" cy="688975"/>
          </a:xfrm>
        </p:spPr>
        <p:txBody>
          <a:bodyPr>
            <a:noAutofit/>
          </a:bodyPr>
          <a:lstStyle/>
          <a:p>
            <a:pPr algn="ctr"/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 phiên ngày đêm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1434906" cy="1371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6170" y="482599"/>
            <a:ext cx="5482330" cy="59055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b="1" dirty="0" smtClean="0"/>
          </a:p>
          <a:p>
            <a:pPr marL="0" indent="0" algn="ctr">
              <a:buNone/>
            </a:pP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pPr marL="0" indent="0">
              <a:buNone/>
            </a:pPr>
            <a:r>
              <a:rPr lang="nl-NL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nl-N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nl-N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–SGK/T122 và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thí nghiệm, Hình 6.1  hãy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tả </a:t>
            </a:r>
            <a:r>
              <a:rPr lang="nl-N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quanh trục làm cho Trái Đất có hiện tượng ngày đêm luân phiên nhau ở khắp mọi nơi.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Picture 6" descr="21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944" y="1330036"/>
            <a:ext cx="6151419" cy="552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EART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708">
            <a:off x="6417920" y="1938520"/>
            <a:ext cx="4407549" cy="423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618" y="4248727"/>
            <a:ext cx="5366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vận động tự quay từ Tây sang Đông nên khắp mọi nơi trên Trái Đất luân phiên có ngày và đêm.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14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909</Words>
  <Application>Microsoft Office PowerPoint</Application>
  <PresentationFormat>Widescreen</PresentationFormat>
  <Paragraphs>152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.VnTime</vt:lpstr>
      <vt:lpstr>Tahoma</vt:lpstr>
      <vt:lpstr>Times New Roman</vt:lpstr>
      <vt:lpstr>Arial</vt:lpstr>
      <vt:lpstr>Calibri Light</vt:lpstr>
      <vt:lpstr>Office Theme</vt:lpstr>
      <vt:lpstr>1_Office Theme</vt:lpstr>
      <vt:lpstr>2_Office Theme</vt:lpstr>
      <vt:lpstr>BÀI 6: CHUYỂN ĐỘNG TỰ QUAY QUANH TRỤC CỦA TRÁI ĐẤT VÀ CÁC HỆ QUẢ ĐỊA LÍ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Sự luân phiên ngày đêm  </vt:lpstr>
      <vt:lpstr> 2. Giờ trên Trái Đất  </vt:lpstr>
      <vt:lpstr> Giờ trên Trái Đất  </vt:lpstr>
      <vt:lpstr>Giờ trên Trái Đất </vt:lpstr>
      <vt:lpstr>PowerPoint Presentation</vt:lpstr>
      <vt:lpstr>PowerPoint Presentation</vt:lpstr>
      <vt:lpstr>3. Sự lệch hướng chuyển động của vật thể. </vt:lpstr>
      <vt:lpstr>PowerPoint Presentation</vt:lpstr>
      <vt:lpstr>TRÒ CHƠI</vt:lpstr>
      <vt:lpstr>HOẠT ĐỘNG NHÓM</vt:lpstr>
      <vt:lpstr>HOẠT ĐỘNG LUYỆN TẬP</vt:lpstr>
      <vt:lpstr>HOẠT ĐỘNG 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103</cp:revision>
  <dcterms:created xsi:type="dcterms:W3CDTF">2018-05-10T00:06:18Z</dcterms:created>
  <dcterms:modified xsi:type="dcterms:W3CDTF">2023-10-31T03:00:54Z</dcterms:modified>
</cp:coreProperties>
</file>