
<file path=[Content_Types].xml><?xml version="1.0" encoding="utf-8"?>
<Types xmlns="http://schemas.openxmlformats.org/package/2006/content-types">
  <Default Extension="mp3" ContentType="audio/mpeg"/>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4" r:id="rId2"/>
    <p:sldId id="256" r:id="rId3"/>
    <p:sldId id="292" r:id="rId4"/>
    <p:sldId id="257" r:id="rId5"/>
    <p:sldId id="259" r:id="rId6"/>
    <p:sldId id="300" r:id="rId7"/>
    <p:sldId id="260" r:id="rId8"/>
    <p:sldId id="293" r:id="rId9"/>
    <p:sldId id="294" r:id="rId10"/>
    <p:sldId id="297" r:id="rId11"/>
    <p:sldId id="263" r:id="rId12"/>
    <p:sldId id="302" r:id="rId13"/>
    <p:sldId id="270" r:id="rId14"/>
    <p:sldId id="272" r:id="rId15"/>
    <p:sldId id="305" r:id="rId16"/>
    <p:sldId id="295" r:id="rId17"/>
    <p:sldId id="273" r:id="rId18"/>
    <p:sldId id="275" r:id="rId19"/>
    <p:sldId id="274" r:id="rId20"/>
    <p:sldId id="281" r:id="rId21"/>
    <p:sldId id="282" r:id="rId22"/>
    <p:sldId id="283" r:id="rId23"/>
    <p:sldId id="289" r:id="rId24"/>
    <p:sldId id="290" r:id="rId25"/>
    <p:sldId id="286" r:id="rId26"/>
    <p:sldId id="285" r:id="rId27"/>
    <p:sldId id="287" r:id="rId28"/>
    <p:sldId id="284" r:id="rId29"/>
    <p:sldId id="276" r:id="rId30"/>
    <p:sldId id="279" r:id="rId31"/>
    <p:sldId id="277" r:id="rId32"/>
    <p:sldId id="278" r:id="rId33"/>
    <p:sldId id="280" r:id="rId34"/>
    <p:sldId id="291" r:id="rId35"/>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10" initials="W1" lastIdx="1" clrIdx="0">
    <p:extLst>
      <p:ext uri="{19B8F6BF-5375-455C-9EA6-DF929625EA0E}">
        <p15:presenceInfo xmlns:p15="http://schemas.microsoft.com/office/powerpoint/2012/main" userId="Windows 1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2EC2BB"/>
    <a:srgbClr val="21CF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720" y="56"/>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3T00:00:16.275"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E746D8-7559-4078-A10F-B7ACB9D51D43}" type="datetimeFigureOut">
              <a:rPr lang="vi-VN" smtClean="0"/>
              <a:t>02/10/2024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ACDE57-8D52-40CB-87E4-09A31BF9524D}" type="slidenum">
              <a:rPr lang="vi-VN" smtClean="0"/>
              <a:t>‹#›</a:t>
            </a:fld>
            <a:endParaRPr lang="vi-VN"/>
          </a:p>
        </p:txBody>
      </p:sp>
    </p:spTree>
    <p:extLst>
      <p:ext uri="{BB962C8B-B14F-4D97-AF65-F5344CB8AC3E}">
        <p14:creationId xmlns:p14="http://schemas.microsoft.com/office/powerpoint/2010/main" val="488487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EACDE57-8D52-40CB-87E4-09A31BF9524D}" type="slidenum">
              <a:rPr lang="vi-VN" smtClean="0"/>
              <a:t>7</a:t>
            </a:fld>
            <a:endParaRPr lang="vi-VN"/>
          </a:p>
        </p:txBody>
      </p:sp>
    </p:spTree>
    <p:extLst>
      <p:ext uri="{BB962C8B-B14F-4D97-AF65-F5344CB8AC3E}">
        <p14:creationId xmlns:p14="http://schemas.microsoft.com/office/powerpoint/2010/main" val="311983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02/10/2024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149624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02/10/2024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53022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02/10/2024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91835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02/10/2024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280048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BB8BE-32F4-4511-ACA9-377F1A1C485E}" type="datetimeFigureOut">
              <a:rPr lang="vi-VN" smtClean="0"/>
              <a:t>02/10/2024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390979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87BB8BE-32F4-4511-ACA9-377F1A1C485E}" type="datetimeFigureOut">
              <a:rPr lang="vi-VN" smtClean="0"/>
              <a:t>02/10/2024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817363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87BB8BE-32F4-4511-ACA9-377F1A1C485E}" type="datetimeFigureOut">
              <a:rPr lang="vi-VN" smtClean="0"/>
              <a:t>02/10/2024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2384353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87BB8BE-32F4-4511-ACA9-377F1A1C485E}" type="datetimeFigureOut">
              <a:rPr lang="vi-VN" smtClean="0"/>
              <a:t>02/10/2024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14239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BB8BE-32F4-4511-ACA9-377F1A1C485E}" type="datetimeFigureOut">
              <a:rPr lang="vi-VN" smtClean="0"/>
              <a:t>02/10/2024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63062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BB8BE-32F4-4511-ACA9-377F1A1C485E}" type="datetimeFigureOut">
              <a:rPr lang="vi-VN" smtClean="0"/>
              <a:t>02/10/2024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239165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BB8BE-32F4-4511-ACA9-377F1A1C485E}" type="datetimeFigureOut">
              <a:rPr lang="vi-VN" smtClean="0"/>
              <a:t>02/10/2024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375012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7BB8BE-32F4-4511-ACA9-377F1A1C485E}" type="datetimeFigureOut">
              <a:rPr lang="vi-VN" smtClean="0"/>
              <a:t>02/10/2024</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F2971F9-D078-4FA7-99C6-C7D241A29CEA}" type="slidenum">
              <a:rPr lang="vi-VN" smtClean="0"/>
              <a:t>‹#›</a:t>
            </a:fld>
            <a:endParaRPr lang="vi-VN"/>
          </a:p>
        </p:txBody>
      </p:sp>
    </p:spTree>
    <p:extLst>
      <p:ext uri="{BB962C8B-B14F-4D97-AF65-F5344CB8AC3E}">
        <p14:creationId xmlns:p14="http://schemas.microsoft.com/office/powerpoint/2010/main" val="2402608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microsoft.com/office/2007/relationships/media" Target="../media/media2.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gif"/><Relationship Id="rId5" Type="http://schemas.openxmlformats.org/officeDocument/2006/relationships/slideLayout" Target="../slideLayouts/slideLayout1.xml"/><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jfif"/><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9144000" cy="52578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9858377" y="1735653"/>
            <a:ext cx="457200" cy="4572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643" y="0"/>
            <a:ext cx="2208497" cy="52578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9661" y="0"/>
            <a:ext cx="2445872" cy="52578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8308" y="0"/>
            <a:ext cx="2208497" cy="52578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0" y="0"/>
            <a:ext cx="2443807" cy="52578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662" y="-2036762"/>
            <a:ext cx="10510934" cy="8893969"/>
          </a:xfrm>
          <a:prstGeom prst="rect">
            <a:avLst/>
          </a:prstGeom>
        </p:spPr>
      </p:pic>
      <p:sp>
        <p:nvSpPr>
          <p:cNvPr id="18" name="TextBox 17"/>
          <p:cNvSpPr txBox="1"/>
          <p:nvPr/>
        </p:nvSpPr>
        <p:spPr>
          <a:xfrm>
            <a:off x="836936" y="810254"/>
            <a:ext cx="7433048" cy="1454206"/>
          </a:xfrm>
          <a:prstGeom prst="rect">
            <a:avLst/>
          </a:prstGeom>
          <a:noFill/>
        </p:spPr>
        <p:txBody>
          <a:bodyPr wrap="none" lIns="68542" tIns="34271" rIns="68542" bIns="34271" rtlCol="0">
            <a:spAutoFit/>
          </a:bodyPr>
          <a:lstStyle/>
          <a:p>
            <a:pPr algn="ctr"/>
            <a:r>
              <a:rPr lang="en-US" sz="4500" b="1" dirty="0">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a:t>
            </a:r>
          </a:p>
          <a:p>
            <a:pPr algn="ctr"/>
            <a:r>
              <a:rPr lang="en-US" sz="4500" b="1" dirty="0">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QUÝ THẦY CÔ VỀ DỰ GIỜ</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22719" y="3267632"/>
            <a:ext cx="457200" cy="457200"/>
          </a:xfrm>
          <a:prstGeom prst="rect">
            <a:avLst/>
          </a:prstGeom>
        </p:spPr>
      </p:pic>
      <p:sp>
        <p:nvSpPr>
          <p:cNvPr id="4" name="Rectangle 3"/>
          <p:cNvSpPr/>
          <p:nvPr/>
        </p:nvSpPr>
        <p:spPr>
          <a:xfrm>
            <a:off x="1767126" y="4035784"/>
            <a:ext cx="5572667" cy="530876"/>
          </a:xfrm>
          <a:prstGeom prst="rect">
            <a:avLst/>
          </a:prstGeom>
        </p:spPr>
        <p:txBody>
          <a:bodyPr wrap="none" lIns="68542" tIns="34271" rIns="68542" bIns="34271">
            <a:spAutoFit/>
          </a:bodyPr>
          <a:lstStyle/>
          <a:p>
            <a:pPr lvl="0"/>
            <a:r>
              <a:rPr lang="en-US" sz="3000" b="1" dirty="0" err="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a:t>
            </a:r>
            <a:r>
              <a:rPr lang="en-US" sz="3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3000" b="1" dirty="0" err="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viên</a:t>
            </a:r>
            <a:r>
              <a:rPr lang="en-US" sz="3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3000" b="1" dirty="0" err="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Vũ</a:t>
            </a:r>
            <a:r>
              <a:rPr lang="en-US" sz="3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3000" b="1" dirty="0" err="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Thùy</a:t>
            </a:r>
            <a:r>
              <a:rPr lang="en-US" sz="3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3000" b="1" dirty="0" err="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Hương</a:t>
            </a:r>
            <a:r>
              <a:rPr lang="en-US" sz="3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3000" b="1" dirty="0" err="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Thảo</a:t>
            </a:r>
            <a:endParaRPr lang="en-US" sz="3000" b="1" dirty="0">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806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par>
                                <p:cTn id="24" presetID="1" presetClass="mediacall" presetSubtype="0" fill="hold" nodeType="withEffect">
                                  <p:stCondLst>
                                    <p:cond delay="1000"/>
                                  </p:stCondLst>
                                  <p:childTnLst>
                                    <p:cmd type="call" cmd="playFrom(0.0)">
                                      <p:cBhvr>
                                        <p:cTn id="25"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6" repeatCount="indefinite" fill="hold" display="0">
                  <p:stCondLst>
                    <p:cond delay="indefinite"/>
                  </p:stCondLst>
                  <p:endCondLst>
                    <p:cond evt="onStopAudio" delay="0">
                      <p:tgtEl>
                        <p:sldTgt/>
                      </p:tgtEl>
                    </p:cond>
                  </p:endCondLst>
                </p:cTn>
                <p:tgtEl>
                  <p:spTgt spid="25"/>
                </p:tgtEl>
              </p:cMediaNode>
            </p:audio>
            <p:audio>
              <p:cMediaNode vol="100000">
                <p:cTn id="27" fill="hold" display="0">
                  <p:stCondLst>
                    <p:cond delay="indefinite"/>
                  </p:stCondLst>
                  <p:endCondLst>
                    <p:cond evt="onStopAudio" delay="0">
                      <p:tgtEl>
                        <p:sldTgt/>
                      </p:tgtEl>
                    </p:cond>
                  </p:endCondLst>
                </p:cTn>
                <p:tgtEl>
                  <p:spTgt spid="20"/>
                </p:tgtEl>
              </p:cMediaNode>
            </p:audio>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val 2"/>
          <p:cNvSpPr>
            <a:spLocks noChangeArrowheads="1"/>
          </p:cNvSpPr>
          <p:nvPr/>
        </p:nvSpPr>
        <p:spPr bwMode="auto">
          <a:xfrm rot="1113946">
            <a:off x="2399110" y="3123010"/>
            <a:ext cx="2316956" cy="83105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15" name="Oval 3"/>
          <p:cNvSpPr>
            <a:spLocks noChangeArrowheads="1"/>
          </p:cNvSpPr>
          <p:nvPr/>
        </p:nvSpPr>
        <p:spPr bwMode="auto">
          <a:xfrm rot="1079619">
            <a:off x="1789510" y="2868216"/>
            <a:ext cx="3517106" cy="142279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16" name="Oval 4"/>
          <p:cNvSpPr>
            <a:spLocks noChangeArrowheads="1"/>
          </p:cNvSpPr>
          <p:nvPr/>
        </p:nvSpPr>
        <p:spPr bwMode="auto">
          <a:xfrm rot="982639">
            <a:off x="1266826" y="2622948"/>
            <a:ext cx="4842272" cy="200263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17" name="Oval 5"/>
          <p:cNvSpPr>
            <a:spLocks noChangeArrowheads="1"/>
          </p:cNvSpPr>
          <p:nvPr/>
        </p:nvSpPr>
        <p:spPr bwMode="auto">
          <a:xfrm rot="851906">
            <a:off x="-2108597" y="115491"/>
            <a:ext cx="11888391" cy="71961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18" name="Oval 6"/>
          <p:cNvSpPr>
            <a:spLocks noChangeArrowheads="1"/>
          </p:cNvSpPr>
          <p:nvPr/>
        </p:nvSpPr>
        <p:spPr bwMode="auto">
          <a:xfrm rot="906567">
            <a:off x="-1200150" y="971551"/>
            <a:ext cx="10371535" cy="574714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19" name="Oval 7"/>
          <p:cNvSpPr>
            <a:spLocks noChangeArrowheads="1"/>
          </p:cNvSpPr>
          <p:nvPr/>
        </p:nvSpPr>
        <p:spPr bwMode="auto">
          <a:xfrm rot="1136513">
            <a:off x="136922" y="2099072"/>
            <a:ext cx="7269957" cy="36290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20" name="Oval 8"/>
          <p:cNvSpPr>
            <a:spLocks noChangeArrowheads="1"/>
          </p:cNvSpPr>
          <p:nvPr/>
        </p:nvSpPr>
        <p:spPr bwMode="auto">
          <a:xfrm rot="1113618">
            <a:off x="1007269" y="2422923"/>
            <a:ext cx="5882879" cy="257770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21" name="Oval 9"/>
          <p:cNvSpPr>
            <a:spLocks noChangeArrowheads="1"/>
          </p:cNvSpPr>
          <p:nvPr/>
        </p:nvSpPr>
        <p:spPr bwMode="auto">
          <a:xfrm rot="17406431">
            <a:off x="1627584" y="-483394"/>
            <a:ext cx="4683919" cy="885110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8202" name="Oval 10"/>
          <p:cNvSpPr>
            <a:spLocks noChangeArrowheads="1"/>
          </p:cNvSpPr>
          <p:nvPr/>
        </p:nvSpPr>
        <p:spPr bwMode="auto">
          <a:xfrm>
            <a:off x="3048000" y="3086100"/>
            <a:ext cx="788194" cy="771525"/>
          </a:xfrm>
          <a:prstGeom prst="ellipse">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none" anchor="ctr"/>
          <a:lstStyle/>
          <a:p>
            <a:pPr>
              <a:defRPr/>
            </a:pPr>
            <a:endParaRPr lang="en-US" sz="1350"/>
          </a:p>
        </p:txBody>
      </p:sp>
      <p:sp>
        <p:nvSpPr>
          <p:cNvPr id="13325" name="Oval 11"/>
          <p:cNvSpPr>
            <a:spLocks noChangeArrowheads="1"/>
          </p:cNvSpPr>
          <p:nvPr/>
        </p:nvSpPr>
        <p:spPr bwMode="auto">
          <a:xfrm>
            <a:off x="4064794" y="4000500"/>
            <a:ext cx="164306" cy="161925"/>
          </a:xfrm>
          <a:prstGeom prst="ellipse">
            <a:avLst/>
          </a:prstGeom>
          <a:solidFill>
            <a:srgbClr val="FF9900"/>
          </a:solidFill>
          <a:ln w="9525">
            <a:solidFill>
              <a:schemeClr val="tx1"/>
            </a:solidFill>
            <a:round/>
            <a:headEnd/>
            <a:tailEnd/>
          </a:ln>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26" name="Oval 12"/>
          <p:cNvSpPr>
            <a:spLocks noChangeArrowheads="1"/>
          </p:cNvSpPr>
          <p:nvPr/>
        </p:nvSpPr>
        <p:spPr bwMode="auto">
          <a:xfrm>
            <a:off x="4698207" y="4286250"/>
            <a:ext cx="273844" cy="215504"/>
          </a:xfrm>
          <a:prstGeom prst="ellipse">
            <a:avLst/>
          </a:prstGeom>
          <a:solidFill>
            <a:srgbClr val="CC0099"/>
          </a:solidFill>
          <a:ln w="9525">
            <a:solidFill>
              <a:srgbClr val="CC0099"/>
            </a:solidFill>
            <a:round/>
            <a:headEnd/>
            <a:tailEnd/>
          </a:ln>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27" name="Oval 13"/>
          <p:cNvSpPr>
            <a:spLocks noChangeArrowheads="1"/>
          </p:cNvSpPr>
          <p:nvPr/>
        </p:nvSpPr>
        <p:spPr bwMode="auto">
          <a:xfrm rot="17641141">
            <a:off x="6605588" y="4051698"/>
            <a:ext cx="211931" cy="226219"/>
          </a:xfrm>
          <a:prstGeom prst="ellipse">
            <a:avLst/>
          </a:prstGeom>
          <a:gradFill rotWithShape="1">
            <a:gsLst>
              <a:gs pos="0">
                <a:srgbClr val="FFFFCC"/>
              </a:gs>
              <a:gs pos="100000">
                <a:srgbClr val="FF6600"/>
              </a:gs>
            </a:gsLst>
            <a:path path="rect">
              <a:fillToRect r="100000" b="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28" name="Oval 14"/>
          <p:cNvSpPr>
            <a:spLocks noChangeArrowheads="1"/>
          </p:cNvSpPr>
          <p:nvPr/>
        </p:nvSpPr>
        <p:spPr bwMode="auto">
          <a:xfrm>
            <a:off x="6392466" y="3314701"/>
            <a:ext cx="494109" cy="431006"/>
          </a:xfrm>
          <a:prstGeom prst="ellipse">
            <a:avLst/>
          </a:prstGeom>
          <a:gradFill rotWithShape="1">
            <a:gsLst>
              <a:gs pos="0">
                <a:schemeClr val="folHlink"/>
              </a:gs>
              <a:gs pos="100000">
                <a:srgbClr val="E27A08"/>
              </a:gs>
            </a:gsLst>
            <a:path path="rect">
              <a:fillToRect t="100000" r="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pic>
        <p:nvPicPr>
          <p:cNvPr id="13329" name="Picture 15" descr="EARTH"/>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06576">
            <a:off x="5503069" y="4360069"/>
            <a:ext cx="4143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30" name="Group 16"/>
          <p:cNvGrpSpPr>
            <a:grpSpLocks/>
          </p:cNvGrpSpPr>
          <p:nvPr/>
        </p:nvGrpSpPr>
        <p:grpSpPr bwMode="auto">
          <a:xfrm rot="18644307">
            <a:off x="6487716" y="1733550"/>
            <a:ext cx="809625" cy="366713"/>
            <a:chOff x="1392" y="1488"/>
            <a:chExt cx="2256" cy="912"/>
          </a:xfrm>
        </p:grpSpPr>
        <p:sp>
          <p:nvSpPr>
            <p:cNvPr id="13342" name="AutoShape 17"/>
            <p:cNvSpPr>
              <a:spLocks noChangeArrowheads="1"/>
            </p:cNvSpPr>
            <p:nvPr/>
          </p:nvSpPr>
          <p:spPr bwMode="auto">
            <a:xfrm>
              <a:off x="1392" y="1776"/>
              <a:ext cx="2256" cy="480"/>
            </a:xfrm>
            <a:custGeom>
              <a:avLst/>
              <a:gdLst>
                <a:gd name="T0" fmla="*/ 1 w 21600"/>
                <a:gd name="T1" fmla="*/ 0 h 21600"/>
                <a:gd name="T2" fmla="*/ 0 w 21600"/>
                <a:gd name="T3" fmla="*/ 0 h 21600"/>
                <a:gd name="T4" fmla="*/ 1 w 21600"/>
                <a:gd name="T5" fmla="*/ 0 h 21600"/>
                <a:gd name="T6" fmla="*/ 2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3343" name="Oval 18"/>
            <p:cNvSpPr>
              <a:spLocks noChangeArrowheads="1"/>
            </p:cNvSpPr>
            <p:nvPr/>
          </p:nvSpPr>
          <p:spPr bwMode="auto">
            <a:xfrm>
              <a:off x="2016" y="1488"/>
              <a:ext cx="960" cy="912"/>
            </a:xfrm>
            <a:prstGeom prst="ellipse">
              <a:avLst/>
            </a:prstGeom>
            <a:solidFill>
              <a:srgbClr val="564FE3"/>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44" name="AutoShape 19"/>
            <p:cNvSpPr>
              <a:spLocks noChangeArrowheads="1"/>
            </p:cNvSpPr>
            <p:nvPr/>
          </p:nvSpPr>
          <p:spPr bwMode="auto">
            <a:xfrm rot="10800000">
              <a:off x="1392" y="1776"/>
              <a:ext cx="2256" cy="480"/>
            </a:xfrm>
            <a:custGeom>
              <a:avLst/>
              <a:gdLst>
                <a:gd name="T0" fmla="*/ 1 w 21600"/>
                <a:gd name="T1" fmla="*/ 0 h 21600"/>
                <a:gd name="T2" fmla="*/ 0 w 21600"/>
                <a:gd name="T3" fmla="*/ 0 h 21600"/>
                <a:gd name="T4" fmla="*/ 1 w 21600"/>
                <a:gd name="T5" fmla="*/ 0 h 21600"/>
                <a:gd name="T6" fmla="*/ 2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3331" name="Group 20"/>
          <p:cNvGrpSpPr>
            <a:grpSpLocks/>
          </p:cNvGrpSpPr>
          <p:nvPr/>
        </p:nvGrpSpPr>
        <p:grpSpPr bwMode="auto">
          <a:xfrm rot="1015650">
            <a:off x="6259117" y="2632472"/>
            <a:ext cx="831056" cy="313134"/>
            <a:chOff x="1392" y="1488"/>
            <a:chExt cx="2256" cy="912"/>
          </a:xfrm>
        </p:grpSpPr>
        <p:sp>
          <p:nvSpPr>
            <p:cNvPr id="13339" name="AutoShape 21"/>
            <p:cNvSpPr>
              <a:spLocks noChangeArrowheads="1"/>
            </p:cNvSpPr>
            <p:nvPr/>
          </p:nvSpPr>
          <p:spPr bwMode="auto">
            <a:xfrm>
              <a:off x="1392" y="1776"/>
              <a:ext cx="2256" cy="480"/>
            </a:xfrm>
            <a:custGeom>
              <a:avLst/>
              <a:gdLst>
                <a:gd name="T0" fmla="*/ 1 w 21600"/>
                <a:gd name="T1" fmla="*/ 0 h 21600"/>
                <a:gd name="T2" fmla="*/ 0 w 21600"/>
                <a:gd name="T3" fmla="*/ 0 h 21600"/>
                <a:gd name="T4" fmla="*/ 1 w 21600"/>
                <a:gd name="T5" fmla="*/ 0 h 21600"/>
                <a:gd name="T6" fmla="*/ 2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FF993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3340" name="Oval 22"/>
            <p:cNvSpPr>
              <a:spLocks noChangeArrowheads="1"/>
            </p:cNvSpPr>
            <p:nvPr/>
          </p:nvSpPr>
          <p:spPr bwMode="auto">
            <a:xfrm>
              <a:off x="2016" y="1488"/>
              <a:ext cx="960" cy="912"/>
            </a:xfrm>
            <a:prstGeom prst="ellipse">
              <a:avLst/>
            </a:prstGeom>
            <a:gradFill rotWithShape="1">
              <a:gsLst>
                <a:gs pos="0">
                  <a:srgbClr val="FF9933"/>
                </a:gs>
                <a:gs pos="100000">
                  <a:srgbClr val="E14709"/>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41" name="AutoShape 23"/>
            <p:cNvSpPr>
              <a:spLocks noChangeArrowheads="1"/>
            </p:cNvSpPr>
            <p:nvPr/>
          </p:nvSpPr>
          <p:spPr bwMode="auto">
            <a:xfrm rot="10800000">
              <a:off x="1392" y="1776"/>
              <a:ext cx="2256" cy="480"/>
            </a:xfrm>
            <a:custGeom>
              <a:avLst/>
              <a:gdLst>
                <a:gd name="T0" fmla="*/ 1 w 21600"/>
                <a:gd name="T1" fmla="*/ 0 h 21600"/>
                <a:gd name="T2" fmla="*/ 0 w 21600"/>
                <a:gd name="T3" fmla="*/ 0 h 21600"/>
                <a:gd name="T4" fmla="*/ 1 w 21600"/>
                <a:gd name="T5" fmla="*/ 0 h 21600"/>
                <a:gd name="T6" fmla="*/ 2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FF993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3332" name="Group 24"/>
          <p:cNvGrpSpPr>
            <a:grpSpLocks/>
          </p:cNvGrpSpPr>
          <p:nvPr/>
        </p:nvGrpSpPr>
        <p:grpSpPr bwMode="auto">
          <a:xfrm>
            <a:off x="6602016" y="971551"/>
            <a:ext cx="713184" cy="269081"/>
            <a:chOff x="1392" y="1488"/>
            <a:chExt cx="2256" cy="912"/>
          </a:xfrm>
        </p:grpSpPr>
        <p:sp>
          <p:nvSpPr>
            <p:cNvPr id="13336" name="AutoShape 25"/>
            <p:cNvSpPr>
              <a:spLocks noChangeArrowheads="1"/>
            </p:cNvSpPr>
            <p:nvPr/>
          </p:nvSpPr>
          <p:spPr bwMode="auto">
            <a:xfrm>
              <a:off x="1392" y="1776"/>
              <a:ext cx="2256" cy="480"/>
            </a:xfrm>
            <a:custGeom>
              <a:avLst/>
              <a:gdLst>
                <a:gd name="T0" fmla="*/ 1 w 21600"/>
                <a:gd name="T1" fmla="*/ 0 h 21600"/>
                <a:gd name="T2" fmla="*/ 0 w 21600"/>
                <a:gd name="T3" fmla="*/ 0 h 21600"/>
                <a:gd name="T4" fmla="*/ 1 w 21600"/>
                <a:gd name="T5" fmla="*/ 0 h 21600"/>
                <a:gd name="T6" fmla="*/ 2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3337" name="Oval 26"/>
            <p:cNvSpPr>
              <a:spLocks noChangeArrowheads="1"/>
            </p:cNvSpPr>
            <p:nvPr/>
          </p:nvSpPr>
          <p:spPr bwMode="auto">
            <a:xfrm>
              <a:off x="2016" y="1488"/>
              <a:ext cx="960" cy="912"/>
            </a:xfrm>
            <a:prstGeom prst="ellipse">
              <a:avLst/>
            </a:prstGeom>
            <a:solidFill>
              <a:srgbClr val="0000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3338" name="AutoShape 27"/>
            <p:cNvSpPr>
              <a:spLocks noChangeArrowheads="1"/>
            </p:cNvSpPr>
            <p:nvPr/>
          </p:nvSpPr>
          <p:spPr bwMode="auto">
            <a:xfrm rot="10800000">
              <a:off x="1392" y="1776"/>
              <a:ext cx="2256" cy="480"/>
            </a:xfrm>
            <a:custGeom>
              <a:avLst/>
              <a:gdLst>
                <a:gd name="T0" fmla="*/ 1 w 21600"/>
                <a:gd name="T1" fmla="*/ 0 h 21600"/>
                <a:gd name="T2" fmla="*/ 0 w 21600"/>
                <a:gd name="T3" fmla="*/ 0 h 21600"/>
                <a:gd name="T4" fmla="*/ 1 w 21600"/>
                <a:gd name="T5" fmla="*/ 0 h 21600"/>
                <a:gd name="T6" fmla="*/ 2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13333" name="Text Box 30"/>
          <p:cNvSpPr txBox="1">
            <a:spLocks noChangeArrowheads="1"/>
          </p:cNvSpPr>
          <p:nvPr/>
        </p:nvSpPr>
        <p:spPr bwMode="auto">
          <a:xfrm>
            <a:off x="3159845" y="3147500"/>
            <a:ext cx="1138238"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a:spcBef>
                <a:spcPct val="50000"/>
              </a:spcBef>
            </a:pPr>
            <a:r>
              <a:rPr lang="en-US" altLang="en-US" sz="1400" b="1" dirty="0">
                <a:solidFill>
                  <a:schemeClr val="bg1"/>
                </a:solidFill>
                <a:latin typeface="Times New Roman" panose="02020603050405020304" pitchFamily="18" charset="0"/>
                <a:cs typeface="Times New Roman" panose="02020603050405020304" pitchFamily="18" charset="0"/>
              </a:rPr>
              <a:t>MẶT </a:t>
            </a:r>
            <a:endParaRPr lang="en-US" altLang="en-US" sz="1400" b="1" dirty="0" smtClean="0">
              <a:solidFill>
                <a:schemeClr val="bg1"/>
              </a:solidFill>
              <a:latin typeface="Times New Roman" panose="02020603050405020304" pitchFamily="18" charset="0"/>
              <a:cs typeface="Times New Roman" panose="02020603050405020304" pitchFamily="18" charset="0"/>
            </a:endParaRPr>
          </a:p>
          <a:p>
            <a:pPr>
              <a:spcBef>
                <a:spcPct val="50000"/>
              </a:spcBef>
            </a:pPr>
            <a:r>
              <a:rPr lang="en-US" altLang="en-US" sz="1400" b="1" dirty="0" smtClean="0">
                <a:solidFill>
                  <a:schemeClr val="bg1"/>
                </a:solidFill>
                <a:latin typeface="Times New Roman" panose="02020603050405020304" pitchFamily="18" charset="0"/>
                <a:cs typeface="Times New Roman" panose="02020603050405020304" pitchFamily="18" charset="0"/>
              </a:rPr>
              <a:t>TRỜI</a:t>
            </a:r>
            <a:endParaRPr lang="en-US" altLang="en-US" sz="1400" b="1" dirty="0">
              <a:solidFill>
                <a:schemeClr val="bg1"/>
              </a:solidFill>
              <a:latin typeface="Times New Roman" panose="02020603050405020304" pitchFamily="18" charset="0"/>
              <a:cs typeface="Times New Roman" panose="02020603050405020304" pitchFamily="18" charset="0"/>
            </a:endParaRPr>
          </a:p>
        </p:txBody>
      </p:sp>
      <p:cxnSp>
        <p:nvCxnSpPr>
          <p:cNvPr id="29" name="Straight Arrow Connector 28"/>
          <p:cNvCxnSpPr>
            <a:endCxn id="13329" idx="1"/>
          </p:cNvCxnSpPr>
          <p:nvPr/>
        </p:nvCxnSpPr>
        <p:spPr>
          <a:xfrm>
            <a:off x="3836194" y="3600450"/>
            <a:ext cx="1691879" cy="867966"/>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a:spLocks noChangeArrowheads="1"/>
          </p:cNvSpPr>
          <p:nvPr/>
        </p:nvSpPr>
        <p:spPr bwMode="auto">
          <a:xfrm rot="1774994">
            <a:off x="4118092" y="3734199"/>
            <a:ext cx="16339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algn="ctr" eaLnBrk="1" hangingPunct="1"/>
            <a:r>
              <a:rPr lang="vi-VN" altLang="en-US" sz="1500" b="1" dirty="0">
                <a:solidFill>
                  <a:srgbClr val="0000CC"/>
                </a:solidFill>
              </a:rPr>
              <a:t>149</a:t>
            </a:r>
            <a:r>
              <a:rPr lang="en-US" altLang="en-US" sz="1500" b="1" dirty="0" smtClean="0">
                <a:solidFill>
                  <a:srgbClr val="0000CC"/>
                </a:solidFill>
              </a:rPr>
              <a:t>.600.000</a:t>
            </a:r>
            <a:r>
              <a:rPr lang="vi-VN" altLang="en-US" sz="1500" b="1" dirty="0" smtClean="0">
                <a:solidFill>
                  <a:srgbClr val="0000CC"/>
                </a:solidFill>
              </a:rPr>
              <a:t> </a:t>
            </a:r>
            <a:r>
              <a:rPr lang="vi-VN" altLang="en-US" sz="1500" b="1" dirty="0">
                <a:solidFill>
                  <a:srgbClr val="0000CC"/>
                </a:solidFill>
              </a:rPr>
              <a:t>km</a:t>
            </a:r>
            <a:endParaRPr lang="en-US" altLang="en-US" sz="1500" b="1" dirty="0">
              <a:solidFill>
                <a:srgbClr val="0000CC"/>
              </a:solidFill>
            </a:endParaRPr>
          </a:p>
        </p:txBody>
      </p:sp>
    </p:spTree>
    <p:extLst>
      <p:ext uri="{BB962C8B-B14F-4D97-AF65-F5344CB8AC3E}">
        <p14:creationId xmlns:p14="http://schemas.microsoft.com/office/powerpoint/2010/main" val="13538555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barn(inVertical)">
                                      <p:cBhvr>
                                        <p:cTn id="10"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a:stretch>
        </a:blipFill>
        <a:effectLst/>
      </p:bgPr>
    </p:bg>
    <p:spTree>
      <p:nvGrpSpPr>
        <p:cNvPr id="1" name=""/>
        <p:cNvGrpSpPr/>
        <p:nvPr/>
      </p:nvGrpSpPr>
      <p:grpSpPr>
        <a:xfrm>
          <a:off x="0" y="0"/>
          <a:ext cx="0" cy="0"/>
          <a:chOff x="0" y="0"/>
          <a:chExt cx="0" cy="0"/>
        </a:xfrm>
      </p:grpSpPr>
      <p:sp>
        <p:nvSpPr>
          <p:cNvPr id="2" name="Rectangle 1"/>
          <p:cNvSpPr/>
          <p:nvPr/>
        </p:nvSpPr>
        <p:spPr>
          <a:xfrm>
            <a:off x="3347864" y="904528"/>
            <a:ext cx="4896544" cy="35394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minor">
            <a:schemeClr val="lt1"/>
          </a:fontRef>
        </p:style>
        <p:txBody>
          <a:bodyPr wrap="square">
            <a:spAutoFit/>
          </a:bodyPr>
          <a:lstStyle/>
          <a:p>
            <a:r>
              <a:rPr lang="nl-NL" sz="2800" dirty="0">
                <a:solidFill>
                  <a:schemeClr val="tx1"/>
                </a:solidFill>
                <a:latin typeface="Times New Roman" panose="02020603050405020304" pitchFamily="18" charset="0"/>
                <a:cs typeface="Times New Roman" panose="02020603050405020304" pitchFamily="18" charset="0"/>
              </a:rPr>
              <a:t>- Trái Đất nằm ở vị trí thứ 3 theo thứ tự xa dần Mặt Trời</a:t>
            </a:r>
            <a:r>
              <a:rPr lang="vi-VN" sz="2800" dirty="0">
                <a:solidFill>
                  <a:schemeClr val="tx1"/>
                </a:solidFill>
                <a:latin typeface="Times New Roman" panose="02020603050405020304" pitchFamily="18" charset="0"/>
                <a:cs typeface="Times New Roman" panose="02020603050405020304" pitchFamily="18" charset="0"/>
              </a:rPr>
              <a:t>.</a:t>
            </a:r>
          </a:p>
          <a:p>
            <a:r>
              <a:rPr lang="nl-NL" sz="2800" dirty="0" smtClean="0">
                <a:solidFill>
                  <a:schemeClr val="tx1"/>
                </a:solidFill>
                <a:latin typeface="Times New Roman" panose="02020603050405020304" pitchFamily="18" charset="0"/>
                <a:cs typeface="Times New Roman" panose="02020603050405020304" pitchFamily="18" charset="0"/>
              </a:rPr>
              <a:t>=&gt; </a:t>
            </a:r>
            <a:r>
              <a:rPr lang="nl-NL" sz="2800" dirty="0">
                <a:solidFill>
                  <a:schemeClr val="tx1"/>
                </a:solidFill>
                <a:latin typeface="Times New Roman" panose="02020603050405020304" pitchFamily="18" charset="0"/>
                <a:cs typeface="Times New Roman" panose="02020603050405020304" pitchFamily="18" charset="0"/>
              </a:rPr>
              <a:t>Ý nghĩa: Khoảng cách từ Trái Đất đến Mặt Trời là khoảng cách lí tưởng giúp cho Trái Đất nhận được lượng nhiệt và ánh sáng phù hợp để sự sống có th</a:t>
            </a:r>
            <a:r>
              <a:rPr lang="vi-VN" sz="2800" dirty="0">
                <a:solidFill>
                  <a:schemeClr val="tx1"/>
                </a:solidFill>
                <a:latin typeface="Times New Roman" panose="02020603050405020304" pitchFamily="18" charset="0"/>
                <a:cs typeface="Times New Roman" panose="02020603050405020304" pitchFamily="18" charset="0"/>
              </a:rPr>
              <a:t>ể</a:t>
            </a:r>
            <a:r>
              <a:rPr lang="nl-NL" sz="2800" dirty="0">
                <a:solidFill>
                  <a:schemeClr val="tx1"/>
                </a:solidFill>
                <a:latin typeface="Times New Roman" panose="02020603050405020304" pitchFamily="18" charset="0"/>
                <a:cs typeface="Times New Roman" panose="02020603050405020304" pitchFamily="18" charset="0"/>
              </a:rPr>
              <a:t> tồn tại và phát tri</a:t>
            </a:r>
            <a:r>
              <a:rPr lang="vi-VN" sz="2800" dirty="0">
                <a:solidFill>
                  <a:schemeClr val="tx1"/>
                </a:solidFill>
                <a:latin typeface="Times New Roman" panose="02020603050405020304" pitchFamily="18" charset="0"/>
                <a:cs typeface="Times New Roman" panose="02020603050405020304" pitchFamily="18" charset="0"/>
              </a:rPr>
              <a:t>ể</a:t>
            </a:r>
            <a:r>
              <a:rPr lang="nl-NL" sz="2800" dirty="0">
                <a:solidFill>
                  <a:schemeClr val="tx1"/>
                </a:solidFill>
                <a:latin typeface="Times New Roman" panose="02020603050405020304" pitchFamily="18" charset="0"/>
                <a:cs typeface="Times New Roman" panose="02020603050405020304" pitchFamily="18" charset="0"/>
              </a:rPr>
              <a:t>n</a:t>
            </a:r>
            <a:r>
              <a:rPr lang="vi-VN" sz="2800" dirty="0">
                <a:solidFill>
                  <a:schemeClr val="tx1"/>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331640" y="68216"/>
            <a:ext cx="4686860" cy="523220"/>
          </a:xfrm>
          <a:prstGeom prst="rect">
            <a:avLst/>
          </a:prstGeom>
        </p:spPr>
        <p:txBody>
          <a:bodyPr wrap="none">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1</a:t>
            </a:r>
            <a:r>
              <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Trái Đất trong hệ Mặt Trời</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751" y1="76052" x2="6751" y2="76052"/>
                        <a14:foregroundMark x1="48398" y1="49029" x2="48398" y2="49029"/>
                        <a14:foregroundMark x1="1030" y1="24110" x2="1030" y2="24110"/>
                        <a14:foregroundMark x1="85927" y1="23867" x2="85927" y2="23867"/>
                        <a14:foregroundMark x1="686" y1="24515" x2="86270" y2="23382"/>
                        <a14:foregroundMark x1="1602" y1="62783" x2="1602" y2="62783"/>
                        <a14:foregroundMark x1="85011" y1="61893" x2="85011" y2="61893"/>
                        <a14:foregroundMark x1="2288" y1="63026" x2="85011" y2="62298"/>
                        <a14:foregroundMark x1="1030" y1="24515" x2="1030" y2="62783"/>
                        <a14:foregroundMark x1="85927" y1="24110" x2="85698" y2="60761"/>
                        <a14:foregroundMark x1="343" y1="24110" x2="36613" y2="40534"/>
                        <a14:foregroundMark x1="2517" y1="61893" x2="86270" y2="23139"/>
                        <a14:foregroundMark x1="2288" y1="44337" x2="85698" y2="41667"/>
                        <a14:foregroundMark x1="1602" y1="34628" x2="84668" y2="61246"/>
                        <a14:foregroundMark x1="12815" y1="33495" x2="12815" y2="33495"/>
                        <a14:foregroundMark x1="38215" y1="30178" x2="38215" y2="30178"/>
                        <a14:foregroundMark x1="43593" y1="63673" x2="42677" y2="23139"/>
                        <a14:foregroundMark x1="1945" y1="34223" x2="40732" y2="26294"/>
                        <a14:foregroundMark x1="17849" y1="24272" x2="17849" y2="24272"/>
                        <a14:foregroundMark x1="17849" y1="24272" x2="39817" y2="38916"/>
                        <a14:foregroundMark x1="45195" y1="24515" x2="86957" y2="42071"/>
                        <a14:foregroundMark x1="64989" y1="24515" x2="66590" y2="38673"/>
                        <a14:foregroundMark x1="45538" y1="33738" x2="85355" y2="37379"/>
                        <a14:foregroundMark x1="82494" y1="31715" x2="78032" y2="56230"/>
                        <a14:foregroundMark x1="47483" y1="63026" x2="78604" y2="40049"/>
                        <a14:foregroundMark x1="46453" y1="42961" x2="76087" y2="57848"/>
                        <a14:foregroundMark x1="63730" y1="62136" x2="64645" y2="50162"/>
                        <a14:foregroundMark x1="35698" y1="63026" x2="30320" y2="47735"/>
                        <a14:foregroundMark x1="24485" y1="62540" x2="38902" y2="57848"/>
                        <a14:foregroundMark x1="1030" y1="62136" x2="12128" y2="37783"/>
                      </a14:backgroundRemoval>
                    </a14:imgEffect>
                  </a14:imgLayer>
                </a14:imgProps>
              </a:ext>
              <a:ext uri="{28A0092B-C50C-407E-A947-70E740481C1C}">
                <a14:useLocalDpi xmlns:a14="http://schemas.microsoft.com/office/drawing/2010/main" val="0"/>
              </a:ext>
            </a:extLst>
          </a:blip>
          <a:stretch>
            <a:fillRect/>
          </a:stretch>
        </p:blipFill>
        <p:spPr>
          <a:xfrm>
            <a:off x="251520" y="-226387"/>
            <a:ext cx="1156402" cy="1635646"/>
          </a:xfrm>
          <a:prstGeom prst="rect">
            <a:avLst/>
          </a:prstGeom>
        </p:spPr>
      </p:pic>
    </p:spTree>
    <p:extLst>
      <p:ext uri="{BB962C8B-B14F-4D97-AF65-F5344CB8AC3E}">
        <p14:creationId xmlns:p14="http://schemas.microsoft.com/office/powerpoint/2010/main" val="336130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1470"/>
            <a:ext cx="5957208"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Hình dạng và kích thước của Trái Đất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938" y="627534"/>
            <a:ext cx="2468562"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6482" y="1995686"/>
            <a:ext cx="2555776" cy="2308324"/>
          </a:xfrm>
          <a:prstGeom prst="rect">
            <a:avLst/>
          </a:prstGeom>
        </p:spPr>
        <p:txBody>
          <a:bodyPr wrap="square">
            <a:spAutoFit/>
          </a:bodyPr>
          <a:lstStyle/>
          <a:p>
            <a:pPr algn="just"/>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Thời</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gian</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b="1" dirty="0" smtClean="0">
                <a:latin typeface="Times New Roman" panose="02020603050405020304" pitchFamily="18" charset="0"/>
                <a:ea typeface="Tahoma" panose="020B0604030504040204" pitchFamily="34" charset="0"/>
                <a:cs typeface="Times New Roman" panose="02020603050405020304" pitchFamily="18" charset="0"/>
              </a:rPr>
              <a:t>3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Hình</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thức</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b="1" dirty="0" err="1" smtClean="0">
                <a:latin typeface="Times New Roman" panose="02020603050405020304" pitchFamily="18" charset="0"/>
                <a:ea typeface="Tahoma" panose="020B0604030504040204" pitchFamily="34" charset="0"/>
                <a:cs typeface="Times New Roman" panose="02020603050405020304" pitchFamily="18" charset="0"/>
              </a:rPr>
              <a:t>Nhóm</a:t>
            </a:r>
            <a:r>
              <a:rPr lang="en-US" altLang="vi-VN"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vi-VN" b="1" dirty="0" err="1" smtClean="0">
                <a:latin typeface="Times New Roman" panose="02020603050405020304" pitchFamily="18" charset="0"/>
                <a:ea typeface="Tahoma" panose="020B0604030504040204" pitchFamily="34" charset="0"/>
                <a:cs typeface="Times New Roman" panose="02020603050405020304" pitchFamily="18" charset="0"/>
              </a:rPr>
              <a:t>bàn</a:t>
            </a:r>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Nội</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dung: </a:t>
            </a:r>
            <a:r>
              <a:rPr lang="vi-VN" altLang="vi-VN" dirty="0">
                <a:latin typeface="Times New Roman" panose="02020603050405020304" pitchFamily="18" charset="0"/>
                <a:cs typeface="Times New Roman" panose="02020603050405020304" pitchFamily="18" charset="0"/>
              </a:rPr>
              <a:t>H</a:t>
            </a:r>
            <a:r>
              <a:rPr lang="vi-VN" dirty="0">
                <a:latin typeface="Times New Roman" panose="02020603050405020304" pitchFamily="18" charset="0"/>
                <a:cs typeface="Times New Roman" panose="02020603050405020304" pitchFamily="18" charset="0"/>
              </a:rPr>
              <a:t>oàn thành Phiếu học tập số 2.</a:t>
            </a:r>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 name="组合 2"/>
          <p:cNvGrpSpPr/>
          <p:nvPr/>
        </p:nvGrpSpPr>
        <p:grpSpPr>
          <a:xfrm>
            <a:off x="71098" y="2716748"/>
            <a:ext cx="535854" cy="494264"/>
            <a:chOff x="1893104" y="3179746"/>
            <a:chExt cx="1005712" cy="1005713"/>
          </a:xfrm>
        </p:grpSpPr>
        <p:sp>
          <p:nvSpPr>
            <p:cNvPr id="8" name="Shape 644"/>
            <p:cNvSpPr/>
            <p:nvPr/>
          </p:nvSpPr>
          <p:spPr>
            <a:xfrm rot="8100000" flipH="1">
              <a:off x="1893104" y="3179746"/>
              <a:ext cx="1005712" cy="1005713"/>
            </a:xfrm>
            <a:prstGeom prst="roundRect">
              <a:avLst>
                <a:gd name="adj" fmla="val 32703"/>
              </a:avLst>
            </a:prstGeom>
            <a:solidFill>
              <a:srgbClr val="9AD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sz="800">
                <a:solidFill>
                  <a:schemeClr val="bg1"/>
                </a:solidFill>
                <a:cs typeface="+mn-ea"/>
                <a:sym typeface="+mn-lt"/>
              </a:endParaRPr>
            </a:p>
          </p:txBody>
        </p:sp>
        <p:sp>
          <p:nvSpPr>
            <p:cNvPr id="9" name="Freeform 59"/>
            <p:cNvSpPr>
              <a:spLocks noEditPoints="1"/>
            </p:cNvSpPr>
            <p:nvPr/>
          </p:nvSpPr>
          <p:spPr bwMode="auto">
            <a:xfrm>
              <a:off x="2180022" y="3510298"/>
              <a:ext cx="429487" cy="368834"/>
            </a:xfrm>
            <a:custGeom>
              <a:avLst/>
              <a:gdLst>
                <a:gd name="T0" fmla="*/ 223 w 228"/>
                <a:gd name="T1" fmla="*/ 0 h 196"/>
                <a:gd name="T2" fmla="*/ 210 w 228"/>
                <a:gd name="T3" fmla="*/ 0 h 196"/>
                <a:gd name="T4" fmla="*/ 205 w 228"/>
                <a:gd name="T5" fmla="*/ 5 h 196"/>
                <a:gd name="T6" fmla="*/ 205 w 228"/>
                <a:gd name="T7" fmla="*/ 10 h 196"/>
                <a:gd name="T8" fmla="*/ 20 w 228"/>
                <a:gd name="T9" fmla="*/ 42 h 196"/>
                <a:gd name="T10" fmla="*/ 20 w 228"/>
                <a:gd name="T11" fmla="*/ 40 h 196"/>
                <a:gd name="T12" fmla="*/ 15 w 228"/>
                <a:gd name="T13" fmla="*/ 35 h 196"/>
                <a:gd name="T14" fmla="*/ 5 w 228"/>
                <a:gd name="T15" fmla="*/ 35 h 196"/>
                <a:gd name="T16" fmla="*/ 0 w 228"/>
                <a:gd name="T17" fmla="*/ 40 h 196"/>
                <a:gd name="T18" fmla="*/ 0 w 228"/>
                <a:gd name="T19" fmla="*/ 45 h 196"/>
                <a:gd name="T20" fmla="*/ 0 w 228"/>
                <a:gd name="T21" fmla="*/ 135 h 196"/>
                <a:gd name="T22" fmla="*/ 0 w 228"/>
                <a:gd name="T23" fmla="*/ 140 h 196"/>
                <a:gd name="T24" fmla="*/ 5 w 228"/>
                <a:gd name="T25" fmla="*/ 145 h 196"/>
                <a:gd name="T26" fmla="*/ 15 w 228"/>
                <a:gd name="T27" fmla="*/ 145 h 196"/>
                <a:gd name="T28" fmla="*/ 20 w 228"/>
                <a:gd name="T29" fmla="*/ 140 h 196"/>
                <a:gd name="T30" fmla="*/ 20 w 228"/>
                <a:gd name="T31" fmla="*/ 138 h 196"/>
                <a:gd name="T32" fmla="*/ 70 w 228"/>
                <a:gd name="T33" fmla="*/ 147 h 196"/>
                <a:gd name="T34" fmla="*/ 70 w 228"/>
                <a:gd name="T35" fmla="*/ 148 h 196"/>
                <a:gd name="T36" fmla="*/ 117 w 228"/>
                <a:gd name="T37" fmla="*/ 196 h 196"/>
                <a:gd name="T38" fmla="*/ 162 w 228"/>
                <a:gd name="T39" fmla="*/ 162 h 196"/>
                <a:gd name="T40" fmla="*/ 205 w 228"/>
                <a:gd name="T41" fmla="*/ 170 h 196"/>
                <a:gd name="T42" fmla="*/ 205 w 228"/>
                <a:gd name="T43" fmla="*/ 175 h 196"/>
                <a:gd name="T44" fmla="*/ 210 w 228"/>
                <a:gd name="T45" fmla="*/ 180 h 196"/>
                <a:gd name="T46" fmla="*/ 223 w 228"/>
                <a:gd name="T47" fmla="*/ 180 h 196"/>
                <a:gd name="T48" fmla="*/ 228 w 228"/>
                <a:gd name="T49" fmla="*/ 175 h 196"/>
                <a:gd name="T50" fmla="*/ 228 w 228"/>
                <a:gd name="T51" fmla="*/ 5 h 196"/>
                <a:gd name="T52" fmla="*/ 223 w 228"/>
                <a:gd name="T53" fmla="*/ 0 h 196"/>
                <a:gd name="T54" fmla="*/ 117 w 228"/>
                <a:gd name="T55" fmla="*/ 177 h 196"/>
                <a:gd name="T56" fmla="*/ 89 w 228"/>
                <a:gd name="T57" fmla="*/ 150 h 196"/>
                <a:gd name="T58" fmla="*/ 143 w 228"/>
                <a:gd name="T59" fmla="*/ 159 h 196"/>
                <a:gd name="T60" fmla="*/ 117 w 228"/>
                <a:gd name="T61" fmla="*/ 177 h 196"/>
                <a:gd name="T62" fmla="*/ 199 w 228"/>
                <a:gd name="T63" fmla="*/ 53 h 196"/>
                <a:gd name="T64" fmla="*/ 31 w 228"/>
                <a:gd name="T65" fmla="*/ 76 h 196"/>
                <a:gd name="T66" fmla="*/ 30 w 228"/>
                <a:gd name="T67" fmla="*/ 76 h 196"/>
                <a:gd name="T68" fmla="*/ 23 w 228"/>
                <a:gd name="T69" fmla="*/ 70 h 196"/>
                <a:gd name="T70" fmla="*/ 29 w 228"/>
                <a:gd name="T71" fmla="*/ 62 h 196"/>
                <a:gd name="T72" fmla="*/ 197 w 228"/>
                <a:gd name="T73" fmla="*/ 39 h 196"/>
                <a:gd name="T74" fmla="*/ 205 w 228"/>
                <a:gd name="T75" fmla="*/ 45 h 196"/>
                <a:gd name="T76" fmla="*/ 199 w 228"/>
                <a:gd name="T77" fmla="*/ 5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6">
                  <a:moveTo>
                    <a:pt x="223" y="0"/>
                  </a:moveTo>
                  <a:cubicBezTo>
                    <a:pt x="210" y="0"/>
                    <a:pt x="210" y="0"/>
                    <a:pt x="210" y="0"/>
                  </a:cubicBezTo>
                  <a:cubicBezTo>
                    <a:pt x="207" y="0"/>
                    <a:pt x="205" y="2"/>
                    <a:pt x="205" y="5"/>
                  </a:cubicBezTo>
                  <a:cubicBezTo>
                    <a:pt x="205" y="10"/>
                    <a:pt x="205" y="10"/>
                    <a:pt x="205" y="10"/>
                  </a:cubicBezTo>
                  <a:cubicBezTo>
                    <a:pt x="20" y="42"/>
                    <a:pt x="20" y="42"/>
                    <a:pt x="20" y="42"/>
                  </a:cubicBezTo>
                  <a:cubicBezTo>
                    <a:pt x="20" y="40"/>
                    <a:pt x="20" y="40"/>
                    <a:pt x="20" y="40"/>
                  </a:cubicBezTo>
                  <a:cubicBezTo>
                    <a:pt x="20" y="37"/>
                    <a:pt x="18" y="35"/>
                    <a:pt x="15" y="35"/>
                  </a:cubicBezTo>
                  <a:cubicBezTo>
                    <a:pt x="5" y="35"/>
                    <a:pt x="5" y="35"/>
                    <a:pt x="5" y="35"/>
                  </a:cubicBezTo>
                  <a:cubicBezTo>
                    <a:pt x="2" y="35"/>
                    <a:pt x="0" y="37"/>
                    <a:pt x="0" y="40"/>
                  </a:cubicBezTo>
                  <a:cubicBezTo>
                    <a:pt x="0" y="45"/>
                    <a:pt x="0" y="45"/>
                    <a:pt x="0" y="45"/>
                  </a:cubicBezTo>
                  <a:cubicBezTo>
                    <a:pt x="0" y="135"/>
                    <a:pt x="0" y="135"/>
                    <a:pt x="0" y="135"/>
                  </a:cubicBezTo>
                  <a:cubicBezTo>
                    <a:pt x="0" y="140"/>
                    <a:pt x="0" y="140"/>
                    <a:pt x="0" y="140"/>
                  </a:cubicBezTo>
                  <a:cubicBezTo>
                    <a:pt x="0" y="143"/>
                    <a:pt x="2" y="145"/>
                    <a:pt x="5" y="145"/>
                  </a:cubicBezTo>
                  <a:cubicBezTo>
                    <a:pt x="15" y="145"/>
                    <a:pt x="15" y="145"/>
                    <a:pt x="15" y="145"/>
                  </a:cubicBezTo>
                  <a:cubicBezTo>
                    <a:pt x="18" y="145"/>
                    <a:pt x="20" y="143"/>
                    <a:pt x="20" y="140"/>
                  </a:cubicBezTo>
                  <a:cubicBezTo>
                    <a:pt x="20" y="138"/>
                    <a:pt x="20" y="138"/>
                    <a:pt x="20" y="138"/>
                  </a:cubicBezTo>
                  <a:cubicBezTo>
                    <a:pt x="70" y="147"/>
                    <a:pt x="70" y="147"/>
                    <a:pt x="70" y="147"/>
                  </a:cubicBezTo>
                  <a:cubicBezTo>
                    <a:pt x="70" y="147"/>
                    <a:pt x="70" y="148"/>
                    <a:pt x="70" y="148"/>
                  </a:cubicBezTo>
                  <a:cubicBezTo>
                    <a:pt x="70" y="175"/>
                    <a:pt x="91" y="196"/>
                    <a:pt x="117" y="196"/>
                  </a:cubicBezTo>
                  <a:cubicBezTo>
                    <a:pt x="138" y="196"/>
                    <a:pt x="156" y="182"/>
                    <a:pt x="162" y="162"/>
                  </a:cubicBezTo>
                  <a:cubicBezTo>
                    <a:pt x="205" y="170"/>
                    <a:pt x="205" y="170"/>
                    <a:pt x="205" y="170"/>
                  </a:cubicBezTo>
                  <a:cubicBezTo>
                    <a:pt x="205" y="175"/>
                    <a:pt x="205" y="175"/>
                    <a:pt x="205" y="175"/>
                  </a:cubicBezTo>
                  <a:cubicBezTo>
                    <a:pt x="205" y="178"/>
                    <a:pt x="207" y="180"/>
                    <a:pt x="210" y="180"/>
                  </a:cubicBezTo>
                  <a:cubicBezTo>
                    <a:pt x="223" y="180"/>
                    <a:pt x="223" y="180"/>
                    <a:pt x="223" y="180"/>
                  </a:cubicBezTo>
                  <a:cubicBezTo>
                    <a:pt x="226" y="180"/>
                    <a:pt x="228" y="178"/>
                    <a:pt x="228" y="175"/>
                  </a:cubicBezTo>
                  <a:cubicBezTo>
                    <a:pt x="228" y="5"/>
                    <a:pt x="228" y="5"/>
                    <a:pt x="228" y="5"/>
                  </a:cubicBezTo>
                  <a:cubicBezTo>
                    <a:pt x="228" y="2"/>
                    <a:pt x="226" y="0"/>
                    <a:pt x="223" y="0"/>
                  </a:cubicBezTo>
                  <a:moveTo>
                    <a:pt x="117" y="177"/>
                  </a:moveTo>
                  <a:cubicBezTo>
                    <a:pt x="102" y="177"/>
                    <a:pt x="90" y="165"/>
                    <a:pt x="89" y="150"/>
                  </a:cubicBezTo>
                  <a:cubicBezTo>
                    <a:pt x="143" y="159"/>
                    <a:pt x="143" y="159"/>
                    <a:pt x="143" y="159"/>
                  </a:cubicBezTo>
                  <a:cubicBezTo>
                    <a:pt x="139" y="170"/>
                    <a:pt x="129" y="177"/>
                    <a:pt x="117" y="177"/>
                  </a:cubicBezTo>
                  <a:moveTo>
                    <a:pt x="199" y="53"/>
                  </a:moveTo>
                  <a:cubicBezTo>
                    <a:pt x="31" y="76"/>
                    <a:pt x="31" y="76"/>
                    <a:pt x="31" y="76"/>
                  </a:cubicBezTo>
                  <a:cubicBezTo>
                    <a:pt x="30" y="76"/>
                    <a:pt x="30" y="76"/>
                    <a:pt x="30" y="76"/>
                  </a:cubicBezTo>
                  <a:cubicBezTo>
                    <a:pt x="26" y="76"/>
                    <a:pt x="23" y="73"/>
                    <a:pt x="23" y="70"/>
                  </a:cubicBezTo>
                  <a:cubicBezTo>
                    <a:pt x="22" y="66"/>
                    <a:pt x="25" y="62"/>
                    <a:pt x="29" y="62"/>
                  </a:cubicBezTo>
                  <a:cubicBezTo>
                    <a:pt x="197" y="39"/>
                    <a:pt x="197" y="39"/>
                    <a:pt x="197" y="39"/>
                  </a:cubicBezTo>
                  <a:cubicBezTo>
                    <a:pt x="201" y="38"/>
                    <a:pt x="204" y="41"/>
                    <a:pt x="205" y="45"/>
                  </a:cubicBezTo>
                  <a:cubicBezTo>
                    <a:pt x="205" y="49"/>
                    <a:pt x="203" y="52"/>
                    <a:pt x="199" y="53"/>
                  </a:cubicBezTo>
                </a:path>
              </a:pathLst>
            </a:custGeom>
            <a:solidFill>
              <a:schemeClr val="bg1"/>
            </a:solidFill>
            <a:ln>
              <a:noFill/>
            </a:ln>
          </p:spPr>
          <p:txBody>
            <a:bodyPr vert="horz" wrap="square" lIns="45720" tIns="22860" rIns="45720" bIns="22860" numCol="1" anchor="t" anchorCtr="0" compatLnSpc="1"/>
            <a:lstStyle/>
            <a:p>
              <a:pPr>
                <a:lnSpc>
                  <a:spcPct val="120000"/>
                </a:lnSpc>
              </a:pPr>
              <a:endParaRPr lang="en-GB" sz="800" dirty="0">
                <a:solidFill>
                  <a:schemeClr val="bg1"/>
                </a:solidFill>
                <a:cs typeface="+mn-ea"/>
                <a:sym typeface="+mn-lt"/>
              </a:endParaRPr>
            </a:p>
          </p:txBody>
        </p:sp>
      </p:grpSp>
      <p:sp>
        <p:nvSpPr>
          <p:cNvPr id="10" name="菱形 40"/>
          <p:cNvSpPr/>
          <p:nvPr/>
        </p:nvSpPr>
        <p:spPr>
          <a:xfrm>
            <a:off x="23906" y="1915891"/>
            <a:ext cx="596629" cy="583851"/>
          </a:xfrm>
          <a:prstGeom prst="diamond">
            <a:avLst/>
          </a:prstGeom>
          <a:solidFill>
            <a:srgbClr val="EE6089"/>
          </a:solidFill>
          <a:ln>
            <a:solidFill>
              <a:srgbClr val="EE6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cs typeface="+mn-ea"/>
              <a:sym typeface="+mn-lt"/>
            </a:endParaRPr>
          </a:p>
        </p:txBody>
      </p:sp>
      <p:sp>
        <p:nvSpPr>
          <p:cNvPr id="11" name="Freeform 34"/>
          <p:cNvSpPr>
            <a:spLocks noChangeArrowheads="1"/>
          </p:cNvSpPr>
          <p:nvPr/>
        </p:nvSpPr>
        <p:spPr bwMode="auto">
          <a:xfrm>
            <a:off x="253093" y="2026864"/>
            <a:ext cx="176726" cy="320559"/>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bg1"/>
          </a:solidFill>
          <a:ln>
            <a:noFill/>
          </a:ln>
          <a:effectLst/>
        </p:spPr>
        <p:txBody>
          <a:bodyPr wrap="none" anchor="ctr"/>
          <a:lstStyle/>
          <a:p>
            <a:pPr defTabSz="685324"/>
            <a:endParaRPr lang="en-US" sz="900" dirty="0">
              <a:solidFill>
                <a:srgbClr val="737572"/>
              </a:solidFill>
              <a:cs typeface="+mn-ea"/>
              <a:sym typeface="+mn-lt"/>
            </a:endParaRPr>
          </a:p>
        </p:txBody>
      </p:sp>
      <p:sp>
        <p:nvSpPr>
          <p:cNvPr id="12" name="菱形 38"/>
          <p:cNvSpPr/>
          <p:nvPr/>
        </p:nvSpPr>
        <p:spPr>
          <a:xfrm>
            <a:off x="35496" y="3507854"/>
            <a:ext cx="632980" cy="609600"/>
          </a:xfrm>
          <a:prstGeom prst="diamond">
            <a:avLst/>
          </a:prstGeom>
          <a:solidFill>
            <a:srgbClr val="9AD31B"/>
          </a:solidFill>
          <a:ln>
            <a:solidFill>
              <a:srgbClr val="9AD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cs typeface="+mn-ea"/>
              <a:sym typeface="+mn-lt"/>
            </a:endParaRPr>
          </a:p>
        </p:txBody>
      </p:sp>
      <p:sp>
        <p:nvSpPr>
          <p:cNvPr id="13" name="Freeform 79"/>
          <p:cNvSpPr>
            <a:spLocks noChangeArrowheads="1"/>
          </p:cNvSpPr>
          <p:nvPr/>
        </p:nvSpPr>
        <p:spPr bwMode="auto">
          <a:xfrm>
            <a:off x="238654" y="3683826"/>
            <a:ext cx="264381" cy="261729"/>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p:spPr>
        <p:txBody>
          <a:bodyPr wrap="none" anchor="ctr"/>
          <a:lstStyle/>
          <a:p>
            <a:pPr defTabSz="685324"/>
            <a:endParaRPr lang="en-US" sz="900" dirty="0">
              <a:solidFill>
                <a:srgbClr val="737572"/>
              </a:solidFill>
              <a:cs typeface="+mn-ea"/>
              <a:sym typeface="+mn-lt"/>
            </a:endParaRPr>
          </a:p>
        </p:txBody>
      </p:sp>
      <p:sp>
        <p:nvSpPr>
          <p:cNvPr id="14" name="TextBox 13"/>
          <p:cNvSpPr txBox="1"/>
          <p:nvPr/>
        </p:nvSpPr>
        <p:spPr>
          <a:xfrm>
            <a:off x="3086108" y="-45800"/>
            <a:ext cx="3816424"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PHIẾU HỌC TẬP SỐ 2</a:t>
            </a:r>
            <a:endParaRPr lang="en-US" sz="2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0" y="313080"/>
            <a:ext cx="9167907" cy="5632311"/>
          </a:xfrm>
          <a:prstGeom prst="rect">
            <a:avLst/>
          </a:prstGeom>
          <a:solidFill>
            <a:schemeClr val="bg1"/>
          </a:solidFill>
        </p:spPr>
        <p:txBody>
          <a:bodyPr wrap="square" rtlCol="0">
            <a:spAutoFit/>
          </a:bodyPr>
          <a:lstStyle/>
          <a:p>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Đọc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nội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dung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đoạn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văn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và</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trả</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lời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câu</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hỏi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a:t>
            </a:r>
          </a:p>
          <a:p>
            <a:endParaRPr lang="en-US" sz="2400" dirty="0" smtClean="0">
              <a:solidFill>
                <a:schemeClr val="accent6">
                  <a:lumMod val="50000"/>
                </a:schemeClr>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Trái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a:t>
            </a:r>
            <a:endParaRPr lang="en-US" sz="2400" dirty="0" smtClean="0">
              <a:solidFill>
                <a:schemeClr val="accent6">
                  <a:lumMod val="50000"/>
                </a:schemeClr>
              </a:solidFill>
              <a:latin typeface="Times New Roman" panose="02020603050405020304" pitchFamily="18" charset="0"/>
              <a:cs typeface="Times New Roman" panose="02020603050405020304" pitchFamily="18" charset="0"/>
            </a:endParaRPr>
          </a:p>
          <a:p>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Khi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quan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sát</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chiếc</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thuyền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xa</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khi</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vào</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bờ</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ta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có</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thể</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thấy</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rõ</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con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thuyền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xa</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đến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gần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ở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điểm</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50000"/>
                  </a:schemeClr>
                </a:solidFill>
                <a:latin typeface="Times New Roman" panose="02020603050405020304" pitchFamily="18" charset="0"/>
                <a:cs typeface="Times New Roman" panose="02020603050405020304" pitchFamily="18" charset="0"/>
              </a:rPr>
              <a:t>nhìn</a:t>
            </a:r>
            <a:r>
              <a:rPr lang="en-US" sz="2400" dirty="0" smtClean="0">
                <a:solidFill>
                  <a:schemeClr val="accent6">
                    <a:lumMod val="50000"/>
                  </a:schemeClr>
                </a:solidFill>
                <a:latin typeface="Times New Roman" panose="02020603050405020304" pitchFamily="18" charset="0"/>
                <a:cs typeface="Times New Roman" panose="02020603050405020304" pitchFamily="18" charset="0"/>
              </a:rPr>
              <a:t> A hay B?</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351986" y="3626257"/>
            <a:ext cx="8174629" cy="1517244"/>
          </a:xfrm>
          <a:prstGeom prst="rect">
            <a:avLst/>
          </a:prstGeom>
        </p:spPr>
      </p:pic>
      <p:sp>
        <p:nvSpPr>
          <p:cNvPr id="17" name="TextBox 16"/>
          <p:cNvSpPr txBox="1"/>
          <p:nvPr/>
        </p:nvSpPr>
        <p:spPr>
          <a:xfrm>
            <a:off x="2814939" y="2499742"/>
            <a:ext cx="1586839"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Cầu</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601859" y="3204670"/>
            <a:ext cx="2971784"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Điểm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nhìn</a:t>
            </a:r>
            <a:r>
              <a:rPr lang="en-US" sz="2400" b="1" dirty="0" smtClean="0">
                <a:solidFill>
                  <a:srgbClr val="FF0000"/>
                </a:solidFill>
                <a:latin typeface="Times New Roman" panose="02020603050405020304" pitchFamily="18" charset="0"/>
                <a:cs typeface="Times New Roman" panose="02020603050405020304" pitchFamily="18" charset="0"/>
              </a:rPr>
              <a:t> B</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23906" y="735018"/>
            <a:ext cx="9144000" cy="1677382"/>
          </a:xfrm>
          <a:prstGeom prst="rect">
            <a:avLst/>
          </a:prstGeom>
          <a:solidFill>
            <a:srgbClr val="FFFFCC"/>
          </a:solidFill>
        </p:spPr>
        <p:txBody>
          <a:bodyPr wrap="square" rtlCol="0">
            <a:spAutoFit/>
          </a:bodyPr>
          <a:lstStyle/>
          <a:p>
            <a:r>
              <a:rPr lang="en-US" dirty="0"/>
              <a:t> </a:t>
            </a:r>
            <a:r>
              <a:rPr lang="en-US" dirty="0" smtClean="0"/>
              <a:t>  </a:t>
            </a:r>
            <a:r>
              <a:rPr lang="en-US" sz="1700" dirty="0" err="1" smtClean="0">
                <a:latin typeface="Times New Roman" panose="02020603050405020304" pitchFamily="18" charset="0"/>
                <a:cs typeface="Times New Roman" panose="02020603050405020304" pitchFamily="18" charset="0"/>
              </a:rPr>
              <a:t>Trước</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kia</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người</a:t>
            </a:r>
            <a:r>
              <a:rPr lang="en-US" sz="1700" dirty="0" smtClean="0">
                <a:latin typeface="Times New Roman" panose="02020603050405020304" pitchFamily="18" charset="0"/>
                <a:cs typeface="Times New Roman" panose="02020603050405020304" pitchFamily="18" charset="0"/>
              </a:rPr>
              <a:t> ta tin </a:t>
            </a:r>
            <a:r>
              <a:rPr lang="en-US" sz="1700" dirty="0" err="1" smtClean="0">
                <a:latin typeface="Times New Roman" panose="02020603050405020304" pitchFamily="18" charset="0"/>
                <a:cs typeface="Times New Roman" panose="02020603050405020304" pitchFamily="18" charset="0"/>
              </a:rPr>
              <a:t>rằng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Trái</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Đất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là</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một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mặt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phẳng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Nhưng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các</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nhà</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thiên</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văn</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học</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không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nghĩ</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vậy</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Nhờ</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vào</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việc</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quan</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sát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các</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ngôi</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sao</a:t>
            </a:r>
            <a:r>
              <a:rPr lang="en-US" sz="1700" dirty="0" smtClean="0">
                <a:latin typeface="Times New Roman" panose="02020603050405020304" pitchFamily="18" charset="0"/>
                <a:cs typeface="Times New Roman" panose="02020603050405020304" pitchFamily="18" charset="0"/>
              </a:rPr>
              <a:t>, Pi-ta-go (</a:t>
            </a:r>
            <a:r>
              <a:rPr lang="en-US" sz="1700" dirty="0" err="1" smtClean="0">
                <a:latin typeface="Times New Roman" panose="02020603050405020304" pitchFamily="18" charset="0"/>
                <a:cs typeface="Times New Roman" panose="02020603050405020304" pitchFamily="18" charset="0"/>
              </a:rPr>
              <a:t>Pythagore</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đã</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cho</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rằng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Trái</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Đất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không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phải</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là</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một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mặt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phẳng</a:t>
            </a:r>
            <a:r>
              <a:rPr lang="en-US" sz="1700" dirty="0" smtClean="0">
                <a:latin typeface="Times New Roman" panose="02020603050405020304" pitchFamily="18" charset="0"/>
                <a:cs typeface="Times New Roman" panose="02020603050405020304" pitchFamily="18" charset="0"/>
              </a:rPr>
              <a:t>. Ga-li-</a:t>
            </a:r>
            <a:r>
              <a:rPr lang="en-US" sz="1700" dirty="0" err="1" smtClean="0">
                <a:latin typeface="Times New Roman" panose="02020603050405020304" pitchFamily="18" charset="0"/>
                <a:cs typeface="Times New Roman" panose="02020603050405020304" pitchFamily="18" charset="0"/>
              </a:rPr>
              <a:t>lê</a:t>
            </a:r>
            <a:r>
              <a:rPr lang="en-US" sz="1700" dirty="0" smtClean="0">
                <a:latin typeface="Times New Roman" panose="02020603050405020304" pitchFamily="18" charset="0"/>
                <a:cs typeface="Times New Roman" panose="02020603050405020304" pitchFamily="18" charset="0"/>
              </a:rPr>
              <a:t> (Galileo) </a:t>
            </a:r>
            <a:r>
              <a:rPr lang="en-US" sz="1700" dirty="0" err="1" smtClean="0">
                <a:latin typeface="Times New Roman" panose="02020603050405020304" pitchFamily="18" charset="0"/>
                <a:cs typeface="Times New Roman" panose="02020603050405020304" pitchFamily="18" charset="0"/>
              </a:rPr>
              <a:t>cũng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từng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khẳng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định</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Trái</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Đất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tròn</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và</a:t>
            </a:r>
            <a:r>
              <a:rPr lang="en-US" sz="1700" dirty="0" smtClean="0">
                <a:latin typeface="Times New Roman" panose="02020603050405020304" pitchFamily="18" charset="0"/>
                <a:cs typeface="Times New Roman" panose="02020603050405020304" pitchFamily="18" charset="0"/>
              </a:rPr>
              <a:t> quay </a:t>
            </a:r>
            <a:r>
              <a:rPr lang="en-US" sz="1700" dirty="0" err="1" smtClean="0">
                <a:latin typeface="Times New Roman" panose="02020603050405020304" pitchFamily="18" charset="0"/>
                <a:cs typeface="Times New Roman" panose="02020603050405020304" pitchFamily="18" charset="0"/>
              </a:rPr>
              <a:t>quanh</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Mặt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Trời</a:t>
            </a:r>
            <a:r>
              <a:rPr lang="en-US" sz="1700" dirty="0" smtClean="0">
                <a:latin typeface="Times New Roman" panose="02020603050405020304" pitchFamily="18" charset="0"/>
                <a:cs typeface="Times New Roman" panose="02020603050405020304" pitchFamily="18" charset="0"/>
              </a:rPr>
              <a:t>.</a:t>
            </a:r>
          </a:p>
          <a:p>
            <a:r>
              <a:rPr lang="en-US" sz="1700" dirty="0">
                <a:latin typeface="Times New Roman" panose="02020603050405020304" pitchFamily="18" charset="0"/>
                <a:cs typeface="Times New Roman" panose="02020603050405020304" pitchFamily="18" charset="0"/>
              </a:rPr>
              <a:t> </a:t>
            </a:r>
            <a:r>
              <a:rPr lang="en-US" sz="1700" dirty="0" smtClean="0">
                <a:latin typeface="Times New Roman" panose="02020603050405020304" pitchFamily="18" charset="0"/>
                <a:cs typeface="Times New Roman" panose="02020603050405020304" pitchFamily="18" charset="0"/>
              </a:rPr>
              <a:t>  Cho </a:t>
            </a:r>
            <a:r>
              <a:rPr lang="en-US" sz="1700" dirty="0" err="1" smtClean="0">
                <a:latin typeface="Times New Roman" panose="02020603050405020304" pitchFamily="18" charset="0"/>
                <a:cs typeface="Times New Roman" panose="02020603050405020304" pitchFamily="18" charset="0"/>
              </a:rPr>
              <a:t>đến</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khi</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Cô-lôm-bô</a:t>
            </a:r>
            <a:r>
              <a:rPr lang="en-US" sz="1700" dirty="0" smtClean="0">
                <a:latin typeface="Times New Roman" panose="02020603050405020304" pitchFamily="18" charset="0"/>
                <a:cs typeface="Times New Roman" panose="02020603050405020304" pitchFamily="18" charset="0"/>
              </a:rPr>
              <a:t> (Columbus) </a:t>
            </a:r>
            <a:r>
              <a:rPr lang="en-US" sz="1700" dirty="0" err="1" smtClean="0">
                <a:latin typeface="Times New Roman" panose="02020603050405020304" pitchFamily="18" charset="0"/>
                <a:cs typeface="Times New Roman" panose="02020603050405020304" pitchFamily="18" charset="0"/>
              </a:rPr>
              <a:t>vượt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Đại</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Tây</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Dương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và</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khám</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phá</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ra</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châu</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Mỹ</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người</a:t>
            </a:r>
            <a:r>
              <a:rPr lang="en-US" sz="1700" dirty="0" smtClean="0">
                <a:latin typeface="Times New Roman" panose="02020603050405020304" pitchFamily="18" charset="0"/>
                <a:cs typeface="Times New Roman" panose="02020603050405020304" pitchFamily="18" charset="0"/>
              </a:rPr>
              <a:t> ta </a:t>
            </a:r>
            <a:r>
              <a:rPr lang="en-US" sz="1700" dirty="0" err="1" smtClean="0">
                <a:latin typeface="Times New Roman" panose="02020603050405020304" pitchFamily="18" charset="0"/>
                <a:cs typeface="Times New Roman" panose="02020603050405020304" pitchFamily="18" charset="0"/>
              </a:rPr>
              <a:t>mới</a:t>
            </a:r>
            <a:r>
              <a:rPr lang="en-US" sz="1700" dirty="0" smtClean="0">
                <a:latin typeface="Times New Roman" panose="02020603050405020304" pitchFamily="18" charset="0"/>
                <a:cs typeface="Times New Roman" panose="02020603050405020304" pitchFamily="18" charset="0"/>
              </a:rPr>
              <a:t> tin </a:t>
            </a:r>
            <a:r>
              <a:rPr lang="en-US" sz="1700" dirty="0" err="1" smtClean="0">
                <a:latin typeface="Times New Roman" panose="02020603050405020304" pitchFamily="18" charset="0"/>
                <a:cs typeface="Times New Roman" panose="02020603050405020304" pitchFamily="18" charset="0"/>
              </a:rPr>
              <a:t>rằng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Trái</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Đất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có</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hình</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cầu</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Năm</a:t>
            </a:r>
            <a:r>
              <a:rPr lang="en-US" sz="1700" dirty="0" smtClean="0">
                <a:latin typeface="Times New Roman" panose="02020603050405020304" pitchFamily="18" charset="0"/>
                <a:cs typeface="Times New Roman" panose="02020603050405020304" pitchFamily="18" charset="0"/>
              </a:rPr>
              <a:t> 1967, </a:t>
            </a:r>
            <a:r>
              <a:rPr lang="en-US" sz="1700" dirty="0" err="1" smtClean="0">
                <a:latin typeface="Times New Roman" panose="02020603050405020304" pitchFamily="18" charset="0"/>
                <a:cs typeface="Times New Roman" panose="02020603050405020304" pitchFamily="18" charset="0"/>
              </a:rPr>
              <a:t>vệ</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tinh</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nhân</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tạo</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của</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Hoa</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Kỳ</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đã</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gửi</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về</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những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hình</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ảnh</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dầu</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tiên</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của</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Trái</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Đất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được</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chụp</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từ</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ngoài</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không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gian</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đã</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càng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khẳng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định</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rằng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Trái</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Đất</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có</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dạng</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hình</a:t>
            </a:r>
            <a:r>
              <a:rPr lang="en-US" sz="1700" dirty="0" smtClean="0">
                <a:latin typeface="Times New Roman" panose="02020603050405020304" pitchFamily="18" charset="0"/>
                <a:cs typeface="Times New Roman" panose="02020603050405020304" pitchFamily="18" charset="0"/>
              </a:rPr>
              <a:t> </a:t>
            </a:r>
            <a:r>
              <a:rPr lang="en-US" sz="1700" dirty="0" err="1" smtClean="0">
                <a:latin typeface="Times New Roman" panose="02020603050405020304" pitchFamily="18" charset="0"/>
                <a:cs typeface="Times New Roman" panose="02020603050405020304" pitchFamily="18" charset="0"/>
              </a:rPr>
              <a:t>cầu</a:t>
            </a:r>
            <a:r>
              <a:rPr lang="en-US" sz="1700" dirty="0" smtClean="0">
                <a:latin typeface="Times New Roman" panose="02020603050405020304" pitchFamily="18" charset="0"/>
                <a:cs typeface="Times New Roman" panose="02020603050405020304" pitchFamily="18" charset="0"/>
              </a:rPr>
              <a:t>.</a:t>
            </a:r>
            <a:endParaRPr lang="en-US" sz="17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2780500" y="1050937"/>
            <a:ext cx="222354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6804248" y="1347614"/>
            <a:ext cx="222354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0" y="1563638"/>
            <a:ext cx="63648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V="1">
            <a:off x="4211960" y="1563638"/>
            <a:ext cx="3361683" cy="9968"/>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399979" y="2067694"/>
            <a:ext cx="222354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604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grpId="1" nodeType="clickEffect">
                                  <p:stCondLst>
                                    <p:cond delay="0"/>
                                  </p:stCondLst>
                                  <p:childTnLst>
                                    <p:animEffect transition="out" filter="wipe(down)">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22" presetClass="exit" presetSubtype="4" fill="hold" nodeType="withEffect">
                                  <p:stCondLst>
                                    <p:cond delay="0"/>
                                  </p:stCondLst>
                                  <p:childTnLst>
                                    <p:animEffect transition="out" filter="wipe(down)">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22" presetClass="exit" presetSubtype="4" fill="hold" grpId="1" nodeType="withEffect">
                                  <p:stCondLst>
                                    <p:cond delay="0"/>
                                  </p:stCondLst>
                                  <p:childTnLst>
                                    <p:animEffect transition="out" filter="wipe(down)">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22" presetClass="exit" presetSubtype="4" fill="hold" nodeType="withEffect">
                                  <p:stCondLst>
                                    <p:cond delay="0"/>
                                  </p:stCondLst>
                                  <p:childTnLst>
                                    <p:animEffect transition="out" filter="wipe(down)">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22" presetClass="exit" presetSubtype="4" fill="hold" grpId="1" nodeType="withEffect">
                                  <p:stCondLst>
                                    <p:cond delay="0"/>
                                  </p:stCondLst>
                                  <p:childTnLst>
                                    <p:animEffect transition="out" filter="wipe(down)">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22" presetClass="exit" presetSubtype="4" fill="hold" grpId="1" nodeType="withEffect">
                                  <p:stCondLst>
                                    <p:cond delay="0"/>
                                  </p:stCondLst>
                                  <p:childTnLst>
                                    <p:animEffect transition="out" filter="wipe(down)">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par>
                                <p:cTn id="56" presetID="22" presetClass="entr" presetSubtype="4"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00"/>
                                        <p:tgtEl>
                                          <p:spTgt spid="24"/>
                                        </p:tgtEl>
                                      </p:cBhvr>
                                    </p:animEffect>
                                  </p:childTnLst>
                                </p:cTn>
                              </p:par>
                              <p:par>
                                <p:cTn id="69" presetID="2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down)">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down)">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wipe(down)">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down)">
                                      <p:cBhvr>
                                        <p:cTn id="9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10" grpId="0" animBg="1"/>
      <p:bldP spid="10" grpId="1" animBg="1"/>
      <p:bldP spid="12" grpId="0" animBg="1"/>
      <p:bldP spid="12" grpId="1" animBg="1"/>
      <p:bldP spid="14" grpId="0"/>
      <p:bldP spid="15" grpId="0" animBg="1"/>
      <p:bldP spid="17" grpId="0"/>
      <p:bldP spid="18"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87" y="451582"/>
            <a:ext cx="4327305" cy="2880320"/>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981" y="451582"/>
            <a:ext cx="4273517" cy="2880320"/>
          </a:xfrm>
          <a:prstGeom prst="ellipse">
            <a:avLst/>
          </a:prstGeom>
          <a:ln>
            <a:noFill/>
          </a:ln>
          <a:effectLst>
            <a:softEdge rad="112500"/>
          </a:effectLst>
        </p:spPr>
      </p:pic>
      <p:sp>
        <p:nvSpPr>
          <p:cNvPr id="4" name="TextBox 3"/>
          <p:cNvSpPr txBox="1"/>
          <p:nvPr/>
        </p:nvSpPr>
        <p:spPr>
          <a:xfrm>
            <a:off x="35496" y="3363838"/>
            <a:ext cx="8928992" cy="1569660"/>
          </a:xfrm>
          <a:prstGeom prst="rect">
            <a:avLst/>
          </a:prstGeom>
          <a:noFill/>
        </p:spPr>
        <p:txBody>
          <a:bodyPr wrap="square" rtlCol="0">
            <a:spAutoFit/>
          </a:bodyPr>
          <a:lstStyle/>
          <a:p>
            <a:pPr algn="just"/>
            <a:r>
              <a:rPr lang="vi-VN" sz="2400" b="1" dirty="0"/>
              <a:t>Từ thời Hy Lạp cổ đại cho đến tận thế kỉ XVI, người ta tin rằng Trái Đất là một mặt phẳng, Trái Đất đứng yên, là trung tâm của Vũ Trụ, Mặt Trời, Mặt Trăng và các thiên thể khác quay quanh Trái Đất. </a:t>
            </a:r>
          </a:p>
        </p:txBody>
      </p:sp>
    </p:spTree>
    <p:extLst>
      <p:ext uri="{BB962C8B-B14F-4D97-AF65-F5344CB8AC3E}">
        <p14:creationId xmlns:p14="http://schemas.microsoft.com/office/powerpoint/2010/main" val="155929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FFA47B3-ED7C-4EA9-ACCC-209809E02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843558"/>
            <a:ext cx="9217024" cy="4536154"/>
          </a:xfrm>
          <a:prstGeom prst="rect">
            <a:avLst/>
          </a:prstGeom>
        </p:spPr>
      </p:pic>
      <p:sp>
        <p:nvSpPr>
          <p:cNvPr id="4" name="Hộp Văn bản 3">
            <a:extLst>
              <a:ext uri="{FF2B5EF4-FFF2-40B4-BE49-F238E27FC236}">
                <a16:creationId xmlns:a16="http://schemas.microsoft.com/office/drawing/2014/main" id="{3230E1CA-A075-4FEF-88BA-9714125A6048}"/>
              </a:ext>
            </a:extLst>
          </p:cNvPr>
          <p:cNvSpPr txBox="1"/>
          <p:nvPr/>
        </p:nvSpPr>
        <p:spPr>
          <a:xfrm>
            <a:off x="35496" y="-69899"/>
            <a:ext cx="9108504" cy="830997"/>
          </a:xfrm>
          <a:prstGeom prst="rect">
            <a:avLst/>
          </a:prstGeom>
          <a:noFill/>
        </p:spPr>
        <p:txBody>
          <a:bodyPr wrap="square" rtlCol="0">
            <a:spAutoFit/>
          </a:bodyPr>
          <a:lstStyle/>
          <a:p>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Bóng</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Trái</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Đất</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che</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Mặt</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Trăng</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vào</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đêm</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Nguyệt</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thực</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từ</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trái</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qua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phải</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là</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hình</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tròn</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rồi</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khuyết</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dần</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thành</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hình</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lưỡi</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24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liềm</a:t>
            </a:r>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a:t>
            </a:r>
            <a:endParaRPr lang="vi-VN"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7F92D01D-FD1F-4BD2-B14E-EAB39AAC09CC}"/>
              </a:ext>
            </a:extLst>
          </p:cNvPr>
          <p:cNvSpPr txBox="1"/>
          <p:nvPr/>
        </p:nvSpPr>
        <p:spPr>
          <a:xfrm>
            <a:off x="1475656" y="4227934"/>
            <a:ext cx="6803466" cy="646331"/>
          </a:xfrm>
          <a:prstGeom prst="rect">
            <a:avLst/>
          </a:prstGeom>
          <a:noFill/>
        </p:spPr>
        <p:txBody>
          <a:bodyPr wrap="none" rtlCol="0">
            <a:spAutoFit/>
          </a:bodyPr>
          <a:lstStyle/>
          <a:p>
            <a:r>
              <a:rPr lang="en-US" sz="3600" b="1">
                <a:solidFill>
                  <a:schemeClr val="bg1"/>
                </a:solidFill>
              </a:rPr>
              <a:t>Kết luận: Trái Đất có dạng hình cầu</a:t>
            </a:r>
            <a:endParaRPr lang="vi-VN" sz="3600" b="1">
              <a:solidFill>
                <a:schemeClr val="bg1"/>
              </a:solidFill>
            </a:endParaRPr>
          </a:p>
        </p:txBody>
      </p:sp>
    </p:spTree>
    <p:extLst>
      <p:ext uri="{BB962C8B-B14F-4D97-AF65-F5344CB8AC3E}">
        <p14:creationId xmlns:p14="http://schemas.microsoft.com/office/powerpoint/2010/main" val="113778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04048" y="654344"/>
            <a:ext cx="8396386" cy="4515966"/>
          </a:xfrm>
          <a:prstGeom prst="rect">
            <a:avLst/>
          </a:prstGeom>
        </p:spPr>
      </p:pic>
      <p:sp>
        <p:nvSpPr>
          <p:cNvPr id="3" name="Cloud Callout 2"/>
          <p:cNvSpPr/>
          <p:nvPr/>
        </p:nvSpPr>
        <p:spPr>
          <a:xfrm>
            <a:off x="188444" y="23461"/>
            <a:ext cx="4824536" cy="3312368"/>
          </a:xfrm>
          <a:prstGeom prst="cloud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Times New Roman" panose="02020603050405020304" pitchFamily="18" charset="0"/>
                <a:cs typeface="Times New Roman" panose="02020603050405020304" pitchFamily="18" charset="0"/>
              </a:rPr>
              <a:t>Giải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thích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tại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sao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nhìn</a:t>
            </a:r>
            <a:r>
              <a:rPr lang="en-US" sz="2400" dirty="0" smtClean="0">
                <a:solidFill>
                  <a:srgbClr val="FF0000"/>
                </a:solidFill>
                <a:latin typeface="Times New Roman" panose="02020603050405020304" pitchFamily="18" charset="0"/>
                <a:cs typeface="Times New Roman" panose="02020603050405020304" pitchFamily="18" charset="0"/>
              </a:rPr>
              <a:t> con </a:t>
            </a:r>
            <a:r>
              <a:rPr lang="en-US" sz="2400" dirty="0" err="1" smtClean="0">
                <a:solidFill>
                  <a:srgbClr val="FF0000"/>
                </a:solidFill>
                <a:latin typeface="Times New Roman" panose="02020603050405020304" pitchFamily="18" charset="0"/>
                <a:cs typeface="Times New Roman" panose="02020603050405020304" pitchFamily="18" charset="0"/>
              </a:rPr>
              <a:t>tàu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ngoài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xa</a:t>
            </a:r>
            <a:r>
              <a:rPr lang="en-US" sz="2400" dirty="0" smtClean="0">
                <a:solidFill>
                  <a:srgbClr val="FF0000"/>
                </a:solidFill>
                <a:latin typeface="Times New Roman" panose="02020603050405020304" pitchFamily="18" charset="0"/>
                <a:cs typeface="Times New Roman" panose="02020603050405020304" pitchFamily="18" charset="0"/>
              </a:rPr>
              <a:t> qua </a:t>
            </a:r>
            <a:r>
              <a:rPr lang="en-US" sz="2400" dirty="0" err="1" smtClean="0">
                <a:solidFill>
                  <a:srgbClr val="FF0000"/>
                </a:solidFill>
                <a:latin typeface="Times New Roman" panose="02020603050405020304" pitchFamily="18" charset="0"/>
                <a:cs typeface="Times New Roman" panose="02020603050405020304" pitchFamily="18" charset="0"/>
              </a:rPr>
              <a:t>kính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viễn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vọng</a:t>
            </a:r>
            <a:r>
              <a:rPr lang="en-US" sz="2400" dirty="0" smtClean="0">
                <a:solidFill>
                  <a:srgbClr val="FF0000"/>
                </a:solidFill>
                <a:latin typeface="Times New Roman" panose="02020603050405020304" pitchFamily="18" charset="0"/>
                <a:cs typeface="Times New Roman" panose="02020603050405020304" pitchFamily="18" charset="0"/>
              </a:rPr>
              <a:t>, ta </a:t>
            </a:r>
            <a:r>
              <a:rPr lang="en-US" sz="2400" dirty="0" err="1" smtClean="0">
                <a:solidFill>
                  <a:srgbClr val="FF0000"/>
                </a:solidFill>
                <a:latin typeface="Times New Roman" panose="02020603050405020304" pitchFamily="18" charset="0"/>
                <a:cs typeface="Times New Roman" panose="02020603050405020304" pitchFamily="18" charset="0"/>
              </a:rPr>
              <a:t>thấy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boong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tàu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gần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như</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chìm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nước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biển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thật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thì</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không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phải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thế</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29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11252"/>
            <a:ext cx="4885556" cy="2232248"/>
          </a:xfrm>
          <a:prstGeom prst="rect">
            <a:avLst/>
          </a:prstGeom>
        </p:spPr>
      </p:pic>
      <p:sp>
        <p:nvSpPr>
          <p:cNvPr id="3" name="Rectangle 1">
            <a:extLst>
              <a:ext uri="{FF2B5EF4-FFF2-40B4-BE49-F238E27FC236}">
                <a16:creationId xmlns:a16="http://schemas.microsoft.com/office/drawing/2014/main" id="{1429378C-8421-473D-A9D6-10D367824D01}"/>
              </a:ext>
            </a:extLst>
          </p:cNvPr>
          <p:cNvSpPr/>
          <p:nvPr/>
        </p:nvSpPr>
        <p:spPr>
          <a:xfrm>
            <a:off x="2699792" y="123478"/>
            <a:ext cx="3337901" cy="523220"/>
          </a:xfrm>
          <a:prstGeom prst="rect">
            <a:avLst/>
          </a:prstGeom>
        </p:spPr>
        <p:txBody>
          <a:bodyPr wrap="none">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Kích</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thước</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Trái</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Đất</a:t>
            </a:r>
            <a:endPar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188955" y="676837"/>
            <a:ext cx="4955045" cy="3651870"/>
          </a:xfrm>
          <a:prstGeom prst="rect">
            <a:avLst/>
          </a:prstGeom>
        </p:spPr>
      </p:pic>
    </p:spTree>
    <p:extLst>
      <p:ext uri="{BB962C8B-B14F-4D97-AF65-F5344CB8AC3E}">
        <p14:creationId xmlns:p14="http://schemas.microsoft.com/office/powerpoint/2010/main" val="34381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
            <a:extLst>
              <a:ext uri="{FF2B5EF4-FFF2-40B4-BE49-F238E27FC236}">
                <a16:creationId xmlns:a16="http://schemas.microsoft.com/office/drawing/2014/main" id="{A8FC664D-1FC3-45EA-85D0-45353F5C73C1}"/>
              </a:ext>
            </a:extLst>
          </p:cNvPr>
          <p:cNvSpPr/>
          <p:nvPr/>
        </p:nvSpPr>
        <p:spPr>
          <a:xfrm>
            <a:off x="179512" y="915566"/>
            <a:ext cx="3888432" cy="388843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4">
            <a:extLst>
              <a:ext uri="{FF2B5EF4-FFF2-40B4-BE49-F238E27FC236}">
                <a16:creationId xmlns:a16="http://schemas.microsoft.com/office/drawing/2014/main" id="{55A54631-2B49-4A1A-A60C-D37BD32020EA}"/>
              </a:ext>
            </a:extLst>
          </p:cNvPr>
          <p:cNvSpPr/>
          <p:nvPr/>
        </p:nvSpPr>
        <p:spPr>
          <a:xfrm>
            <a:off x="179512" y="2490450"/>
            <a:ext cx="3888432" cy="864096"/>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Freeform 7">
            <a:extLst>
              <a:ext uri="{FF2B5EF4-FFF2-40B4-BE49-F238E27FC236}">
                <a16:creationId xmlns:a16="http://schemas.microsoft.com/office/drawing/2014/main" id="{65F2FEF5-4973-4C7A-A519-827ACA887BEC}"/>
              </a:ext>
            </a:extLst>
          </p:cNvPr>
          <p:cNvSpPr/>
          <p:nvPr/>
        </p:nvSpPr>
        <p:spPr>
          <a:xfrm>
            <a:off x="192720" y="3003798"/>
            <a:ext cx="3870856" cy="339047"/>
          </a:xfrm>
          <a:custGeom>
            <a:avLst/>
            <a:gdLst>
              <a:gd name="connsiteX0" fmla="*/ 0 w 3870856"/>
              <a:gd name="connsiteY0" fmla="*/ 0 h 339047"/>
              <a:gd name="connsiteX1" fmla="*/ 308225 w 3870856"/>
              <a:gd name="connsiteY1" fmla="*/ 164386 h 339047"/>
              <a:gd name="connsiteX2" fmla="*/ 945222 w 3870856"/>
              <a:gd name="connsiteY2" fmla="*/ 287676 h 339047"/>
              <a:gd name="connsiteX3" fmla="*/ 1921267 w 3870856"/>
              <a:gd name="connsiteY3" fmla="*/ 339047 h 339047"/>
              <a:gd name="connsiteX4" fmla="*/ 2856216 w 3870856"/>
              <a:gd name="connsiteY4" fmla="*/ 287676 h 339047"/>
              <a:gd name="connsiteX5" fmla="*/ 3184989 w 3870856"/>
              <a:gd name="connsiteY5" fmla="*/ 226031 h 339047"/>
              <a:gd name="connsiteX6" fmla="*/ 3472665 w 3870856"/>
              <a:gd name="connsiteY6" fmla="*/ 154112 h 339047"/>
              <a:gd name="connsiteX7" fmla="*/ 3832260 w 3870856"/>
              <a:gd name="connsiteY7" fmla="*/ 30822 h 339047"/>
              <a:gd name="connsiteX8" fmla="*/ 3863083 w 3870856"/>
              <a:gd name="connsiteY8" fmla="*/ 10274 h 339047"/>
              <a:gd name="connsiteX9" fmla="*/ 3852809 w 3870856"/>
              <a:gd name="connsiteY9" fmla="*/ 0 h 33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0856" h="339047">
                <a:moveTo>
                  <a:pt x="0" y="0"/>
                </a:moveTo>
                <a:cubicBezTo>
                  <a:pt x="75344" y="58220"/>
                  <a:pt x="150688" y="116440"/>
                  <a:pt x="308225" y="164386"/>
                </a:cubicBezTo>
                <a:cubicBezTo>
                  <a:pt x="465762" y="212332"/>
                  <a:pt x="676382" y="258566"/>
                  <a:pt x="945222" y="287676"/>
                </a:cubicBezTo>
                <a:cubicBezTo>
                  <a:pt x="1214062" y="316786"/>
                  <a:pt x="1602768" y="339047"/>
                  <a:pt x="1921267" y="339047"/>
                </a:cubicBezTo>
                <a:cubicBezTo>
                  <a:pt x="2239766" y="339047"/>
                  <a:pt x="2645596" y="306512"/>
                  <a:pt x="2856216" y="287676"/>
                </a:cubicBezTo>
                <a:cubicBezTo>
                  <a:pt x="3066836" y="268840"/>
                  <a:pt x="3082248" y="248292"/>
                  <a:pt x="3184989" y="226031"/>
                </a:cubicBezTo>
                <a:cubicBezTo>
                  <a:pt x="3287730" y="203770"/>
                  <a:pt x="3364786" y="186647"/>
                  <a:pt x="3472665" y="154112"/>
                </a:cubicBezTo>
                <a:cubicBezTo>
                  <a:pt x="3580544" y="121577"/>
                  <a:pt x="3767190" y="54795"/>
                  <a:pt x="3832260" y="30822"/>
                </a:cubicBezTo>
                <a:cubicBezTo>
                  <a:pt x="3897330" y="6849"/>
                  <a:pt x="3859658" y="15411"/>
                  <a:pt x="3863083" y="10274"/>
                </a:cubicBezTo>
                <a:cubicBezTo>
                  <a:pt x="3866508" y="5137"/>
                  <a:pt x="3859658" y="2568"/>
                  <a:pt x="3852809"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 name="Straight Connector 9">
            <a:extLst>
              <a:ext uri="{FF2B5EF4-FFF2-40B4-BE49-F238E27FC236}">
                <a16:creationId xmlns:a16="http://schemas.microsoft.com/office/drawing/2014/main" id="{CBF7A18C-3EFF-4503-A61B-352E3D6FE9A6}"/>
              </a:ext>
            </a:extLst>
          </p:cNvPr>
          <p:cNvCxnSpPr/>
          <p:nvPr/>
        </p:nvCxnSpPr>
        <p:spPr>
          <a:xfrm>
            <a:off x="2136551" y="3003498"/>
            <a:ext cx="19313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2">
            <a:extLst>
              <a:ext uri="{FF2B5EF4-FFF2-40B4-BE49-F238E27FC236}">
                <a16:creationId xmlns:a16="http://schemas.microsoft.com/office/drawing/2014/main" id="{D1EFCF83-0AE6-4666-9BEC-2A9FE77435D6}"/>
              </a:ext>
            </a:extLst>
          </p:cNvPr>
          <p:cNvCxnSpPr>
            <a:stCxn id="2" idx="0"/>
            <a:endCxn id="2" idx="4"/>
          </p:cNvCxnSpPr>
          <p:nvPr/>
        </p:nvCxnSpPr>
        <p:spPr>
          <a:xfrm>
            <a:off x="2123728" y="915566"/>
            <a:ext cx="0" cy="3888432"/>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7" name="TextBox 13">
            <a:extLst>
              <a:ext uri="{FF2B5EF4-FFF2-40B4-BE49-F238E27FC236}">
                <a16:creationId xmlns:a16="http://schemas.microsoft.com/office/drawing/2014/main" id="{09AC3B59-5752-4FEA-B2DB-5587B95C95E3}"/>
              </a:ext>
            </a:extLst>
          </p:cNvPr>
          <p:cNvSpPr txBox="1"/>
          <p:nvPr/>
        </p:nvSpPr>
        <p:spPr>
          <a:xfrm>
            <a:off x="1597782" y="561597"/>
            <a:ext cx="1367682" cy="400110"/>
          </a:xfrm>
          <a:prstGeom prst="rect">
            <a:avLst/>
          </a:prstGeom>
          <a:noFill/>
        </p:spPr>
        <p:txBody>
          <a:bodyPr wrap="none" rtlCol="0">
            <a:spAutoFit/>
          </a:bodyPr>
          <a:lstStyle/>
          <a:p>
            <a:r>
              <a:rPr lang="vi-VN" sz="2000" b="1" dirty="0">
                <a:latin typeface="+mj-lt"/>
              </a:rPr>
              <a:t>CỰC BẮC</a:t>
            </a:r>
          </a:p>
        </p:txBody>
      </p:sp>
      <p:sp>
        <p:nvSpPr>
          <p:cNvPr id="8" name="TextBox 14">
            <a:extLst>
              <a:ext uri="{FF2B5EF4-FFF2-40B4-BE49-F238E27FC236}">
                <a16:creationId xmlns:a16="http://schemas.microsoft.com/office/drawing/2014/main" id="{509D76A7-2B91-4C26-A8EA-BA6D5D55EB09}"/>
              </a:ext>
            </a:extLst>
          </p:cNvPr>
          <p:cNvSpPr txBox="1"/>
          <p:nvPr/>
        </p:nvSpPr>
        <p:spPr>
          <a:xfrm>
            <a:off x="1476629" y="4766121"/>
            <a:ext cx="1438214" cy="400110"/>
          </a:xfrm>
          <a:prstGeom prst="rect">
            <a:avLst/>
          </a:prstGeom>
          <a:noFill/>
        </p:spPr>
        <p:txBody>
          <a:bodyPr wrap="none" rtlCol="0">
            <a:spAutoFit/>
          </a:bodyPr>
          <a:lstStyle/>
          <a:p>
            <a:r>
              <a:rPr lang="vi-VN" sz="2000" b="1" dirty="0">
                <a:latin typeface="+mj-lt"/>
              </a:rPr>
              <a:t>CỰC NAM</a:t>
            </a:r>
          </a:p>
        </p:txBody>
      </p:sp>
      <p:sp>
        <p:nvSpPr>
          <p:cNvPr id="9" name="TextBox 15">
            <a:extLst>
              <a:ext uri="{FF2B5EF4-FFF2-40B4-BE49-F238E27FC236}">
                <a16:creationId xmlns:a16="http://schemas.microsoft.com/office/drawing/2014/main" id="{D483C22E-50EE-4EEE-A35D-2FDBF3D90066}"/>
              </a:ext>
            </a:extLst>
          </p:cNvPr>
          <p:cNvSpPr txBox="1"/>
          <p:nvPr/>
        </p:nvSpPr>
        <p:spPr>
          <a:xfrm rot="21273933">
            <a:off x="424868" y="2426843"/>
            <a:ext cx="1383204" cy="369332"/>
          </a:xfrm>
          <a:prstGeom prst="rect">
            <a:avLst/>
          </a:prstGeom>
          <a:noFill/>
        </p:spPr>
        <p:txBody>
          <a:bodyPr wrap="none" rtlCol="0">
            <a:prstTxWarp prst="textArchUp">
              <a:avLst/>
            </a:prstTxWarp>
            <a:spAutoFit/>
          </a:bodyPr>
          <a:lstStyle/>
          <a:p>
            <a:r>
              <a:rPr lang="vi-VN" sz="2000" dirty="0">
                <a:latin typeface="+mj-lt"/>
              </a:rPr>
              <a:t>Xích đạo</a:t>
            </a:r>
          </a:p>
        </p:txBody>
      </p:sp>
      <p:sp>
        <p:nvSpPr>
          <p:cNvPr id="10" name="TextBox 16">
            <a:extLst>
              <a:ext uri="{FF2B5EF4-FFF2-40B4-BE49-F238E27FC236}">
                <a16:creationId xmlns:a16="http://schemas.microsoft.com/office/drawing/2014/main" id="{7058E175-C624-460B-974F-57CCA147BD05}"/>
              </a:ext>
            </a:extLst>
          </p:cNvPr>
          <p:cNvSpPr txBox="1"/>
          <p:nvPr/>
        </p:nvSpPr>
        <p:spPr>
          <a:xfrm>
            <a:off x="2136551" y="2579368"/>
            <a:ext cx="1117614" cy="784830"/>
          </a:xfrm>
          <a:prstGeom prst="rect">
            <a:avLst/>
          </a:prstGeom>
          <a:noFill/>
        </p:spPr>
        <p:txBody>
          <a:bodyPr wrap="none" rtlCol="0">
            <a:spAutoFit/>
          </a:bodyPr>
          <a:lstStyle/>
          <a:p>
            <a:pPr>
              <a:spcAft>
                <a:spcPts val="600"/>
              </a:spcAft>
            </a:pPr>
            <a:r>
              <a:rPr lang="vi-VN" sz="2000" dirty="0" smtClean="0">
                <a:latin typeface="+mj-lt"/>
              </a:rPr>
              <a:t>637</a:t>
            </a:r>
            <a:r>
              <a:rPr lang="en-US" sz="2000" dirty="0" smtClean="0">
                <a:latin typeface="+mj-lt"/>
              </a:rPr>
              <a:t>8</a:t>
            </a:r>
            <a:r>
              <a:rPr lang="vi-VN" sz="2000" dirty="0" smtClean="0">
                <a:latin typeface="+mj-lt"/>
              </a:rPr>
              <a:t> </a:t>
            </a:r>
            <a:r>
              <a:rPr lang="vi-VN" sz="2000" dirty="0">
                <a:latin typeface="+mj-lt"/>
              </a:rPr>
              <a:t>km</a:t>
            </a:r>
          </a:p>
          <a:p>
            <a:pPr>
              <a:spcAft>
                <a:spcPts val="600"/>
              </a:spcAft>
            </a:pPr>
            <a:r>
              <a:rPr lang="vi-VN" sz="2000" dirty="0">
                <a:latin typeface="+mj-lt"/>
              </a:rPr>
              <a:t>Bán kính</a:t>
            </a:r>
          </a:p>
        </p:txBody>
      </p:sp>
      <p:sp>
        <p:nvSpPr>
          <p:cNvPr id="14" name="Cloud Callout 13"/>
          <p:cNvSpPr/>
          <p:nvPr/>
        </p:nvSpPr>
        <p:spPr>
          <a:xfrm>
            <a:off x="4932040" y="483518"/>
            <a:ext cx="3240360" cy="1512168"/>
          </a:xfrm>
          <a:prstGeom prst="cloudCallout">
            <a:avLst>
              <a:gd name="adj1" fmla="val -73601"/>
              <a:gd name="adj2" fmla="val 1018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Bán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kính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Trái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Đất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bao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nhiêu</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Cloud Callout 14"/>
          <p:cNvSpPr/>
          <p:nvPr/>
        </p:nvSpPr>
        <p:spPr>
          <a:xfrm>
            <a:off x="5220741" y="1239602"/>
            <a:ext cx="3240360" cy="1512168"/>
          </a:xfrm>
          <a:prstGeom prst="cloudCallout">
            <a:avLst>
              <a:gd name="adj1" fmla="val -75895"/>
              <a:gd name="adj2" fmla="val 77249"/>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Chiều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dài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đường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xích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đạo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bao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1331640" y="3373850"/>
            <a:ext cx="1728192" cy="400110"/>
          </a:xfrm>
          <a:prstGeom prst="rect">
            <a:avLst/>
          </a:prstGeom>
          <a:noFill/>
        </p:spPr>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40 076 km</a:t>
            </a:r>
            <a:endParaRPr lang="en-US" sz="2000" dirty="0">
              <a:latin typeface="Times New Roman" panose="02020603050405020304" pitchFamily="18" charset="0"/>
              <a:cs typeface="Times New Roman" panose="02020603050405020304" pitchFamily="18" charset="0"/>
            </a:endParaRPr>
          </a:p>
        </p:txBody>
      </p:sp>
      <p:cxnSp>
        <p:nvCxnSpPr>
          <p:cNvPr id="18" name="Straight Connector 12">
            <a:extLst>
              <a:ext uri="{FF2B5EF4-FFF2-40B4-BE49-F238E27FC236}">
                <a16:creationId xmlns:a16="http://schemas.microsoft.com/office/drawing/2014/main" id="{D1EFCF83-0AE6-4666-9BEC-2A9FE77435D6}"/>
              </a:ext>
            </a:extLst>
          </p:cNvPr>
          <p:cNvCxnSpPr>
            <a:stCxn id="4" idx="9"/>
            <a:endCxn id="10" idx="1"/>
          </p:cNvCxnSpPr>
          <p:nvPr/>
        </p:nvCxnSpPr>
        <p:spPr>
          <a:xfrm flipH="1" flipV="1">
            <a:off x="2136551" y="2971783"/>
            <a:ext cx="1908978" cy="32015"/>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1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P spid="8" grpId="0"/>
      <p:bldP spid="9" grpId="0"/>
      <p:bldP spid="10" grpId="0"/>
      <p:bldP spid="14" grpId="0" animBg="1"/>
      <p:bldP spid="14" grpId="1"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a:stretch>
        </a:blipFill>
        <a:effectLst/>
      </p:bgPr>
    </p:bg>
    <p:spTree>
      <p:nvGrpSpPr>
        <p:cNvPr id="1" name=""/>
        <p:cNvGrpSpPr/>
        <p:nvPr/>
      </p:nvGrpSpPr>
      <p:grpSpPr>
        <a:xfrm>
          <a:off x="0" y="0"/>
          <a:ext cx="0" cy="0"/>
          <a:chOff x="0" y="0"/>
          <a:chExt cx="0" cy="0"/>
        </a:xfrm>
      </p:grpSpPr>
      <p:sp>
        <p:nvSpPr>
          <p:cNvPr id="2" name="Rectangle 1"/>
          <p:cNvSpPr/>
          <p:nvPr/>
        </p:nvSpPr>
        <p:spPr>
          <a:xfrm>
            <a:off x="3347864" y="904528"/>
            <a:ext cx="4968552" cy="378565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minor">
            <a:schemeClr val="lt1"/>
          </a:fontRef>
        </p:style>
        <p:txBody>
          <a:bodyPr wrap="square">
            <a:spAutoFit/>
          </a:bodyPr>
          <a:lstStyle/>
          <a:p>
            <a:pPr algn="just" rtl="0">
              <a:spcBef>
                <a:spcPts val="0"/>
              </a:spcBef>
              <a:spcAft>
                <a:spcPts val="0"/>
              </a:spcAft>
            </a:pPr>
            <a:r>
              <a:rPr lang="en-US" sz="2400" b="0" i="0" u="none" strike="noStrike" dirty="0">
                <a:solidFill>
                  <a:srgbClr val="000000"/>
                </a:solidFill>
                <a:effectLst/>
                <a:latin typeface="Times New Roman" panose="02020603050405020304" pitchFamily="18" charset="0"/>
              </a:rPr>
              <a:t>- </a:t>
            </a:r>
            <a:r>
              <a:rPr lang="vi-VN" sz="2400" b="0" i="0" u="none" strike="noStrike" dirty="0">
                <a:solidFill>
                  <a:srgbClr val="000000"/>
                </a:solidFill>
                <a:effectLst/>
                <a:latin typeface="Times New Roman" panose="02020603050405020304" pitchFamily="18" charset="0"/>
              </a:rPr>
              <a:t>Trái Đất có hình cầu.</a:t>
            </a:r>
            <a:endParaRPr lang="en-US" sz="3600" b="0" dirty="0">
              <a:solidFill>
                <a:srgbClr val="000000"/>
              </a:solidFill>
              <a:effectLst/>
              <a:latin typeface="Times New Roman" panose="02020603050405020304" pitchFamily="18" charset="0"/>
            </a:endParaRPr>
          </a:p>
          <a:p>
            <a:pPr algn="just" rtl="0">
              <a:spcBef>
                <a:spcPts val="0"/>
              </a:spcBef>
              <a:spcAft>
                <a:spcPts val="0"/>
              </a:spcAft>
            </a:pPr>
            <a:r>
              <a:rPr lang="en-US" sz="2400" b="0" i="0" u="none" strike="noStrike" dirty="0" smtClean="0">
                <a:solidFill>
                  <a:srgbClr val="000000"/>
                </a:solidFill>
                <a:effectLst/>
                <a:latin typeface="Times New Roman" panose="02020603050405020304" pitchFamily="18" charset="0"/>
              </a:rPr>
              <a:t>- </a:t>
            </a:r>
            <a:r>
              <a:rPr lang="vi-VN" sz="2400" b="0" i="0" u="none" strike="noStrike" dirty="0" smtClean="0">
                <a:solidFill>
                  <a:srgbClr val="000000"/>
                </a:solidFill>
                <a:effectLst/>
                <a:latin typeface="Times New Roman" panose="02020603050405020304" pitchFamily="18" charset="0"/>
              </a:rPr>
              <a:t>Trái </a:t>
            </a:r>
            <a:r>
              <a:rPr lang="vi-VN" sz="2400" b="0" i="0" u="none" strike="noStrike" dirty="0">
                <a:solidFill>
                  <a:srgbClr val="000000"/>
                </a:solidFill>
                <a:effectLst/>
                <a:latin typeface="Times New Roman" panose="02020603050405020304" pitchFamily="18" charset="0"/>
              </a:rPr>
              <a:t>Đất có bán kính Xích đạo là </a:t>
            </a:r>
            <a:endParaRPr lang="en-US" sz="2400" b="0" i="0" u="none" strike="noStrike" dirty="0" smtClean="0">
              <a:solidFill>
                <a:srgbClr val="000000"/>
              </a:solidFill>
              <a:effectLst/>
              <a:latin typeface="Times New Roman" panose="02020603050405020304" pitchFamily="18" charset="0"/>
            </a:endParaRPr>
          </a:p>
          <a:p>
            <a:pPr algn="just" rtl="0">
              <a:spcBef>
                <a:spcPts val="0"/>
              </a:spcBef>
              <a:spcAft>
                <a:spcPts val="0"/>
              </a:spcAft>
            </a:pPr>
            <a:r>
              <a:rPr lang="vi-VN" sz="2400" b="0" i="0" u="none" strike="noStrike" dirty="0" smtClean="0">
                <a:solidFill>
                  <a:srgbClr val="000000"/>
                </a:solidFill>
                <a:effectLst/>
                <a:latin typeface="Times New Roman" panose="02020603050405020304" pitchFamily="18" charset="0"/>
              </a:rPr>
              <a:t>6 </a:t>
            </a:r>
            <a:r>
              <a:rPr lang="vi-VN" sz="2400" b="0" i="0" u="none" strike="noStrike" dirty="0">
                <a:solidFill>
                  <a:srgbClr val="000000"/>
                </a:solidFill>
                <a:effectLst/>
                <a:latin typeface="Times New Roman" panose="02020603050405020304" pitchFamily="18" charset="0"/>
              </a:rPr>
              <a:t>378 km, diện tích bề mặt là 510 triệu km</a:t>
            </a:r>
            <a:r>
              <a:rPr lang="vi-VN" sz="2400" b="0" i="0" u="none" strike="noStrike" baseline="30000" dirty="0">
                <a:solidFill>
                  <a:srgbClr val="000000"/>
                </a:solidFill>
                <a:effectLst/>
                <a:latin typeface="Times New Roman" panose="02020603050405020304" pitchFamily="18" charset="0"/>
              </a:rPr>
              <a:t>2</a:t>
            </a:r>
            <a:r>
              <a:rPr lang="vi-VN" sz="2400" b="0" i="0" u="none" strike="noStrike" dirty="0">
                <a:solidFill>
                  <a:srgbClr val="000000"/>
                </a:solidFill>
                <a:effectLst/>
                <a:latin typeface="Times New Roman" panose="02020603050405020304" pitchFamily="18" charset="0"/>
              </a:rPr>
              <a:t>. </a:t>
            </a:r>
            <a:endParaRPr lang="en-US" sz="3600" dirty="0"/>
          </a:p>
          <a:p>
            <a:pPr algn="just" rtl="0">
              <a:spcBef>
                <a:spcPts val="0"/>
              </a:spcBef>
              <a:spcAft>
                <a:spcPts val="0"/>
              </a:spcAft>
            </a:pPr>
            <a:r>
              <a:rPr lang="en-US" sz="2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chemeClr val="tx1"/>
                </a:solidFill>
                <a:latin typeface="Times New Roman" panose="02020603050405020304" pitchFamily="18" charset="0"/>
                <a:cs typeface="Times New Roman" panose="02020603050405020304" pitchFamily="18" charset="0"/>
              </a:rPr>
              <a:t>Nhờ xác định được kích thước và hình dạng của Trái Đất mà bằng các thiết bị định vị toàn cầu, có thể xác định được tọa độ của các địa điểm trên Trái Đất, khoảng cách giữa các điểm hay vẽ chính xác bản đồ thế giới.</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31640" y="68216"/>
            <a:ext cx="6363152" cy="523220"/>
          </a:xfrm>
          <a:prstGeom prst="rect">
            <a:avLst/>
          </a:prstGeom>
        </p:spPr>
        <p:txBody>
          <a:bodyPr wrap="none">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2</a:t>
            </a:r>
            <a:r>
              <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Hình</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dạng</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và</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kích</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thước</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của</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Trái</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Đất</a:t>
            </a:r>
            <a:endPar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751" y1="76052" x2="6751" y2="76052"/>
                        <a14:foregroundMark x1="48398" y1="49029" x2="48398" y2="49029"/>
                        <a14:foregroundMark x1="1030" y1="24110" x2="1030" y2="24110"/>
                        <a14:foregroundMark x1="85927" y1="23867" x2="85927" y2="23867"/>
                        <a14:foregroundMark x1="686" y1="24515" x2="86270" y2="23382"/>
                        <a14:foregroundMark x1="1602" y1="62783" x2="1602" y2="62783"/>
                        <a14:foregroundMark x1="85011" y1="61893" x2="85011" y2="61893"/>
                        <a14:foregroundMark x1="2288" y1="63026" x2="85011" y2="62298"/>
                        <a14:foregroundMark x1="1030" y1="24515" x2="1030" y2="62783"/>
                        <a14:foregroundMark x1="85927" y1="24110" x2="85698" y2="60761"/>
                        <a14:foregroundMark x1="343" y1="24110" x2="36613" y2="40534"/>
                        <a14:foregroundMark x1="2517" y1="61893" x2="86270" y2="23139"/>
                        <a14:foregroundMark x1="2288" y1="44337" x2="85698" y2="41667"/>
                        <a14:foregroundMark x1="1602" y1="34628" x2="84668" y2="61246"/>
                        <a14:foregroundMark x1="12815" y1="33495" x2="12815" y2="33495"/>
                        <a14:foregroundMark x1="38215" y1="30178" x2="38215" y2="30178"/>
                        <a14:foregroundMark x1="43593" y1="63673" x2="42677" y2="23139"/>
                        <a14:foregroundMark x1="1945" y1="34223" x2="40732" y2="26294"/>
                        <a14:foregroundMark x1="17849" y1="24272" x2="17849" y2="24272"/>
                        <a14:foregroundMark x1="17849" y1="24272" x2="39817" y2="38916"/>
                        <a14:foregroundMark x1="45195" y1="24515" x2="86957" y2="42071"/>
                        <a14:foregroundMark x1="64989" y1="24515" x2="66590" y2="38673"/>
                        <a14:foregroundMark x1="45538" y1="33738" x2="85355" y2="37379"/>
                        <a14:foregroundMark x1="82494" y1="31715" x2="78032" y2="56230"/>
                        <a14:foregroundMark x1="47483" y1="63026" x2="78604" y2="40049"/>
                        <a14:foregroundMark x1="46453" y1="42961" x2="76087" y2="57848"/>
                        <a14:foregroundMark x1="63730" y1="62136" x2="64645" y2="50162"/>
                        <a14:foregroundMark x1="35698" y1="63026" x2="30320" y2="47735"/>
                        <a14:foregroundMark x1="24485" y1="62540" x2="38902" y2="57848"/>
                        <a14:foregroundMark x1="1030" y1="62136" x2="12128" y2="37783"/>
                      </a14:backgroundRemoval>
                    </a14:imgEffect>
                  </a14:imgLayer>
                </a14:imgProps>
              </a:ext>
              <a:ext uri="{28A0092B-C50C-407E-A947-70E740481C1C}">
                <a14:useLocalDpi xmlns:a14="http://schemas.microsoft.com/office/drawing/2010/main" val="0"/>
              </a:ext>
            </a:extLst>
          </a:blip>
          <a:stretch>
            <a:fillRect/>
          </a:stretch>
        </p:blipFill>
        <p:spPr>
          <a:xfrm>
            <a:off x="251520" y="-226387"/>
            <a:ext cx="1156402" cy="1635646"/>
          </a:xfrm>
          <a:prstGeom prst="rect">
            <a:avLst/>
          </a:prstGeom>
        </p:spPr>
      </p:pic>
    </p:spTree>
    <p:extLst>
      <p:ext uri="{BB962C8B-B14F-4D97-AF65-F5344CB8AC3E}">
        <p14:creationId xmlns:p14="http://schemas.microsoft.com/office/powerpoint/2010/main" val="170567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down)">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arn(inVertical)">
                                      <p:cBhvr>
                                        <p:cTn id="1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683FFE0-513F-4E3A-9EFF-44F278A7621B}"/>
              </a:ext>
            </a:extLst>
          </p:cNvPr>
          <p:cNvSpPr txBox="1"/>
          <p:nvPr/>
        </p:nvSpPr>
        <p:spPr>
          <a:xfrm>
            <a:off x="3809213" y="1851670"/>
            <a:ext cx="4154022" cy="923330"/>
          </a:xfrm>
          <a:prstGeom prst="rect">
            <a:avLst/>
          </a:prstGeom>
          <a:noFill/>
        </p:spPr>
        <p:txBody>
          <a:bodyPr wrap="none" rtlCol="0">
            <a:spAutoFit/>
          </a:bodyPr>
          <a:lstStyle/>
          <a:p>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rPr>
              <a:t>LUYỆN TẬP</a:t>
            </a:r>
            <a:endParaRPr lang="vi-VN"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4347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phông nền\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9144000" cy="59055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AEEB608B-00D2-48FC-A5A4-0B31C101A24A}"/>
              </a:ext>
            </a:extLst>
          </p:cNvPr>
          <p:cNvSpPr txBox="1"/>
          <p:nvPr/>
        </p:nvSpPr>
        <p:spPr>
          <a:xfrm>
            <a:off x="1547664" y="987574"/>
            <a:ext cx="5100692"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hát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endParaRPr lang="vi-VN" sz="2400" dirty="0">
              <a:latin typeface="Times New Roman" panose="02020603050405020304" pitchFamily="18" charset="0"/>
              <a:cs typeface="Times New Roman" panose="02020603050405020304" pitchFamily="18" charset="0"/>
            </a:endParaRPr>
          </a:p>
        </p:txBody>
      </p:sp>
      <p:pic>
        <p:nvPicPr>
          <p:cNvPr id="3" name="Trai dat n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35442"/>
            <a:ext cx="9144000" cy="3052531"/>
          </a:xfrm>
          <a:prstGeom prst="rect">
            <a:avLst/>
          </a:prstGeom>
        </p:spPr>
      </p:pic>
    </p:spTree>
    <p:extLst>
      <p:ext uri="{BB962C8B-B14F-4D97-AF65-F5344CB8AC3E}">
        <p14:creationId xmlns:p14="http://schemas.microsoft.com/office/powerpoint/2010/main" val="2683321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B189B41D-D572-456E-968F-BBE72AC02B6B}"/>
              </a:ext>
            </a:extLst>
          </p:cNvPr>
          <p:cNvSpPr txBox="1"/>
          <p:nvPr/>
        </p:nvSpPr>
        <p:spPr>
          <a:xfrm>
            <a:off x="3635896" y="1094422"/>
            <a:ext cx="5328592" cy="295465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rtl="0">
              <a:spcBef>
                <a:spcPts val="0"/>
              </a:spcBef>
              <a:spcAft>
                <a:spcPts val="0"/>
              </a:spcAft>
            </a:pPr>
            <a:r>
              <a:rPr lang="vi-VN" sz="2800" b="0" i="1" u="none" strike="noStrike" dirty="0">
                <a:solidFill>
                  <a:srgbClr val="000000"/>
                </a:solidFill>
                <a:effectLst/>
                <a:latin typeface="Times New Roman" panose="02020603050405020304" pitchFamily="18" charset="0"/>
              </a:rPr>
              <a:t>Câu 1: Trong hệ Mặt Trời, hành tinh nào sau đây xa Mặt Trời nhất ?</a:t>
            </a:r>
            <a:endParaRPr lang="vi-VN" sz="2800" b="0" dirty="0">
              <a:effectLst/>
            </a:endParaRPr>
          </a:p>
          <a:p>
            <a:pPr algn="just" rtl="0">
              <a:spcBef>
                <a:spcPts val="0"/>
              </a:spcBef>
              <a:spcAft>
                <a:spcPts val="0"/>
              </a:spcAft>
            </a:pPr>
            <a:r>
              <a:rPr lang="vi-VN" sz="2800" b="0" i="0" u="none" strike="noStrike" dirty="0">
                <a:solidFill>
                  <a:srgbClr val="000000"/>
                </a:solidFill>
                <a:effectLst/>
                <a:latin typeface="Times New Roman" panose="02020603050405020304" pitchFamily="18" charset="0"/>
              </a:rPr>
              <a:t>A. Kim tinh.</a:t>
            </a:r>
            <a:endParaRPr lang="vi-VN" sz="2800" b="0" dirty="0">
              <a:effectLst/>
            </a:endParaRPr>
          </a:p>
          <a:p>
            <a:pPr algn="just" rtl="0">
              <a:spcBef>
                <a:spcPts val="0"/>
              </a:spcBef>
              <a:spcAft>
                <a:spcPts val="0"/>
              </a:spcAft>
            </a:pPr>
            <a:r>
              <a:rPr lang="vi-VN" sz="2800" b="0" i="0" u="none" strike="noStrike" dirty="0">
                <a:solidFill>
                  <a:srgbClr val="000000"/>
                </a:solidFill>
                <a:effectLst/>
                <a:latin typeface="Times New Roman" panose="02020603050405020304" pitchFamily="18" charset="0"/>
              </a:rPr>
              <a:t>B. Thiên Vương tinh.</a:t>
            </a:r>
            <a:endParaRPr lang="vi-VN" sz="2800" b="0" dirty="0">
              <a:effectLst/>
            </a:endParaRPr>
          </a:p>
          <a:p>
            <a:pPr algn="just" rtl="0">
              <a:spcBef>
                <a:spcPts val="0"/>
              </a:spcBef>
              <a:spcAft>
                <a:spcPts val="0"/>
              </a:spcAft>
            </a:pPr>
            <a:r>
              <a:rPr lang="vi-VN" sz="2800" b="0" i="0" u="none" strike="noStrike" dirty="0">
                <a:solidFill>
                  <a:srgbClr val="000000"/>
                </a:solidFill>
                <a:effectLst/>
                <a:latin typeface="Times New Roman" panose="02020603050405020304" pitchFamily="18" charset="0"/>
              </a:rPr>
              <a:t>C. Thủy tinh.</a:t>
            </a:r>
            <a:endParaRPr lang="vi-VN" sz="2800" b="0" dirty="0">
              <a:effectLst/>
            </a:endParaRPr>
          </a:p>
          <a:p>
            <a:pPr algn="just" rtl="0">
              <a:spcBef>
                <a:spcPts val="0"/>
              </a:spcBef>
              <a:spcAft>
                <a:spcPts val="0"/>
              </a:spcAft>
            </a:pPr>
            <a:r>
              <a:rPr lang="vi-VN" sz="2800" b="0" i="0" u="none" strike="noStrike" dirty="0">
                <a:solidFill>
                  <a:srgbClr val="000000"/>
                </a:solidFill>
                <a:effectLst/>
                <a:latin typeface="Times New Roman" panose="02020603050405020304" pitchFamily="18" charset="0"/>
              </a:rPr>
              <a:t>D. Hải Vương tinh.</a:t>
            </a:r>
            <a:endParaRPr lang="vi-VN" sz="2800" b="0" dirty="0">
              <a:effectLst/>
            </a:endParaRPr>
          </a:p>
          <a:p>
            <a:endParaRPr lang="vi-VN" dirty="0"/>
          </a:p>
        </p:txBody>
      </p:sp>
      <p:sp>
        <p:nvSpPr>
          <p:cNvPr id="5" name="Hình Bầu dục 4">
            <a:extLst>
              <a:ext uri="{FF2B5EF4-FFF2-40B4-BE49-F238E27FC236}">
                <a16:creationId xmlns:a16="http://schemas.microsoft.com/office/drawing/2014/main" id="{2AE558E2-30C9-484F-9CBA-C0FFC7F8357D}"/>
              </a:ext>
            </a:extLst>
          </p:cNvPr>
          <p:cNvSpPr/>
          <p:nvPr/>
        </p:nvSpPr>
        <p:spPr>
          <a:xfrm>
            <a:off x="3635896" y="3219822"/>
            <a:ext cx="50405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395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DD53071-4237-49D3-A11D-D430CD94A7C6}"/>
              </a:ext>
            </a:extLst>
          </p:cNvPr>
          <p:cNvSpPr txBox="1"/>
          <p:nvPr/>
        </p:nvSpPr>
        <p:spPr>
          <a:xfrm>
            <a:off x="3707904" y="1131590"/>
            <a:ext cx="5184576" cy="31085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2: Trong hệ Mặt Trời, hành tinh nào sau đây gần Mặt Trời nhất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Mộc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Kim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Thủy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Thổ tinh.</a:t>
            </a:r>
            <a:endParaRPr lang="vi-VN" sz="2800"/>
          </a:p>
        </p:txBody>
      </p:sp>
      <p:sp>
        <p:nvSpPr>
          <p:cNvPr id="4" name="Hình Bầu dục 3">
            <a:extLst>
              <a:ext uri="{FF2B5EF4-FFF2-40B4-BE49-F238E27FC236}">
                <a16:creationId xmlns:a16="http://schemas.microsoft.com/office/drawing/2014/main" id="{DC5C8ECC-4A04-4635-AD82-E4821A75F64A}"/>
              </a:ext>
            </a:extLst>
          </p:cNvPr>
          <p:cNvSpPr/>
          <p:nvPr/>
        </p:nvSpPr>
        <p:spPr>
          <a:xfrm>
            <a:off x="3707904" y="329183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63016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068B4EA-AA42-4DD2-A4D9-0133AED721EC}"/>
              </a:ext>
            </a:extLst>
          </p:cNvPr>
          <p:cNvSpPr txBox="1"/>
          <p:nvPr/>
        </p:nvSpPr>
        <p:spPr>
          <a:xfrm>
            <a:off x="3563888" y="1017478"/>
            <a:ext cx="5400600"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3: Đứng thứ năm trong hệ Mặt Trời (tính từ trong ra) và có kích thước lớn nhất là:</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Mộc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Hải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Thiên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Hỏa tinh.</a:t>
            </a:r>
            <a:endParaRPr lang="vi-VN" sz="2800" b="0">
              <a:effectLst/>
            </a:endParaRPr>
          </a:p>
        </p:txBody>
      </p:sp>
      <p:sp>
        <p:nvSpPr>
          <p:cNvPr id="4" name="Hình Bầu dục 3">
            <a:extLst>
              <a:ext uri="{FF2B5EF4-FFF2-40B4-BE49-F238E27FC236}">
                <a16:creationId xmlns:a16="http://schemas.microsoft.com/office/drawing/2014/main" id="{17B27C52-4DAA-4AE7-86E6-7A5FA03FC71F}"/>
              </a:ext>
            </a:extLst>
          </p:cNvPr>
          <p:cNvSpPr/>
          <p:nvPr/>
        </p:nvSpPr>
        <p:spPr>
          <a:xfrm>
            <a:off x="3563888" y="235572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546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76451104-B43C-40EB-922A-6AD4F91CC805}"/>
              </a:ext>
            </a:extLst>
          </p:cNvPr>
          <p:cNvSpPr txBox="1"/>
          <p:nvPr/>
        </p:nvSpPr>
        <p:spPr>
          <a:xfrm>
            <a:off x="3707904" y="1131590"/>
            <a:ext cx="5256584" cy="2677656"/>
          </a:xfrm>
          <a:prstGeom prst="rect">
            <a:avLst/>
          </a:prstGeom>
          <a:solidFill>
            <a:schemeClr val="bg1"/>
          </a:solidFill>
        </p:spPr>
        <p:style>
          <a:lnRef idx="3">
            <a:schemeClr val="lt1"/>
          </a:lnRef>
          <a:fillRef idx="1">
            <a:schemeClr val="accent3"/>
          </a:fillRef>
          <a:effectRef idx="1">
            <a:schemeClr val="accent3"/>
          </a:effectRef>
          <a:fontRef idx="minor">
            <a:schemeClr val="lt1"/>
          </a:fontRef>
        </p:style>
        <p:txBody>
          <a:bodyPr wrap="square">
            <a:spAutoFit/>
          </a:bodyPr>
          <a:lstStyle/>
          <a:p>
            <a:pPr algn="just" rtl="0">
              <a:spcBef>
                <a:spcPts val="0"/>
              </a:spcBef>
              <a:spcAft>
                <a:spcPts val="0"/>
              </a:spcAft>
            </a:pPr>
            <a:r>
              <a:rPr lang="vi-VN" sz="2400" b="0" i="1" u="none" strike="noStrike" dirty="0">
                <a:solidFill>
                  <a:srgbClr val="000000"/>
                </a:solidFill>
                <a:effectLst/>
                <a:latin typeface="Times New Roman" panose="02020603050405020304" pitchFamily="18" charset="0"/>
              </a:rPr>
              <a:t>Câu 4: Đứng thứ nhất trong hệ Mặt Trời (tính từ trong ra) và có kích thước nhỏ nhất là:</a:t>
            </a:r>
            <a:endParaRPr lang="vi-VN" sz="2400" b="0" dirty="0">
              <a:effectLst/>
            </a:endParaRPr>
          </a:p>
          <a:p>
            <a:pPr algn="just" rtl="0">
              <a:spcBef>
                <a:spcPts val="0"/>
              </a:spcBef>
              <a:spcAft>
                <a:spcPts val="0"/>
              </a:spcAft>
            </a:pPr>
            <a:r>
              <a:rPr lang="vi-VN" sz="2400" b="0" i="0" u="none" strike="noStrike" dirty="0">
                <a:solidFill>
                  <a:srgbClr val="000000"/>
                </a:solidFill>
                <a:effectLst/>
                <a:latin typeface="Times New Roman" panose="02020603050405020304" pitchFamily="18" charset="0"/>
              </a:rPr>
              <a:t>A. Mộc tinh.</a:t>
            </a:r>
            <a:endParaRPr lang="vi-VN" sz="2400" b="0" dirty="0">
              <a:effectLst/>
            </a:endParaRPr>
          </a:p>
          <a:p>
            <a:pPr algn="just" rtl="0">
              <a:spcBef>
                <a:spcPts val="0"/>
              </a:spcBef>
              <a:spcAft>
                <a:spcPts val="0"/>
              </a:spcAft>
            </a:pPr>
            <a:r>
              <a:rPr lang="vi-VN" sz="2400" b="0" i="0" u="none" strike="noStrike" dirty="0">
                <a:solidFill>
                  <a:srgbClr val="000000"/>
                </a:solidFill>
                <a:effectLst/>
                <a:latin typeface="Times New Roman" panose="02020603050405020304" pitchFamily="18" charset="0"/>
              </a:rPr>
              <a:t>B. Thủy tinh.</a:t>
            </a:r>
            <a:endParaRPr lang="vi-VN" sz="2400" b="0" dirty="0">
              <a:effectLst/>
            </a:endParaRPr>
          </a:p>
          <a:p>
            <a:pPr algn="just" rtl="0">
              <a:spcBef>
                <a:spcPts val="0"/>
              </a:spcBef>
              <a:spcAft>
                <a:spcPts val="0"/>
              </a:spcAft>
            </a:pPr>
            <a:r>
              <a:rPr lang="vi-VN" sz="2400" b="0" i="0" u="none" strike="noStrike" dirty="0">
                <a:solidFill>
                  <a:srgbClr val="000000"/>
                </a:solidFill>
                <a:effectLst/>
                <a:latin typeface="Times New Roman" panose="02020603050405020304" pitchFamily="18" charset="0"/>
              </a:rPr>
              <a:t>C. Kim tinh.</a:t>
            </a:r>
            <a:endParaRPr lang="vi-VN" sz="2400" b="0" dirty="0">
              <a:effectLst/>
            </a:endParaRPr>
          </a:p>
          <a:p>
            <a:pPr algn="just" rtl="0">
              <a:spcBef>
                <a:spcPts val="0"/>
              </a:spcBef>
              <a:spcAft>
                <a:spcPts val="0"/>
              </a:spcAft>
            </a:pPr>
            <a:r>
              <a:rPr lang="vi-VN" sz="2400" b="0" i="0" u="none" strike="noStrike" dirty="0">
                <a:solidFill>
                  <a:srgbClr val="000000"/>
                </a:solidFill>
                <a:effectLst/>
                <a:latin typeface="Times New Roman" panose="02020603050405020304" pitchFamily="18" charset="0"/>
              </a:rPr>
              <a:t>D. Thổ tinh.</a:t>
            </a:r>
            <a:endParaRPr lang="vi-VN" sz="2400" b="0" dirty="0">
              <a:effectLst/>
            </a:endParaRPr>
          </a:p>
        </p:txBody>
      </p:sp>
      <p:sp>
        <p:nvSpPr>
          <p:cNvPr id="4" name="Hình Bầu dục 3">
            <a:extLst>
              <a:ext uri="{FF2B5EF4-FFF2-40B4-BE49-F238E27FC236}">
                <a16:creationId xmlns:a16="http://schemas.microsoft.com/office/drawing/2014/main" id="{3A1C2457-4C8A-423B-8CCE-18A492FDDBE3}"/>
              </a:ext>
            </a:extLst>
          </p:cNvPr>
          <p:cNvSpPr/>
          <p:nvPr/>
        </p:nvSpPr>
        <p:spPr>
          <a:xfrm>
            <a:off x="3707904" y="2643758"/>
            <a:ext cx="36533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736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0569124-EE21-48DA-A6A5-6DD71FD22AAF}"/>
              </a:ext>
            </a:extLst>
          </p:cNvPr>
          <p:cNvSpPr txBox="1"/>
          <p:nvPr/>
        </p:nvSpPr>
        <p:spPr>
          <a:xfrm>
            <a:off x="3419872" y="123478"/>
            <a:ext cx="5472608" cy="4832092"/>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rtl="0">
              <a:spcBef>
                <a:spcPts val="0"/>
              </a:spcBef>
              <a:spcAft>
                <a:spcPts val="0"/>
              </a:spcAft>
            </a:pPr>
            <a:r>
              <a:rPr lang="vi-VN" sz="2800" b="0" i="1" u="none" strike="noStrike" dirty="0">
                <a:solidFill>
                  <a:srgbClr val="000000"/>
                </a:solidFill>
                <a:effectLst/>
                <a:latin typeface="Times New Roman" panose="02020603050405020304" pitchFamily="18" charset="0"/>
              </a:rPr>
              <a:t>Câu 5: Nội dung nào sau đây </a:t>
            </a:r>
            <a:r>
              <a:rPr lang="vi-VN" sz="2800" b="1" i="1" u="none" strike="noStrike" dirty="0">
                <a:solidFill>
                  <a:srgbClr val="000000"/>
                </a:solidFill>
                <a:effectLst/>
                <a:latin typeface="Times New Roman" panose="02020603050405020304" pitchFamily="18" charset="0"/>
              </a:rPr>
              <a:t>không</a:t>
            </a:r>
            <a:r>
              <a:rPr lang="vi-VN" sz="2800" b="0" i="1" u="none" strike="noStrike" dirty="0">
                <a:solidFill>
                  <a:srgbClr val="000000"/>
                </a:solidFill>
                <a:effectLst/>
                <a:latin typeface="Times New Roman" panose="02020603050405020304" pitchFamily="18" charset="0"/>
              </a:rPr>
              <a:t> đúng với vị trí của Trái Đất trong hệ Mặt Trời?</a:t>
            </a:r>
            <a:endParaRPr lang="vi-VN" sz="2800" b="0" dirty="0">
              <a:effectLst/>
            </a:endParaRPr>
          </a:p>
          <a:p>
            <a:pPr algn="just" rtl="0">
              <a:spcBef>
                <a:spcPts val="0"/>
              </a:spcBef>
              <a:spcAft>
                <a:spcPts val="0"/>
              </a:spcAft>
            </a:pPr>
            <a:r>
              <a:rPr lang="vi-VN" sz="2800" b="0" i="0" u="none" strike="noStrike" dirty="0">
                <a:solidFill>
                  <a:srgbClr val="000000"/>
                </a:solidFill>
                <a:effectLst/>
                <a:latin typeface="Times New Roman" panose="02020603050405020304" pitchFamily="18" charset="0"/>
              </a:rPr>
              <a:t>A. Nằm ở vị trí thứ ba từ Mặt Trời trở ra.</a:t>
            </a:r>
            <a:endParaRPr lang="vi-VN" sz="2800" b="0" dirty="0">
              <a:effectLst/>
            </a:endParaRPr>
          </a:p>
          <a:p>
            <a:pPr algn="just" rtl="0">
              <a:spcBef>
                <a:spcPts val="0"/>
              </a:spcBef>
              <a:spcAft>
                <a:spcPts val="0"/>
              </a:spcAft>
            </a:pPr>
            <a:r>
              <a:rPr lang="vi-VN" sz="2800" b="0" i="0" u="none" strike="noStrike" dirty="0">
                <a:solidFill>
                  <a:srgbClr val="000000"/>
                </a:solidFill>
                <a:effectLst/>
                <a:latin typeface="Times New Roman" panose="02020603050405020304" pitchFamily="18" charset="0"/>
              </a:rPr>
              <a:t>B. Nằm ở vị trí thứ ba từ ngoài trở vào Mặt Trời.</a:t>
            </a:r>
            <a:endParaRPr lang="vi-VN" sz="2800" b="0" dirty="0">
              <a:effectLst/>
            </a:endParaRPr>
          </a:p>
          <a:p>
            <a:pPr algn="just" rtl="0">
              <a:spcBef>
                <a:spcPts val="0"/>
              </a:spcBef>
              <a:spcAft>
                <a:spcPts val="0"/>
              </a:spcAft>
            </a:pPr>
            <a:r>
              <a:rPr lang="vi-VN" sz="2800" b="0" i="0" u="none" strike="noStrike" dirty="0">
                <a:solidFill>
                  <a:srgbClr val="000000"/>
                </a:solidFill>
                <a:effectLst/>
                <a:latin typeface="Times New Roman" panose="02020603050405020304" pitchFamily="18" charset="0"/>
              </a:rPr>
              <a:t>C. Khoảng cách đến Mặt Trời là 149,6 triệu km.</a:t>
            </a:r>
            <a:endParaRPr lang="vi-VN" sz="2800" b="0" dirty="0">
              <a:effectLst/>
            </a:endParaRPr>
          </a:p>
          <a:p>
            <a:pPr algn="just" rtl="0">
              <a:spcBef>
                <a:spcPts val="0"/>
              </a:spcBef>
              <a:spcAft>
                <a:spcPts val="0"/>
              </a:spcAft>
            </a:pPr>
            <a:r>
              <a:rPr lang="vi-VN" sz="2800" b="0" i="0" u="none" strike="noStrike" dirty="0">
                <a:solidFill>
                  <a:srgbClr val="000000"/>
                </a:solidFill>
                <a:effectLst/>
                <a:latin typeface="Times New Roman" panose="02020603050405020304" pitchFamily="18" charset="0"/>
              </a:rPr>
              <a:t>D. Khoảng cách từ Mặt Trời đến Trái Đất phù hợp cho sự sống. </a:t>
            </a:r>
            <a:endParaRPr lang="vi-VN" sz="2800" b="0" dirty="0">
              <a:effectLst/>
            </a:endParaRPr>
          </a:p>
        </p:txBody>
      </p:sp>
      <p:sp>
        <p:nvSpPr>
          <p:cNvPr id="3" name="Hình Bầu dục 2">
            <a:extLst>
              <a:ext uri="{FF2B5EF4-FFF2-40B4-BE49-F238E27FC236}">
                <a16:creationId xmlns:a16="http://schemas.microsoft.com/office/drawing/2014/main" id="{903D0240-0A3D-4FBC-A179-A50E2C5B3678}"/>
              </a:ext>
            </a:extLst>
          </p:cNvPr>
          <p:cNvSpPr/>
          <p:nvPr/>
        </p:nvSpPr>
        <p:spPr>
          <a:xfrm>
            <a:off x="3419872" y="228371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6530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C5D0956-5156-4D05-8A1E-99978C12A6E2}"/>
              </a:ext>
            </a:extLst>
          </p:cNvPr>
          <p:cNvSpPr txBox="1"/>
          <p:nvPr/>
        </p:nvSpPr>
        <p:spPr>
          <a:xfrm>
            <a:off x="3635896" y="1059582"/>
            <a:ext cx="5220072" cy="2800767"/>
          </a:xfrm>
          <a:prstGeom prst="rect">
            <a:avLst/>
          </a:prstGeom>
          <a:noFill/>
        </p:spPr>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6: Trái Đất có dạng hình gì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Tròn.</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Cầu.</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Elip.</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Vuông.</a:t>
            </a:r>
            <a:endParaRPr lang="vi-VN" sz="2800" b="0">
              <a:effectLst/>
            </a:endParaRPr>
          </a:p>
          <a:p>
            <a:r>
              <a:rPr lang="vi-VN"/>
              <a:t/>
            </a:r>
            <a:br>
              <a:rPr lang="vi-VN"/>
            </a:br>
            <a:endParaRPr lang="vi-VN"/>
          </a:p>
        </p:txBody>
      </p:sp>
      <p:sp>
        <p:nvSpPr>
          <p:cNvPr id="4" name="Hình Bầu dục 3">
            <a:extLst>
              <a:ext uri="{FF2B5EF4-FFF2-40B4-BE49-F238E27FC236}">
                <a16:creationId xmlns:a16="http://schemas.microsoft.com/office/drawing/2014/main" id="{55B64DFF-3A17-494A-ACC3-8014B4AB4E3B}"/>
              </a:ext>
            </a:extLst>
          </p:cNvPr>
          <p:cNvSpPr/>
          <p:nvPr/>
        </p:nvSpPr>
        <p:spPr>
          <a:xfrm>
            <a:off x="3635896" y="192367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136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7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F802EFB-07AE-4E46-BD53-9FEC0AF97B1C}"/>
              </a:ext>
            </a:extLst>
          </p:cNvPr>
          <p:cNvSpPr txBox="1"/>
          <p:nvPr/>
        </p:nvSpPr>
        <p:spPr>
          <a:xfrm>
            <a:off x="2411760" y="1203598"/>
            <a:ext cx="6246440" cy="3108543"/>
          </a:xfrm>
          <a:prstGeom prst="rect">
            <a:avLst/>
          </a:prstGeom>
          <a:noFill/>
        </p:spPr>
        <p:txBody>
          <a:bodyPr wrap="square">
            <a:spAutoFit/>
          </a:bodyPr>
          <a:lstStyle/>
          <a:p>
            <a:pPr algn="just" rtl="0">
              <a:spcBef>
                <a:spcPts val="0"/>
              </a:spcBef>
              <a:spcAft>
                <a:spcPts val="0"/>
              </a:spcAft>
            </a:pPr>
            <a:r>
              <a:rPr lang="vi-VN" sz="3200" b="0" i="1" u="none" strike="noStrike">
                <a:solidFill>
                  <a:srgbClr val="000000"/>
                </a:solidFill>
                <a:effectLst/>
                <a:latin typeface="Times New Roman" panose="02020603050405020304" pitchFamily="18" charset="0"/>
              </a:rPr>
              <a:t>Câu 7: Bán kính của Trái Đất là:</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A. 6378 km.</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B. 40 076 km.</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C. 510 triệu km</a:t>
            </a:r>
            <a:r>
              <a:rPr lang="vi-VN" sz="3200" b="0" i="0" u="none" strike="noStrike" baseline="30000">
                <a:solidFill>
                  <a:srgbClr val="000000"/>
                </a:solidFill>
                <a:effectLst/>
                <a:latin typeface="Times New Roman" panose="02020603050405020304" pitchFamily="18" charset="0"/>
              </a:rPr>
              <a:t>2</a:t>
            </a:r>
            <a:r>
              <a:rPr lang="vi-VN" sz="3200" b="0" i="0" u="none" strike="noStrike">
                <a:solidFill>
                  <a:srgbClr val="000000"/>
                </a:solidFill>
                <a:effectLst/>
                <a:latin typeface="Times New Roman" panose="02020603050405020304" pitchFamily="18" charset="0"/>
              </a:rPr>
              <a:t>.</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D. 149,6 triệu km.</a:t>
            </a:r>
            <a:endParaRPr lang="vi-VN" sz="3200" b="0">
              <a:effectLst/>
            </a:endParaRPr>
          </a:p>
          <a:p>
            <a:r>
              <a:rPr lang="vi-VN"/>
              <a:t/>
            </a:r>
            <a:br>
              <a:rPr lang="vi-VN"/>
            </a:br>
            <a:endParaRPr lang="vi-VN"/>
          </a:p>
        </p:txBody>
      </p:sp>
      <p:sp>
        <p:nvSpPr>
          <p:cNvPr id="5" name="Hình Bầu dục 4">
            <a:extLst>
              <a:ext uri="{FF2B5EF4-FFF2-40B4-BE49-F238E27FC236}">
                <a16:creationId xmlns:a16="http://schemas.microsoft.com/office/drawing/2014/main" id="{410F8F1F-CC1C-4FB7-BC76-B380F5BD4484}"/>
              </a:ext>
            </a:extLst>
          </p:cNvPr>
          <p:cNvSpPr/>
          <p:nvPr/>
        </p:nvSpPr>
        <p:spPr>
          <a:xfrm>
            <a:off x="2339752" y="1707654"/>
            <a:ext cx="648072"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9435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5000" r="-14000" b="-3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C1BA4A6-7AEC-4041-84DF-5AE61CDDB500}"/>
              </a:ext>
            </a:extLst>
          </p:cNvPr>
          <p:cNvSpPr txBox="1"/>
          <p:nvPr/>
        </p:nvSpPr>
        <p:spPr>
          <a:xfrm>
            <a:off x="755576" y="483518"/>
            <a:ext cx="7416824" cy="3046988"/>
          </a:xfrm>
          <a:prstGeom prst="rect">
            <a:avLst/>
          </a:prstGeom>
          <a:noFill/>
        </p:spPr>
        <p:txBody>
          <a:bodyPr wrap="square">
            <a:spAutoFit/>
          </a:bodyPr>
          <a:lstStyle/>
          <a:p>
            <a:pPr algn="just" rtl="0">
              <a:spcBef>
                <a:spcPts val="0"/>
              </a:spcBef>
              <a:spcAft>
                <a:spcPts val="0"/>
              </a:spcAft>
            </a:pPr>
            <a:r>
              <a:rPr lang="vi-VN" sz="2400" b="1" i="1" u="none" strike="noStrike">
                <a:solidFill>
                  <a:srgbClr val="000000"/>
                </a:solidFill>
                <a:effectLst/>
                <a:latin typeface="Times New Roman" panose="02020603050405020304" pitchFamily="18" charset="0"/>
              </a:rPr>
              <a:t>Bài 2: Trong các câu sau, câu nào đúng, câu nào sai ?</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Mặt Trời là một hệ hành tinh, gồm nhiều thiên thể.</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Hệ Mặt Trời là một hệ sao, với nhiều sao có khả năng tự phát sáng.</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Hệ Mặt Trời là một hệ sao trong dải Ngân Hà, có tám hành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Mặt Trời là một ngôi sao tự phát ra ánh sáng nằm trong hệ Mặt Trời.</a:t>
            </a:r>
            <a:endParaRPr lang="vi-VN"/>
          </a:p>
        </p:txBody>
      </p:sp>
      <p:sp>
        <p:nvSpPr>
          <p:cNvPr id="4" name="Hình chữ nhật: Góc vát 3">
            <a:extLst>
              <a:ext uri="{FF2B5EF4-FFF2-40B4-BE49-F238E27FC236}">
                <a16:creationId xmlns:a16="http://schemas.microsoft.com/office/drawing/2014/main" id="{0F40968B-B1AA-4316-BC8E-4D2B39F0ECE0}"/>
              </a:ext>
            </a:extLst>
          </p:cNvPr>
          <p:cNvSpPr/>
          <p:nvPr/>
        </p:nvSpPr>
        <p:spPr>
          <a:xfrm>
            <a:off x="7524328" y="84355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S</a:t>
            </a:r>
            <a:endParaRPr lang="vi-VN" sz="2800">
              <a:solidFill>
                <a:srgbClr val="FF0000"/>
              </a:solidFill>
            </a:endParaRPr>
          </a:p>
        </p:txBody>
      </p:sp>
      <p:sp>
        <p:nvSpPr>
          <p:cNvPr id="5" name="Hình chữ nhật: Góc vát 4">
            <a:extLst>
              <a:ext uri="{FF2B5EF4-FFF2-40B4-BE49-F238E27FC236}">
                <a16:creationId xmlns:a16="http://schemas.microsoft.com/office/drawing/2014/main" id="{590CC0E5-F2B0-491C-B37D-9762E2893C93}"/>
              </a:ext>
            </a:extLst>
          </p:cNvPr>
          <p:cNvSpPr/>
          <p:nvPr/>
        </p:nvSpPr>
        <p:spPr>
          <a:xfrm>
            <a:off x="2195736" y="158415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S</a:t>
            </a:r>
            <a:endParaRPr lang="vi-VN" sz="2800">
              <a:solidFill>
                <a:srgbClr val="FF0000"/>
              </a:solidFill>
            </a:endParaRPr>
          </a:p>
        </p:txBody>
      </p:sp>
      <p:sp>
        <p:nvSpPr>
          <p:cNvPr id="6" name="Hình chữ nhật: Góc vát 5">
            <a:extLst>
              <a:ext uri="{FF2B5EF4-FFF2-40B4-BE49-F238E27FC236}">
                <a16:creationId xmlns:a16="http://schemas.microsoft.com/office/drawing/2014/main" id="{71D54E64-98EE-40C3-ABBC-DD6DFF55D5EF}"/>
              </a:ext>
            </a:extLst>
          </p:cNvPr>
          <p:cNvSpPr/>
          <p:nvPr/>
        </p:nvSpPr>
        <p:spPr>
          <a:xfrm>
            <a:off x="2163447" y="234130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Đ</a:t>
            </a:r>
            <a:endParaRPr lang="vi-VN" sz="2800">
              <a:solidFill>
                <a:srgbClr val="FF0000"/>
              </a:solidFill>
            </a:endParaRPr>
          </a:p>
        </p:txBody>
      </p:sp>
      <p:sp>
        <p:nvSpPr>
          <p:cNvPr id="7" name="Hình chữ nhật: Góc vát 6">
            <a:extLst>
              <a:ext uri="{FF2B5EF4-FFF2-40B4-BE49-F238E27FC236}">
                <a16:creationId xmlns:a16="http://schemas.microsoft.com/office/drawing/2014/main" id="{CE51A09F-E39E-45C3-AC23-C53E2FB8D9A6}"/>
              </a:ext>
            </a:extLst>
          </p:cNvPr>
          <p:cNvSpPr/>
          <p:nvPr/>
        </p:nvSpPr>
        <p:spPr>
          <a:xfrm>
            <a:off x="2411760" y="3090884"/>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Đ</a:t>
            </a:r>
            <a:endParaRPr lang="vi-VN" sz="2800">
              <a:solidFill>
                <a:srgbClr val="FF0000"/>
              </a:solidFill>
            </a:endParaRPr>
          </a:p>
        </p:txBody>
      </p:sp>
    </p:spTree>
    <p:extLst>
      <p:ext uri="{BB962C8B-B14F-4D97-AF65-F5344CB8AC3E}">
        <p14:creationId xmlns:p14="http://schemas.microsoft.com/office/powerpoint/2010/main" val="5877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33000"/>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51EB060-80ED-41EC-B72F-7C9E9FEEBD01}"/>
              </a:ext>
            </a:extLst>
          </p:cNvPr>
          <p:cNvSpPr txBox="1"/>
          <p:nvPr/>
        </p:nvSpPr>
        <p:spPr>
          <a:xfrm>
            <a:off x="395536" y="123478"/>
            <a:ext cx="8640960"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rtl="0">
              <a:spcBef>
                <a:spcPts val="0"/>
              </a:spcBef>
              <a:spcAft>
                <a:spcPts val="0"/>
              </a:spcAft>
            </a:pPr>
            <a:r>
              <a:rPr lang="vi-VN" sz="2400" b="1" i="1" u="none" strike="noStrike">
                <a:solidFill>
                  <a:srgbClr val="000000"/>
                </a:solidFill>
                <a:effectLst/>
                <a:latin typeface="Times New Roman" panose="02020603050405020304" pitchFamily="18" charset="0"/>
              </a:rPr>
              <a:t>Bài 3: Để thuyết phục người khác rằng: Trái Đất có dạng hình khối cầu, em có thể sử dụng các dẫn chứng nào sau đây ?</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Ảnh chụp Trái Đất từ vệ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Bóng Trái Đất che Mặt Trăng vào đêm nguyệt thực.</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Sơ đồ hệ Mặt Trời trong SGK.</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Sự tích bánh chưng, bánh giầy. </a:t>
            </a:r>
            <a:endParaRPr lang="vi-VN" sz="2400"/>
          </a:p>
        </p:txBody>
      </p:sp>
      <p:sp>
        <p:nvSpPr>
          <p:cNvPr id="6" name="Hình Bầu dục 5">
            <a:extLst>
              <a:ext uri="{FF2B5EF4-FFF2-40B4-BE49-F238E27FC236}">
                <a16:creationId xmlns:a16="http://schemas.microsoft.com/office/drawing/2014/main" id="{737E757C-EF1A-4FC9-BB0D-F9325945FA01}"/>
              </a:ext>
            </a:extLst>
          </p:cNvPr>
          <p:cNvSpPr/>
          <p:nvPr/>
        </p:nvSpPr>
        <p:spPr>
          <a:xfrm>
            <a:off x="395536" y="84355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a16="http://schemas.microsoft.com/office/drawing/2014/main" id="{943C5B28-4110-45DD-96BA-AE22C8524DD3}"/>
              </a:ext>
            </a:extLst>
          </p:cNvPr>
          <p:cNvSpPr/>
          <p:nvPr/>
        </p:nvSpPr>
        <p:spPr>
          <a:xfrm>
            <a:off x="381454" y="127560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433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54FC432-A598-45A2-B7F3-83F00DCC73DD}"/>
              </a:ext>
            </a:extLst>
          </p:cNvPr>
          <p:cNvSpPr txBox="1"/>
          <p:nvPr/>
        </p:nvSpPr>
        <p:spPr>
          <a:xfrm>
            <a:off x="3809213" y="1851670"/>
            <a:ext cx="3950120" cy="923330"/>
          </a:xfrm>
          <a:prstGeom prst="rect">
            <a:avLst/>
          </a:prstGeom>
          <a:noFill/>
        </p:spPr>
        <p:txBody>
          <a:bodyPr wrap="none" rtlCol="0">
            <a:spAutoFit/>
          </a:bodyPr>
          <a:lstStyle/>
          <a:p>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rPr>
              <a:t>VẬN DỤNG</a:t>
            </a:r>
            <a:endParaRPr lang="vi-VN"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3844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5" y="0"/>
            <a:ext cx="6480719" cy="5143500"/>
          </a:xfrm>
          <a:prstGeom prst="rect">
            <a:avLst/>
          </a:prstGeom>
        </p:spPr>
      </p:pic>
    </p:spTree>
    <p:extLst>
      <p:ext uri="{BB962C8B-B14F-4D97-AF65-F5344CB8AC3E}">
        <p14:creationId xmlns:p14="http://schemas.microsoft.com/office/powerpoint/2010/main" val="193749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798A705-0A4F-4CDE-98E4-8010237B000A}"/>
              </a:ext>
            </a:extLst>
          </p:cNvPr>
          <p:cNvSpPr txBox="1"/>
          <p:nvPr/>
        </p:nvSpPr>
        <p:spPr>
          <a:xfrm>
            <a:off x="107504" y="987574"/>
            <a:ext cx="4572000" cy="2554545"/>
          </a:xfrm>
          <a:prstGeom prst="rect">
            <a:avLst/>
          </a:prstGeom>
          <a:noFill/>
        </p:spPr>
        <p:txBody>
          <a:bodyPr wrap="square">
            <a:spAutoFit/>
          </a:bodyPr>
          <a:lstStyle/>
          <a:p>
            <a:pPr algn="just"/>
            <a:r>
              <a:rPr lang="vi-VN" sz="3200" b="0" i="1" u="none" strike="noStrike" dirty="0" smtClean="0">
                <a:solidFill>
                  <a:srgbClr val="000000"/>
                </a:solidFill>
                <a:effectLst/>
                <a:latin typeface="Times New Roman" panose="02020603050405020304" pitchFamily="18" charset="0"/>
              </a:rPr>
              <a:t>Giả </a:t>
            </a:r>
            <a:r>
              <a:rPr lang="vi-VN" sz="3200" b="0" i="1" u="none" strike="noStrike" dirty="0">
                <a:solidFill>
                  <a:srgbClr val="000000"/>
                </a:solidFill>
                <a:effectLst/>
                <a:latin typeface="Times New Roman" panose="02020603050405020304" pitchFamily="18" charset="0"/>
              </a:rPr>
              <a:t>sử có người sinh sống ở hành tinh khác, em hãy viết một lá thư khoảng 10 dòng giới thiệu về Trái Đất của chúng ta với họ. </a:t>
            </a:r>
            <a:endParaRPr lang="vi-VN" sz="3200" dirty="0"/>
          </a:p>
        </p:txBody>
      </p:sp>
    </p:spTree>
    <p:extLst>
      <p:ext uri="{BB962C8B-B14F-4D97-AF65-F5344CB8AC3E}">
        <p14:creationId xmlns:p14="http://schemas.microsoft.com/office/powerpoint/2010/main" val="383437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85469EB6-0926-48C8-B003-8B1786EC7D99}"/>
              </a:ext>
            </a:extLst>
          </p:cNvPr>
          <p:cNvSpPr txBox="1"/>
          <p:nvPr/>
        </p:nvSpPr>
        <p:spPr>
          <a:xfrm>
            <a:off x="395536" y="267494"/>
            <a:ext cx="5544616" cy="3108543"/>
          </a:xfrm>
          <a:prstGeom prst="rect">
            <a:avLst/>
          </a:prstGeom>
          <a:noFill/>
        </p:spPr>
        <p:txBody>
          <a:bodyPr wrap="square">
            <a:spAutoFit/>
          </a:bodyPr>
          <a:lstStyle/>
          <a:p>
            <a:pPr algn="just"/>
            <a:r>
              <a:rPr lang="vi-VN" sz="2800" b="1" i="1" u="none" strike="noStrike" dirty="0" smtClean="0">
                <a:solidFill>
                  <a:srgbClr val="000000"/>
                </a:solidFill>
                <a:effectLst/>
                <a:latin typeface="Times New Roman" panose="02020603050405020304" pitchFamily="18" charset="0"/>
              </a:rPr>
              <a:t>Khi </a:t>
            </a:r>
            <a:r>
              <a:rPr lang="vi-VN" sz="2800" b="1" i="1" u="none" strike="noStrike" dirty="0">
                <a:solidFill>
                  <a:srgbClr val="000000"/>
                </a:solidFill>
                <a:effectLst/>
                <a:latin typeface="Times New Roman" panose="02020603050405020304" pitchFamily="18" charset="0"/>
              </a:rPr>
              <a:t>đứng ở bờ biển quan sát một con tàu từ xa vào bờ, đầu tiên ta chỉ nhìn thấy ống khói, sau đó là một phần thân tàu, cuối cùng ta mới nhìn thấy toàn bộ con tàu. Dựa vào kiến thức về hình dạng của Trái Đất để giải thích hiện tượng đó.</a:t>
            </a:r>
            <a:endParaRPr lang="vi-VN" sz="2800" b="1" dirty="0"/>
          </a:p>
        </p:txBody>
      </p:sp>
    </p:spTree>
    <p:extLst>
      <p:ext uri="{BB962C8B-B14F-4D97-AF65-F5344CB8AC3E}">
        <p14:creationId xmlns:p14="http://schemas.microsoft.com/office/powerpoint/2010/main" val="398464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635B2B2-1947-4DD8-8325-0861940DAF8F}"/>
              </a:ext>
            </a:extLst>
          </p:cNvPr>
          <p:cNvSpPr txBox="1"/>
          <p:nvPr/>
        </p:nvSpPr>
        <p:spPr>
          <a:xfrm>
            <a:off x="395536" y="771550"/>
            <a:ext cx="6606480" cy="1569660"/>
          </a:xfrm>
          <a:prstGeom prst="rect">
            <a:avLst/>
          </a:prstGeom>
          <a:noFill/>
        </p:spPr>
        <p:txBody>
          <a:bodyPr wrap="square">
            <a:spAutoFit/>
          </a:bodyPr>
          <a:lstStyle/>
          <a:p>
            <a:r>
              <a:rPr lang="vi-VN" sz="3200" b="0" i="1" u="none" strike="noStrike" dirty="0" smtClean="0">
                <a:solidFill>
                  <a:srgbClr val="000000"/>
                </a:solidFill>
                <a:effectLst/>
                <a:latin typeface="Times New Roman" panose="02020603050405020304" pitchFamily="18" charset="0"/>
              </a:rPr>
              <a:t>Tại </a:t>
            </a:r>
            <a:r>
              <a:rPr lang="vi-VN" sz="3200" b="0" i="1" u="none" strike="noStrike" dirty="0">
                <a:solidFill>
                  <a:srgbClr val="000000"/>
                </a:solidFill>
                <a:effectLst/>
                <a:latin typeface="Times New Roman" panose="02020603050405020304" pitchFamily="18" charset="0"/>
              </a:rPr>
              <a:t>sao người ta phải xây dựng các đài quan sát ở ven biển ? Kể tên ba đài quan sát ven biển của nước ta.</a:t>
            </a:r>
            <a:endParaRPr lang="vi-VN" sz="3200" dirty="0"/>
          </a:p>
        </p:txBody>
      </p:sp>
    </p:spTree>
    <p:extLst>
      <p:ext uri="{BB962C8B-B14F-4D97-AF65-F5344CB8AC3E}">
        <p14:creationId xmlns:p14="http://schemas.microsoft.com/office/powerpoint/2010/main" val="68827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3512C7-A9CA-4510-A139-9E641AAE4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64227"/>
            <a:ext cx="4439224" cy="2407523"/>
          </a:xfrm>
          <a:prstGeom prst="rect">
            <a:avLst/>
          </a:prstGeom>
        </p:spPr>
      </p:pic>
      <p:pic>
        <p:nvPicPr>
          <p:cNvPr id="5" name="Hình ảnh 4">
            <a:extLst>
              <a:ext uri="{FF2B5EF4-FFF2-40B4-BE49-F238E27FC236}">
                <a16:creationId xmlns:a16="http://schemas.microsoft.com/office/drawing/2014/main" id="{B1C947CE-D639-49E2-BFAE-68C9A4618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473" y="1923678"/>
            <a:ext cx="3909053" cy="2931790"/>
          </a:xfrm>
          <a:prstGeom prst="rect">
            <a:avLst/>
          </a:prstGeom>
        </p:spPr>
      </p:pic>
      <p:pic>
        <p:nvPicPr>
          <p:cNvPr id="7" name="Hình ảnh 6">
            <a:extLst>
              <a:ext uri="{FF2B5EF4-FFF2-40B4-BE49-F238E27FC236}">
                <a16:creationId xmlns:a16="http://schemas.microsoft.com/office/drawing/2014/main" id="{BC1C4206-5D00-414A-B6F2-F90FE75C9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375" y="164227"/>
            <a:ext cx="4134098" cy="2407523"/>
          </a:xfrm>
          <a:prstGeom prst="rect">
            <a:avLst/>
          </a:prstGeom>
        </p:spPr>
      </p:pic>
      <p:sp>
        <p:nvSpPr>
          <p:cNvPr id="8" name="Hộp Văn bản 7">
            <a:extLst>
              <a:ext uri="{FF2B5EF4-FFF2-40B4-BE49-F238E27FC236}">
                <a16:creationId xmlns:a16="http://schemas.microsoft.com/office/drawing/2014/main" id="{990F78BF-5C85-4977-81A1-FD92BB64C2C5}"/>
              </a:ext>
            </a:extLst>
          </p:cNvPr>
          <p:cNvSpPr txBox="1"/>
          <p:nvPr/>
        </p:nvSpPr>
        <p:spPr>
          <a:xfrm>
            <a:off x="939831" y="2566555"/>
            <a:ext cx="1337226"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Lãnh</a:t>
            </a:r>
            <a:endParaRPr lang="vi-VN" sz="2400"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A30CBF55-F2EF-4737-A914-43DA1D2D8E4D}"/>
              </a:ext>
            </a:extLst>
          </p:cNvPr>
          <p:cNvSpPr txBox="1"/>
          <p:nvPr/>
        </p:nvSpPr>
        <p:spPr>
          <a:xfrm>
            <a:off x="4073304" y="4796044"/>
            <a:ext cx="979755"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endParaRPr lang="vi-VN" sz="2400"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6824CC90-AE37-4AC9-A3F8-DB191F3549E8}"/>
              </a:ext>
            </a:extLst>
          </p:cNvPr>
          <p:cNvSpPr txBox="1"/>
          <p:nvPr/>
        </p:nvSpPr>
        <p:spPr>
          <a:xfrm>
            <a:off x="7048282" y="2566555"/>
            <a:ext cx="1305165"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Hòn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Dấu</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162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par>
                          <p:cTn id="24" fill="hold">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5450D8B-5037-4A7D-8B7F-B660D43AE026}"/>
              </a:ext>
            </a:extLst>
          </p:cNvPr>
          <p:cNvSpPr txBox="1"/>
          <p:nvPr/>
        </p:nvSpPr>
        <p:spPr>
          <a:xfrm>
            <a:off x="3923928" y="1419622"/>
            <a:ext cx="4138697" cy="144655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400" b="1" dirty="0">
                <a:ln/>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XIN CHÀO VÀ </a:t>
            </a:r>
          </a:p>
          <a:p>
            <a:r>
              <a:rPr lang="en-US" sz="4400" b="1" dirty="0">
                <a:ln/>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HẸN GẶP LẠI</a:t>
            </a:r>
            <a:endParaRPr lang="vi-VN" sz="4400" b="1" dirty="0">
              <a:ln/>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83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20538"/>
            <a:ext cx="9180512" cy="5164038"/>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8092875" y="123478"/>
            <a:ext cx="924371" cy="11706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63888" y="976431"/>
            <a:ext cx="4824537" cy="3170099"/>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vi-VN" sz="4000" b="1" cap="none" spc="0" dirty="0">
                <a:ln/>
                <a:solidFill>
                  <a:schemeClr val="accent3"/>
                </a:solidFill>
                <a:effectLst/>
              </a:rPr>
              <a:t>    </a:t>
            </a:r>
            <a:r>
              <a:rPr lang="en-US" sz="4000" b="1" cap="none" spc="0" dirty="0" err="1" smtClean="0">
                <a:ln/>
                <a:solidFill>
                  <a:schemeClr val="accent3"/>
                </a:solidFill>
                <a:effectLst/>
              </a:rPr>
              <a:t>Tiết</a:t>
            </a:r>
            <a:r>
              <a:rPr lang="en-US" sz="4000" b="1" cap="none" spc="0" dirty="0" smtClean="0">
                <a:ln/>
                <a:solidFill>
                  <a:schemeClr val="accent3"/>
                </a:solidFill>
                <a:effectLst/>
              </a:rPr>
              <a:t> </a:t>
            </a:r>
            <a:r>
              <a:rPr lang="en-US" sz="4000" b="1" dirty="0">
                <a:ln/>
                <a:solidFill>
                  <a:schemeClr val="accent3"/>
                </a:solidFill>
              </a:rPr>
              <a:t>7</a:t>
            </a:r>
            <a:r>
              <a:rPr lang="en-US" sz="4000" b="1" cap="none" spc="0" dirty="0" smtClean="0">
                <a:ln/>
                <a:solidFill>
                  <a:schemeClr val="accent3"/>
                </a:solidFill>
                <a:effectLst/>
              </a:rPr>
              <a:t> </a:t>
            </a:r>
            <a:r>
              <a:rPr lang="en-US" sz="4000" b="1" cap="none" spc="0" dirty="0" smtClean="0">
                <a:ln/>
                <a:solidFill>
                  <a:schemeClr val="accent3"/>
                </a:solidFill>
                <a:effectLst/>
              </a:rPr>
              <a:t>- </a:t>
            </a:r>
            <a:r>
              <a:rPr lang="vi-VN" sz="4000" b="1" cap="none" spc="0" dirty="0" smtClean="0">
                <a:ln/>
                <a:solidFill>
                  <a:schemeClr val="accent3"/>
                </a:solidFill>
                <a:effectLst/>
              </a:rPr>
              <a:t>Bài </a:t>
            </a:r>
            <a:r>
              <a:rPr lang="en-US" sz="4000" b="1" dirty="0">
                <a:ln/>
                <a:solidFill>
                  <a:schemeClr val="accent3"/>
                </a:solidFill>
              </a:rPr>
              <a:t>5</a:t>
            </a:r>
            <a:r>
              <a:rPr lang="vi-VN" sz="4000" b="1" cap="none" spc="0" dirty="0" smtClean="0">
                <a:ln/>
                <a:solidFill>
                  <a:schemeClr val="accent3"/>
                </a:solidFill>
                <a:effectLst/>
              </a:rPr>
              <a:t>: </a:t>
            </a:r>
            <a:endParaRPr lang="vi-VN" sz="4000" b="1" cap="none" spc="0" dirty="0">
              <a:ln/>
              <a:solidFill>
                <a:schemeClr val="accent3"/>
              </a:solidFill>
              <a:effectLst/>
            </a:endParaRPr>
          </a:p>
          <a:p>
            <a:pPr algn="just"/>
            <a:r>
              <a:rPr lang="vi-VN" sz="4000" b="1" cap="none" spc="0" dirty="0">
                <a:ln/>
                <a:solidFill>
                  <a:schemeClr val="accent3"/>
                </a:solidFill>
                <a:effectLst/>
              </a:rPr>
              <a:t>Trái Đất trong hệ Mặt Trời. </a:t>
            </a:r>
            <a:r>
              <a:rPr lang="vi-VN" sz="4000" b="1" dirty="0">
                <a:ln/>
                <a:solidFill>
                  <a:schemeClr val="accent3"/>
                </a:solidFill>
              </a:rPr>
              <a:t>Hình dạng và kích thước của Trái Đất</a:t>
            </a:r>
            <a:endParaRPr lang="en-US" sz="4000" b="1" cap="none" spc="0" dirty="0">
              <a:ln/>
              <a:solidFill>
                <a:schemeClr val="accent3"/>
              </a:solidFill>
              <a:effectLst/>
            </a:endParaRPr>
          </a:p>
        </p:txBody>
      </p:sp>
    </p:spTree>
    <p:extLst>
      <p:ext uri="{BB962C8B-B14F-4D97-AF65-F5344CB8AC3E}">
        <p14:creationId xmlns:p14="http://schemas.microsoft.com/office/powerpoint/2010/main" val="29824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2"/>
          <p:cNvGrpSpPr>
            <a:grpSpLocks/>
          </p:cNvGrpSpPr>
          <p:nvPr/>
        </p:nvGrpSpPr>
        <p:grpSpPr bwMode="auto">
          <a:xfrm>
            <a:off x="2057401" y="-92546"/>
            <a:ext cx="7086599" cy="5367128"/>
            <a:chOff x="1365362" y="3004323"/>
            <a:chExt cx="6310086" cy="3552599"/>
          </a:xfrm>
        </p:grpSpPr>
        <p:grpSp>
          <p:nvGrpSpPr>
            <p:cNvPr id="3" name="Group 46"/>
            <p:cNvGrpSpPr>
              <a:grpSpLocks/>
            </p:cNvGrpSpPr>
            <p:nvPr/>
          </p:nvGrpSpPr>
          <p:grpSpPr bwMode="auto">
            <a:xfrm>
              <a:off x="1365362" y="3004323"/>
              <a:ext cx="6310086" cy="1748660"/>
              <a:chOff x="1728357" y="1304449"/>
              <a:chExt cx="5477985" cy="1518067"/>
            </a:xfrm>
          </p:grpSpPr>
          <p:grpSp>
            <p:nvGrpSpPr>
              <p:cNvPr id="13" name="Group 49"/>
              <p:cNvGrpSpPr>
                <a:grpSpLocks/>
              </p:cNvGrpSpPr>
              <p:nvPr/>
            </p:nvGrpSpPr>
            <p:grpSpPr bwMode="auto">
              <a:xfrm>
                <a:off x="1803761" y="1455304"/>
                <a:ext cx="5402581" cy="1367212"/>
                <a:chOff x="1803761" y="1455304"/>
                <a:chExt cx="5402581" cy="1367212"/>
              </a:xfrm>
            </p:grpSpPr>
            <p:pic>
              <p:nvPicPr>
                <p:cNvPr id="18" name="Picture 345" descr="shadow_1_m"/>
                <p:cNvPicPr>
                  <a:picLocks noChangeAspect="1" noChangeArrowheads="1"/>
                </p:cNvPicPr>
                <p:nvPr/>
              </p:nvPicPr>
              <p:blipFill>
                <a:blip r:embed="rId3"/>
                <a:srcRect t="1518" b="2"/>
                <a:stretch>
                  <a:fillRect/>
                </a:stretch>
              </p:blipFill>
              <p:spPr bwMode="gray">
                <a:xfrm>
                  <a:off x="1803761" y="2510102"/>
                  <a:ext cx="5402581" cy="312414"/>
                </a:xfrm>
                <a:prstGeom prst="rect">
                  <a:avLst/>
                </a:prstGeom>
                <a:noFill/>
                <a:ln w="9525">
                  <a:noFill/>
                  <a:miter lim="800000"/>
                  <a:headEnd/>
                  <a:tailEnd/>
                </a:ln>
              </p:spPr>
            </p:pic>
            <p:sp>
              <p:nvSpPr>
                <p:cNvPr id="19" name="Rectangle 18"/>
                <p:cNvSpPr/>
                <p:nvPr/>
              </p:nvSpPr>
              <p:spPr>
                <a:xfrm>
                  <a:off x="2286492" y="1455304"/>
                  <a:ext cx="4640094" cy="1250224"/>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0" name="Rectangle 19"/>
                <p:cNvSpPr/>
                <p:nvPr/>
              </p:nvSpPr>
              <p:spPr>
                <a:xfrm>
                  <a:off x="2968694" y="1613781"/>
                  <a:ext cx="3829336" cy="935985"/>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err="1">
                      <a:solidFill>
                        <a:srgbClr val="FF0000"/>
                      </a:solidFill>
                      <a:latin typeface="Times New Roman" panose="02020603050405020304" pitchFamily="18" charset="0"/>
                      <a:cs typeface="Times New Roman" panose="02020603050405020304" pitchFamily="18" charset="0"/>
                    </a:rPr>
                    <a:t>Trái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Mặt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Trời</a:t>
                  </a:r>
                  <a:endParaRPr lang="en-US" sz="4000" b="1" dirty="0">
                    <a:solidFill>
                      <a:srgbClr val="FF0000"/>
                    </a:solidFill>
                    <a:latin typeface="Times New Roman" panose="02020603050405020304" pitchFamily="18" charset="0"/>
                    <a:cs typeface="Times New Roman" panose="02020603050405020304" pitchFamily="18" charset="0"/>
                  </a:endParaRPr>
                </a:p>
              </p:txBody>
            </p:sp>
          </p:grpSp>
          <p:grpSp>
            <p:nvGrpSpPr>
              <p:cNvPr id="14" name="Group 50"/>
              <p:cNvGrpSpPr>
                <a:grpSpLocks/>
              </p:cNvGrpSpPr>
              <p:nvPr/>
            </p:nvGrpSpPr>
            <p:grpSpPr bwMode="auto">
              <a:xfrm>
                <a:off x="1728357" y="1304449"/>
                <a:ext cx="2001385" cy="1320641"/>
                <a:chOff x="1728357" y="1304449"/>
                <a:chExt cx="2001385" cy="1320641"/>
              </a:xfrm>
            </p:grpSpPr>
            <p:sp>
              <p:nvSpPr>
                <p:cNvPr id="15" name="Right Triangle 14"/>
                <p:cNvSpPr/>
                <p:nvPr/>
              </p:nvSpPr>
              <p:spPr>
                <a:xfrm flipH="1">
                  <a:off x="2114228" y="247395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6" name="Right Triangle 15"/>
                <p:cNvSpPr/>
                <p:nvPr/>
              </p:nvSpPr>
              <p:spPr>
                <a:xfrm flipH="1">
                  <a:off x="3449616" y="1305057"/>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7" name="Trapezoid 2"/>
                <p:cNvSpPr/>
                <p:nvPr/>
              </p:nvSpPr>
              <p:spPr>
                <a:xfrm rot="19191503">
                  <a:off x="1728357" y="1571091"/>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err="1">
                      <a:solidFill>
                        <a:srgbClr val="0070C0"/>
                      </a:solidFill>
                      <a:latin typeface="Times New Roman" panose="02020603050405020304" pitchFamily="18" charset="0"/>
                      <a:cs typeface="Times New Roman" panose="02020603050405020304" pitchFamily="18" charset="0"/>
                    </a:rPr>
                    <a:t>Phần</a:t>
                  </a:r>
                  <a:r>
                    <a:rPr lang="en-US" sz="2800" b="1">
                      <a:solidFill>
                        <a:srgbClr val="0070C0"/>
                      </a:solidFill>
                      <a:latin typeface="Times New Roman" panose="02020603050405020304" pitchFamily="18" charset="0"/>
                      <a:cs typeface="Times New Roman" panose="02020603050405020304" pitchFamily="18" charset="0"/>
                    </a:rPr>
                    <a:t> 1</a:t>
                  </a:r>
                  <a:endParaRPr lang="en-US" sz="2800" b="1" dirty="0">
                    <a:solidFill>
                      <a:srgbClr val="0070C0"/>
                    </a:solidFill>
                    <a:latin typeface="Times New Roman" panose="02020603050405020304" pitchFamily="18" charset="0"/>
                    <a:cs typeface="Times New Roman" panose="02020603050405020304" pitchFamily="18" charset="0"/>
                  </a:endParaRPr>
                </a:p>
              </p:txBody>
            </p:sp>
          </p:grpSp>
        </p:grpSp>
        <p:grpSp>
          <p:nvGrpSpPr>
            <p:cNvPr id="4" name="Group 63"/>
            <p:cNvGrpSpPr>
              <a:grpSpLocks/>
            </p:cNvGrpSpPr>
            <p:nvPr/>
          </p:nvGrpSpPr>
          <p:grpSpPr bwMode="auto">
            <a:xfrm>
              <a:off x="1381212" y="4808760"/>
              <a:ext cx="6294236" cy="1748162"/>
              <a:chOff x="1742117" y="1304881"/>
              <a:chExt cx="5464225" cy="1517635"/>
            </a:xfrm>
          </p:grpSpPr>
          <p:grpSp>
            <p:nvGrpSpPr>
              <p:cNvPr id="5" name="Group 67"/>
              <p:cNvGrpSpPr>
                <a:grpSpLocks/>
              </p:cNvGrpSpPr>
              <p:nvPr/>
            </p:nvGrpSpPr>
            <p:grpSpPr bwMode="auto">
              <a:xfrm>
                <a:off x="1803761" y="1455127"/>
                <a:ext cx="5402581" cy="1367389"/>
                <a:chOff x="1803761" y="1455127"/>
                <a:chExt cx="5402581" cy="1367389"/>
              </a:xfrm>
            </p:grpSpPr>
            <p:pic>
              <p:nvPicPr>
                <p:cNvPr id="10" name="Picture 345" descr="shadow_1_m"/>
                <p:cNvPicPr>
                  <a:picLocks noChangeAspect="1" noChangeArrowheads="1"/>
                </p:cNvPicPr>
                <p:nvPr/>
              </p:nvPicPr>
              <p:blipFill>
                <a:blip r:embed="rId3"/>
                <a:srcRect t="1518" b="2"/>
                <a:stretch>
                  <a:fillRect/>
                </a:stretch>
              </p:blipFill>
              <p:spPr bwMode="gray">
                <a:xfrm>
                  <a:off x="1803761" y="2510102"/>
                  <a:ext cx="5402581" cy="312414"/>
                </a:xfrm>
                <a:prstGeom prst="rect">
                  <a:avLst/>
                </a:prstGeom>
                <a:noFill/>
                <a:ln w="9525">
                  <a:noFill/>
                  <a:miter lim="800000"/>
                  <a:headEnd/>
                  <a:tailEnd/>
                </a:ln>
              </p:spPr>
            </p:pic>
            <p:sp>
              <p:nvSpPr>
                <p:cNvPr id="11" name="Rectangle 10"/>
                <p:cNvSpPr/>
                <p:nvPr/>
              </p:nvSpPr>
              <p:spPr>
                <a:xfrm>
                  <a:off x="2286492" y="1455127"/>
                  <a:ext cx="4640094" cy="1250224"/>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2" name="Rectangle 11"/>
                <p:cNvSpPr/>
                <p:nvPr/>
              </p:nvSpPr>
              <p:spPr>
                <a:xfrm>
                  <a:off x="3006294" y="1561266"/>
                  <a:ext cx="3829336" cy="1029676"/>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err="1">
                      <a:solidFill>
                        <a:srgbClr val="002060"/>
                      </a:solidFill>
                      <a:latin typeface="Times New Roman" panose="02020603050405020304" pitchFamily="18" charset="0"/>
                      <a:cs typeface="Times New Roman" panose="02020603050405020304" pitchFamily="18" charset="0"/>
                    </a:rPr>
                    <a:t>Hình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dạng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kích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thước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của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Trái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Đất</a:t>
                  </a:r>
                  <a:endParaRPr lang="en-US" sz="4000" b="1" dirty="0">
                    <a:solidFill>
                      <a:srgbClr val="002060"/>
                    </a:solidFill>
                    <a:latin typeface="Times New Roman" panose="02020603050405020304" pitchFamily="18" charset="0"/>
                    <a:cs typeface="Times New Roman" panose="02020603050405020304" pitchFamily="18" charset="0"/>
                  </a:endParaRPr>
                </a:p>
              </p:txBody>
            </p:sp>
          </p:grpSp>
          <p:grpSp>
            <p:nvGrpSpPr>
              <p:cNvPr id="6" name="Group 68"/>
              <p:cNvGrpSpPr>
                <a:grpSpLocks/>
              </p:cNvGrpSpPr>
              <p:nvPr/>
            </p:nvGrpSpPr>
            <p:grpSpPr bwMode="auto">
              <a:xfrm>
                <a:off x="1742117" y="1304881"/>
                <a:ext cx="2001014" cy="1320522"/>
                <a:chOff x="1742117" y="1304881"/>
                <a:chExt cx="2001014" cy="1320522"/>
              </a:xfrm>
            </p:grpSpPr>
            <p:sp>
              <p:nvSpPr>
                <p:cNvPr id="7" name="Right Triangle 6"/>
                <p:cNvSpPr/>
                <p:nvPr/>
              </p:nvSpPr>
              <p:spPr>
                <a:xfrm flipH="1">
                  <a:off x="2114228" y="2473777"/>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8" name="Right Triangle 7"/>
                <p:cNvSpPr/>
                <p:nvPr/>
              </p:nvSpPr>
              <p:spPr>
                <a:xfrm flipH="1">
                  <a:off x="3449616" y="1304881"/>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9" name="Trapezoid 2"/>
                <p:cNvSpPr/>
                <p:nvPr/>
              </p:nvSpPr>
              <p:spPr>
                <a:xfrm rot="19191503">
                  <a:off x="1742117" y="1553342"/>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err="1">
                      <a:solidFill>
                        <a:srgbClr val="0070C0"/>
                      </a:solidFill>
                      <a:latin typeface="Times New Roman" panose="02020603050405020304" pitchFamily="18" charset="0"/>
                      <a:cs typeface="Times New Roman" panose="02020603050405020304" pitchFamily="18" charset="0"/>
                    </a:rPr>
                    <a:t>Phần</a:t>
                  </a:r>
                  <a:r>
                    <a:rPr lang="en-US" sz="3200" b="1">
                      <a:solidFill>
                        <a:srgbClr val="0070C0"/>
                      </a:solidFill>
                      <a:latin typeface="Times New Roman" panose="02020603050405020304" pitchFamily="18" charset="0"/>
                      <a:cs typeface="Times New Roman" panose="02020603050405020304" pitchFamily="18" charset="0"/>
                    </a:rPr>
                    <a:t> 2</a:t>
                  </a:r>
                  <a:endParaRPr lang="en-US" sz="3200" b="1" dirty="0">
                    <a:solidFill>
                      <a:srgbClr val="0070C0"/>
                    </a:solidFill>
                    <a:latin typeface="Times New Roman" panose="02020603050405020304" pitchFamily="18" charset="0"/>
                    <a:cs typeface="Times New Roman" panose="02020603050405020304" pitchFamily="18" charset="0"/>
                  </a:endParaRPr>
                </a:p>
              </p:txBody>
            </p:sp>
          </p:grpSp>
        </p:grpSp>
      </p:grpSp>
      <p:sp>
        <p:nvSpPr>
          <p:cNvPr id="21" name="Isosceles Triangle 20"/>
          <p:cNvSpPr/>
          <p:nvPr/>
        </p:nvSpPr>
        <p:spPr>
          <a:xfrm rot="10396838">
            <a:off x="266465" y="1142633"/>
            <a:ext cx="2354717" cy="3386146"/>
          </a:xfrm>
          <a:prstGeom prst="triangle">
            <a:avLst>
              <a:gd name="adj" fmla="val 477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Times New Roman" panose="02020603050405020304" pitchFamily="18" charset="0"/>
              <a:cs typeface="Times New Roman" panose="02020603050405020304" pitchFamily="18" charset="0"/>
            </a:endParaRPr>
          </a:p>
        </p:txBody>
      </p:sp>
      <p:sp>
        <p:nvSpPr>
          <p:cNvPr id="22" name="Isosceles Triangle 21"/>
          <p:cNvSpPr/>
          <p:nvPr/>
        </p:nvSpPr>
        <p:spPr>
          <a:xfrm rot="21445776">
            <a:off x="118996" y="1184903"/>
            <a:ext cx="2406220" cy="2758265"/>
          </a:xfrm>
          <a:prstGeom prst="triangle">
            <a:avLst/>
          </a:prstGeom>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CẤU TRÚC BÀI HỌC</a:t>
            </a:r>
          </a:p>
          <a:p>
            <a:pPr algn="ctr"/>
            <a:endParaRPr lang="en-US" sz="2800" dirty="0">
              <a:latin typeface="Times New Roman" panose="02020603050405020304" pitchFamily="18" charset="0"/>
              <a:cs typeface="Times New Roman" panose="02020603050405020304" pitchFamily="18" charset="0"/>
            </a:endParaRPr>
          </a:p>
          <a:p>
            <a:pPr algn="ctr"/>
            <a:endParaRPr lang="id-ID"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081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val 2"/>
          <p:cNvSpPr>
            <a:spLocks noChangeArrowheads="1"/>
          </p:cNvSpPr>
          <p:nvPr/>
        </p:nvSpPr>
        <p:spPr bwMode="auto">
          <a:xfrm rot="1113946">
            <a:off x="2286000" y="3140869"/>
            <a:ext cx="2391966" cy="81438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1267" name="Oval 3"/>
          <p:cNvSpPr>
            <a:spLocks noChangeArrowheads="1"/>
          </p:cNvSpPr>
          <p:nvPr/>
        </p:nvSpPr>
        <p:spPr bwMode="auto">
          <a:xfrm rot="1079619">
            <a:off x="1657350" y="2800350"/>
            <a:ext cx="3625454" cy="155376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1268" name="Oval 4"/>
          <p:cNvSpPr>
            <a:spLocks noChangeArrowheads="1"/>
          </p:cNvSpPr>
          <p:nvPr/>
        </p:nvSpPr>
        <p:spPr bwMode="auto">
          <a:xfrm rot="982639">
            <a:off x="1090612" y="2540794"/>
            <a:ext cx="4997054" cy="21812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1269" name="Oval 5"/>
          <p:cNvSpPr>
            <a:spLocks noChangeArrowheads="1"/>
          </p:cNvSpPr>
          <p:nvPr/>
        </p:nvSpPr>
        <p:spPr bwMode="auto">
          <a:xfrm rot="851906">
            <a:off x="-2537222" y="4763"/>
            <a:ext cx="12253913" cy="776168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1270" name="Oval 6"/>
          <p:cNvSpPr>
            <a:spLocks noChangeArrowheads="1"/>
          </p:cNvSpPr>
          <p:nvPr/>
        </p:nvSpPr>
        <p:spPr bwMode="auto">
          <a:xfrm rot="906567">
            <a:off x="-1543050" y="857250"/>
            <a:ext cx="10687050" cy="6207919"/>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1271" name="Oval 7"/>
          <p:cNvSpPr>
            <a:spLocks noChangeArrowheads="1"/>
          </p:cNvSpPr>
          <p:nvPr/>
        </p:nvSpPr>
        <p:spPr bwMode="auto">
          <a:xfrm rot="1136513">
            <a:off x="-114300" y="1885950"/>
            <a:ext cx="7475935" cy="39433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1272" name="Oval 8"/>
          <p:cNvSpPr>
            <a:spLocks noChangeArrowheads="1"/>
          </p:cNvSpPr>
          <p:nvPr/>
        </p:nvSpPr>
        <p:spPr bwMode="auto">
          <a:xfrm rot="1113618">
            <a:off x="700088" y="2313385"/>
            <a:ext cx="6057900" cy="281106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1273" name="Oval 9"/>
          <p:cNvSpPr>
            <a:spLocks noChangeArrowheads="1"/>
          </p:cNvSpPr>
          <p:nvPr/>
        </p:nvSpPr>
        <p:spPr bwMode="auto">
          <a:xfrm rot="17406431">
            <a:off x="1246585" y="-509588"/>
            <a:ext cx="5086350" cy="908685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9226" name="Oval 10"/>
          <p:cNvSpPr>
            <a:spLocks noChangeArrowheads="1"/>
          </p:cNvSpPr>
          <p:nvPr/>
        </p:nvSpPr>
        <p:spPr bwMode="auto">
          <a:xfrm>
            <a:off x="2914650" y="3028950"/>
            <a:ext cx="1085850" cy="1028700"/>
          </a:xfrm>
          <a:prstGeom prst="ellipse">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none" anchor="ctr"/>
          <a:lstStyle/>
          <a:p>
            <a:pPr algn="ctr" eaLnBrk="0" hangingPunct="0">
              <a:defRPr/>
            </a:pPr>
            <a:r>
              <a:rPr lang="en-US" sz="1400" b="1" dirty="0">
                <a:solidFill>
                  <a:srgbClr val="66FFFF"/>
                </a:solidFill>
                <a:latin typeface="Times New Roman" panose="02020603050405020304" pitchFamily="18" charset="0"/>
                <a:cs typeface="Times New Roman" panose="02020603050405020304" pitchFamily="18" charset="0"/>
              </a:rPr>
              <a:t>MẶT TRỜI</a:t>
            </a:r>
          </a:p>
        </p:txBody>
      </p:sp>
      <p:sp>
        <p:nvSpPr>
          <p:cNvPr id="160779" name="Oval 11"/>
          <p:cNvSpPr>
            <a:spLocks noChangeArrowheads="1"/>
          </p:cNvSpPr>
          <p:nvPr/>
        </p:nvSpPr>
        <p:spPr bwMode="auto">
          <a:xfrm>
            <a:off x="4000500" y="4000500"/>
            <a:ext cx="228600" cy="2286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60780" name="Oval 12"/>
          <p:cNvSpPr>
            <a:spLocks noChangeArrowheads="1"/>
          </p:cNvSpPr>
          <p:nvPr/>
        </p:nvSpPr>
        <p:spPr bwMode="auto">
          <a:xfrm>
            <a:off x="4857750" y="4171950"/>
            <a:ext cx="285750" cy="285750"/>
          </a:xfrm>
          <a:prstGeom prst="ellipse">
            <a:avLst/>
          </a:prstGeom>
          <a:gradFill rotWithShape="1">
            <a:gsLst>
              <a:gs pos="0">
                <a:schemeClr val="hlink"/>
              </a:gs>
              <a:gs pos="100000">
                <a:schemeClr val="accent1"/>
              </a:gs>
            </a:gsLst>
            <a:path path="rect">
              <a:fillToRect t="100000" r="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60781" name="Oval 13"/>
          <p:cNvSpPr>
            <a:spLocks noChangeArrowheads="1"/>
          </p:cNvSpPr>
          <p:nvPr/>
        </p:nvSpPr>
        <p:spPr bwMode="auto">
          <a:xfrm rot="17641141">
            <a:off x="6286500" y="3714750"/>
            <a:ext cx="228600" cy="228600"/>
          </a:xfrm>
          <a:prstGeom prst="ellipse">
            <a:avLst/>
          </a:prstGeom>
          <a:gradFill rotWithShape="1">
            <a:gsLst>
              <a:gs pos="0">
                <a:srgbClr val="FFFFCC"/>
              </a:gs>
              <a:gs pos="100000">
                <a:srgbClr val="FF6600"/>
              </a:gs>
            </a:gsLst>
            <a:path path="rect">
              <a:fillToRect r="100000" b="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60782" name="Oval 14"/>
          <p:cNvSpPr>
            <a:spLocks noChangeArrowheads="1"/>
          </p:cNvSpPr>
          <p:nvPr/>
        </p:nvSpPr>
        <p:spPr bwMode="auto">
          <a:xfrm>
            <a:off x="6286500" y="3028950"/>
            <a:ext cx="514350" cy="457200"/>
          </a:xfrm>
          <a:prstGeom prst="ellipse">
            <a:avLst/>
          </a:prstGeom>
          <a:gradFill rotWithShape="1">
            <a:gsLst>
              <a:gs pos="0">
                <a:schemeClr val="folHlink"/>
              </a:gs>
              <a:gs pos="100000">
                <a:srgbClr val="E27A08"/>
              </a:gs>
            </a:gsLst>
            <a:path path="rect">
              <a:fillToRect t="100000" r="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pic>
        <p:nvPicPr>
          <p:cNvPr id="160783" name="Picture 15" descr="EART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706576">
            <a:off x="5657850" y="4057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0784" name="Group 16"/>
          <p:cNvGrpSpPr>
            <a:grpSpLocks/>
          </p:cNvGrpSpPr>
          <p:nvPr/>
        </p:nvGrpSpPr>
        <p:grpSpPr bwMode="auto">
          <a:xfrm rot="19119676">
            <a:off x="6457950" y="1714500"/>
            <a:ext cx="857250" cy="342900"/>
            <a:chOff x="1392" y="1488"/>
            <a:chExt cx="2256" cy="912"/>
          </a:xfrm>
        </p:grpSpPr>
        <p:sp>
          <p:nvSpPr>
            <p:cNvPr id="11300" name="AutoShape 17"/>
            <p:cNvSpPr>
              <a:spLocks noChangeArrowheads="1"/>
            </p:cNvSpPr>
            <p:nvPr/>
          </p:nvSpPr>
          <p:spPr bwMode="auto">
            <a:xfrm>
              <a:off x="1392" y="1776"/>
              <a:ext cx="2256" cy="480"/>
            </a:xfrm>
            <a:custGeom>
              <a:avLst/>
              <a:gdLst>
                <a:gd name="T0" fmla="*/ 1 w 21600"/>
                <a:gd name="T1" fmla="*/ 0 h 21600"/>
                <a:gd name="T2" fmla="*/ 0 w 21600"/>
                <a:gd name="T3" fmla="*/ 0 h 21600"/>
                <a:gd name="T4" fmla="*/ 1 w 21600"/>
                <a:gd name="T5" fmla="*/ 0 h 21600"/>
                <a:gd name="T6" fmla="*/ 2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301" name="Oval 18"/>
            <p:cNvSpPr>
              <a:spLocks noChangeArrowheads="1"/>
            </p:cNvSpPr>
            <p:nvPr/>
          </p:nvSpPr>
          <p:spPr bwMode="auto">
            <a:xfrm>
              <a:off x="2016" y="1488"/>
              <a:ext cx="960" cy="912"/>
            </a:xfrm>
            <a:prstGeom prst="ellipse">
              <a:avLst/>
            </a:prstGeom>
            <a:solidFill>
              <a:srgbClr val="564FE3"/>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1302" name="AutoShape 19"/>
            <p:cNvSpPr>
              <a:spLocks noChangeArrowheads="1"/>
            </p:cNvSpPr>
            <p:nvPr/>
          </p:nvSpPr>
          <p:spPr bwMode="auto">
            <a:xfrm rot="10800000">
              <a:off x="1392" y="1776"/>
              <a:ext cx="2256" cy="480"/>
            </a:xfrm>
            <a:custGeom>
              <a:avLst/>
              <a:gdLst>
                <a:gd name="T0" fmla="*/ 1 w 21600"/>
                <a:gd name="T1" fmla="*/ 0 h 21600"/>
                <a:gd name="T2" fmla="*/ 0 w 21600"/>
                <a:gd name="T3" fmla="*/ 0 h 21600"/>
                <a:gd name="T4" fmla="*/ 1 w 21600"/>
                <a:gd name="T5" fmla="*/ 0 h 21600"/>
                <a:gd name="T6" fmla="*/ 2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60788" name="Group 20"/>
          <p:cNvGrpSpPr>
            <a:grpSpLocks/>
          </p:cNvGrpSpPr>
          <p:nvPr/>
        </p:nvGrpSpPr>
        <p:grpSpPr bwMode="auto">
          <a:xfrm>
            <a:off x="6057900" y="685800"/>
            <a:ext cx="742950" cy="285750"/>
            <a:chOff x="1392" y="1488"/>
            <a:chExt cx="2256" cy="912"/>
          </a:xfrm>
        </p:grpSpPr>
        <p:sp>
          <p:nvSpPr>
            <p:cNvPr id="11297" name="AutoShape 21"/>
            <p:cNvSpPr>
              <a:spLocks noChangeArrowheads="1"/>
            </p:cNvSpPr>
            <p:nvPr/>
          </p:nvSpPr>
          <p:spPr bwMode="auto">
            <a:xfrm>
              <a:off x="1392" y="1776"/>
              <a:ext cx="2256" cy="480"/>
            </a:xfrm>
            <a:custGeom>
              <a:avLst/>
              <a:gdLst>
                <a:gd name="T0" fmla="*/ 1 w 21600"/>
                <a:gd name="T1" fmla="*/ 0 h 21600"/>
                <a:gd name="T2" fmla="*/ 0 w 21600"/>
                <a:gd name="T3" fmla="*/ 0 h 21600"/>
                <a:gd name="T4" fmla="*/ 1 w 21600"/>
                <a:gd name="T5" fmla="*/ 0 h 21600"/>
                <a:gd name="T6" fmla="*/ 2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298" name="Oval 22"/>
            <p:cNvSpPr>
              <a:spLocks noChangeArrowheads="1"/>
            </p:cNvSpPr>
            <p:nvPr/>
          </p:nvSpPr>
          <p:spPr bwMode="auto">
            <a:xfrm>
              <a:off x="2016" y="1488"/>
              <a:ext cx="960" cy="912"/>
            </a:xfrm>
            <a:prstGeom prst="ellipse">
              <a:avLst/>
            </a:prstGeom>
            <a:solidFill>
              <a:srgbClr val="0000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1299" name="AutoShape 23"/>
            <p:cNvSpPr>
              <a:spLocks noChangeArrowheads="1"/>
            </p:cNvSpPr>
            <p:nvPr/>
          </p:nvSpPr>
          <p:spPr bwMode="auto">
            <a:xfrm rot="10800000">
              <a:off x="1392" y="1776"/>
              <a:ext cx="2256" cy="480"/>
            </a:xfrm>
            <a:custGeom>
              <a:avLst/>
              <a:gdLst>
                <a:gd name="T0" fmla="*/ 1 w 21600"/>
                <a:gd name="T1" fmla="*/ 0 h 21600"/>
                <a:gd name="T2" fmla="*/ 0 w 21600"/>
                <a:gd name="T3" fmla="*/ 0 h 21600"/>
                <a:gd name="T4" fmla="*/ 1 w 21600"/>
                <a:gd name="T5" fmla="*/ 0 h 21600"/>
                <a:gd name="T6" fmla="*/ 2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60792" name="Group 24"/>
          <p:cNvGrpSpPr>
            <a:grpSpLocks/>
          </p:cNvGrpSpPr>
          <p:nvPr/>
        </p:nvGrpSpPr>
        <p:grpSpPr bwMode="auto">
          <a:xfrm rot="21170659">
            <a:off x="6172200" y="2514600"/>
            <a:ext cx="857250" cy="342900"/>
            <a:chOff x="1392" y="1488"/>
            <a:chExt cx="2256" cy="912"/>
          </a:xfrm>
        </p:grpSpPr>
        <p:sp>
          <p:nvSpPr>
            <p:cNvPr id="11294" name="AutoShape 25"/>
            <p:cNvSpPr>
              <a:spLocks noChangeArrowheads="1"/>
            </p:cNvSpPr>
            <p:nvPr/>
          </p:nvSpPr>
          <p:spPr bwMode="auto">
            <a:xfrm>
              <a:off x="1392" y="1776"/>
              <a:ext cx="2256" cy="480"/>
            </a:xfrm>
            <a:custGeom>
              <a:avLst/>
              <a:gdLst>
                <a:gd name="T0" fmla="*/ 1 w 21600"/>
                <a:gd name="T1" fmla="*/ 0 h 21600"/>
                <a:gd name="T2" fmla="*/ 0 w 21600"/>
                <a:gd name="T3" fmla="*/ 0 h 21600"/>
                <a:gd name="T4" fmla="*/ 1 w 21600"/>
                <a:gd name="T5" fmla="*/ 0 h 21600"/>
                <a:gd name="T6" fmla="*/ 2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FF993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295" name="Oval 26"/>
            <p:cNvSpPr>
              <a:spLocks noChangeArrowheads="1"/>
            </p:cNvSpPr>
            <p:nvPr/>
          </p:nvSpPr>
          <p:spPr bwMode="auto">
            <a:xfrm>
              <a:off x="2016" y="1488"/>
              <a:ext cx="960" cy="912"/>
            </a:xfrm>
            <a:prstGeom prst="ellipse">
              <a:avLst/>
            </a:prstGeom>
            <a:gradFill rotWithShape="1">
              <a:gsLst>
                <a:gs pos="0">
                  <a:srgbClr val="FF9933"/>
                </a:gs>
                <a:gs pos="100000">
                  <a:srgbClr val="E14709"/>
                </a:gs>
              </a:gsLst>
              <a:lin ang="189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eaLnBrk="1" hangingPunct="1"/>
              <a:endParaRPr lang="en-US" altLang="en-US" sz="1350"/>
            </a:p>
          </p:txBody>
        </p:sp>
        <p:sp>
          <p:nvSpPr>
            <p:cNvPr id="11296" name="AutoShape 27"/>
            <p:cNvSpPr>
              <a:spLocks noChangeArrowheads="1"/>
            </p:cNvSpPr>
            <p:nvPr/>
          </p:nvSpPr>
          <p:spPr bwMode="auto">
            <a:xfrm rot="10800000">
              <a:off x="1392" y="1776"/>
              <a:ext cx="2256" cy="480"/>
            </a:xfrm>
            <a:custGeom>
              <a:avLst/>
              <a:gdLst>
                <a:gd name="T0" fmla="*/ 1 w 21600"/>
                <a:gd name="T1" fmla="*/ 0 h 21600"/>
                <a:gd name="T2" fmla="*/ 0 w 21600"/>
                <a:gd name="T3" fmla="*/ 0 h 21600"/>
                <a:gd name="T4" fmla="*/ 1 w 21600"/>
                <a:gd name="T5" fmla="*/ 0 h 21600"/>
                <a:gd name="T6" fmla="*/ 2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FF9933"/>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9235" name="Rectangle 28"/>
          <p:cNvSpPr>
            <a:spLocks noChangeArrowheads="1"/>
          </p:cNvSpPr>
          <p:nvPr/>
        </p:nvSpPr>
        <p:spPr bwMode="auto">
          <a:xfrm>
            <a:off x="5943600" y="4229100"/>
            <a:ext cx="8001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1400" b="1" i="1" dirty="0" err="1">
                <a:solidFill>
                  <a:srgbClr val="FF0000"/>
                </a:solidFill>
                <a:latin typeface="Times New Roman" panose="02020603050405020304" pitchFamily="18" charset="0"/>
                <a:cs typeface="Times New Roman" panose="02020603050405020304" pitchFamily="18" charset="0"/>
              </a:rPr>
              <a:t>Trái</a:t>
            </a:r>
            <a:r>
              <a:rPr lang="en-US" sz="1400" b="1" i="1" dirty="0">
                <a:solidFill>
                  <a:srgbClr val="FF0000"/>
                </a:solidFill>
                <a:latin typeface="Times New Roman" panose="02020603050405020304" pitchFamily="18" charset="0"/>
                <a:cs typeface="Times New Roman" panose="02020603050405020304" pitchFamily="18" charset="0"/>
              </a:rPr>
              <a:t> </a:t>
            </a:r>
            <a:r>
              <a:rPr lang="en-US" sz="1400" b="1" i="1" dirty="0" err="1">
                <a:solidFill>
                  <a:srgbClr val="FF0000"/>
                </a:solidFill>
                <a:latin typeface="Times New Roman" panose="02020603050405020304" pitchFamily="18" charset="0"/>
                <a:cs typeface="Times New Roman" panose="02020603050405020304" pitchFamily="18" charset="0"/>
              </a:rPr>
              <a:t>Đất</a:t>
            </a:r>
            <a:endParaRPr lang="en-US" sz="1400" dirty="0">
              <a:latin typeface="Times New Roman" panose="02020603050405020304" pitchFamily="18" charset="0"/>
              <a:cs typeface="Times New Roman" panose="02020603050405020304" pitchFamily="18" charset="0"/>
            </a:endParaRPr>
          </a:p>
        </p:txBody>
      </p:sp>
      <p:sp>
        <p:nvSpPr>
          <p:cNvPr id="11286" name="Rectangle 29"/>
          <p:cNvSpPr>
            <a:spLocks noChangeArrowheads="1"/>
          </p:cNvSpPr>
          <p:nvPr/>
        </p:nvSpPr>
        <p:spPr bwMode="auto">
          <a:xfrm>
            <a:off x="3554986" y="4105308"/>
            <a:ext cx="94779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algn="ctr"/>
            <a:r>
              <a:rPr lang="en-US" altLang="en-US" sz="1400" b="1" i="1" dirty="0">
                <a:solidFill>
                  <a:srgbClr val="FF0000"/>
                </a:solidFill>
                <a:latin typeface="Times New Roman" panose="02020603050405020304" pitchFamily="18" charset="0"/>
                <a:cs typeface="Times New Roman" panose="02020603050405020304" pitchFamily="18" charset="0"/>
              </a:rPr>
              <a:t>Sao </a:t>
            </a:r>
            <a:r>
              <a:rPr lang="en-US" altLang="en-US" sz="1400" b="1" i="1" dirty="0" err="1" smtClean="0">
                <a:solidFill>
                  <a:srgbClr val="FF0000"/>
                </a:solidFill>
                <a:latin typeface="Times New Roman" panose="02020603050405020304" pitchFamily="18" charset="0"/>
                <a:cs typeface="Times New Roman" panose="02020603050405020304" pitchFamily="18" charset="0"/>
              </a:rPr>
              <a:t>Thủy</a:t>
            </a:r>
            <a:r>
              <a:rPr lang="en-US" altLang="en-US" sz="1400" b="1" i="1" dirty="0" smtClean="0">
                <a:solidFill>
                  <a:srgbClr val="FF0000"/>
                </a:solidFill>
                <a:latin typeface="Times New Roman" panose="02020603050405020304" pitchFamily="18" charset="0"/>
                <a:cs typeface="Times New Roman" panose="02020603050405020304" pitchFamily="18" charset="0"/>
              </a:rPr>
              <a:t> </a:t>
            </a:r>
            <a:r>
              <a:rPr lang="en-US" altLang="en-US" sz="1400" dirty="0" smtClean="0">
                <a:latin typeface="Times New Roman" panose="02020603050405020304" pitchFamily="18" charset="0"/>
                <a:cs typeface="Times New Roman" panose="02020603050405020304" pitchFamily="18" charset="0"/>
              </a:rPr>
              <a:t> </a:t>
            </a:r>
            <a:endParaRPr lang="en-US" altLang="en-US" sz="1400" dirty="0">
              <a:latin typeface="Times New Roman" panose="02020603050405020304" pitchFamily="18" charset="0"/>
              <a:cs typeface="Times New Roman" panose="02020603050405020304" pitchFamily="18" charset="0"/>
            </a:endParaRPr>
          </a:p>
        </p:txBody>
      </p:sp>
      <p:sp>
        <p:nvSpPr>
          <p:cNvPr id="11287" name="Rectangle 30"/>
          <p:cNvSpPr>
            <a:spLocks noChangeArrowheads="1"/>
          </p:cNvSpPr>
          <p:nvPr/>
        </p:nvSpPr>
        <p:spPr bwMode="auto">
          <a:xfrm>
            <a:off x="4686300" y="4343400"/>
            <a:ext cx="8001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algn="ctr"/>
            <a:r>
              <a:rPr lang="en-US" altLang="en-US" sz="1400" b="1" i="1" dirty="0">
                <a:solidFill>
                  <a:srgbClr val="FF0000"/>
                </a:solidFill>
                <a:latin typeface="Times New Roman" panose="02020603050405020304" pitchFamily="18" charset="0"/>
                <a:cs typeface="Times New Roman" panose="02020603050405020304" pitchFamily="18" charset="0"/>
              </a:rPr>
              <a:t>Sao Kim </a:t>
            </a:r>
            <a:endParaRPr lang="en-US" altLang="en-US" sz="1400" dirty="0">
              <a:latin typeface="Times New Roman" panose="02020603050405020304" pitchFamily="18" charset="0"/>
              <a:cs typeface="Times New Roman" panose="02020603050405020304" pitchFamily="18" charset="0"/>
            </a:endParaRPr>
          </a:p>
        </p:txBody>
      </p:sp>
      <p:sp>
        <p:nvSpPr>
          <p:cNvPr id="11288" name="Rectangle 31"/>
          <p:cNvSpPr>
            <a:spLocks noChangeArrowheads="1"/>
          </p:cNvSpPr>
          <p:nvPr/>
        </p:nvSpPr>
        <p:spPr bwMode="auto">
          <a:xfrm>
            <a:off x="6530775" y="3657600"/>
            <a:ext cx="8001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algn="ctr"/>
            <a:r>
              <a:rPr lang="en-US" altLang="en-US" sz="1400" b="1" i="1" dirty="0">
                <a:solidFill>
                  <a:srgbClr val="FF0000"/>
                </a:solidFill>
                <a:latin typeface="Times New Roman" panose="02020603050405020304" pitchFamily="18" charset="0"/>
                <a:cs typeface="Times New Roman" panose="02020603050405020304" pitchFamily="18" charset="0"/>
              </a:rPr>
              <a:t>Sao </a:t>
            </a:r>
            <a:r>
              <a:rPr lang="en-US" altLang="en-US" sz="1400" b="1" i="1" dirty="0" err="1" smtClean="0">
                <a:solidFill>
                  <a:srgbClr val="FF0000"/>
                </a:solidFill>
                <a:latin typeface="Times New Roman" panose="02020603050405020304" pitchFamily="18" charset="0"/>
                <a:cs typeface="Times New Roman" panose="02020603050405020304" pitchFamily="18" charset="0"/>
              </a:rPr>
              <a:t>Hoả</a:t>
            </a:r>
            <a:r>
              <a:rPr lang="en-US" altLang="en-US" sz="1400" b="1" i="1" dirty="0" smtClean="0">
                <a:solidFill>
                  <a:srgbClr val="FF0000"/>
                </a:solidFill>
                <a:latin typeface="Times New Roman" panose="02020603050405020304" pitchFamily="18" charset="0"/>
                <a:cs typeface="Times New Roman" panose="02020603050405020304" pitchFamily="18" charset="0"/>
              </a:rPr>
              <a:t>  </a:t>
            </a:r>
            <a:r>
              <a:rPr lang="en-US" altLang="en-US" sz="1400" dirty="0" smtClean="0">
                <a:latin typeface="Times New Roman" panose="02020603050405020304" pitchFamily="18" charset="0"/>
                <a:cs typeface="Times New Roman" panose="02020603050405020304" pitchFamily="18" charset="0"/>
              </a:rPr>
              <a:t> </a:t>
            </a:r>
            <a:endParaRPr lang="en-US" altLang="en-US" sz="1400" dirty="0">
              <a:latin typeface="Times New Roman" panose="02020603050405020304" pitchFamily="18" charset="0"/>
              <a:cs typeface="Times New Roman" panose="02020603050405020304" pitchFamily="18" charset="0"/>
            </a:endParaRPr>
          </a:p>
        </p:txBody>
      </p:sp>
      <p:sp>
        <p:nvSpPr>
          <p:cNvPr id="11289" name="Rectangle 32"/>
          <p:cNvSpPr>
            <a:spLocks noChangeArrowheads="1"/>
          </p:cNvSpPr>
          <p:nvPr/>
        </p:nvSpPr>
        <p:spPr bwMode="auto">
          <a:xfrm>
            <a:off x="6800850" y="3086100"/>
            <a:ext cx="8001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algn="ctr"/>
            <a:r>
              <a:rPr lang="en-US" altLang="en-US" sz="1400" b="1" i="1" dirty="0">
                <a:solidFill>
                  <a:srgbClr val="FF0000"/>
                </a:solidFill>
                <a:latin typeface="Times New Roman" panose="02020603050405020304" pitchFamily="18" charset="0"/>
                <a:cs typeface="Times New Roman" panose="02020603050405020304" pitchFamily="18" charset="0"/>
              </a:rPr>
              <a:t>Sao </a:t>
            </a:r>
            <a:r>
              <a:rPr lang="en-US" altLang="en-US" sz="1400" b="1" i="1" dirty="0" err="1" smtClean="0">
                <a:solidFill>
                  <a:srgbClr val="FF0000"/>
                </a:solidFill>
                <a:latin typeface="Times New Roman" panose="02020603050405020304" pitchFamily="18" charset="0"/>
                <a:cs typeface="Times New Roman" panose="02020603050405020304" pitchFamily="18" charset="0"/>
              </a:rPr>
              <a:t>Mộc</a:t>
            </a:r>
            <a:r>
              <a:rPr lang="en-US" altLang="en-US" sz="1400" b="1" i="1" dirty="0" smtClean="0">
                <a:solidFill>
                  <a:srgbClr val="FF0000"/>
                </a:solidFill>
                <a:latin typeface="Times New Roman" panose="02020603050405020304" pitchFamily="18" charset="0"/>
                <a:cs typeface="Times New Roman" panose="02020603050405020304" pitchFamily="18" charset="0"/>
              </a:rPr>
              <a:t>  </a:t>
            </a:r>
            <a:r>
              <a:rPr lang="en-US" altLang="en-US" sz="1400" dirty="0" smtClean="0">
                <a:latin typeface="Times New Roman" panose="02020603050405020304" pitchFamily="18" charset="0"/>
                <a:cs typeface="Times New Roman" panose="02020603050405020304" pitchFamily="18" charset="0"/>
              </a:rPr>
              <a:t> </a:t>
            </a:r>
            <a:endParaRPr lang="en-US" altLang="en-US" sz="1400" dirty="0">
              <a:latin typeface="Times New Roman" panose="02020603050405020304" pitchFamily="18" charset="0"/>
              <a:cs typeface="Times New Roman" panose="02020603050405020304" pitchFamily="18" charset="0"/>
            </a:endParaRPr>
          </a:p>
        </p:txBody>
      </p:sp>
      <p:sp>
        <p:nvSpPr>
          <p:cNvPr id="11290" name="Rectangle 33"/>
          <p:cNvSpPr>
            <a:spLocks noChangeArrowheads="1"/>
          </p:cNvSpPr>
          <p:nvPr/>
        </p:nvSpPr>
        <p:spPr bwMode="auto">
          <a:xfrm>
            <a:off x="6919908" y="2524911"/>
            <a:ext cx="8001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algn="ctr"/>
            <a:r>
              <a:rPr lang="en-US" altLang="en-US" sz="1400" b="1" i="1" dirty="0">
                <a:solidFill>
                  <a:srgbClr val="FF0000"/>
                </a:solidFill>
                <a:latin typeface="Times New Roman" panose="02020603050405020304" pitchFamily="18" charset="0"/>
                <a:cs typeface="Times New Roman" panose="02020603050405020304" pitchFamily="18" charset="0"/>
              </a:rPr>
              <a:t>Sao </a:t>
            </a:r>
            <a:r>
              <a:rPr lang="en-US" altLang="en-US" sz="1400" b="1" i="1" dirty="0" err="1" smtClean="0">
                <a:solidFill>
                  <a:srgbClr val="FF0000"/>
                </a:solidFill>
                <a:latin typeface="Times New Roman" panose="02020603050405020304" pitchFamily="18" charset="0"/>
                <a:cs typeface="Times New Roman" panose="02020603050405020304" pitchFamily="18" charset="0"/>
              </a:rPr>
              <a:t>Thổ</a:t>
            </a:r>
            <a:r>
              <a:rPr lang="en-US" altLang="en-US" sz="1400" b="1" i="1" dirty="0" smtClean="0">
                <a:solidFill>
                  <a:srgbClr val="FF0000"/>
                </a:solidFill>
                <a:latin typeface="Times New Roman" panose="02020603050405020304" pitchFamily="18" charset="0"/>
                <a:cs typeface="Times New Roman" panose="02020603050405020304" pitchFamily="18" charset="0"/>
              </a:rPr>
              <a:t>   </a:t>
            </a:r>
            <a:r>
              <a:rPr lang="en-US" altLang="en-US" sz="1400" dirty="0" smtClean="0">
                <a:latin typeface="Times New Roman" panose="02020603050405020304" pitchFamily="18" charset="0"/>
                <a:cs typeface="Times New Roman" panose="02020603050405020304" pitchFamily="18" charset="0"/>
              </a:rPr>
              <a:t> </a:t>
            </a:r>
            <a:endParaRPr lang="en-US" altLang="en-US" sz="1400" dirty="0">
              <a:latin typeface="Times New Roman" panose="02020603050405020304" pitchFamily="18" charset="0"/>
              <a:cs typeface="Times New Roman" panose="02020603050405020304" pitchFamily="18" charset="0"/>
            </a:endParaRPr>
          </a:p>
        </p:txBody>
      </p:sp>
      <p:sp>
        <p:nvSpPr>
          <p:cNvPr id="9241" name="Rectangle 34"/>
          <p:cNvSpPr>
            <a:spLocks noChangeArrowheads="1"/>
          </p:cNvSpPr>
          <p:nvPr/>
        </p:nvSpPr>
        <p:spPr bwMode="auto">
          <a:xfrm>
            <a:off x="6515100" y="2085975"/>
            <a:ext cx="160020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1400" b="1" i="1" dirty="0">
                <a:solidFill>
                  <a:srgbClr val="FF0000"/>
                </a:solidFill>
                <a:latin typeface="Times New Roman" panose="02020603050405020304" pitchFamily="18" charset="0"/>
                <a:cs typeface="Times New Roman" panose="02020603050405020304" pitchFamily="18" charset="0"/>
              </a:rPr>
              <a:t>Sao </a:t>
            </a:r>
            <a:r>
              <a:rPr lang="en-US" sz="1400" b="1" i="1" dirty="0" err="1">
                <a:solidFill>
                  <a:srgbClr val="FF0000"/>
                </a:solidFill>
                <a:latin typeface="Times New Roman" panose="02020603050405020304" pitchFamily="18" charset="0"/>
                <a:cs typeface="Times New Roman" panose="02020603050405020304" pitchFamily="18" charset="0"/>
              </a:rPr>
              <a:t>Thiên</a:t>
            </a:r>
            <a:r>
              <a:rPr lang="en-US" sz="1400" b="1" i="1" dirty="0">
                <a:solidFill>
                  <a:srgbClr val="FF0000"/>
                </a:solidFill>
                <a:latin typeface="Times New Roman" panose="02020603050405020304" pitchFamily="18" charset="0"/>
                <a:cs typeface="Times New Roman" panose="02020603050405020304" pitchFamily="18" charset="0"/>
              </a:rPr>
              <a:t> V</a:t>
            </a:r>
            <a:r>
              <a:rPr lang="vi-VN" sz="1400" b="1" i="1" dirty="0">
                <a:solidFill>
                  <a:srgbClr val="FF0000"/>
                </a:solidFill>
                <a:latin typeface="Times New Roman" panose="02020603050405020304" pitchFamily="18" charset="0"/>
                <a:cs typeface="Times New Roman" panose="02020603050405020304" pitchFamily="18" charset="0"/>
              </a:rPr>
              <a:t>ươ</a:t>
            </a:r>
            <a:r>
              <a:rPr lang="en-US" sz="1400" b="1" i="1" dirty="0" err="1">
                <a:solidFill>
                  <a:srgbClr val="FF0000"/>
                </a:solidFill>
                <a:latin typeface="Times New Roman" panose="02020603050405020304" pitchFamily="18" charset="0"/>
                <a:cs typeface="Times New Roman" panose="02020603050405020304" pitchFamily="18" charset="0"/>
              </a:rPr>
              <a:t>ng</a:t>
            </a:r>
            <a:endParaRPr lang="en-US" sz="1400" dirty="0">
              <a:latin typeface="Times New Roman" panose="02020603050405020304" pitchFamily="18" charset="0"/>
              <a:cs typeface="Times New Roman" panose="02020603050405020304" pitchFamily="18" charset="0"/>
            </a:endParaRPr>
          </a:p>
        </p:txBody>
      </p:sp>
      <p:sp>
        <p:nvSpPr>
          <p:cNvPr id="9242" name="Rectangle 35"/>
          <p:cNvSpPr>
            <a:spLocks noChangeArrowheads="1"/>
          </p:cNvSpPr>
          <p:nvPr/>
        </p:nvSpPr>
        <p:spPr bwMode="auto">
          <a:xfrm>
            <a:off x="6631781" y="857250"/>
            <a:ext cx="1200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1400" b="1" i="1" dirty="0">
                <a:solidFill>
                  <a:srgbClr val="FF0000"/>
                </a:solidFill>
                <a:latin typeface="Times New Roman" panose="02020603050405020304" pitchFamily="18" charset="0"/>
                <a:cs typeface="Times New Roman" panose="02020603050405020304" pitchFamily="18" charset="0"/>
              </a:rPr>
              <a:t>Sao </a:t>
            </a:r>
            <a:r>
              <a:rPr lang="en-US" sz="1400" b="1" i="1" dirty="0" err="1">
                <a:solidFill>
                  <a:srgbClr val="FF0000"/>
                </a:solidFill>
                <a:latin typeface="Times New Roman" panose="02020603050405020304" pitchFamily="18" charset="0"/>
                <a:cs typeface="Times New Roman" panose="02020603050405020304" pitchFamily="18" charset="0"/>
              </a:rPr>
              <a:t>Hải</a:t>
            </a:r>
            <a:r>
              <a:rPr lang="en-US" sz="1400" b="1" i="1" dirty="0">
                <a:solidFill>
                  <a:srgbClr val="FF0000"/>
                </a:solidFill>
                <a:latin typeface="Times New Roman" panose="02020603050405020304" pitchFamily="18" charset="0"/>
                <a:cs typeface="Times New Roman" panose="02020603050405020304" pitchFamily="18" charset="0"/>
              </a:rPr>
              <a:t> V</a:t>
            </a:r>
            <a:r>
              <a:rPr lang="vi-VN" sz="1400" b="1" i="1" dirty="0">
                <a:solidFill>
                  <a:srgbClr val="FF0000"/>
                </a:solidFill>
                <a:latin typeface="Times New Roman" panose="02020603050405020304" pitchFamily="18" charset="0"/>
                <a:cs typeface="Times New Roman" panose="02020603050405020304" pitchFamily="18" charset="0"/>
              </a:rPr>
              <a:t>ươ</a:t>
            </a:r>
            <a:r>
              <a:rPr lang="en-US" sz="1400" b="1" i="1" dirty="0" err="1">
                <a:solidFill>
                  <a:srgbClr val="FF0000"/>
                </a:solidFill>
                <a:latin typeface="Times New Roman" panose="02020603050405020304" pitchFamily="18" charset="0"/>
                <a:cs typeface="Times New Roman" panose="02020603050405020304" pitchFamily="18" charset="0"/>
              </a:rPr>
              <a:t>ng</a:t>
            </a:r>
            <a:endParaRPr lang="en-US" sz="1400" dirty="0">
              <a:latin typeface="Times New Roman" panose="02020603050405020304" pitchFamily="18" charset="0"/>
              <a:cs typeface="Times New Roman" panose="02020603050405020304" pitchFamily="18" charset="0"/>
            </a:endParaRPr>
          </a:p>
        </p:txBody>
      </p:sp>
      <p:sp>
        <p:nvSpPr>
          <p:cNvPr id="11293" name="Rectangle 36"/>
          <p:cNvSpPr>
            <a:spLocks noChangeArrowheads="1"/>
          </p:cNvSpPr>
          <p:nvPr/>
        </p:nvSpPr>
        <p:spPr bwMode="auto">
          <a:xfrm>
            <a:off x="7086600" y="0"/>
            <a:ext cx="8001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nTime" panose="020B7200000000000000" pitchFamily="34" charset="0"/>
                <a:cs typeface="Arial" panose="020B0604020202020204" pitchFamily="34" charset="0"/>
              </a:defRPr>
            </a:lvl1pPr>
            <a:lvl2pPr marL="742950" indent="-285750" eaLnBrk="0" hangingPunct="0">
              <a:defRPr>
                <a:solidFill>
                  <a:schemeClr val="tx1"/>
                </a:solidFill>
                <a:latin typeface=".VnTime" panose="020B7200000000000000" pitchFamily="34" charset="0"/>
                <a:cs typeface="Arial" panose="020B0604020202020204" pitchFamily="34" charset="0"/>
              </a:defRPr>
            </a:lvl2pPr>
            <a:lvl3pPr marL="1143000" indent="-228600" eaLnBrk="0" hangingPunct="0">
              <a:defRPr>
                <a:solidFill>
                  <a:schemeClr val="tx1"/>
                </a:solidFill>
                <a:latin typeface=".VnTime" panose="020B7200000000000000" pitchFamily="34" charset="0"/>
                <a:cs typeface="Arial" panose="020B0604020202020204" pitchFamily="34" charset="0"/>
              </a:defRPr>
            </a:lvl3pPr>
            <a:lvl4pPr marL="1600200" indent="-228600" eaLnBrk="0" hangingPunct="0">
              <a:defRPr>
                <a:solidFill>
                  <a:schemeClr val="tx1"/>
                </a:solidFill>
                <a:latin typeface=".VnTime" panose="020B7200000000000000" pitchFamily="34" charset="0"/>
                <a:cs typeface="Arial" panose="020B0604020202020204" pitchFamily="34" charset="0"/>
              </a:defRPr>
            </a:lvl4pPr>
            <a:lvl5pPr marL="2057400" indent="-228600" eaLnBrk="0" hangingPunct="0">
              <a:defRPr>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cs typeface="Arial" panose="020B0604020202020204" pitchFamily="34" charset="0"/>
              </a:defRPr>
            </a:lvl9pPr>
          </a:lstStyle>
          <a:p>
            <a:pPr algn="ctr"/>
            <a:endParaRPr lang="en-US" altLang="en-US"/>
          </a:p>
        </p:txBody>
      </p:sp>
    </p:spTree>
    <p:extLst>
      <p:ext uri="{BB962C8B-B14F-4D97-AF65-F5344CB8AC3E}">
        <p14:creationId xmlns:p14="http://schemas.microsoft.com/office/powerpoint/2010/main" val="33973563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accel="50000" decel="50000" fill="hold" grpId="0" nodeType="afterEffect">
                                  <p:stCondLst>
                                    <p:cond delay="0"/>
                                  </p:stCondLst>
                                  <p:childTnLst>
                                    <p:animMotion origin="layout" path="M 0.06823 -0.03214 C 0.05539 0.01271 -0.03038 0.0171 -0.121 -0.02729 C -0.21284 -0.06914 -0.27691 -0.14359 -0.26475 -0.18891 C -0.25208 -0.23584 -0.16718 -0.23792 -0.07725 -0.19561 C 0.01563 -0.15191 0.07934 -0.07885 0.06823 -0.03214 Z " pathEditMode="relative" rAng="6566539" ptsTypes="fffff">
                                      <p:cBhvr>
                                        <p:cTn id="6" dur="5000" spd="-100000" fill="hold"/>
                                        <p:tgtEl>
                                          <p:spTgt spid="160779"/>
                                        </p:tgtEl>
                                        <p:attrNameLst>
                                          <p:attrName>ppt_x</p:attrName>
                                          <p:attrName>ppt_y</p:attrName>
                                        </p:attrNameLst>
                                      </p:cBhvr>
                                      <p:rCtr x="-16667" y="-781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path" presetSubtype="0" accel="50000" decel="50000" fill="hold" grpId="0" nodeType="clickEffect">
                                  <p:stCondLst>
                                    <p:cond delay="0"/>
                                  </p:stCondLst>
                                  <p:childTnLst>
                                    <p:animMotion origin="layout" path="M 0.02101 -0.03353 C 0.04167 -0.11538 -0.04896 -0.23353 -0.18281 -0.29364 C -0.31753 -0.357 -0.44479 -0.33595 -0.46545 -0.25249 C -0.48542 -0.16601 -0.3941 -0.0511 -0.25955 0.00971 C -0.12483 0.07006 -0.00035 0.05063 0.02101 -0.03353 Z " pathEditMode="relative" rAng="-4279269" ptsTypes="fffff">
                                      <p:cBhvr>
                                        <p:cTn id="10" dur="3000" fill="hold"/>
                                        <p:tgtEl>
                                          <p:spTgt spid="160780"/>
                                        </p:tgtEl>
                                        <p:attrNameLst>
                                          <p:attrName>ppt_x</p:attrName>
                                          <p:attrName>ppt_y</p:attrName>
                                        </p:attrNameLst>
                                      </p:cBhvr>
                                      <p:rCtr x="-24323" y="-11029"/>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remove" nodeType="clickEffect">
                                  <p:stCondLst>
                                    <p:cond delay="0"/>
                                  </p:stCondLst>
                                  <p:childTnLst>
                                    <p:animMotion origin="layout" path="M 0.01215 -0.03287 C 0.01319 -0.06111 0.02534 -0.0699 -0.00243 -0.10787 C -0.03021 -0.14583 -0.09757 -0.2199 -0.15452 -0.26064 C -0.21146 -0.30139 -0.28021 -0.33379 -0.3441 -0.35231 C -0.40799 -0.37083 -0.48473 -0.37777 -0.53785 -0.37176 C -0.59098 -0.36574 -0.63785 -0.33703 -0.66285 -0.3162 C -0.68785 -0.29537 -0.68507 -0.26944 -0.68785 -0.24676 C -0.69063 -0.22407 -0.69167 -0.20879 -0.67952 -0.18009 C -0.66736 -0.15139 -0.64584 -0.10879 -0.61493 -0.07453 C -0.58403 -0.04027 -0.54584 -0.00416 -0.4941 0.02547 C -0.44236 0.0551 -0.36841 0.08889 -0.30452 0.10324 C -0.24063 0.1176 -0.16007 0.11852 -0.11077 0.11158 C -0.06146 0.10463 -0.03091 0.08611 -0.00868 0.06158 C 0.01354 0.03704 0.01111 -0.00463 0.01215 -0.03287 Z " pathEditMode="relative" rAng="0" ptsTypes="aaaaaaaaaaaaaa">
                                      <p:cBhvr>
                                        <p:cTn id="14" dur="5000" fill="hold"/>
                                        <p:tgtEl>
                                          <p:spTgt spid="160783"/>
                                        </p:tgtEl>
                                        <p:attrNameLst>
                                          <p:attrName>ppt_x</p:attrName>
                                          <p:attrName>ppt_y</p:attrName>
                                        </p:attrNameLst>
                                      </p:cBhvr>
                                      <p:rCtr x="-34531" y="-9676"/>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grpId="0" nodeType="clickEffect">
                                  <p:stCondLst>
                                    <p:cond delay="0"/>
                                  </p:stCondLst>
                                  <p:childTnLst>
                                    <p:animMotion origin="layout" path="M -8.67362E-19 3.33333E-6 C -0.01702 -0.03518 -0.04167 -0.06296 -0.06042 -0.08611 C -0.07917 -0.10926 -0.08993 -0.11944 -0.1125 -0.13889 C -0.13507 -0.15833 -0.16007 -0.17963 -0.19584 -0.20278 C -0.2316 -0.22592 -0.27361 -0.25648 -0.32709 -0.27778 C -0.38056 -0.29907 -0.45695 -0.32361 -0.51667 -0.33055 C -0.57657 -0.3375 -0.63993 -0.33472 -0.68542 -0.31944 C -0.73091 -0.30417 -0.76945 -0.26991 -0.78959 -0.23889 C -0.80973 -0.20787 -0.80973 -0.16898 -0.80625 -0.13333 C -0.80278 -0.09768 -0.79341 -0.0662 -0.76858 -0.025 C -0.7441 0.0162 -0.71146 0.06852 -0.65834 0.11389 C -0.60521 0.15926 -0.51181 0.21574 -0.45 0.24722 C -0.3882 0.2787 -0.34271 0.29306 -0.2875 0.30278 C -0.23229 0.3125 -0.16806 0.31667 -0.11875 0.30556 C -0.06945 0.29445 -0.01841 0.2662 0.00833 0.23611 C 0.03507 0.20602 0.04201 0.16435 0.04166 0.125 C 0.04132 0.08565 0.01701 0.03519 -8.67362E-19 3.33333E-6 Z " pathEditMode="relative" ptsTypes="aaaaaaaaaaaaaaaaa">
                                      <p:cBhvr>
                                        <p:cTn id="18" dur="2000" fill="hold"/>
                                        <p:tgtEl>
                                          <p:spTgt spid="160781"/>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grpId="0" nodeType="clickEffect">
                                  <p:stCondLst>
                                    <p:cond delay="0"/>
                                  </p:stCondLst>
                                  <p:childTnLst>
                                    <p:animMotion origin="layout" path="M -0.01615 -0.003 C -0.04479 -0.03977 -0.075 -0.07653 -0.10677 -0.10705 C -0.13854 -0.1378 -0.17344 -0.16347 -0.20677 -0.18636 C -0.2401 -0.20925 -0.26562 -0.22451 -0.30677 -0.24462 C -0.34792 -0.26474 -0.40156 -0.29248 -0.45365 -0.30705 C -0.50573 -0.32185 -0.56354 -0.33295 -0.61944 -0.33225 C -0.675 -0.33156 -0.7375 -0.3274 -0.78802 -0.30289 C -0.83854 -0.27861 -0.89531 -0.22867 -0.9224 -0.18636 C -0.94948 -0.14405 -0.95417 -0.09803 -0.95052 -0.04878 C -0.94688 0.00046 -0.92292 0.06081 -0.90052 0.1096 C -0.87813 0.15815 -0.85208 0.19908 -0.81615 0.24278 C -0.78038 0.28601 -0.73333 0.33526 -0.6849 0.37202 C -0.63646 0.40879 -0.57708 0.43861 -0.52552 0.46358 C -0.47396 0.48856 -0.43385 0.5096 -0.37552 0.52208 C -0.31719 0.53457 -0.23385 0.54289 -0.17552 0.53873 C -0.11719 0.53457 -0.06458 0.51653 -0.02552 0.49711 C 0.01354 0.47746 0.03854 0.4511 0.05885 0.42197 C 0.07917 0.39283 0.0901 0.35885 0.09635 0.32208 C 0.1026 0.28486 0.10156 0.23538 0.09635 0.20116 C 0.09115 0.16648 0.08177 0.14705 0.0651 0.11376 C 0.04844 0.08023 0.0125 0.03376 -0.01615 -0.003 Z " pathEditMode="relative" rAng="0" ptsTypes="aaaaaaaaaaaaaaaaaaaaa">
                                      <p:cBhvr>
                                        <p:cTn id="22" dur="2000" fill="hold"/>
                                        <p:tgtEl>
                                          <p:spTgt spid="160782"/>
                                        </p:tgtEl>
                                        <p:attrNameLst>
                                          <p:attrName>ppt_x</p:attrName>
                                          <p:attrName>ppt_y</p:attrName>
                                        </p:attrNameLst>
                                      </p:cBhvr>
                                      <p:rCtr x="-40972" y="10798"/>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1.94444E-6 5.55556E-6 C -0.04774 -0.05208 -0.06545 -0.05972 -0.12482 -0.09583 C -0.1842 -0.13194 -0.26753 -0.1868 -0.35625 -0.21666 C -0.44462 -0.24652 -0.56927 -0.27499 -0.65607 -0.27499 C -0.74323 -0.27499 -0.82378 -0.24235 -0.87795 -0.21666 C -0.93212 -0.19097 -0.95451 -0.15833 -0.98108 -0.12083 C -1.00764 -0.08333 -1.03055 -0.04583 -1.03733 0.00834 C -1.0441 0.06251 -1.04201 0.13334 -1.0217 0.20417 C -1.00139 0.27501 -0.95972 0.36876 -0.91545 0.43334 C -0.87118 0.49792 -0.81753 0.54028 -0.75625 0.59167 C -0.69479 0.64306 -0.62587 0.70209 -0.5467 0.74167 C -0.46771 0.78126 -0.36771 0.81667 -0.28107 0.82917 C -0.19462 0.84167 -0.0993 0.83681 -0.02795 0.81667 C 0.0434 0.79653 0.10382 0.75626 0.14688 0.70834 C 0.19028 0.66042 0.21875 0.58126 0.23125 0.52917 C 0.24375 0.47709 0.23351 0.44792 0.22205 0.39584 C 0.21059 0.34376 0.19913 0.28126 0.16268 0.21667 C 0.12622 0.15209 0.04792 0.05209 1.94444E-6 5.55556E-6 Z " pathEditMode="relative" ptsTypes="aaaaaaaaaaaaaaaaaa">
                                      <p:cBhvr>
                                        <p:cTn id="26" dur="2000" fill="hold"/>
                                        <p:tgtEl>
                                          <p:spTgt spid="160792"/>
                                        </p:tgtEl>
                                        <p:attrNameLst>
                                          <p:attrName>ppt_x</p:attrName>
                                          <p:attrName>ppt_y</p:attrName>
                                        </p:attrNameLst>
                                      </p:cBhvr>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1.73472E-18 -6.66667E-6 C -0.05417 -0.04515 -0.10573 -0.06667 -0.14062 -0.08751 C -0.17552 -0.10834 -0.17865 -0.11112 -0.20937 -0.12501 C -0.2401 -0.1389 -0.2849 -0.15556 -0.325 -0.17084 C -0.3651 -0.18612 -0.40625 -0.20626 -0.45 -0.21667 C -0.49375 -0.22709 -0.54167 -0.23126 -0.5875 -0.23334 C -0.63333 -0.23542 -0.67917 -0.23403 -0.725 -0.22917 C -0.77083 -0.22431 -0.81719 -0.21806 -0.8625 -0.20417 C -0.90781 -0.19028 -0.94792 -0.18403 -0.99688 -0.14584 C -1.04583 -0.10765 -1.1224 -0.0514 -1.15625 0.02499 C -1.1901 0.10138 -1.21927 0.20833 -1.2 0.31249 C -1.18073 0.41666 -1.11615 0.54999 -1.04063 0.64999 C -0.9651 0.74999 -0.86354 0.84444 -0.74687 0.91249 C -0.63021 0.98055 -0.4625 1.04027 -0.34062 1.05833 C -0.21875 1.07638 -0.11042 1.05138 -0.01562 1.02083 C 0.07917 0.99027 0.17292 0.93541 0.22813 0.87499 C 0.28333 0.81458 0.30208 0.72916 0.31563 0.65833 C 0.32917 0.58749 0.33125 0.52916 0.30938 0.44999 C 0.2875 0.37083 0.23646 0.25694 0.18438 0.18333 C 0.13229 0.10972 0.05417 0.04513 -1.73472E-18 -6.66667E-6 Z " pathEditMode="relative" ptsTypes="aaaaaaaaaaaaaaaaaaaa">
                                      <p:cBhvr>
                                        <p:cTn id="30" dur="2000" fill="hold"/>
                                        <p:tgtEl>
                                          <p:spTgt spid="160784"/>
                                        </p:tgtEl>
                                        <p:attrNameLst>
                                          <p:attrName>ppt_x</p:attrName>
                                          <p:attrName>ppt_y</p:attrName>
                                        </p:attrNameLst>
                                      </p:cBhvr>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path" presetSubtype="0" accel="50000" decel="50000" fill="hold" nodeType="clickEffect">
                                  <p:stCondLst>
                                    <p:cond delay="0"/>
                                  </p:stCondLst>
                                  <p:childTnLst>
                                    <p:animMotion origin="layout" path="M -8.33333E-7 1.11111E-6 C -0.04028 -0.02361 -0.10087 -0.05857 -0.16076 -0.08495 C -0.22083 -0.11111 -0.2868 -0.14005 -0.36024 -0.15718 C -0.43368 -0.17523 -0.48455 -0.20139 -0.60156 -0.19005 C -0.71823 -0.17847 -0.95851 -0.13681 -1.06111 -0.08889 C -1.16337 -0.04097 -1.19132 -0.05718 -1.21545 0.09722 C -1.23958 0.25162 -1.2901 0.64606 -1.20573 0.8375 C -1.1217 1.02893 -0.88403 1.16111 -0.71094 1.24606 C -0.53715 1.33102 -0.32222 1.35278 -0.16406 1.34722 C -0.0059 1.3419 0.13507 1.28125 0.23802 1.21366 C 0.34097 1.1463 0.41701 1.0412 0.45347 0.94282 C 0.49011 0.84421 0.4717 0.71759 0.4566 0.62315 C 0.44167 0.5287 0.39879 0.44444 0.36337 0.37639 C 0.32795 0.30833 0.27813 0.25555 0.24445 0.21458 C 0.21076 0.17338 0.1882 0.15579 0.16076 0.12963 C 0.13351 0.10324 0.10833 0.07824 0.08038 0.05671 C 0.05243 0.03518 0.04028 0.02361 -8.33333E-7 1.11111E-6 Z " pathEditMode="relative" rAng="0" ptsTypes="aaaaaaaaaaaaaaaaa">
                                      <p:cBhvr>
                                        <p:cTn id="34" dur="2000" fill="hold"/>
                                        <p:tgtEl>
                                          <p:spTgt spid="160788"/>
                                        </p:tgtEl>
                                        <p:attrNameLst>
                                          <p:attrName>ppt_x</p:attrName>
                                          <p:attrName>ppt_y</p:attrName>
                                        </p:attrNameLst>
                                      </p:cBhvr>
                                      <p:rCtr x="-40000" y="57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9" grpId="0" animBg="1"/>
      <p:bldP spid="160780" grpId="0" animBg="1"/>
      <p:bldP spid="160781" grpId="0" animBg="1"/>
      <p:bldP spid="1607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ƯỜNG HOÀNG VIỆT\hình nền\hình nền hoạt động nhóm, khung ngộ nghĩnh\dbd45adab45b5303d6f95478e153f48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63" b="89904" l="9816" r="93661"/>
                    </a14:imgEffect>
                  </a14:imgLayer>
                </a14:imgProps>
              </a:ext>
            </a:extLst>
          </a:blip>
          <a:srcRect/>
          <a:stretch>
            <a:fillRect/>
          </a:stretch>
        </p:blipFill>
        <p:spPr bwMode="auto">
          <a:xfrm>
            <a:off x="-142005" y="411510"/>
            <a:ext cx="2655790" cy="5190792"/>
          </a:xfrm>
          <a:prstGeom prst="rect">
            <a:avLst/>
          </a:prstGeom>
          <a:noFill/>
        </p:spPr>
      </p:pic>
      <p:sp>
        <p:nvSpPr>
          <p:cNvPr id="3" name="Rectangle 2"/>
          <p:cNvSpPr/>
          <p:nvPr/>
        </p:nvSpPr>
        <p:spPr>
          <a:xfrm>
            <a:off x="258734" y="990476"/>
            <a:ext cx="1944763"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AI NHANH</a:t>
            </a:r>
          </a:p>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HƠN</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2987824" y="3147814"/>
            <a:ext cx="4572000" cy="181588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marL="285750" indent="-285750" algn="just">
              <a:buFont typeface="Wingdings" panose="05000000000000000000" pitchFamily="2" charset="2"/>
              <a:buChar char="ü"/>
            </a:pP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gian</a:t>
            </a:r>
            <a:r>
              <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3 </a:t>
            </a: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a:buFont typeface="Wingdings" panose="05000000000000000000" pitchFamily="2" charset="2"/>
              <a:buChar char="ü"/>
            </a:pP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a:t>
            </a:r>
            <a:r>
              <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dung: </a:t>
            </a: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a:t>
            </a:r>
            <a:r>
              <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vào</a:t>
            </a:r>
            <a:r>
              <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hình</a:t>
            </a:r>
            <a:r>
              <a:rPr lang="en-US" altLang="vi-VN" sz="2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5.1, </a:t>
            </a: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hãy</a:t>
            </a:r>
            <a:r>
              <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hoàn</a:t>
            </a:r>
            <a:r>
              <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thành</a:t>
            </a:r>
            <a:r>
              <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phiếu</a:t>
            </a:r>
            <a:r>
              <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học</a:t>
            </a:r>
            <a:r>
              <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tập</a:t>
            </a:r>
            <a:r>
              <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2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altLang="vi-VN" sz="2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1</a:t>
            </a:r>
            <a:endParaRPr lang="vi-VN" sz="2800" dirty="0">
              <a:solidFill>
                <a:schemeClr val="tx1"/>
              </a:solidFill>
            </a:endParaRPr>
          </a:p>
        </p:txBody>
      </p:sp>
      <p:sp>
        <p:nvSpPr>
          <p:cNvPr id="6" name="Rectangle 5"/>
          <p:cNvSpPr/>
          <p:nvPr/>
        </p:nvSpPr>
        <p:spPr>
          <a:xfrm>
            <a:off x="91628" y="51470"/>
            <a:ext cx="4371966"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1. </a:t>
            </a:r>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Trái Đất trong hệ Mặt Trời</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2215" y="627534"/>
            <a:ext cx="6464281" cy="2304256"/>
          </a:xfrm>
          <a:prstGeom prst="rect">
            <a:avLst/>
          </a:prstGeom>
        </p:spPr>
      </p:pic>
    </p:spTree>
    <p:extLst>
      <p:ext uri="{BB962C8B-B14F-4D97-AF65-F5344CB8AC3E}">
        <p14:creationId xmlns:p14="http://schemas.microsoft.com/office/powerpoint/2010/main" val="117101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9502"/>
            <a:ext cx="4535488" cy="4222700"/>
          </a:xfrm>
          <a:prstGeom prst="rect">
            <a:avLst/>
          </a:prstGeom>
        </p:spPr>
      </p:pic>
      <p:sp>
        <p:nvSpPr>
          <p:cNvPr id="5" name="Rectangle 4"/>
          <p:cNvSpPr/>
          <p:nvPr/>
        </p:nvSpPr>
        <p:spPr>
          <a:xfrm>
            <a:off x="4535488" y="468448"/>
            <a:ext cx="4608512" cy="4675051"/>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171450" indent="180340">
              <a:lnSpc>
                <a:spcPct val="107000"/>
              </a:lnSpc>
              <a:spcAft>
                <a:spcPts val="0"/>
              </a:spcAft>
            </a:pPr>
            <a:r>
              <a:rPr lang="vi-VN" sz="2200" dirty="0">
                <a:solidFill>
                  <a:srgbClr val="000000"/>
                </a:solidFill>
                <a:effectLst/>
                <a:latin typeface="+mj-lt"/>
                <a:ea typeface="Arial" panose="020B0604020202020204" pitchFamily="34" charset="0"/>
                <a:cs typeface="Arial" panose="020B0604020202020204" pitchFamily="34" charset="0"/>
              </a:rPr>
              <a:t>Hệ mặt trời gồm……..hành tinh. </a:t>
            </a:r>
            <a:endParaRPr lang="en-US" sz="2200" dirty="0">
              <a:effectLst/>
              <a:latin typeface="+mj-lt"/>
              <a:ea typeface="Times New Roman" panose="02020603050405020304" pitchFamily="18" charset="0"/>
            </a:endParaRPr>
          </a:p>
          <a:p>
            <a:pPr marL="171450" indent="180340">
              <a:lnSpc>
                <a:spcPct val="107000"/>
              </a:lnSpc>
              <a:spcAft>
                <a:spcPts val="0"/>
              </a:spcAft>
            </a:pPr>
            <a:r>
              <a:rPr lang="vi-VN" sz="2200" dirty="0">
                <a:solidFill>
                  <a:srgbClr val="000000"/>
                </a:solidFill>
                <a:effectLst/>
                <a:latin typeface="+mj-lt"/>
                <a:ea typeface="Arial" panose="020B0604020202020204" pitchFamily="34" charset="0"/>
                <a:cs typeface="Arial" panose="020B0604020202020204" pitchFamily="34" charset="0"/>
              </a:rPr>
              <a:t>Trái Đất ở vị trí thứ……….theo thứ tự xa dần Mặt Trời. </a:t>
            </a:r>
            <a:endParaRPr lang="en-US" sz="2200" dirty="0">
              <a:effectLst/>
              <a:latin typeface="+mj-lt"/>
              <a:ea typeface="Times New Roman" panose="02020603050405020304" pitchFamily="18" charset="0"/>
            </a:endParaRPr>
          </a:p>
          <a:p>
            <a:pPr marL="171450" indent="180340">
              <a:lnSpc>
                <a:spcPct val="107000"/>
              </a:lnSpc>
              <a:spcAft>
                <a:spcPts val="0"/>
              </a:spcAft>
            </a:pPr>
            <a:r>
              <a:rPr lang="vi-VN" sz="2200" dirty="0">
                <a:solidFill>
                  <a:srgbClr val="000000"/>
                </a:solidFill>
                <a:effectLst/>
                <a:latin typeface="+mj-lt"/>
                <a:ea typeface="Arial" panose="020B0604020202020204" pitchFamily="34" charset="0"/>
                <a:cs typeface="Arial" panose="020B0604020202020204" pitchFamily="34" charset="0"/>
              </a:rPr>
              <a:t>……………là vật thể duy nhất có khả năng tự phát sáng. </a:t>
            </a:r>
            <a:endParaRPr lang="en-US" sz="2200" dirty="0">
              <a:effectLst/>
              <a:latin typeface="+mj-lt"/>
              <a:ea typeface="Times New Roman" panose="02020603050405020304" pitchFamily="18" charset="0"/>
            </a:endParaRPr>
          </a:p>
          <a:p>
            <a:pPr marL="171450" indent="180340">
              <a:lnSpc>
                <a:spcPct val="107000"/>
              </a:lnSpc>
              <a:spcAft>
                <a:spcPts val="0"/>
              </a:spcAft>
            </a:pPr>
            <a:r>
              <a:rPr lang="vi-VN" sz="2200" dirty="0" smtClean="0">
                <a:solidFill>
                  <a:srgbClr val="000000"/>
                </a:solidFill>
                <a:effectLst/>
                <a:latin typeface="+mj-lt"/>
                <a:ea typeface="Arial" panose="020B0604020202020204" pitchFamily="34" charset="0"/>
                <a:cs typeface="Arial" panose="020B0604020202020204" pitchFamily="34" charset="0"/>
              </a:rPr>
              <a:t>Trong</a:t>
            </a:r>
            <a:r>
              <a:rPr lang="en-US" sz="2200" dirty="0" smtClean="0">
                <a:solidFill>
                  <a:srgbClr val="000000"/>
                </a:solidFill>
                <a:effectLst/>
                <a:latin typeface="+mj-lt"/>
                <a:ea typeface="Arial" panose="020B0604020202020204" pitchFamily="34" charset="0"/>
                <a:cs typeface="Arial" panose="020B0604020202020204" pitchFamily="34" charset="0"/>
              </a:rPr>
              <a:t> </a:t>
            </a:r>
            <a:r>
              <a:rPr lang="vi-VN" sz="2200" dirty="0" smtClean="0">
                <a:solidFill>
                  <a:srgbClr val="000000"/>
                </a:solidFill>
                <a:effectLst/>
                <a:latin typeface="+mj-lt"/>
                <a:ea typeface="Arial" panose="020B0604020202020204" pitchFamily="34" charset="0"/>
                <a:cs typeface="Arial" panose="020B0604020202020204" pitchFamily="34" charset="0"/>
              </a:rPr>
              <a:t>Hệ </a:t>
            </a:r>
            <a:r>
              <a:rPr lang="vi-VN" sz="2200" dirty="0">
                <a:solidFill>
                  <a:srgbClr val="000000"/>
                </a:solidFill>
                <a:effectLst/>
                <a:latin typeface="+mj-lt"/>
                <a:ea typeface="Arial" panose="020B0604020202020204" pitchFamily="34" charset="0"/>
                <a:cs typeface="Arial" panose="020B0604020202020204" pitchFamily="34" charset="0"/>
              </a:rPr>
              <a:t>Mặt Trời, ………………..chuyển động xung quanh Mặt Trời. </a:t>
            </a:r>
            <a:endParaRPr lang="en-US" sz="2200" dirty="0">
              <a:effectLst/>
              <a:latin typeface="+mj-lt"/>
              <a:ea typeface="Times New Roman" panose="02020603050405020304" pitchFamily="18" charset="0"/>
            </a:endParaRPr>
          </a:p>
          <a:p>
            <a:pPr marL="171450" indent="180340">
              <a:lnSpc>
                <a:spcPct val="107000"/>
              </a:lnSpc>
              <a:spcAft>
                <a:spcPts val="0"/>
              </a:spcAft>
            </a:pPr>
            <a:r>
              <a:rPr lang="vi-VN" sz="2200" dirty="0" smtClean="0">
                <a:solidFill>
                  <a:srgbClr val="000000"/>
                </a:solidFill>
                <a:effectLst/>
                <a:latin typeface="+mj-lt"/>
                <a:ea typeface="Arial" panose="020B0604020202020204" pitchFamily="34" charset="0"/>
                <a:cs typeface="Arial" panose="020B0604020202020204" pitchFamily="34" charset="0"/>
              </a:rPr>
              <a:t>Hành </a:t>
            </a:r>
            <a:r>
              <a:rPr lang="vi-VN" sz="2200" dirty="0">
                <a:solidFill>
                  <a:srgbClr val="000000"/>
                </a:solidFill>
                <a:effectLst/>
                <a:latin typeface="+mj-lt"/>
                <a:ea typeface="Arial" panose="020B0604020202020204" pitchFamily="34" charset="0"/>
                <a:cs typeface="Arial" panose="020B0604020202020204" pitchFamily="34" charset="0"/>
              </a:rPr>
              <a:t>tinh xa mặt trời nhất là………………</a:t>
            </a:r>
            <a:endParaRPr lang="en-US" sz="2200" dirty="0">
              <a:effectLst/>
              <a:latin typeface="+mj-lt"/>
              <a:ea typeface="Times New Roman" panose="02020603050405020304" pitchFamily="18" charset="0"/>
            </a:endParaRPr>
          </a:p>
          <a:p>
            <a:pPr marL="171450" indent="180340">
              <a:lnSpc>
                <a:spcPct val="107000"/>
              </a:lnSpc>
              <a:spcAft>
                <a:spcPts val="0"/>
              </a:spcAft>
            </a:pPr>
            <a:r>
              <a:rPr lang="vi-VN" sz="2200" dirty="0">
                <a:solidFill>
                  <a:srgbClr val="000000"/>
                </a:solidFill>
                <a:effectLst/>
                <a:latin typeface="+mj-lt"/>
                <a:ea typeface="Arial" panose="020B0604020202020204" pitchFamily="34" charset="0"/>
                <a:cs typeface="Arial" panose="020B0604020202020204" pitchFamily="34" charset="0"/>
              </a:rPr>
              <a:t>Hành tinh gần  mặt trời nhất là………………</a:t>
            </a:r>
            <a:endParaRPr lang="en-US" sz="2200" dirty="0">
              <a:effectLst/>
              <a:latin typeface="+mj-lt"/>
              <a:ea typeface="Times New Roman" panose="02020603050405020304" pitchFamily="18" charset="0"/>
            </a:endParaRPr>
          </a:p>
          <a:p>
            <a:pPr indent="408940" algn="just">
              <a:lnSpc>
                <a:spcPct val="107000"/>
              </a:lnSpc>
              <a:spcAft>
                <a:spcPts val="0"/>
              </a:spcAft>
            </a:pPr>
            <a:r>
              <a:rPr lang="vi-VN" sz="2200" dirty="0">
                <a:effectLst/>
                <a:latin typeface="+mj-lt"/>
                <a:ea typeface="Times New Roman" panose="02020603050405020304" pitchFamily="18" charset="0"/>
              </a:rPr>
              <a:t> </a:t>
            </a:r>
            <a:endParaRPr lang="en-US" sz="2200" dirty="0">
              <a:effectLst/>
              <a:latin typeface="+mj-lt"/>
              <a:ea typeface="Times New Roman" panose="02020603050405020304" pitchFamily="18" charset="0"/>
            </a:endParaRPr>
          </a:p>
        </p:txBody>
      </p:sp>
      <p:sp>
        <p:nvSpPr>
          <p:cNvPr id="6" name="TextBox 5"/>
          <p:cNvSpPr txBox="1"/>
          <p:nvPr/>
        </p:nvSpPr>
        <p:spPr>
          <a:xfrm>
            <a:off x="7031066" y="432276"/>
            <a:ext cx="504056" cy="461665"/>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8</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655640" y="781289"/>
            <a:ext cx="427005" cy="461665"/>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3</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937556" y="1489173"/>
            <a:ext cx="1440160"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Mặt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Trời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650918" y="2571723"/>
            <a:ext cx="2179725" cy="461665"/>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8 </a:t>
            </a:r>
            <a:r>
              <a:rPr lang="en-US" sz="2400" b="1" dirty="0" err="1" smtClean="0">
                <a:solidFill>
                  <a:srgbClr val="FF0000"/>
                </a:solidFill>
                <a:latin typeface="Times New Roman" panose="02020603050405020304" pitchFamily="18" charset="0"/>
                <a:cs typeface="Times New Roman" panose="02020603050405020304" pitchFamily="18" charset="0"/>
              </a:rPr>
              <a:t>hành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tinh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076349" y="3604063"/>
            <a:ext cx="2458773"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Hải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Vương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tinh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203566" y="4373781"/>
            <a:ext cx="1666685"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Thủy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tinh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809097" y="409723"/>
            <a:ext cx="734858"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(1)</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408118" y="781289"/>
            <a:ext cx="589174"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(2)</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367276" y="1482390"/>
            <a:ext cx="58072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3)</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470453" y="2564940"/>
            <a:ext cx="700344"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(4)</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370312" y="3604063"/>
            <a:ext cx="711163"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(5)</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392197" y="4321689"/>
            <a:ext cx="697168"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(6)</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0" y="2542044"/>
            <a:ext cx="4596504" cy="2581275"/>
          </a:xfrm>
          <a:prstGeom prst="rect">
            <a:avLst/>
          </a:prstGeom>
        </p:spPr>
      </p:pic>
      <p:sp>
        <p:nvSpPr>
          <p:cNvPr id="18" name="TextBox 17"/>
          <p:cNvSpPr txBox="1"/>
          <p:nvPr/>
        </p:nvSpPr>
        <p:spPr>
          <a:xfrm>
            <a:off x="4535489" y="0"/>
            <a:ext cx="4608512" cy="461665"/>
          </a:xfrm>
          <a:prstGeom prst="rect">
            <a:avLst/>
          </a:prstGeom>
          <a:solidFill>
            <a:schemeClr val="bg1"/>
          </a:solid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PHIẾU HỌC TẬP SỐ 1</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6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xit" presetSubtype="12" fill="hold" grpId="1" nodeType="clickEffect">
                                  <p:stCondLst>
                                    <p:cond delay="0"/>
                                  </p:stCondLst>
                                  <p:childTnLst>
                                    <p:animEffect transition="out" filter="strips(downLeft)">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par>
                                <p:cTn id="42" presetID="18" presetClass="exit" presetSubtype="12" fill="hold" grpId="1" nodeType="withEffect">
                                  <p:stCondLst>
                                    <p:cond delay="0"/>
                                  </p:stCondLst>
                                  <p:childTnLst>
                                    <p:animEffect transition="out" filter="strips(downLeft)">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8" presetClass="exit" presetSubtype="12" fill="hold" grpId="1" nodeType="withEffect">
                                  <p:stCondLst>
                                    <p:cond delay="0"/>
                                  </p:stCondLst>
                                  <p:childTnLst>
                                    <p:animEffect transition="out" filter="strips(downLeft)">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8" presetClass="exit" presetSubtype="12" fill="hold" grpId="1" nodeType="withEffect">
                                  <p:stCondLst>
                                    <p:cond delay="0"/>
                                  </p:stCondLst>
                                  <p:childTnLst>
                                    <p:animEffect transition="out" filter="strips(downLeft)">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8" presetClass="exit" presetSubtype="12" fill="hold" grpId="1" nodeType="withEffect">
                                  <p:stCondLst>
                                    <p:cond delay="0"/>
                                  </p:stCondLst>
                                  <p:childTnLst>
                                    <p:animEffect transition="out" filter="strips(downLeft)">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8" presetClass="exit" presetSubtype="12" fill="hold" grpId="1" nodeType="withEffect">
                                  <p:stCondLst>
                                    <p:cond delay="0"/>
                                  </p:stCondLst>
                                  <p:childTnLst>
                                    <p:animEffect transition="out" filter="strips(downLeft)">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arn(inVertical)">
                                      <p:cBhvr>
                                        <p:cTn id="61" dur="500"/>
                                        <p:tgtEl>
                                          <p:spTgt spid="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barn(inVertical)">
                                      <p:cBhvr>
                                        <p:cTn id="64" dur="500"/>
                                        <p:tgtEl>
                                          <p:spTgt spid="7"/>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barn(inVertical)">
                                      <p:cBhvr>
                                        <p:cTn id="67" dur="500"/>
                                        <p:tgtEl>
                                          <p:spTgt spid="8"/>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barn(inVertical)">
                                      <p:cBhvr>
                                        <p:cTn id="70" dur="500"/>
                                        <p:tgtEl>
                                          <p:spTgt spid="9"/>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barn(inVertical)">
                                      <p:cBhvr>
                                        <p:cTn id="73" dur="500"/>
                                        <p:tgtEl>
                                          <p:spTgt spid="10"/>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barn(inVertical)">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p:bldP spid="4" grpId="0"/>
      <p:bldP spid="4" grpId="1"/>
      <p:bldP spid="12" grpId="0"/>
      <p:bldP spid="12" grpId="1"/>
      <p:bldP spid="13" grpId="0"/>
      <p:bldP spid="13" grpId="1"/>
      <p:bldP spid="14" grpId="0"/>
      <p:bldP spid="14" grpId="1"/>
      <p:bldP spid="15" grpId="0"/>
      <p:bldP spid="15" grpId="1"/>
      <p:bldP spid="16" grpId="0"/>
      <p:bldP spid="16" grpId="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499"/>
          </a:xfrm>
          <a:prstGeom prst="rect">
            <a:avLst/>
          </a:prstGeom>
        </p:spPr>
      </p:pic>
      <p:sp>
        <p:nvSpPr>
          <p:cNvPr id="3" name="TextBox 2"/>
          <p:cNvSpPr txBox="1"/>
          <p:nvPr/>
        </p:nvSpPr>
        <p:spPr>
          <a:xfrm>
            <a:off x="4211960" y="411510"/>
            <a:ext cx="4392488" cy="830997"/>
          </a:xfrm>
          <a:prstGeom prst="rect">
            <a:avLst/>
          </a:prstGeom>
          <a:noFill/>
        </p:spPr>
        <p:txBody>
          <a:bodyPr wrap="square" rtlCol="0">
            <a:spAutoFit/>
          </a:bodyPr>
          <a:lstStyle/>
          <a:p>
            <a:r>
              <a:rPr lang="en-US" sz="2400" dirty="0" err="1" smtClean="0">
                <a:solidFill>
                  <a:schemeClr val="bg1"/>
                </a:solidFill>
                <a:latin typeface="Times New Roman" panose="02020603050405020304" pitchFamily="18" charset="0"/>
                <a:cs typeface="Times New Roman" panose="02020603050405020304" pitchFamily="18" charset="0"/>
              </a:rPr>
              <a:t>Khoảng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cách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từ</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Đất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đến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Mặt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Trời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bao</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nhiêu</a:t>
            </a:r>
            <a:r>
              <a:rPr lang="en-US" sz="2400" dirty="0" smtClean="0">
                <a:solidFill>
                  <a:schemeClr val="bg1"/>
                </a:solidFill>
                <a:latin typeface="Times New Roman" panose="02020603050405020304" pitchFamily="18" charset="0"/>
                <a:cs typeface="Times New Roman" panose="02020603050405020304" pitchFamily="18" charset="0"/>
              </a:rPr>
              <a:t> km?</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rot="1987887">
            <a:off x="3107559" y="2074860"/>
            <a:ext cx="2460976" cy="369332"/>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198231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0" nodeType="clickEffect">
                                  <p:stCondLst>
                                    <p:cond delay="0"/>
                                  </p:stCondLst>
                                  <p:childTnLst>
                                    <p:animEffect transition="out" filter="randombar(horizontal)">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TotalTime>
  <Words>1336</Words>
  <Application>Microsoft Office PowerPoint</Application>
  <PresentationFormat>On-screen Show (16:9)</PresentationFormat>
  <Paragraphs>157</Paragraphs>
  <Slides>34</Slides>
  <Notes>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宋体</vt:lpstr>
      <vt:lpstr>.VnTime</vt:lpstr>
      <vt:lpstr>Arial</vt:lpstr>
      <vt:lpstr>Calibri</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125</cp:revision>
  <dcterms:created xsi:type="dcterms:W3CDTF">2021-08-12T13:33:35Z</dcterms:created>
  <dcterms:modified xsi:type="dcterms:W3CDTF">2024-10-02T08:53:36Z</dcterms:modified>
</cp:coreProperties>
</file>