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2" r:id="rId3"/>
    <p:sldId id="263" r:id="rId4"/>
    <p:sldId id="265" r:id="rId5"/>
    <p:sldId id="271" r:id="rId6"/>
    <p:sldId id="268" r:id="rId7"/>
    <p:sldId id="269" r:id="rId8"/>
    <p:sldId id="274" r:id="rId9"/>
    <p:sldId id="275" r:id="rId10"/>
    <p:sldId id="270"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69" d="100"/>
          <a:sy n="69" d="100"/>
        </p:scale>
        <p:origin x="60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4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24/9/2022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pPr/>
              <a:t>24/9/2022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pPr/>
              <a:t>24/9/2022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pPr/>
              <a:t>24/9/2022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24/9/2022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24/9/2022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24/9/2022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24/9/2022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jpeg"/><Relationship Id="rId4" Type="http://schemas.openxmlformats.org/officeDocument/2006/relationships/audio" Target="../media/media2.mp3"/><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CHÀO</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MỪNG</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p>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QUÝ</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THẦY</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CÔ</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VỀ</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DỰ</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GIỜ</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59875" y="3879850"/>
            <a:ext cx="7583294" cy="2554545"/>
          </a:xfrm>
          <a:prstGeom prst="rect">
            <a:avLst/>
          </a:prstGeom>
          <a:noFill/>
          <a:ln>
            <a:noFill/>
          </a:ln>
        </p:spPr>
        <p:txBody>
          <a:bodyPr wrap="none" rtlCol="0">
            <a:spAutoFit/>
          </a:bodyPr>
          <a:lstStyle/>
          <a:p>
            <a:pPr algn="ctr"/>
            <a:r>
              <a:rPr lang="en-US" sz="6000" b="1" dirty="0" err="1" smtClean="0">
                <a:ln w="15875">
                  <a:solidFill>
                    <a:schemeClr val="tx2">
                      <a:lumMod val="40000"/>
                      <a:lumOff val="60000"/>
                    </a:schemeClr>
                  </a:solidFill>
                </a:ln>
                <a:latin typeface="Times New Roman" panose="02020603050405020304" pitchFamily="18" charset="0"/>
                <a:cs typeface="Times New Roman" panose="02020603050405020304" pitchFamily="18" charset="0"/>
              </a:rPr>
              <a:t>Bài</a:t>
            </a:r>
            <a:r>
              <a:rPr lang="en-US" sz="60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rPr>
              <a:t> 3: </a:t>
            </a:r>
            <a:r>
              <a:rPr lang="en-US" sz="6000" b="1" dirty="0" err="1" smtClean="0">
                <a:ln w="15875">
                  <a:solidFill>
                    <a:schemeClr val="tx2">
                      <a:lumMod val="40000"/>
                      <a:lumOff val="60000"/>
                    </a:schemeClr>
                  </a:solidFill>
                </a:ln>
                <a:latin typeface="Times New Roman" panose="02020603050405020304" pitchFamily="18" charset="0"/>
                <a:cs typeface="Times New Roman" panose="02020603050405020304" pitchFamily="18" charset="0"/>
              </a:rPr>
              <a:t>Lược</a:t>
            </a:r>
            <a:r>
              <a:rPr lang="en-US" sz="60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latin typeface="Times New Roman" panose="02020603050405020304" pitchFamily="18" charset="0"/>
                <a:cs typeface="Times New Roman" panose="02020603050405020304" pitchFamily="18" charset="0"/>
              </a:rPr>
              <a:t>đồ</a:t>
            </a:r>
            <a:r>
              <a:rPr lang="en-US" sz="60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latin typeface="Times New Roman" panose="02020603050405020304" pitchFamily="18" charset="0"/>
                <a:cs typeface="Times New Roman" panose="02020603050405020304" pitchFamily="18" charset="0"/>
              </a:rPr>
              <a:t>trí</a:t>
            </a:r>
            <a:r>
              <a:rPr lang="en-US" sz="60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latin typeface="Times New Roman" panose="02020603050405020304" pitchFamily="18" charset="0"/>
                <a:cs typeface="Times New Roman" panose="02020603050405020304" pitchFamily="18" charset="0"/>
              </a:rPr>
              <a:t>nhớ</a:t>
            </a:r>
            <a:endParaRPr lang="en-US" sz="60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endParaRPr>
          </a:p>
          <a:p>
            <a:pPr algn="ctr"/>
            <a:endParaRPr lang="en-US" sz="60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endParaRPr>
          </a:p>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Giáo</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viên</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Vũ</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Thùy</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Hương</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Thảo</a:t>
            </a:r>
            <a:endParaRPr lang="en-US" sz="40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1715" y="370506"/>
            <a:ext cx="3918856" cy="584775"/>
          </a:xfrm>
          <a:prstGeom prst="rect">
            <a:avLst/>
          </a:prstGeom>
        </p:spPr>
        <p:txBody>
          <a:bodyPr wrap="square">
            <a:spAutoFit/>
          </a:bodyPr>
          <a:lstStyle/>
          <a:p>
            <a:r>
              <a:rPr lang="en-US" altLang="zh-CN" sz="3200" b="1" dirty="0" err="1" smtClean="0">
                <a:solidFill>
                  <a:srgbClr val="FF0000"/>
                </a:solidFill>
                <a:latin typeface="Times New Roman" pitchFamily="18" charset="0"/>
                <a:ea typeface="汉仪喵魂体W" panose="00020600040101010101" pitchFamily="18" charset="-122"/>
                <a:cs typeface="Times New Roman" pitchFamily="18" charset="0"/>
              </a:rPr>
              <a:t>LUYỆN</a:t>
            </a:r>
            <a:r>
              <a:rPr lang="en-US" altLang="zh-CN" sz="3200" b="1" dirty="0" smtClean="0">
                <a:solidFill>
                  <a:srgbClr val="FF0000"/>
                </a:solidFill>
                <a:latin typeface="Times New Roman" pitchFamily="18" charset="0"/>
                <a:ea typeface="汉仪喵魂体W" panose="00020600040101010101" pitchFamily="18" charset="-122"/>
                <a:cs typeface="Times New Roman" pitchFamily="18" charset="0"/>
              </a:rPr>
              <a:t> </a:t>
            </a:r>
            <a:r>
              <a:rPr lang="en-US" altLang="zh-CN" sz="3200" b="1" dirty="0" err="1" smtClean="0">
                <a:solidFill>
                  <a:srgbClr val="FF0000"/>
                </a:solidFill>
                <a:latin typeface="Times New Roman" pitchFamily="18" charset="0"/>
                <a:ea typeface="汉仪喵魂体W" panose="00020600040101010101" pitchFamily="18" charset="-122"/>
                <a:cs typeface="Times New Roman" pitchFamily="18" charset="0"/>
              </a:rPr>
              <a:t>TẬP</a:t>
            </a:r>
            <a:endParaRPr lang="zh-CN" altLang="en-US" sz="3200" b="1" dirty="0">
              <a:solidFill>
                <a:srgbClr val="FF0000"/>
              </a:solidFill>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1045027" y="1662277"/>
            <a:ext cx="10000343" cy="584775"/>
          </a:xfrm>
          <a:prstGeom prst="rect">
            <a:avLst/>
          </a:prstGeom>
        </p:spPr>
        <p:txBody>
          <a:bodyPr wrap="square">
            <a:spAutoFit/>
          </a:bodyPr>
          <a:lstStyle/>
          <a:p>
            <a:r>
              <a:rPr lang="nl-NL" sz="3200" b="1" dirty="0" smtClean="0">
                <a:latin typeface="Times New Roman" pitchFamily="18" charset="0"/>
                <a:cs typeface="Times New Roman" pitchFamily="18" charset="0"/>
              </a:rPr>
              <a:t>Vẽ lược </a:t>
            </a:r>
            <a:r>
              <a:rPr lang="nl-NL" sz="3200" b="1" smtClean="0">
                <a:latin typeface="Times New Roman" pitchFamily="18" charset="0"/>
                <a:cs typeface="Times New Roman" pitchFamily="18" charset="0"/>
              </a:rPr>
              <a:t>đồ lớp em đang học </a:t>
            </a:r>
            <a:r>
              <a:rPr lang="nl-NL" sz="3200" b="1" dirty="0" smtClean="0">
                <a:latin typeface="Times New Roman" pitchFamily="18" charset="0"/>
                <a:cs typeface="Times New Roman" pitchFamily="18" charset="0"/>
              </a:rPr>
              <a:t>và trình bày trước lớp</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8341" y="1342962"/>
            <a:ext cx="10000343" cy="1323439"/>
          </a:xfrm>
          <a:prstGeom prst="rect">
            <a:avLst/>
          </a:prstGeom>
        </p:spPr>
        <p:txBody>
          <a:bodyPr wrap="square">
            <a:spAutoFit/>
          </a:bodyPr>
          <a:lstStyle/>
          <a:p>
            <a:r>
              <a:rPr lang="en-US" sz="2600" b="1" dirty="0" err="1" smtClean="0">
                <a:latin typeface="Times New Roman" pitchFamily="18" charset="0"/>
                <a:cs typeface="Times New Roman" pitchFamily="18" charset="0"/>
              </a:rPr>
              <a:t>Bài</a:t>
            </a:r>
            <a:r>
              <a:rPr lang="en-US" sz="2600" b="1" dirty="0" smtClean="0">
                <a:latin typeface="Times New Roman" pitchFamily="18" charset="0"/>
                <a:cs typeface="Times New Roman" pitchFamily="18" charset="0"/>
              </a:rPr>
              <a:t> 1:</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Hãy kể một số đối tượng địa lí mà em thường xuyên nhìn thấy trên đưòng đi học (hoặc dã ngoại,...).</a:t>
            </a:r>
            <a:endParaRPr lang="en-US" sz="2600"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sp>
        <p:nvSpPr>
          <p:cNvPr id="5" name="WordArt 2"/>
          <p:cNvSpPr>
            <a:spLocks noChangeArrowheads="1" noChangeShapeType="1" noTextEdit="1"/>
          </p:cNvSpPr>
          <p:nvPr/>
        </p:nvSpPr>
        <p:spPr bwMode="auto">
          <a:xfrm>
            <a:off x="3171371" y="0"/>
            <a:ext cx="6495144" cy="1103085"/>
          </a:xfrm>
          <a:prstGeom prst="rect">
            <a:avLst/>
          </a:prstGeom>
        </p:spPr>
        <p:txBody>
          <a:bodyPr wrap="none" fromWordArt="1">
            <a:prstTxWarp prst="textWave1">
              <a:avLst>
                <a:gd name="adj1" fmla="val 13005"/>
                <a:gd name="adj2" fmla="val 251"/>
              </a:avLst>
            </a:prstTxWarp>
          </a:bodyPr>
          <a:lstStyle/>
          <a:p>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
        <p:nvSpPr>
          <p:cNvPr id="6" name="WordArt 2"/>
          <p:cNvSpPr>
            <a:spLocks noChangeArrowheads="1" noChangeShapeType="1" noTextEdit="1"/>
          </p:cNvSpPr>
          <p:nvPr/>
        </p:nvSpPr>
        <p:spPr bwMode="auto">
          <a:xfrm>
            <a:off x="2968170" y="174171"/>
            <a:ext cx="6495144" cy="1103085"/>
          </a:xfrm>
          <a:prstGeom prst="rect">
            <a:avLst/>
          </a:prstGeom>
        </p:spPr>
        <p:txBody>
          <a:bodyPr wrap="none" fromWordArt="1">
            <a:prstTxWarp prst="textWave1">
              <a:avLst>
                <a:gd name="adj1" fmla="val 13005"/>
                <a:gd name="adj2" fmla="val 251"/>
              </a:avLst>
            </a:prstTxWarp>
          </a:bodyPr>
          <a:lstStyle/>
          <a:p>
            <a:r>
              <a:rPr lang="en-US" sz="3200" dirty="0" err="1">
                <a:solidFill>
                  <a:srgbClr val="FF0000"/>
                </a:solidFill>
                <a:latin typeface="Times New Roman" pitchFamily="18" charset="0"/>
                <a:cs typeface="Times New Roman" pitchFamily="18" charset="0"/>
              </a:rPr>
              <a:t>V</a:t>
            </a:r>
            <a:r>
              <a:rPr lang="en-US" sz="3200" dirty="0" err="1" smtClean="0">
                <a:solidFill>
                  <a:srgbClr val="FF0000"/>
                </a:solidFill>
                <a:latin typeface="Times New Roman" pitchFamily="18" charset="0"/>
                <a:cs typeface="Times New Roman" pitchFamily="18" charset="0"/>
              </a:rPr>
              <a:t>ận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
        <p:nvSpPr>
          <p:cNvPr id="1025" name="Rectangle 1"/>
          <p:cNvSpPr>
            <a:spLocks noChangeArrowheads="1"/>
          </p:cNvSpPr>
          <p:nvPr/>
        </p:nvSpPr>
        <p:spPr bwMode="auto">
          <a:xfrm>
            <a:off x="406400" y="2322285"/>
            <a:ext cx="11219543"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Bài</a:t>
            </a:r>
            <a:r>
              <a:rPr kumimoji="0" lang="en-US" sz="26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2:</a:t>
            </a:r>
            <a:r>
              <a:rPr kumimoji="0" lang="en-US" sz="26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Sử dụng lược đồ trí nhớ, hãy vẽ không gian của địa bàn (làng, xã, khu ph</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ố</a:t>
            </a: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thôn, xóm,...) nơi em đang ở:</a:t>
            </a:r>
            <a:endParaRPr kumimoji="0" lang="en-US" sz="2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Bắt đầu từ "Nhà em".</a:t>
            </a:r>
            <a:endParaRPr kumimoji="0" lang="en-US" sz="2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Các đối tương tự n</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t>
            </a: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iên, địa </a:t>
            </a:r>
            <a:r>
              <a:rPr kumimoji="0" lang="en-US" sz="2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hình</a:t>
            </a: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địa vật em nhớ rõ (s</a:t>
            </a:r>
            <a:r>
              <a:rPr lang="en-US" sz="2600" dirty="0">
                <a:latin typeface="Times New Roman" pitchFamily="18" charset="0"/>
                <a:ea typeface="Calibri" pitchFamily="34" charset="0"/>
                <a:cs typeface="Times New Roman" pitchFamily="18" charset="0"/>
              </a:rPr>
              <a:t>ô</a:t>
            </a: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ng, suối, cây ven đường,...).</a:t>
            </a:r>
            <a:endParaRPr kumimoji="0" lang="en-US" sz="2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Các đối tượng kinh tế, văn hoá - xã hội mà em thấy thân quen (đường giao thông, cửa hàng, thư viện, rạp chiêu phim, chợ, sân đá bóng, công viên, nhà cao tâng,...).</a:t>
            </a:r>
            <a:endParaRPr kumimoji="0" lang="en-US" sz="2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Ghi chú những địa điểm, con đuờng em cho là cần nhớ.</a:t>
            </a:r>
            <a:endParaRPr kumimoji="0" lang="en-US" sz="2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Em có thể dùng các kí hiệu tuợng hình để lược đồ trở nên sinh động và hấp dẫn hơn</a:t>
            </a:r>
            <a:endParaRPr kumimoji="0" lang="vi-VN" sz="2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9994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diamond(in)">
                                      <p:cBhvr>
                                        <p:cTn id="18" dur="2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87" y="682173"/>
            <a:ext cx="2093686" cy="4818742"/>
          </a:xfrm>
        </p:spPr>
        <p:txBody>
          <a:bodyPr>
            <a:normAutofit/>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sz="2200" b="1" dirty="0" err="1" smtClean="0">
                <a:latin typeface="Times New Roman" pitchFamily="18" charset="0"/>
                <a:cs typeface="Times New Roman" pitchFamily="18" charset="0"/>
              </a:rPr>
              <a:t>Trên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đường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học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về</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gặp</a:t>
            </a:r>
            <a:r>
              <a:rPr lang="en-US" sz="2200" b="1" dirty="0" smtClean="0">
                <a:latin typeface="Times New Roman" pitchFamily="18" charset="0"/>
                <a:cs typeface="Times New Roman" pitchFamily="18" charset="0"/>
              </a:rPr>
              <a:t> 1 </a:t>
            </a:r>
            <a:r>
              <a:rPr lang="en-US" sz="2200" b="1" dirty="0" err="1" smtClean="0">
                <a:latin typeface="Times New Roman" pitchFamily="18" charset="0"/>
                <a:cs typeface="Times New Roman" pitchFamily="18" charset="0"/>
              </a:rPr>
              <a:t>đoàn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khách</a:t>
            </a:r>
            <a:r>
              <a:rPr lang="en-US" sz="2200" b="1" dirty="0" smtClean="0">
                <a:latin typeface="Times New Roman" pitchFamily="18" charset="0"/>
                <a:cs typeface="Times New Roman" pitchFamily="18" charset="0"/>
              </a:rPr>
              <a:t> du </a:t>
            </a:r>
            <a:r>
              <a:rPr lang="en-US" sz="2200" b="1" dirty="0" err="1" smtClean="0">
                <a:latin typeface="Times New Roman" pitchFamily="18" charset="0"/>
                <a:cs typeface="Times New Roman" pitchFamily="18" charset="0"/>
              </a:rPr>
              <a:t>lịch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Đoàn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khách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hỏi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thăm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đường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đến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Đình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Phùng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Hưng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và</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Lăng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Ngô</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Quyền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Vậy</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lúc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đó</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sẽ</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làm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thế</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nào</a:t>
            </a:r>
            <a:r>
              <a:rPr lang="en-US" sz="2200" b="1" dirty="0" smtClean="0">
                <a:latin typeface="Times New Roman" pitchFamily="18" charset="0"/>
                <a:cs typeface="Times New Roman" pitchFamily="18" charset="0"/>
              </a:rPr>
              <a:t>?</a:t>
            </a:r>
            <a:r>
              <a:rPr lang="en-US" sz="2200" dirty="0" smtClean="0"/>
              <a:t/>
            </a:r>
            <a:br>
              <a:rPr lang="en-US" sz="2200" dirty="0" smtClean="0"/>
            </a:br>
            <a:endParaRPr lang="en-US" sz="2200" dirty="0"/>
          </a:p>
        </p:txBody>
      </p:sp>
      <p:sp>
        <p:nvSpPr>
          <p:cNvPr id="4" name="WordArt 2"/>
          <p:cNvSpPr>
            <a:spLocks noChangeArrowheads="1" noChangeShapeType="1" noTextEdit="1"/>
          </p:cNvSpPr>
          <p:nvPr/>
        </p:nvSpPr>
        <p:spPr bwMode="auto">
          <a:xfrm>
            <a:off x="2924627" y="188686"/>
            <a:ext cx="5783943" cy="667657"/>
          </a:xfrm>
          <a:prstGeom prst="rect">
            <a:avLst/>
          </a:prstGeom>
        </p:spPr>
        <p:txBody>
          <a:bodyPr wrap="none" fromWordArt="1">
            <a:prstTxWarp prst="textWave1">
              <a:avLst>
                <a:gd name="adj1" fmla="val 13005"/>
                <a:gd name="adj2" fmla="val 251"/>
              </a:avLst>
            </a:prstTxWarp>
          </a:bodyPr>
          <a:lstStyle/>
          <a:p>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3200" kern="10" dirty="0"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pic>
        <p:nvPicPr>
          <p:cNvPr id="5" name="Picture 2" descr="Kết quả hình ảnh cho hinh anh den tho bo cai dai vuong phung hung"/>
          <p:cNvPicPr>
            <a:picLocks noChangeAspect="1" noChangeArrowheads="1"/>
          </p:cNvPicPr>
          <p:nvPr/>
        </p:nvPicPr>
        <p:blipFill>
          <a:blip r:embed="rId2"/>
          <a:srcRect/>
          <a:stretch>
            <a:fillRect/>
          </a:stretch>
        </p:blipFill>
        <p:spPr bwMode="auto">
          <a:xfrm>
            <a:off x="7721601" y="1248228"/>
            <a:ext cx="4470400" cy="4426858"/>
          </a:xfrm>
          <a:prstGeom prst="rect">
            <a:avLst/>
          </a:prstGeom>
          <a:noFill/>
          <a:ln w="9525">
            <a:noFill/>
            <a:miter lim="800000"/>
            <a:headEnd/>
            <a:tailEnd/>
          </a:ln>
        </p:spPr>
      </p:pic>
      <p:sp>
        <p:nvSpPr>
          <p:cNvPr id="6" name="Text Box 8"/>
          <p:cNvSpPr txBox="1">
            <a:spLocks noChangeArrowheads="1"/>
          </p:cNvSpPr>
          <p:nvPr/>
        </p:nvSpPr>
        <p:spPr bwMode="auto">
          <a:xfrm>
            <a:off x="7620001" y="5878285"/>
            <a:ext cx="4571999" cy="584775"/>
          </a:xfrm>
          <a:prstGeom prst="rect">
            <a:avLst/>
          </a:prstGeom>
          <a:noFill/>
          <a:ln w="9525">
            <a:noFill/>
            <a:miter lim="800000"/>
            <a:headEnd/>
            <a:tailEnd/>
          </a:ln>
        </p:spPr>
        <p:txBody>
          <a:bodyPr wrap="square">
            <a:spAutoFit/>
          </a:bodyPr>
          <a:lstStyle/>
          <a:p>
            <a:pPr algn="ctr">
              <a:spcBef>
                <a:spcPct val="50000"/>
              </a:spcBef>
            </a:pPr>
            <a:r>
              <a:rPr lang="en-US" sz="32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thờ</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Phùng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Hưng</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pic>
        <p:nvPicPr>
          <p:cNvPr id="7" name="Picture 2" descr="Kết quả hình ảnh cho hinh anh lăng ngô quyền sơn tây"/>
          <p:cNvPicPr>
            <a:picLocks noChangeAspect="1" noChangeArrowheads="1"/>
          </p:cNvPicPr>
          <p:nvPr/>
        </p:nvPicPr>
        <p:blipFill>
          <a:blip r:embed="rId3"/>
          <a:srcRect/>
          <a:stretch>
            <a:fillRect/>
          </a:stretch>
        </p:blipFill>
        <p:spPr bwMode="auto">
          <a:xfrm>
            <a:off x="3091543" y="1248228"/>
            <a:ext cx="4354286" cy="4415971"/>
          </a:xfrm>
          <a:prstGeom prst="rect">
            <a:avLst/>
          </a:prstGeom>
          <a:noFill/>
          <a:ln w="9525">
            <a:noFill/>
            <a:miter lim="800000"/>
            <a:headEnd/>
            <a:tailEnd/>
          </a:ln>
        </p:spPr>
      </p:pic>
      <p:sp>
        <p:nvSpPr>
          <p:cNvPr id="8" name="Text Box 8"/>
          <p:cNvSpPr txBox="1">
            <a:spLocks noChangeArrowheads="1"/>
          </p:cNvSpPr>
          <p:nvPr/>
        </p:nvSpPr>
        <p:spPr bwMode="auto">
          <a:xfrm>
            <a:off x="3338286" y="5979885"/>
            <a:ext cx="4354285" cy="400110"/>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Lăng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Ngô</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Quyền</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923314" y="1291772"/>
            <a:ext cx="4978400" cy="2191657"/>
          </a:xfrm>
          <a:prstGeom prst="cloudCallout">
            <a:avLst>
              <a:gd name="adj1" fmla="val -62657"/>
              <a:gd name="adj2" fmla="val 43671"/>
            </a:avLst>
          </a:prstGeom>
          <a:solidFill>
            <a:schemeClr val="accent1">
              <a:lumMod val="20000"/>
              <a:lumOff val="80000"/>
            </a:schemeClr>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Thế nào là lược đồ trí nhớ ?</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2235201"/>
            <a:ext cx="530497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nl-NL" sz="2400" dirty="0" smtClean="0">
                <a:latin typeface="Times New Roman" pitchFamily="18" charset="0"/>
                <a:cs typeface="Times New Roman" pitchFamily="18" charset="0"/>
              </a:rPr>
              <a:t>Một phương tiện đặc biệt để mô tả hiểu biết của cá nhân về một địa phương là lược đồ trí nhớ.</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194">
                                            <p:txEl>
                                              <p:pRg st="0" end="0"/>
                                            </p:txEl>
                                          </p:spTgt>
                                        </p:tgtEl>
                                        <p:attrNameLst>
                                          <p:attrName>style.visibility</p:attrName>
                                        </p:attrNameLst>
                                      </p:cBhvr>
                                      <p:to>
                                        <p:strVal val="visible"/>
                                      </p:to>
                                    </p:set>
                                    <p:anim calcmode="discrete" valueType="clr">
                                      <p:cBhvr override="childStyle">
                                        <p:cTn id="7" dur="80"/>
                                        <p:tgtEl>
                                          <p:spTgt spid="8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198"/>
                                        </p:tgtEl>
                                        <p:attrNameLst>
                                          <p:attrName>style.visibility</p:attrName>
                                        </p:attrNameLst>
                                      </p:cBhvr>
                                      <p:to>
                                        <p:strVal val="visible"/>
                                      </p:to>
                                    </p:set>
                                    <p:animEffect transition="in" filter="circle(in)">
                                      <p:cBhvr>
                                        <p:cTn id="14" dur="2000"/>
                                        <p:tgtEl>
                                          <p:spTgt spid="819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516915" y="2685144"/>
            <a:ext cx="4978400" cy="2191657"/>
          </a:xfrm>
          <a:prstGeom prst="cloudCallout">
            <a:avLst>
              <a:gd name="adj1" fmla="val -62657"/>
              <a:gd name="adj2" fmla="val 43671"/>
            </a:avLst>
          </a:prstGeom>
          <a:solidFill>
            <a:schemeClr val="accent1">
              <a:lumMod val="20000"/>
              <a:lumOff val="80000"/>
            </a:schemeClr>
          </a:solidFill>
          <a:ln w="9525">
            <a:solidFill>
              <a:schemeClr val="tx1"/>
            </a:solidFill>
            <a:round/>
            <a:headEnd/>
            <a:tailEnd/>
          </a:ln>
        </p:spPr>
        <p:txBody>
          <a:bodyPr wrap="none" anchor="ctr"/>
          <a:lstStyle/>
          <a:p>
            <a:r>
              <a:rPr lang="vi-VN" sz="2800" dirty="0" smtClean="0">
                <a:latin typeface="Times New Roman" pitchFamily="18" charset="0"/>
                <a:cs typeface="Times New Roman" pitchFamily="18" charset="0"/>
              </a:rPr>
              <a:t>Phân loại lược đồ trí nhớ?</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1712687"/>
            <a:ext cx="5304971"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dirty="0" smtClean="0">
                <a:latin typeface="Times New Roman" pitchFamily="18" charset="0"/>
                <a:cs typeface="Times New Roman" pitchFamily="18" charset="0"/>
              </a:rPr>
              <a:t>- Lược đồ tr</a:t>
            </a:r>
            <a:r>
              <a:rPr lang="en-US" sz="2400" dirty="0">
                <a:latin typeface="Times New Roman" pitchFamily="18" charset="0"/>
                <a:cs typeface="Times New Roman" pitchFamily="18" charset="0"/>
              </a:rPr>
              <a:t>í</a:t>
            </a:r>
            <a:r>
              <a:rPr lang="vi-VN" sz="2400" dirty="0" smtClean="0">
                <a:latin typeface="Times New Roman" pitchFamily="18" charset="0"/>
                <a:cs typeface="Times New Roman" pitchFamily="18" charset="0"/>
              </a:rPr>
              <a:t> nhớ về không gian xung quanh ta</a:t>
            </a:r>
            <a:r>
              <a:rPr lang="en-US" sz="2400" dirty="0" smtClean="0">
                <a:latin typeface="Times New Roman" pitchFamily="18" charset="0"/>
                <a:cs typeface="Times New Roman" pitchFamily="18" charset="0"/>
              </a:rPr>
              <a:t>.</a:t>
            </a:r>
          </a:p>
          <a:p>
            <a:r>
              <a:rPr lang="vi-VN"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Lược đồ trí nhớ về không gian rộng lớn hơn hoặc về nơi ta chưa đến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531741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nl-NL" sz="2800" b="1" dirty="0" smtClean="0">
                <a:latin typeface="Times New Roman" pitchFamily="18" charset="0"/>
                <a:cs typeface="Times New Roman" pitchFamily="18" charset="0"/>
              </a:rPr>
              <a:t>1.  Tại sao gọi là lược đồ trí nhớ</a:t>
            </a:r>
            <a:r>
              <a:rPr lang="nl-NL"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Rectangle 1"/>
          <p:cNvSpPr>
            <a:spLocks noChangeArrowheads="1"/>
          </p:cNvSpPr>
          <p:nvPr/>
        </p:nvSpPr>
        <p:spPr bwMode="auto">
          <a:xfrm>
            <a:off x="7191828" y="6030686"/>
            <a:ext cx="337457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Lược</a:t>
            </a:r>
            <a:r>
              <a:rPr kumimoji="0" lang="nl-NL"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đồ Việt Nam</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AutoShape 6"/>
          <p:cNvSpPr>
            <a:spLocks noChangeArrowheads="1"/>
          </p:cNvSpPr>
          <p:nvPr/>
        </p:nvSpPr>
        <p:spPr bwMode="auto">
          <a:xfrm>
            <a:off x="-1" y="766618"/>
            <a:ext cx="5486401" cy="3925455"/>
          </a:xfrm>
          <a:prstGeom prst="cloudCallout">
            <a:avLst>
              <a:gd name="adj1" fmla="val 49835"/>
              <a:gd name="adj2" fmla="val 48106"/>
            </a:avLst>
          </a:prstGeom>
          <a:solidFill>
            <a:schemeClr val="accent1">
              <a:lumMod val="20000"/>
              <a:lumOff val="80000"/>
            </a:schemeClr>
          </a:solidFill>
          <a:ln w="9525">
            <a:solidFill>
              <a:schemeClr val="tx1"/>
            </a:solidFill>
            <a:round/>
            <a:headEnd/>
            <a:tailEnd/>
          </a:ln>
        </p:spPr>
        <p:txBody>
          <a:bodyPr wrap="none" anchor="ctr"/>
          <a:lstStyle/>
          <a:p>
            <a:r>
              <a:rPr lang="vi-VN" sz="2400" dirty="0" smtClean="0">
                <a:latin typeface="Times New Roman" pitchFamily="18" charset="0"/>
                <a:cs typeface="Times New Roman" pitchFamily="18" charset="0"/>
              </a:rPr>
              <a:t>Hãy điền lên lược</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đồ trống Việt Nam</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tên các quốc gia và</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biển </a:t>
            </a:r>
            <a:r>
              <a:rPr lang="en-US" sz="2400" dirty="0" err="1" smtClean="0">
                <a:latin typeface="Times New Roman" pitchFamily="18" charset="0"/>
                <a:cs typeface="Times New Roman" pitchFamily="18" charset="0"/>
              </a:rPr>
              <a:t>tiếp</a:t>
            </a:r>
            <a:r>
              <a:rPr lang="vi-VN" sz="2400" dirty="0" smtClean="0">
                <a:latin typeface="Times New Roman" pitchFamily="18" charset="0"/>
                <a:cs typeface="Times New Roman" pitchFamily="18" charset="0"/>
              </a:rPr>
              <a:t> giáp </a:t>
            </a:r>
            <a:endParaRPr lang="en-US" sz="2400" dirty="0">
              <a:latin typeface="Times New Roman" pitchFamily="18" charset="0"/>
              <a:cs typeface="Times New Roman" pitchFamily="18" charset="0"/>
            </a:endParaRPr>
          </a:p>
          <a:p>
            <a:r>
              <a:rPr lang="vi-VN" sz="2400" dirty="0" smtClean="0">
                <a:latin typeface="Times New Roman" pitchFamily="18" charset="0"/>
                <a:cs typeface="Times New Roman" pitchFamily="18" charset="0"/>
              </a:rPr>
              <a:t>nước ta, ba thành ph</a:t>
            </a:r>
            <a:r>
              <a:rPr lang="en-US" sz="2400" dirty="0" smtClean="0">
                <a:latin typeface="Times New Roman" pitchFamily="18" charset="0"/>
                <a:cs typeface="Times New Roman" pitchFamily="18" charset="0"/>
              </a:rPr>
              <a:t>ố</a:t>
            </a:r>
            <a:r>
              <a:rPr lang="vi-VN" sz="2400" dirty="0" smtClean="0">
                <a:latin typeface="Times New Roman" pitchFamily="18" charset="0"/>
                <a:cs typeface="Times New Roman" pitchFamily="18" charset="0"/>
              </a:rPr>
              <a:t> là Hà Nội, </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Đà Nẵng và Thành phố Hồ Ch</a:t>
            </a:r>
            <a:r>
              <a:rPr lang="en-US" sz="2400" dirty="0" smtClean="0">
                <a:latin typeface="Times New Roman" pitchFamily="18" charset="0"/>
                <a:cs typeface="Times New Roman" pitchFamily="18" charset="0"/>
              </a:rPr>
              <a:t>í </a:t>
            </a:r>
            <a:r>
              <a:rPr lang="vi-VN" sz="2400" dirty="0" smtClean="0">
                <a:latin typeface="Times New Roman" pitchFamily="18" charset="0"/>
                <a:cs typeface="Times New Roman" pitchFamily="18" charset="0"/>
              </a:rPr>
              <a:t>M</a:t>
            </a:r>
            <a:r>
              <a:rPr lang="en-US" sz="2400" dirty="0" err="1" smtClean="0">
                <a:latin typeface="Times New Roman" pitchFamily="18" charset="0"/>
                <a:cs typeface="Times New Roman" pitchFamily="18" charset="0"/>
              </a:rPr>
              <a:t>i</a:t>
            </a:r>
            <a:r>
              <a:rPr lang="vi-VN" sz="2400" dirty="0" smtClean="0">
                <a:latin typeface="Times New Roman" pitchFamily="18" charset="0"/>
                <a:cs typeface="Times New Roman" pitchFamily="18" charset="0"/>
              </a:rPr>
              <a:t>nh. </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Ở mỗi thành phố, hãy liệt kê ba địa </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danh nổi tiếng mà em biết thông qua </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xem ti vi hay nghe </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đài, đọc sách, báo,...</a:t>
            </a:r>
            <a:endParaRPr lang="en-US" sz="2400" dirty="0">
              <a:latin typeface="Times New Roman" pitchFamily="18" charset="0"/>
              <a:cs typeface="Times New Roman" pitchFamily="18" charset="0"/>
            </a:endParaRPr>
          </a:p>
        </p:txBody>
      </p:sp>
      <p:pic>
        <p:nvPicPr>
          <p:cNvPr id="6" name="Picture 5"/>
          <p:cNvPicPr/>
          <p:nvPr/>
        </p:nvPicPr>
        <p:blipFill>
          <a:blip r:embed="rId2"/>
          <a:srcRect/>
          <a:stretch>
            <a:fillRect/>
          </a:stretch>
        </p:blipFill>
        <p:spPr bwMode="auto">
          <a:xfrm>
            <a:off x="5652655" y="523220"/>
            <a:ext cx="6105235" cy="5254171"/>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blinds(horizontal)">
                                      <p:cBhvr>
                                        <p:cTn id="1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5" grpId="0"/>
      <p:bldP spid="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56811" y="711200"/>
            <a:ext cx="5419875" cy="1944914"/>
          </a:xfrm>
        </p:spPr>
        <p:txBody>
          <a:bodyPr>
            <a:noAutofit/>
          </a:bodyPr>
          <a:lstStyle/>
          <a:p>
            <a:pPr>
              <a:buNone/>
            </a:pPr>
            <a:r>
              <a:rPr lang="nl-NL" b="1" dirty="0" smtClean="0">
                <a:latin typeface="Times New Roman" pitchFamily="18" charset="0"/>
                <a:cs typeface="Times New Roman" pitchFamily="18" charset="0"/>
              </a:rPr>
              <a:t>2.  Cách xây dựng lược đồ trí nhớ</a:t>
            </a:r>
            <a:endParaRPr lang="en-US" dirty="0" smtClean="0">
              <a:latin typeface="Times New Roman" pitchFamily="18" charset="0"/>
              <a:cs typeface="Times New Roman" pitchFamily="18" charset="0"/>
            </a:endParaRPr>
          </a:p>
        </p:txBody>
      </p:sp>
      <p:sp>
        <p:nvSpPr>
          <p:cNvPr id="8198" name="AutoShape 6"/>
          <p:cNvSpPr>
            <a:spLocks noChangeArrowheads="1"/>
          </p:cNvSpPr>
          <p:nvPr/>
        </p:nvSpPr>
        <p:spPr bwMode="auto">
          <a:xfrm>
            <a:off x="6879772" y="1843316"/>
            <a:ext cx="4978400" cy="2191657"/>
          </a:xfrm>
          <a:prstGeom prst="cloudCallout">
            <a:avLst>
              <a:gd name="adj1" fmla="val -62657"/>
              <a:gd name="adj2" fmla="val 43671"/>
            </a:avLst>
          </a:prstGeom>
          <a:solidFill>
            <a:schemeClr val="accent1">
              <a:lumMod val="20000"/>
              <a:lumOff val="80000"/>
            </a:schemeClr>
          </a:solidFill>
          <a:ln w="9525">
            <a:solidFill>
              <a:schemeClr val="tx1"/>
            </a:solidFill>
            <a:round/>
            <a:headEnd/>
            <a:tailEnd/>
          </a:ln>
        </p:spPr>
        <p:txBody>
          <a:bodyPr wrap="none" anchor="ctr"/>
          <a:lstStyle/>
          <a:p>
            <a:endParaRPr lang="nl-NL" sz="2800" i="1" dirty="0" smtClean="0"/>
          </a:p>
          <a:p>
            <a:r>
              <a:rPr lang="nl-NL" sz="2800" i="1" dirty="0" smtClean="0">
                <a:latin typeface="Times New Roman" panose="02020603050405020304" pitchFamily="18" charset="0"/>
                <a:cs typeface="Times New Roman" panose="02020603050405020304" pitchFamily="18" charset="0"/>
              </a:rPr>
              <a:t>Để vẽ lược đồ trí nhớ </a:t>
            </a:r>
          </a:p>
          <a:p>
            <a:r>
              <a:rPr lang="nl-NL" sz="2800" i="1" dirty="0" smtClean="0">
                <a:latin typeface="Times New Roman" panose="02020603050405020304" pitchFamily="18" charset="0"/>
                <a:cs typeface="Times New Roman" panose="02020603050405020304" pitchFamily="18" charset="0"/>
              </a:rPr>
              <a:t>đường đi chúng ta cần </a:t>
            </a:r>
          </a:p>
          <a:p>
            <a:r>
              <a:rPr lang="nl-NL" sz="2800" i="1" dirty="0" smtClean="0">
                <a:latin typeface="Times New Roman" panose="02020603050405020304" pitchFamily="18" charset="0"/>
                <a:cs typeface="Times New Roman" panose="02020603050405020304" pitchFamily="18" charset="0"/>
              </a:rPr>
              <a:t>làm gì?</a:t>
            </a:r>
            <a:endParaRPr lang="en-US" sz="2800" dirty="0" smtClean="0">
              <a:latin typeface="Times New Roman" panose="02020603050405020304" pitchFamily="18" charset="0"/>
              <a:cs typeface="Times New Roman" panose="02020603050405020304" pitchFamily="18" charset="0"/>
            </a:endParaRPr>
          </a:p>
          <a:p>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362857" y="1727200"/>
            <a:ext cx="5304971"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800" dirty="0" smtClean="0"/>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Nhớ</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bắt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smtClean="0">
                <a:latin typeface="Times New Roman" pitchFamily="18" charset="0"/>
                <a:cs typeface="Times New Roman" pitchFamily="18" charset="0"/>
              </a:rPr>
              <a:t>phác </a:t>
            </a: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linds(horizontal)">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box(in)">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P spid="819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491487" y="362857"/>
            <a:ext cx="7090914" cy="5370286"/>
          </a:xfrm>
          <a:prstGeom prst="rect">
            <a:avLst/>
          </a:prstGeom>
        </p:spPr>
      </p:pic>
      <p:sp>
        <p:nvSpPr>
          <p:cNvPr id="3" name="AutoShape 6"/>
          <p:cNvSpPr>
            <a:spLocks noChangeArrowheads="1"/>
          </p:cNvSpPr>
          <p:nvPr/>
        </p:nvSpPr>
        <p:spPr bwMode="auto">
          <a:xfrm>
            <a:off x="0" y="1422401"/>
            <a:ext cx="4238171" cy="2191657"/>
          </a:xfrm>
          <a:prstGeom prst="cloudCallout">
            <a:avLst>
              <a:gd name="adj1" fmla="val 39093"/>
              <a:gd name="adj2" fmla="val 56254"/>
            </a:avLst>
          </a:prstGeom>
          <a:solidFill>
            <a:schemeClr val="accent1">
              <a:lumMod val="20000"/>
              <a:lumOff val="80000"/>
            </a:schemeClr>
          </a:solidFill>
          <a:ln w="9525">
            <a:solidFill>
              <a:schemeClr val="tx1"/>
            </a:solidFill>
            <a:round/>
            <a:headEnd/>
            <a:tailEnd/>
          </a:ln>
        </p:spPr>
        <p:txBody>
          <a:bodyPr wrap="none" anchor="ctr"/>
          <a:lstStyle/>
          <a:p>
            <a:r>
              <a:rPr lang="nl-NL" sz="2800" i="1" dirty="0" smtClean="0">
                <a:latin typeface="Times New Roman" panose="02020603050405020304" pitchFamily="18" charset="0"/>
                <a:cs typeface="Times New Roman" panose="02020603050405020304" pitchFamily="18" charset="0"/>
              </a:rPr>
              <a:t>Quan sát lược đồ trí</a:t>
            </a:r>
          </a:p>
          <a:p>
            <a:r>
              <a:rPr lang="nl-NL" sz="2800" i="1" dirty="0" smtClean="0">
                <a:latin typeface="Times New Roman" panose="02020603050405020304" pitchFamily="18" charset="0"/>
                <a:cs typeface="Times New Roman" panose="02020603050405020304" pitchFamily="18" charset="0"/>
              </a:rPr>
              <a:t> nhớ đường từ nhà đến</a:t>
            </a:r>
          </a:p>
          <a:p>
            <a:r>
              <a:rPr lang="nl-NL" sz="2800" i="1" dirty="0" smtClean="0">
                <a:latin typeface="Times New Roman" panose="02020603050405020304" pitchFamily="18" charset="0"/>
                <a:cs typeface="Times New Roman" panose="02020603050405020304" pitchFamily="18" charset="0"/>
              </a:rPr>
              <a:t>trường  và mô</a:t>
            </a:r>
          </a:p>
          <a:p>
            <a:r>
              <a:rPr lang="nl-NL" sz="2800" i="1" dirty="0" smtClean="0">
                <a:latin typeface="Times New Roman" panose="02020603050405020304" pitchFamily="18" charset="0"/>
                <a:cs typeface="Times New Roman" panose="02020603050405020304" pitchFamily="18" charset="0"/>
              </a:rPr>
              <a:t> tả lại.</a:t>
            </a:r>
            <a:endParaRPr lang="en-US" sz="2800" b="1" dirty="0">
              <a:latin typeface="Times New Roman" pitchFamily="18" charset="0"/>
              <a:cs typeface="Times New Roman" pitchFamily="18" charset="0"/>
            </a:endParaRPr>
          </a:p>
        </p:txBody>
      </p:sp>
      <p:sp>
        <p:nvSpPr>
          <p:cNvPr id="4" name="Rectangle 2"/>
          <p:cNvSpPr txBox="1">
            <a:spLocks noChangeArrowheads="1"/>
          </p:cNvSpPr>
          <p:nvPr/>
        </p:nvSpPr>
        <p:spPr>
          <a:xfrm>
            <a:off x="5741612" y="5675086"/>
            <a:ext cx="5318274" cy="78377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smtClean="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smtClean="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56811" y="711200"/>
            <a:ext cx="11373371" cy="1944914"/>
          </a:xfrm>
        </p:spPr>
        <p:txBody>
          <a:bodyPr>
            <a:noAutofit/>
          </a:bodyPr>
          <a:lstStyle/>
          <a:p>
            <a:pPr>
              <a:buNone/>
            </a:pPr>
            <a:r>
              <a:rPr lang="nl-NL" b="1" dirty="0" smtClean="0">
                <a:latin typeface="Times New Roman" pitchFamily="18" charset="0"/>
                <a:cs typeface="Times New Roman" pitchFamily="18" charset="0"/>
              </a:rPr>
              <a:t>3. Sử dụng lược đồ trí nhớ trong cuộc sống và học tập</a:t>
            </a:r>
            <a:endParaRPr lang="en-US" dirty="0" smtClean="0">
              <a:latin typeface="Times New Roman" pitchFamily="18" charset="0"/>
              <a:cs typeface="Times New Roman" pitchFamily="18" charset="0"/>
            </a:endParaRPr>
          </a:p>
          <a:p>
            <a:pPr>
              <a:buNone/>
            </a:pPr>
            <a:r>
              <a:rPr lang="nl-NL" dirty="0" smtClean="0">
                <a:latin typeface="Times New Roman" pitchFamily="18" charset="0"/>
                <a:cs typeface="Times New Roman" pitchFamily="18" charset="0"/>
              </a:rPr>
              <a:t>- Trong học tập, lược đồ trí nhớ giúp ta học Địa lí thú vị hơn nhiều, kiến thức địa lí vững chắc hơn và khả năng vận dụng vào cuộc sống cũng đa dạng hơn.</a:t>
            </a:r>
            <a:endParaRPr lang="en-US" dirty="0" smtClean="0">
              <a:latin typeface="Times New Roman" pitchFamily="18" charset="0"/>
              <a:cs typeface="Times New Roman" pitchFamily="18" charset="0"/>
            </a:endParaRPr>
          </a:p>
          <a:p>
            <a:pPr>
              <a:buNone/>
            </a:pPr>
            <a:r>
              <a:rPr lang="nl-NL" dirty="0" smtClean="0">
                <a:latin typeface="Times New Roman" pitchFamily="18" charset="0"/>
                <a:cs typeface="Times New Roman" pitchFamily="18" charset="0"/>
              </a:rPr>
              <a:t>- Trong cuộc sống: Khi có lược đồ trí nhớ về một không gian sống phong phú hơn, em sẽ thấy không gian đó ý nghĩa hơn, có nhiều lựa chọn trong việc </a:t>
            </a:r>
            <a:r>
              <a:rPr lang="nl-NL" smtClean="0">
                <a:latin typeface="Times New Roman" pitchFamily="18" charset="0"/>
                <a:cs typeface="Times New Roman" pitchFamily="18" charset="0"/>
              </a:rPr>
              <a:t>di chuyển.</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4221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xEl>
                                              <p:pRg st="1" end="1"/>
                                            </p:txEl>
                                          </p:spTgt>
                                        </p:tgtEl>
                                        <p:attrNameLst>
                                          <p:attrName>style.visibility</p:attrName>
                                        </p:attrNameLst>
                                      </p:cBhvr>
                                      <p:to>
                                        <p:strVal val="visible"/>
                                      </p:to>
                                    </p:set>
                                    <p:animEffect transition="in" filter="wipe(down)">
                                      <p:cBhvr>
                                        <p:cTn id="7" dur="500"/>
                                        <p:tgtEl>
                                          <p:spTgt spid="81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xEl>
                                              <p:pRg st="2" end="2"/>
                                            </p:txEl>
                                          </p:spTgt>
                                        </p:tgtEl>
                                        <p:attrNameLst>
                                          <p:attrName>style.visibility</p:attrName>
                                        </p:attrNameLst>
                                      </p:cBhvr>
                                      <p:to>
                                        <p:strVal val="visible"/>
                                      </p:to>
                                    </p:set>
                                    <p:animEffect transition="in" filter="wipe(down)">
                                      <p:cBhvr>
                                        <p:cTn id="12" dur="500"/>
                                        <p:tgtEl>
                                          <p:spTgt spid="8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a:spLocks noChangeArrowheads="1"/>
          </p:cNvSpPr>
          <p:nvPr/>
        </p:nvSpPr>
        <p:spPr bwMode="auto">
          <a:xfrm>
            <a:off x="0" y="1422401"/>
            <a:ext cx="5762171" cy="3468913"/>
          </a:xfrm>
          <a:prstGeom prst="cloudCallout">
            <a:avLst>
              <a:gd name="adj1" fmla="val 39093"/>
              <a:gd name="adj2" fmla="val 56254"/>
            </a:avLst>
          </a:prstGeom>
          <a:solidFill>
            <a:srgbClr val="FF99CC"/>
          </a:solidFill>
          <a:ln w="9525">
            <a:solidFill>
              <a:schemeClr val="tx1"/>
            </a:solidFill>
            <a:round/>
            <a:headEnd/>
            <a:tailEnd/>
          </a:ln>
        </p:spPr>
        <p:txBody>
          <a:bodyPr wrap="none" anchor="ctr"/>
          <a:lstStyle/>
          <a:p>
            <a:r>
              <a:rPr lang="nl-NL" sz="2700" dirty="0" smtClean="0">
                <a:latin typeface="Times New Roman" panose="02020603050405020304" pitchFamily="18" charset="0"/>
                <a:cs typeface="Times New Roman" panose="02020603050405020304" pitchFamily="18" charset="0"/>
              </a:rPr>
              <a:t>Quan sát Hình 3.5 hãy lựa chọn </a:t>
            </a:r>
          </a:p>
          <a:p>
            <a:r>
              <a:rPr lang="nl-NL" sz="2700" dirty="0" smtClean="0">
                <a:latin typeface="Times New Roman" panose="02020603050405020304" pitchFamily="18" charset="0"/>
                <a:cs typeface="Times New Roman" panose="02020603050405020304" pitchFamily="18" charset="0"/>
              </a:rPr>
              <a:t>các địa điểm danh thắng mà em </a:t>
            </a:r>
          </a:p>
          <a:p>
            <a:r>
              <a:rPr lang="nl-NL" sz="2700" dirty="0" smtClean="0">
                <a:latin typeface="Times New Roman" panose="02020603050405020304" pitchFamily="18" charset="0"/>
                <a:cs typeface="Times New Roman" panose="02020603050405020304" pitchFamily="18" charset="0"/>
              </a:rPr>
              <a:t>muốn đến và tạo ra một lược đồ</a:t>
            </a:r>
          </a:p>
          <a:p>
            <a:r>
              <a:rPr lang="nl-NL" sz="2700" dirty="0" smtClean="0">
                <a:latin typeface="Times New Roman" panose="02020603050405020304" pitchFamily="18" charset="0"/>
                <a:cs typeface="Times New Roman" panose="02020603050405020304" pitchFamily="18" charset="0"/>
              </a:rPr>
              <a:t> trí nhớ để đi từ trụ sở Vườn</a:t>
            </a:r>
          </a:p>
          <a:p>
            <a:r>
              <a:rPr lang="nl-NL" sz="2700" dirty="0" smtClean="0">
                <a:latin typeface="Times New Roman" panose="02020603050405020304" pitchFamily="18" charset="0"/>
                <a:cs typeface="Times New Roman" panose="02020603050405020304" pitchFamily="18" charset="0"/>
              </a:rPr>
              <a:t> quốc gia Ba Vì đến những</a:t>
            </a:r>
          </a:p>
          <a:p>
            <a:r>
              <a:rPr lang="nl-NL" sz="2700" dirty="0" smtClean="0">
                <a:latin typeface="Times New Roman" panose="02020603050405020304" pitchFamily="18" charset="0"/>
                <a:cs typeface="Times New Roman" panose="02020603050405020304" pitchFamily="18" charset="0"/>
              </a:rPr>
              <a:t> địa điểm danh thắng đã chọn</a:t>
            </a:r>
            <a:endParaRPr lang="en-US" sz="2700" dirty="0">
              <a:latin typeface="Times New Roman" panose="02020603050405020304" pitchFamily="18" charset="0"/>
              <a:cs typeface="Times New Roman" panose="02020603050405020304" pitchFamily="18" charset="0"/>
            </a:endParaRPr>
          </a:p>
        </p:txBody>
      </p:sp>
      <p:pic>
        <p:nvPicPr>
          <p:cNvPr id="6" name="Picture 5"/>
          <p:cNvPicPr/>
          <p:nvPr/>
        </p:nvPicPr>
        <p:blipFill>
          <a:blip r:embed="rId2"/>
          <a:srcRect/>
          <a:stretch>
            <a:fillRect/>
          </a:stretch>
        </p:blipFill>
        <p:spPr bwMode="auto">
          <a:xfrm>
            <a:off x="6139544" y="682171"/>
            <a:ext cx="5486400" cy="5486400"/>
          </a:xfrm>
          <a:prstGeom prst="rect">
            <a:avLst/>
          </a:prstGeom>
          <a:noFill/>
          <a:ln w="9525">
            <a:noFill/>
            <a:miter lim="800000"/>
            <a:headEnd/>
            <a:tailEnd/>
          </a:ln>
        </p:spPr>
      </p:pic>
    </p:spTree>
    <p:extLst>
      <p:ext uri="{BB962C8B-B14F-4D97-AF65-F5344CB8AC3E}">
        <p14:creationId xmlns:p14="http://schemas.microsoft.com/office/powerpoint/2010/main" val="20761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643</Words>
  <Application>Microsoft Office PowerPoint</Application>
  <PresentationFormat>Widescreen</PresentationFormat>
  <Paragraphs>59</Paragraphs>
  <Slides>11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Times New Roman</vt:lpstr>
      <vt:lpstr>汉仪喵魂体W</vt:lpstr>
      <vt:lpstr>Office Theme</vt:lpstr>
      <vt:lpstr>PowerPoint Presentation</vt:lpstr>
      <vt:lpstr> Trên đường đi học về em gặp 1 đoàn khách du lịch. Đoàn khách hỏi thăm em đường đến Đình Phùng Hưng và Lăng Ngô Quyền. Vậy lúc đó em sẽ làm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45</cp:revision>
  <dcterms:created xsi:type="dcterms:W3CDTF">2020-11-02T15:38:20Z</dcterms:created>
  <dcterms:modified xsi:type="dcterms:W3CDTF">2022-09-24T15:15:06Z</dcterms:modified>
</cp:coreProperties>
</file>