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326" r:id="rId3"/>
    <p:sldId id="290" r:id="rId4"/>
    <p:sldId id="294" r:id="rId5"/>
    <p:sldId id="310" r:id="rId6"/>
    <p:sldId id="306" r:id="rId7"/>
    <p:sldId id="309" r:id="rId8"/>
    <p:sldId id="308" r:id="rId9"/>
    <p:sldId id="304" r:id="rId10"/>
    <p:sldId id="305" r:id="rId11"/>
    <p:sldId id="311" r:id="rId12"/>
    <p:sldId id="328" r:id="rId13"/>
    <p:sldId id="313" r:id="rId14"/>
    <p:sldId id="312" r:id="rId15"/>
    <p:sldId id="314" r:id="rId16"/>
    <p:sldId id="315" r:id="rId17"/>
    <p:sldId id="316" r:id="rId18"/>
    <p:sldId id="317" r:id="rId19"/>
    <p:sldId id="318" r:id="rId20"/>
    <p:sldId id="319" r:id="rId21"/>
    <p:sldId id="299" r:id="rId22"/>
    <p:sldId id="320" r:id="rId23"/>
    <p:sldId id="321" r:id="rId24"/>
    <p:sldId id="322" r:id="rId25"/>
    <p:sldId id="323" r:id="rId26"/>
    <p:sldId id="325" r:id="rId27"/>
    <p:sldId id="324" r:id="rId28"/>
    <p:sldId id="301" r:id="rId29"/>
    <p:sldId id="302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7FD2-ACE3-4E12-B094-BA8CF2879D93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17019-9FE0-48DA-B0D8-117C5813B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551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100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581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261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586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348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125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787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960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970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3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82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203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499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097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561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218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75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76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z="800" smtClean="0"/>
          </a:p>
        </p:txBody>
      </p:sp>
    </p:spTree>
    <p:extLst>
      <p:ext uri="{BB962C8B-B14F-4D97-AF65-F5344CB8AC3E}">
        <p14:creationId xmlns:p14="http://schemas.microsoft.com/office/powerpoint/2010/main" val="3074222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456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549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021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822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651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346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99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47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8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7BDFB-BF7F-4835-875A-71D839C017E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4C220-D6D0-4315-886A-0C40773329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934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7F3276-5F9E-4241-B200-AEE1BBA09D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B0751-1AC3-4695-A874-39F2CB01F2E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485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3FDAF-76F8-4F18-BE50-B982511711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BF9C5-13F5-46C2-9718-7F020CD7A08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376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D6E04-495A-4C18-BC49-B36ED7BE20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231F6-0010-4DF7-82FD-FE79ED8051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525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735ED0-88D2-4F95-A558-D43F63200DC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D74E0-9DA7-46DD-A60A-877A4578CF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334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BDC2-685A-45CC-BFA4-BB22E176C7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A797D-AA5D-4406-80BE-6B67FC72AA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142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5B315-60B1-4BFF-A78B-C744CA97B1D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B430E-2829-4094-84AE-26EF496EE3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204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3AC28-C391-4D55-A48D-4CEFEA3BF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D57AE-94E1-4818-B9F5-51EF4BBAC72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86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ACE18-C18C-4C3B-8ADC-E63956FCB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A8D03-3D2E-4618-BCDC-6EC84504C06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081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F2601B-B8BD-456E-BBF2-D0541205FF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E73F8-B54D-4527-A293-F6B6D6DC66D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114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C8BF5-1C98-4A4D-940C-2231FD862E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1EBBA9-F76F-40A6-9BE5-40F190C880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042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D4A78-B9FA-4787-B133-F5D43F122687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338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63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0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21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45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41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2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03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40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6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2024/9/20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117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6CB61-28B6-4CD7-A459-EB8E35B75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01FE48-694C-43A8-859F-E1A2E0BD2F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2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jpeg"/><Relationship Id="rId9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12" Type="http://schemas.openxmlformats.org/officeDocument/2006/relationships/image" Target="../media/image3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4.jpeg"/><Relationship Id="rId5" Type="http://schemas.openxmlformats.org/officeDocument/2006/relationships/image" Target="../media/image9.png"/><Relationship Id="rId10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tags" Target="../tags/tag8.xml"/><Relationship Id="rId10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6.jp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5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9382" y="526073"/>
            <a:ext cx="11868727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cxnSp>
        <p:nvCxnSpPr>
          <p:cNvPr id="10" name="Straight Connector 9"/>
          <p:cNvCxnSpPr>
            <a:endCxn id="2" idx="2"/>
          </p:cNvCxnSpPr>
          <p:nvPr/>
        </p:nvCxnSpPr>
        <p:spPr>
          <a:xfrm>
            <a:off x="6120279" y="1012809"/>
            <a:ext cx="63467" cy="520794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15510" y="566444"/>
            <a:ext cx="7941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2. CÁC YẾU TỐ CƠ BẢN CỦA BẢN ĐỒ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6813" y="1249282"/>
            <a:ext cx="511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hiệu bản đồ và chú giải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4256" y="1139986"/>
            <a:ext cx="6334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2.4,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2.5,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2.6,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2.7 SGK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108,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8649" y="1896037"/>
            <a:ext cx="3163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724455"/>
              </p:ext>
            </p:extLst>
          </p:nvPr>
        </p:nvGraphicFramePr>
        <p:xfrm>
          <a:off x="6303762" y="2338330"/>
          <a:ext cx="7763220" cy="315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Document" r:id="rId8" imgW="6544289" imgH="3158842" progId="Word.Document.12">
                  <p:embed/>
                </p:oleObj>
              </mc:Choice>
              <mc:Fallback>
                <p:oleObj name="Document" r:id="rId8" imgW="6544289" imgH="31588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03762" y="2338330"/>
                        <a:ext cx="7763220" cy="315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38209" y="4488873"/>
            <a:ext cx="5916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sát hình 2.6A và hình 2.6B, hãy cho biết yếu tố địa hình được thể hiện trên bảng chú giải nào.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5051" y="5593959"/>
            <a:ext cx="6039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2.7,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0866" y="1707875"/>
            <a:ext cx="5519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KHBĐ là những hình vẽ, đường nét, màu sắc, … mang tính qui ước dùng để thể hiện các đối tượng địa lí trên bản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865" y="2924341"/>
            <a:ext cx="5486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KHBĐ được chia thành các loại: kí hiệu điểm, đường, diện tích và thành 3 dạng: kí hiệu hình học, chữ và tượng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865" y="4258839"/>
            <a:ext cx="55955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*Lưu ý: Đối với bản đồ địa hình người ta sử dụng đường đồng mức hoặc thang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Chú giải bản đồ: gồm hệ thống các kí hiệu và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nghĩa của các kí hiệu đó để người đọc hiểu được nội dung bản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1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9382" y="526073"/>
            <a:ext cx="11868727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15510" y="566444"/>
            <a:ext cx="7941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2. CÁC YẾU TỐ CƠ BẢN CỦA BẢN ĐỒ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6813" y="1249282"/>
            <a:ext cx="511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hiệu bản đồ và chú giải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865" y="1707875"/>
            <a:ext cx="10961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KHBĐ là những hình vẽ, đường nét, màu sắc, … mang tính qui ước dùng để thể hiện các đối tượng địa lí trên bản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865" y="2924341"/>
            <a:ext cx="10715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KHBĐ được chia thành các loại: kí hiệu điểm, đường, diện tích và thành 3 dạng: kí hiệu hình học, chữ và tượng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865" y="4258839"/>
            <a:ext cx="10872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*Lưu ý: Đối với bản đồ địa hình người ta sử dụng đường đồng mức hoặc thang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Chú giải bản đồ: gồm hệ thống các kí hiệu và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nghĩa của các kí hiệu đó để người đọc hiểu được nội dung bản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16518" y="800462"/>
            <a:ext cx="11153810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cxnSp>
        <p:nvCxnSpPr>
          <p:cNvPr id="10" name="Straight Connector 9"/>
          <p:cNvCxnSpPr>
            <a:endCxn id="2" idx="2"/>
          </p:cNvCxnSpPr>
          <p:nvPr/>
        </p:nvCxnSpPr>
        <p:spPr>
          <a:xfrm>
            <a:off x="6037264" y="1287198"/>
            <a:ext cx="356159" cy="520794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49084" y="1293219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3.Tỉ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84665" y="1775037"/>
            <a:ext cx="4313266" cy="5082966"/>
            <a:chOff x="1175657" y="1788100"/>
            <a:chExt cx="4313266" cy="50829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657" y="1788100"/>
              <a:ext cx="4313266" cy="495233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920230" y="6583683"/>
              <a:ext cx="2967801" cy="2873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Bản đồ Việt Nam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20040" y="1258523"/>
            <a:ext cx="4955005" cy="4531895"/>
            <a:chOff x="6120040" y="1258523"/>
            <a:chExt cx="4955005" cy="45318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040" y="1258523"/>
              <a:ext cx="4955005" cy="416256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230977" y="5421086"/>
              <a:ext cx="4440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Bản đồ Việt Nam trong khu vực Đông Nam Á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880472" y="5786844"/>
            <a:ext cx="6194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vi-VN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 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 về kích thước lãnh thổ Việt </a:t>
            </a:r>
            <a:r>
              <a:rPr kumimoji="0" lang="vi-VN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Nam và 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mức độ </a:t>
            </a:r>
            <a:r>
              <a:rPr kumimoji="0" lang="vi-VN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vi-VN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về nội dung của hai bản </a:t>
            </a:r>
            <a:r>
              <a:rPr kumimoji="0" lang="vi-VN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 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 tại sao có sự khác nhau đó? 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96850" y="622162"/>
            <a:ext cx="8905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CÁC YẾU TỐ CƠ BẢN CỦA BẢN ĐỒ</a:t>
            </a:r>
          </a:p>
        </p:txBody>
      </p:sp>
    </p:spTree>
    <p:extLst>
      <p:ext uri="{BB962C8B-B14F-4D97-AF65-F5344CB8AC3E}">
        <p14:creationId xmlns:p14="http://schemas.microsoft.com/office/powerpoint/2010/main" val="74798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69289" y="653142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cxnSp>
        <p:nvCxnSpPr>
          <p:cNvPr id="10" name="Straight Connector 9"/>
          <p:cNvCxnSpPr>
            <a:endCxn id="2" idx="2"/>
          </p:cNvCxnSpPr>
          <p:nvPr/>
        </p:nvCxnSpPr>
        <p:spPr>
          <a:xfrm>
            <a:off x="6069829" y="1139878"/>
            <a:ext cx="1" cy="520794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15510" y="566444"/>
            <a:ext cx="7941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2. CÁC YẾU TỐ CƠ BẢN CỦA BẢN ĐỒ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6057" y="1276740"/>
            <a:ext cx="511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3.Tỉ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6057" y="1710884"/>
            <a:ext cx="5168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TLBĐ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3024" y="3514162"/>
            <a:ext cx="5168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3 cách thể hiện tỉ lệ bản đồ: Tỉ lệ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 lệ thước, tỉ lệ 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26" y="1347272"/>
            <a:ext cx="2790253" cy="30970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27" y="4416634"/>
            <a:ext cx="4084876" cy="18903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274126" y="4049607"/>
            <a:ext cx="109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 lệ thước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785847" y="3043728"/>
            <a:ext cx="3196022" cy="1218990"/>
            <a:chOff x="7785847" y="3043728"/>
            <a:chExt cx="3196022" cy="1218990"/>
          </a:xfrm>
        </p:grpSpPr>
        <p:sp>
          <p:nvSpPr>
            <p:cNvPr id="13" name="TextBox 12"/>
            <p:cNvSpPr txBox="1"/>
            <p:nvPr/>
          </p:nvSpPr>
          <p:spPr>
            <a:xfrm>
              <a:off x="9817599" y="3043728"/>
              <a:ext cx="1164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 lệ số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7785847" y="3254188"/>
              <a:ext cx="2031752" cy="100853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>
          <a:xfrm flipH="1">
            <a:off x="9486006" y="4411064"/>
            <a:ext cx="696372" cy="16345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6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04350" y="545801"/>
            <a:ext cx="10730957" cy="56946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800600"/>
            <a:ext cx="1352415" cy="2299307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cxnSp>
        <p:nvCxnSpPr>
          <p:cNvPr id="10" name="Straight Connector 9"/>
          <p:cNvCxnSpPr>
            <a:endCxn id="2" idx="2"/>
          </p:cNvCxnSpPr>
          <p:nvPr/>
        </p:nvCxnSpPr>
        <p:spPr>
          <a:xfrm>
            <a:off x="6069829" y="1139878"/>
            <a:ext cx="1" cy="520794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15510" y="566444"/>
            <a:ext cx="7941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2. CÁC YẾU TỐ CƠ BẢN CỦA BẢN ĐỒ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2774" y="1245590"/>
            <a:ext cx="511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3.Tỉ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4" y="1296943"/>
            <a:ext cx="5213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36346" y="1973776"/>
            <a:ext cx="52130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huống: Bạn Nam muốn đi từ Thái Bình lên Hà Nội, khi mua được bản đồ giao thông với tỉ lệ là 1: 200 000, Nam đã xác định đường đi nhưng không biết khoảng cách mất bao xa. Theo em, Nam có những cách nào để xác định khoảng cách TB-HN theo đường chim bay?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2910" y="4632585"/>
            <a:ext cx="5172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em, muốn tính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thực tế dựa vào bản đồ và tỉ lệ bản đồ ta cần phải thực hiện các thao tác nào?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923" y="4605805"/>
            <a:ext cx="681318" cy="6813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0332" y="1675069"/>
            <a:ext cx="50597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Tính khoảng cách trên bản đồ dựa vào tỉ lệ bản đồ theo thao tác:</a:t>
            </a: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Xác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vị trí 2 điểm cần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Dùng thước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đặt 2 đầu compa vào 2 điểm cần đo để xác định khoảng cách trên bản 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Lấy khoảng cách của 2 điểm trên bản đồ nhân với tỉ lệ bản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2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04350" y="545801"/>
            <a:ext cx="10730957" cy="56946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800600"/>
            <a:ext cx="1352415" cy="2299307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cxnSp>
        <p:nvCxnSpPr>
          <p:cNvPr id="10" name="Straight Connector 9"/>
          <p:cNvCxnSpPr>
            <a:endCxn id="2" idx="2"/>
          </p:cNvCxnSpPr>
          <p:nvPr/>
        </p:nvCxnSpPr>
        <p:spPr>
          <a:xfrm>
            <a:off x="6069829" y="1139878"/>
            <a:ext cx="1" cy="520794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15510" y="566444"/>
            <a:ext cx="7941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2. CÁC YẾU TỐ CƠ BẢN CỦA BẢN ĐỒ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854" y="1307841"/>
            <a:ext cx="511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Phương hướng trên bản đồ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38" y="1414977"/>
            <a:ext cx="4764808" cy="35094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52371" y="5166954"/>
            <a:ext cx="4881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H2.11, xác định và đọc tên các hướng chính trên hình.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093" y="2166845"/>
            <a:ext cx="5253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trên của các kinh tuyến chỉ hướng bắc,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chỉ hướng nam.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bên trái của các vĩ tuyến chỉ hướng tây, đầu bên phải chỉ hướng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Có 4 hướng chính là Đông, Tây, Nam, Bắc </a:t>
            </a:r>
            <a:endPara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29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04350" y="545801"/>
            <a:ext cx="10730957" cy="56946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800600"/>
            <a:ext cx="1352415" cy="2299307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15510" y="566444"/>
            <a:ext cx="7941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2. CÁC YẾU TỐ CƠ BẢN CỦA BẢN ĐỒ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0" y="1389295"/>
            <a:ext cx="7645967" cy="38817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9600" y="5407029"/>
            <a:ext cx="6037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2.12,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2.13 cho biết hướng OA, OB, OC, OD có trong mỗi hình?</a:t>
            </a:r>
            <a:endParaRPr kumimoji="0" lang="vi-VN" sz="24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20761" y="2760179"/>
            <a:ext cx="1358153" cy="283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 smtClean="0"/>
              <a:t>Đông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502551" y="2619861"/>
            <a:ext cx="1358153" cy="283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 smtClean="0"/>
              <a:t>Tây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711675" y="3367787"/>
            <a:ext cx="1358153" cy="283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 smtClean="0"/>
              <a:t>Nam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489183" y="2061704"/>
            <a:ext cx="1358153" cy="28372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 smtClean="0"/>
              <a:t>Bắ</a:t>
            </a:r>
            <a:r>
              <a:rPr lang="vi-VN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9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56991" y="343311"/>
            <a:ext cx="10730957" cy="56946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800600"/>
            <a:ext cx="1352415" cy="2299307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cxnSp>
        <p:nvCxnSpPr>
          <p:cNvPr id="10" name="Straight Connector 9"/>
          <p:cNvCxnSpPr>
            <a:endCxn id="2" idx="2"/>
          </p:cNvCxnSpPr>
          <p:nvPr/>
        </p:nvCxnSpPr>
        <p:spPr>
          <a:xfrm>
            <a:off x="6069829" y="1139878"/>
            <a:ext cx="1" cy="520794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15510" y="566444"/>
            <a:ext cx="7941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2. CÁC YẾU TỐ CƠ BẢN CỦA BẢN ĐỒ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6332" y="2166271"/>
            <a:ext cx="5253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Có 2 cách xác định phương hướng: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Dựa vào đường kinh, vĩ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vào mũi tên chỉ hướng Bắc trên bản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2371" y="1316653"/>
            <a:ext cx="4740863" cy="363206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89798" y="5522249"/>
            <a:ext cx="5525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bản đồ không có kinh, vĩ tuyến để xác định phương hướng em cần làm gì?</a:t>
            </a:r>
            <a:endParaRPr kumimoji="0" lang="vi-VN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6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20784" y="366907"/>
            <a:ext cx="10730957" cy="59809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800600"/>
            <a:ext cx="1352415" cy="2299307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cxnSp>
        <p:nvCxnSpPr>
          <p:cNvPr id="10" name="Straight Connector 9"/>
          <p:cNvCxnSpPr>
            <a:endCxn id="2" idx="2"/>
          </p:cNvCxnSpPr>
          <p:nvPr/>
        </p:nvCxnSpPr>
        <p:spPr>
          <a:xfrm>
            <a:off x="6069829" y="1139878"/>
            <a:ext cx="1" cy="520794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15510" y="566444"/>
            <a:ext cx="7941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2. CÁC YẾU TỐ CƠ BẢN CỦA BẢN ĐỒ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31" y="1228002"/>
            <a:ext cx="5253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bản đồ thông dụng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4658" y="1386614"/>
            <a:ext cx="2623310" cy="2002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7634" y="1418697"/>
            <a:ext cx="2697392" cy="1741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98" y="3631450"/>
            <a:ext cx="3065330" cy="3118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718" y="3521761"/>
            <a:ext cx="2769980" cy="32286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03" y="2252313"/>
            <a:ext cx="2593852" cy="36979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6659" y="2252313"/>
            <a:ext cx="16211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20784" y="299560"/>
            <a:ext cx="10730957" cy="59809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800600"/>
            <a:ext cx="1352415" cy="2299307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15510" y="566444"/>
            <a:ext cx="7941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2. CÁC YẾU TỐ CƠ BẢN CỦA BẢN ĐỒ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8870" y="1457273"/>
            <a:ext cx="10186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 đồ địa lí chung thể hiện cụ thể các đối tượng địa lí trên bề mặt đất như địa hình, đất, sinh vật, sông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òi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ranh giới hành chính...Nhóm này không tập trung làm nổi bật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yếu tố 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8758" y="3016272"/>
            <a:ext cx="10007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Bản đồ địa lí chuyên đề: Có nội dung thể hiện tập trung một hoặc hai đối tượng địa lí, các đối tượng chính được ưu tiên thể hiện.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978" y="0"/>
            <a:ext cx="8843554" cy="604092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9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017521" y="3372139"/>
            <a:ext cx="6495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3,4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 TỐ CƠ BẢN CỦA BẢN ĐỒ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79827" y="800462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87088" y="815273"/>
            <a:ext cx="3200400" cy="517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9818" y="1690128"/>
            <a:ext cx="4917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 nhất: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8097" y="4568405"/>
            <a:ext cx="493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</a:t>
            </a:r>
            <a:r>
              <a:rPr lang="vi-V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0805" y="2024099"/>
            <a:ext cx="10237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hình vẽ thu nhỏ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khu vực hay toàn bộ bề mặt Trái Đất.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6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79827" y="800462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43352" y="1735800"/>
            <a:ext cx="493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đáp án đúng nhất: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4579" y="4103650"/>
            <a:ext cx="493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-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0805" y="2382022"/>
            <a:ext cx="10237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Để xác định phương hướng trên bản đồ không vẽ  kinh, vĩ tuyến thì dựa vào mũi tên chỉ hướng</a:t>
            </a:r>
          </a:p>
          <a:p>
            <a:pPr lvl="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bắc.	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B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nam.</a:t>
            </a:r>
          </a:p>
          <a:p>
            <a:pPr lvl="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đông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tây.</a:t>
            </a:r>
          </a:p>
        </p:txBody>
      </p:sp>
    </p:spTree>
    <p:extLst>
      <p:ext uri="{BB962C8B-B14F-4D97-AF65-F5344CB8AC3E}">
        <p14:creationId xmlns:p14="http://schemas.microsoft.com/office/powerpoint/2010/main" val="8246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79827" y="800462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43352" y="1750527"/>
            <a:ext cx="493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đáp án đúng nhất: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60901" y="4365730"/>
            <a:ext cx="493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-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0805" y="2382022"/>
            <a:ext cx="10237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Ý nào sau đây không đúng theo quy ước phương hướng trên bản đồ?</a:t>
            </a:r>
          </a:p>
          <a:p>
            <a:pPr lvl="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đầu phía trên của kinh tuyến chỉ hướng bắc. </a:t>
            </a:r>
          </a:p>
          <a:p>
            <a:pPr lvl="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đầu bên phải của vĩ tuyến chỉ hướng tây.</a:t>
            </a:r>
          </a:p>
          <a:p>
            <a:pPr lvl="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đầu phía dưới kinh tuyến chỉ hướng nam.</a:t>
            </a:r>
          </a:p>
          <a:p>
            <a:pPr lvl="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đầu bên phải của vĩ tuyến chỉ hướng đông.</a:t>
            </a:r>
          </a:p>
        </p:txBody>
      </p:sp>
    </p:spTree>
    <p:extLst>
      <p:ext uri="{BB962C8B-B14F-4D97-AF65-F5344CB8AC3E}">
        <p14:creationId xmlns:p14="http://schemas.microsoft.com/office/powerpoint/2010/main" val="235215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79827" y="800462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80298" y="1673284"/>
            <a:ext cx="493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đáp án đúng nhất: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4579" y="4103650"/>
            <a:ext cx="493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-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0805" y="2382022"/>
            <a:ext cx="10237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Hằng ngày Mặt Trời mọc ở hướng nào?</a:t>
            </a:r>
          </a:p>
          <a:p>
            <a:pPr lvl="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Bắc.	B. Nam.</a:t>
            </a:r>
          </a:p>
          <a:p>
            <a:pPr lvl="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Đông.	D. Tây.</a:t>
            </a:r>
          </a:p>
        </p:txBody>
      </p:sp>
    </p:spTree>
    <p:extLst>
      <p:ext uri="{BB962C8B-B14F-4D97-AF65-F5344CB8AC3E}">
        <p14:creationId xmlns:p14="http://schemas.microsoft.com/office/powerpoint/2010/main" val="134056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79827" y="800462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76199" y="831398"/>
            <a:ext cx="819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Quan sát lược đồ sau và trả lời câu </a:t>
            </a:r>
            <a:r>
              <a:rPr lang="vi-V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7745" y="1207667"/>
            <a:ext cx="9310255" cy="43895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63363" y="4997072"/>
            <a:ext cx="10237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5.1: Từ  Ran-gun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(Mi-an-ma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đến Ma-ni-la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(Philppin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theo hướng nào?</a:t>
            </a:r>
          </a:p>
          <a:p>
            <a:pPr lvl="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Đông	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B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Đông Nam.</a:t>
            </a:r>
          </a:p>
          <a:p>
            <a:pPr lvl="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Tây Nam.	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Đông Bắc.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7515" y="6154427"/>
            <a:ext cx="4041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-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97224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79827" y="800462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43352" y="1914668"/>
            <a:ext cx="493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đáp án đúng nhất: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4579" y="4103650"/>
            <a:ext cx="493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-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0805" y="2382022"/>
            <a:ext cx="10237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5.2: Từ  Phmon phênh (Cam-pu-chia) đến thủ đô Hà Nội đi theo hướng </a:t>
            </a:r>
          </a:p>
          <a:p>
            <a:pPr lvl="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Nam.	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B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Đông Nam.</a:t>
            </a:r>
          </a:p>
          <a:p>
            <a:pPr lvl="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Tây Nam.	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Đông Bắc.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5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79827" y="800462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71061" y="1819882"/>
            <a:ext cx="493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đáp án đúng nhất: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4579" y="4103650"/>
            <a:ext cx="493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-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0805" y="2382022"/>
            <a:ext cx="102377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5.3: Từ thủ đô Gia-cat-ta (In-đô-nê-xi-a) đến thủ đô Ban-đa Xê-ri Bê-ga-oan ( Bru nây) đi theo hướng</a:t>
            </a:r>
          </a:p>
          <a:p>
            <a:pPr lvl="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Nam.	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B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Đông Nam.</a:t>
            </a:r>
          </a:p>
          <a:p>
            <a:pPr lvl="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Tây Nam.	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Đông Bắc.       </a:t>
            </a:r>
          </a:p>
          <a:p>
            <a:pPr lvl="0"/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0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79827" y="800462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62995" y="1270787"/>
            <a:ext cx="3200400" cy="517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8166" y="2075338"/>
            <a:ext cx="9993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Tự làm các kí hiệu điểm, hình học, chữ bằng bìa cứng (Mỗi loại kí hiệu làm khoảng 3-5 kí hiệu)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J023"/>
          <p:cNvPicPr>
            <a:picLocks noChangeAspect="1" noChangeArrowheads="1"/>
          </p:cNvPicPr>
          <p:nvPr/>
        </p:nvPicPr>
        <p:blipFill>
          <a:blip r:embed="rId4"/>
          <a:srcRect l="10834" t="5556" r="5833" b="3333"/>
          <a:stretch>
            <a:fillRect/>
          </a:stretch>
        </p:blipFill>
        <p:spPr bwMode="auto">
          <a:xfrm>
            <a:off x="0" y="-22860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8F831D4C86504E53A1502B3F9E6393B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10200"/>
            <a:ext cx="16764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816467" y="2967335"/>
            <a:ext cx="8559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19119"/>
      </p:ext>
    </p:extLst>
  </p:cSld>
  <p:clrMapOvr>
    <a:masterClrMapping/>
  </p:clrMapOvr>
  <p:transition spd="slow" advTm="82337">
    <p:diamond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A_图片 10">
            <a:extLst>
              <a:ext uri="{FF2B5EF4-FFF2-40B4-BE49-F238E27FC236}">
                <a16:creationId xmlns:a16="http://schemas.microsoft.com/office/drawing/2014/main" id="{907766DA-4799-460D-A039-25FCC18BA3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857" y="3276563"/>
            <a:ext cx="3872752" cy="387275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850" y="87063"/>
            <a:ext cx="7339050" cy="2274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4748" y="375378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1563" y="3833986"/>
            <a:ext cx="2826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5225" y="1423851"/>
            <a:ext cx="6003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CÁC YẾU TỐ CƠ BẢN CỦA BẢN ĐỒ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325" y="2111904"/>
            <a:ext cx="3879978" cy="2312126"/>
            <a:chOff x="463001" y="3069771"/>
            <a:chExt cx="3879978" cy="2312126"/>
          </a:xfrm>
        </p:grpSpPr>
        <p:grpSp>
          <p:nvGrpSpPr>
            <p:cNvPr id="6" name="Group 5"/>
            <p:cNvGrpSpPr/>
            <p:nvPr/>
          </p:nvGrpSpPr>
          <p:grpSpPr>
            <a:xfrm>
              <a:off x="463001" y="3069771"/>
              <a:ext cx="3879978" cy="2312126"/>
              <a:chOff x="240933" y="452469"/>
              <a:chExt cx="3879978" cy="3074884"/>
            </a:xfrm>
          </p:grpSpPr>
          <p:pic>
            <p:nvPicPr>
              <p:cNvPr id="28" name="PA_图片 4">
                <a:extLst>
                  <a:ext uri="{FF2B5EF4-FFF2-40B4-BE49-F238E27FC236}">
                    <a16:creationId xmlns:a16="http://schemas.microsoft.com/office/drawing/2014/main" id="{779FECAC-BC6E-4061-8183-C4468F8E8B3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0933" y="452469"/>
                <a:ext cx="3879978" cy="3074884"/>
              </a:xfrm>
              <a:prstGeom prst="rect">
                <a:avLst/>
              </a:prstGeom>
            </p:spPr>
          </p:pic>
          <p:sp>
            <p:nvSpPr>
              <p:cNvPr id="30" name="PA_文本框 5">
                <a:extLst>
                  <a:ext uri="{FF2B5EF4-FFF2-40B4-BE49-F238E27FC236}">
                    <a16:creationId xmlns:a16="http://schemas.microsoft.com/office/drawing/2014/main" id="{E0F8F9D2-23D3-40EF-A5DE-3D88A3455823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772983" y="1254323"/>
                <a:ext cx="28158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Nội</a:t>
                </a:r>
                <a:r>
                  <a:rPr lang="en-US" altLang="zh-CN" sz="24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dung</a:t>
                </a:r>
                <a:r>
                  <a:rPr lang="vi-VN" altLang="zh-CN" sz="24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1</a:t>
                </a:r>
                <a:endParaRPr lang="zh-CN" altLang="en-US" sz="24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162013" y="1929678"/>
                <a:ext cx="19078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942802" y="4281649"/>
              <a:ext cx="2815877" cy="7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67995" algn="l"/>
                  <a:tab pos="504190" algn="l"/>
                  <a:tab pos="540385" algn="l"/>
                  <a:tab pos="2286000" algn="l"/>
                </a:tabLst>
              </a:pPr>
              <a:r>
                <a:rPr lang="vi-V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 </a:t>
              </a:r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 lưới kinh, vĩ tuyến trên bản đồ thế giới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12762" y="2246808"/>
            <a:ext cx="3879978" cy="2077765"/>
            <a:chOff x="5592925" y="3461656"/>
            <a:chExt cx="3879978" cy="2077765"/>
          </a:xfrm>
        </p:grpSpPr>
        <p:grpSp>
          <p:nvGrpSpPr>
            <p:cNvPr id="3" name="Group 2"/>
            <p:cNvGrpSpPr/>
            <p:nvPr/>
          </p:nvGrpSpPr>
          <p:grpSpPr>
            <a:xfrm>
              <a:off x="5592925" y="3461656"/>
              <a:ext cx="3879978" cy="2077765"/>
              <a:chOff x="4165021" y="144500"/>
              <a:chExt cx="3879978" cy="3074884"/>
            </a:xfrm>
          </p:grpSpPr>
          <p:pic>
            <p:nvPicPr>
              <p:cNvPr id="27" name="PA_图片 4">
                <a:extLst>
                  <a:ext uri="{FF2B5EF4-FFF2-40B4-BE49-F238E27FC236}">
                    <a16:creationId xmlns:a16="http://schemas.microsoft.com/office/drawing/2014/main" id="{D9C9184B-D205-46BD-AD26-AE8E6D130DD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65021" y="144500"/>
                <a:ext cx="3879978" cy="3074884"/>
              </a:xfrm>
              <a:prstGeom prst="rect">
                <a:avLst/>
              </a:prstGeom>
            </p:spPr>
          </p:pic>
          <p:sp>
            <p:nvSpPr>
              <p:cNvPr id="29" name="PA_文本框 5">
                <a:extLst>
                  <a:ext uri="{FF2B5EF4-FFF2-40B4-BE49-F238E27FC236}">
                    <a16:creationId xmlns:a16="http://schemas.microsoft.com/office/drawing/2014/main" id="{E0F8F9D2-23D3-40EF-A5DE-3D88A3455823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4702057" y="926941"/>
                <a:ext cx="28158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Nội</a:t>
                </a:r>
                <a:r>
                  <a:rPr lang="en-US" altLang="zh-CN" sz="24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dung</a:t>
                </a:r>
                <a:r>
                  <a:rPr lang="vi-VN" altLang="zh-CN" sz="24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2</a:t>
                </a:r>
                <a:endParaRPr lang="zh-CN" altLang="en-US" sz="24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4577909" y="1394104"/>
                <a:ext cx="31944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116004" y="4485306"/>
              <a:ext cx="261797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2127" y="2392590"/>
            <a:ext cx="3883489" cy="20728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81455" y="3040640"/>
            <a:ext cx="15696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3</a:t>
            </a:r>
          </a:p>
          <a:p>
            <a:endPara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29066" y="4247518"/>
            <a:ext cx="3883489" cy="2072820"/>
            <a:chOff x="1829066" y="4247518"/>
            <a:chExt cx="3883489" cy="207282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29066" y="4247518"/>
              <a:ext cx="3883489" cy="207282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310077" y="4799774"/>
              <a:ext cx="285847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 4</a:t>
              </a:r>
            </a:p>
            <a:p>
              <a:pPr algn="ctr"/>
              <a:endPara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 hướng trên bản đồ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53023" y="4243163"/>
            <a:ext cx="3883489" cy="2072820"/>
            <a:chOff x="6253023" y="4243163"/>
            <a:chExt cx="3883489" cy="207282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53023" y="4243163"/>
              <a:ext cx="3883489" cy="207282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04053" y="4799772"/>
              <a:ext cx="276870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 5</a:t>
              </a:r>
            </a:p>
            <a:p>
              <a:pPr algn="ctr"/>
              <a:endPara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số bản đồ thông dụng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32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07368" y="700387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517" y="306643"/>
            <a:ext cx="10632346" cy="9876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88336" y="1242170"/>
            <a:ext cx="3200400" cy="517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7508" y="563621"/>
            <a:ext cx="9551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YẾU TỐ CƠ BẢN CỦA BẢN ĐỒ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794" y="2624740"/>
            <a:ext cx="9272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 Lớp bạn A đang có dự định đi tham quan một số địa điểm ở Thủ đô Hà Nội. Địa điểm xuất phát là từ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TP.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bạn A đang loay hoay không biết đường đi như thế nào. Theo em, lớp của bạn A có thể sử dụng gì để tìm được đường đi đến đến Thủ đô Hà Nội?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9724" y="1878128"/>
            <a:ext cx="4392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tập tình huống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49082" y="653142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cxnSp>
        <p:nvCxnSpPr>
          <p:cNvPr id="10" name="Straight Connector 9"/>
          <p:cNvCxnSpPr>
            <a:endCxn id="2" idx="2"/>
          </p:cNvCxnSpPr>
          <p:nvPr/>
        </p:nvCxnSpPr>
        <p:spPr>
          <a:xfrm>
            <a:off x="6069829" y="1139878"/>
            <a:ext cx="1" cy="520794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144529" y="4909331"/>
            <a:ext cx="2751531" cy="1002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906" y="1803702"/>
            <a:ext cx="5099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 là hình vẽ thu nhỏ 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nl-NL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đối chính xác của một khu vực hoặc toàn bộ bề mặt Trái Đất.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75602" y="1761545"/>
            <a:ext cx="3171452" cy="2673438"/>
            <a:chOff x="8038906" y="1315093"/>
            <a:chExt cx="3171452" cy="323627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8906" y="1315093"/>
              <a:ext cx="3171452" cy="265178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949858" y="4182036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Bản đồ thế giới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115510" y="566444"/>
            <a:ext cx="7941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2. CÁC YẾU TỐ CƠ BẢN CỦA BẢN ĐỒ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3380" y="1405887"/>
            <a:ext cx="6530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Một số lưới kinh, vĩ tuyến trên bản đồ thế giới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360" y="3039034"/>
            <a:ext cx="2610873" cy="30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6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942042" y="605133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15510" y="566444"/>
            <a:ext cx="7941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2. CÁC YẾU TỐ CƠ BẢN CỦA BẢN ĐỒ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4455" y="3591974"/>
            <a:ext cx="3176291" cy="282878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85177" y="1151219"/>
            <a:ext cx="3088342" cy="2677964"/>
            <a:chOff x="6136341" y="1385048"/>
            <a:chExt cx="3088342" cy="26779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341" y="1385048"/>
              <a:ext cx="3088342" cy="231289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625266" y="3632125"/>
              <a:ext cx="15311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địa cầu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71919" y="1052552"/>
            <a:ext cx="5142366" cy="3091949"/>
            <a:chOff x="4503656" y="431875"/>
            <a:chExt cx="5142366" cy="3091949"/>
          </a:xfrm>
        </p:grpSpPr>
        <p:sp>
          <p:nvSpPr>
            <p:cNvPr id="16" name="TextBox 15"/>
            <p:cNvSpPr txBox="1"/>
            <p:nvPr/>
          </p:nvSpPr>
          <p:spPr>
            <a:xfrm>
              <a:off x="4503656" y="1584832"/>
              <a:ext cx="309348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065" y="431875"/>
              <a:ext cx="1152957" cy="1152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624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49082" y="653142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cxnSp>
        <p:nvCxnSpPr>
          <p:cNvPr id="10" name="Straight Connector 9"/>
          <p:cNvCxnSpPr>
            <a:endCxn id="2" idx="2"/>
          </p:cNvCxnSpPr>
          <p:nvPr/>
        </p:nvCxnSpPr>
        <p:spPr>
          <a:xfrm>
            <a:off x="6069829" y="1139878"/>
            <a:ext cx="1" cy="520794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3906" y="1803702"/>
            <a:ext cx="5099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là hình vẽ thu nhỏ tương đối chính xác của một khu vực hoặc toàn bộ bề mặt Trái Đất.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15510" y="566444"/>
            <a:ext cx="7941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2. CÁC YẾU TỐ CƠ BẢN CỦA BẢN ĐỒ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3380" y="1405887"/>
            <a:ext cx="6530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Một số lưới kinh, vĩ tuyến trên bản đồ thế giới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943" y="4345137"/>
            <a:ext cx="1828799" cy="18989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24204" y="1711233"/>
            <a:ext cx="322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H2.2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H2.3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6886" y="2194560"/>
            <a:ext cx="5061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5366" y="3326197"/>
            <a:ext cx="4953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Grin-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34" y="1379664"/>
            <a:ext cx="812708" cy="81270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3720" y="2931460"/>
            <a:ext cx="5114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Phép chiếu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là quá trình chuyển bề mặt cong của TĐ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mặt phẳng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334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16517" y="581666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15510" y="566444"/>
            <a:ext cx="7941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CÁC YẾU TỐ CƠ BẢN CỦA BẢN ĐỒ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6" y="1331262"/>
            <a:ext cx="7338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 hình dạng lưới kinh, vĩ tuyến ở mỗi bản đồ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1980641"/>
            <a:ext cx="4309779" cy="2305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19" y="4320985"/>
            <a:ext cx="4976182" cy="22374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8" y="1970304"/>
            <a:ext cx="5502002" cy="35628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82318" y="5861737"/>
            <a:ext cx="483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 tả lại hệ thống kinh, vĩ tuyến ở mỗi hình và cho nhận xét?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7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49082" y="653142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3906" y="1803702"/>
            <a:ext cx="9903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là hình vẽ thu nhỏ tương đối chính xác của một khu vực hoặc toàn bộ bề mặt Trái Đất.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15510" y="566444"/>
            <a:ext cx="7941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2. CÁC YẾU TỐ CƠ BẢN CỦA BẢN ĐỒ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3380" y="1405887"/>
            <a:ext cx="6530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Một số lưới kinh, vĩ tuyến trên bản đồ thế giới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3812" y="2796101"/>
            <a:ext cx="987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Phép chiếu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là quá trình chuyển bề mặt cong của TĐ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mặt phẳng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3906" y="3513065"/>
            <a:ext cx="981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477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1919</Words>
  <Application>Microsoft Office PowerPoint</Application>
  <PresentationFormat>Widescreen</PresentationFormat>
  <Paragraphs>188</Paragraphs>
  <Slides>28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宋体</vt:lpstr>
      <vt:lpstr>Arial</vt:lpstr>
      <vt:lpstr>Calibri</vt:lpstr>
      <vt:lpstr>等线</vt:lpstr>
      <vt:lpstr>黑体</vt:lpstr>
      <vt:lpstr>Times New Roman</vt:lpstr>
      <vt:lpstr>第一PPT，www.1ppt.com</vt:lpstr>
      <vt:lpstr>1_Office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keywords/>
  <dc:description>www.1ppt.com</dc:description>
  <cp:lastModifiedBy>Admin</cp:lastModifiedBy>
  <cp:revision>236</cp:revision>
  <dcterms:created xsi:type="dcterms:W3CDTF">2017-05-08T08:38:07Z</dcterms:created>
  <dcterms:modified xsi:type="dcterms:W3CDTF">2024-09-20T07:42:28Z</dcterms:modified>
</cp:coreProperties>
</file>