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2"/>
  </p:notesMasterIdLst>
  <p:sldIdLst>
    <p:sldId id="258" r:id="rId5"/>
    <p:sldId id="261" r:id="rId6"/>
    <p:sldId id="260" r:id="rId7"/>
    <p:sldId id="269" r:id="rId8"/>
    <p:sldId id="262" r:id="rId9"/>
    <p:sldId id="264" r:id="rId10"/>
    <p:sldId id="280" r:id="rId11"/>
    <p:sldId id="289" r:id="rId12"/>
    <p:sldId id="281" r:id="rId13"/>
    <p:sldId id="270" r:id="rId14"/>
    <p:sldId id="271" r:id="rId15"/>
    <p:sldId id="282" r:id="rId16"/>
    <p:sldId id="283" r:id="rId17"/>
    <p:sldId id="285" r:id="rId18"/>
    <p:sldId id="286" r:id="rId19"/>
    <p:sldId id="287" r:id="rId20"/>
    <p:sldId id="279" r:id="rId21"/>
  </p:sldIdLst>
  <p:sldSz cx="12192000" cy="6858000"/>
  <p:notesSz cx="6858000" cy="9144000"/>
  <p:defaultText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69" d="100"/>
          <a:sy n="69" d="100"/>
        </p:scale>
        <p:origin x="60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6/9/2023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3878" rtl="0" eaLnBrk="1" latinLnBrk="0" hangingPunct="1">
      <a:defRPr sz="1100" kern="1200">
        <a:solidFill>
          <a:schemeClr val="tx1"/>
        </a:solidFill>
        <a:latin typeface="+mn-lt"/>
        <a:ea typeface="+mn-ea"/>
        <a:cs typeface="+mn-cs"/>
      </a:defRPr>
    </a:lvl1pPr>
    <a:lvl2pPr marL="456940" algn="l" defTabSz="913878" rtl="0" eaLnBrk="1" latinLnBrk="0" hangingPunct="1">
      <a:defRPr sz="1100" kern="1200">
        <a:solidFill>
          <a:schemeClr val="tx1"/>
        </a:solidFill>
        <a:latin typeface="+mn-lt"/>
        <a:ea typeface="+mn-ea"/>
        <a:cs typeface="+mn-cs"/>
      </a:defRPr>
    </a:lvl2pPr>
    <a:lvl3pPr marL="913878" algn="l" defTabSz="913878" rtl="0" eaLnBrk="1" latinLnBrk="0" hangingPunct="1">
      <a:defRPr sz="1100" kern="1200">
        <a:solidFill>
          <a:schemeClr val="tx1"/>
        </a:solidFill>
        <a:latin typeface="+mn-lt"/>
        <a:ea typeface="+mn-ea"/>
        <a:cs typeface="+mn-cs"/>
      </a:defRPr>
    </a:lvl3pPr>
    <a:lvl4pPr marL="1370822" algn="l" defTabSz="913878" rtl="0" eaLnBrk="1" latinLnBrk="0" hangingPunct="1">
      <a:defRPr sz="1100" kern="1200">
        <a:solidFill>
          <a:schemeClr val="tx1"/>
        </a:solidFill>
        <a:latin typeface="+mn-lt"/>
        <a:ea typeface="+mn-ea"/>
        <a:cs typeface="+mn-cs"/>
      </a:defRPr>
    </a:lvl4pPr>
    <a:lvl5pPr marL="1827764" algn="l" defTabSz="913878" rtl="0" eaLnBrk="1" latinLnBrk="0" hangingPunct="1">
      <a:defRPr sz="1100" kern="1200">
        <a:solidFill>
          <a:schemeClr val="tx1"/>
        </a:solidFill>
        <a:latin typeface="+mn-lt"/>
        <a:ea typeface="+mn-ea"/>
        <a:cs typeface="+mn-cs"/>
      </a:defRPr>
    </a:lvl5pPr>
    <a:lvl6pPr marL="2284701" algn="l" defTabSz="913878" rtl="0" eaLnBrk="1" latinLnBrk="0" hangingPunct="1">
      <a:defRPr sz="1100" kern="1200">
        <a:solidFill>
          <a:schemeClr val="tx1"/>
        </a:solidFill>
        <a:latin typeface="+mn-lt"/>
        <a:ea typeface="+mn-ea"/>
        <a:cs typeface="+mn-cs"/>
      </a:defRPr>
    </a:lvl6pPr>
    <a:lvl7pPr marL="2741645" algn="l" defTabSz="913878" rtl="0" eaLnBrk="1" latinLnBrk="0" hangingPunct="1">
      <a:defRPr sz="1100" kern="1200">
        <a:solidFill>
          <a:schemeClr val="tx1"/>
        </a:solidFill>
        <a:latin typeface="+mn-lt"/>
        <a:ea typeface="+mn-ea"/>
        <a:cs typeface="+mn-cs"/>
      </a:defRPr>
    </a:lvl7pPr>
    <a:lvl8pPr marL="3198585" algn="l" defTabSz="913878" rtl="0" eaLnBrk="1" latinLnBrk="0" hangingPunct="1">
      <a:defRPr sz="1100" kern="1200">
        <a:solidFill>
          <a:schemeClr val="tx1"/>
        </a:solidFill>
        <a:latin typeface="+mn-lt"/>
        <a:ea typeface="+mn-ea"/>
        <a:cs typeface="+mn-cs"/>
      </a:defRPr>
    </a:lvl8pPr>
    <a:lvl9pPr marL="3655525" algn="l" defTabSz="91387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71870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5"/>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899"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45338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9393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2" y="1122365"/>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1"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12"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10"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7" y="365135"/>
            <a:ext cx="1051560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6"/>
            <a:ext cx="51831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899" cy="58118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8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53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453386"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93938"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53120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1"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7"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166544"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26966"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32362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10"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35"/>
            <a:ext cx="10515601"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6"/>
            <a:ext cx="51831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Content Placeholder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Picture Placeholder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876B561D-C668-48BD-B552-8CC5773A8FA0}" type="datetimeFigureOut">
              <a:rPr lang="en-US" smtClean="0"/>
              <a:t>6/9/2023</a:t>
            </a:fld>
            <a:endParaRPr lang="en-US"/>
          </a:p>
        </p:txBody>
      </p:sp>
      <p:sp>
        <p:nvSpPr>
          <p:cNvPr id="5" name="Footer Placeholder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991B7B95-319A-47BC-8F19-306856B3C9D9}" type="datetimeFigureOut">
              <a:rPr lang="zh-CN" altLang="en-US" smtClean="0">
                <a:solidFill>
                  <a:prstClr val="black">
                    <a:tint val="75000"/>
                  </a:prstClr>
                </a:solidFill>
              </a:rPr>
              <a:pPr/>
              <a:t>2023/9/6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3746537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1088031"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004" indent="-272004" algn="l" defTabSz="1088031"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025" indent="-272004" algn="l" defTabSz="1088031"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038" indent="-272004" algn="l" defTabSz="1088031"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05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8075"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2084"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610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0118"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4132"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1088031" rtl="0" eaLnBrk="1" latinLnBrk="0" hangingPunct="1">
        <a:defRPr sz="2100" kern="1200">
          <a:solidFill>
            <a:schemeClr val="tx1"/>
          </a:solidFill>
          <a:latin typeface="+mn-lt"/>
          <a:ea typeface="+mn-ea"/>
          <a:cs typeface="+mn-cs"/>
        </a:defRPr>
      </a:lvl1pPr>
      <a:lvl2pPr marL="544015" algn="l" defTabSz="1088031" rtl="0" eaLnBrk="1" latinLnBrk="0" hangingPunct="1">
        <a:defRPr sz="2100" kern="1200">
          <a:solidFill>
            <a:schemeClr val="tx1"/>
          </a:solidFill>
          <a:latin typeface="+mn-lt"/>
          <a:ea typeface="+mn-ea"/>
          <a:cs typeface="+mn-cs"/>
        </a:defRPr>
      </a:lvl2pPr>
      <a:lvl3pPr marL="1088031" algn="l" defTabSz="1088031" rtl="0" eaLnBrk="1" latinLnBrk="0" hangingPunct="1">
        <a:defRPr sz="2100" kern="1200">
          <a:solidFill>
            <a:schemeClr val="tx1"/>
          </a:solidFill>
          <a:latin typeface="+mn-lt"/>
          <a:ea typeface="+mn-ea"/>
          <a:cs typeface="+mn-cs"/>
        </a:defRPr>
      </a:lvl3pPr>
      <a:lvl4pPr marL="1632046" algn="l" defTabSz="1088031" rtl="0" eaLnBrk="1" latinLnBrk="0" hangingPunct="1">
        <a:defRPr sz="2100" kern="1200">
          <a:solidFill>
            <a:schemeClr val="tx1"/>
          </a:solidFill>
          <a:latin typeface="+mn-lt"/>
          <a:ea typeface="+mn-ea"/>
          <a:cs typeface="+mn-cs"/>
        </a:defRPr>
      </a:lvl4pPr>
      <a:lvl5pPr marL="2176062" algn="l" defTabSz="1088031" rtl="0" eaLnBrk="1" latinLnBrk="0" hangingPunct="1">
        <a:defRPr sz="2100" kern="1200">
          <a:solidFill>
            <a:schemeClr val="tx1"/>
          </a:solidFill>
          <a:latin typeface="+mn-lt"/>
          <a:ea typeface="+mn-ea"/>
          <a:cs typeface="+mn-cs"/>
        </a:defRPr>
      </a:lvl5pPr>
      <a:lvl6pPr marL="2720077" algn="l" defTabSz="1088031" rtl="0" eaLnBrk="1" latinLnBrk="0" hangingPunct="1">
        <a:defRPr sz="2100" kern="1200">
          <a:solidFill>
            <a:schemeClr val="tx1"/>
          </a:solidFill>
          <a:latin typeface="+mn-lt"/>
          <a:ea typeface="+mn-ea"/>
          <a:cs typeface="+mn-cs"/>
        </a:defRPr>
      </a:lvl6pPr>
      <a:lvl7pPr marL="3264093" algn="l" defTabSz="1088031" rtl="0" eaLnBrk="1" latinLnBrk="0" hangingPunct="1">
        <a:defRPr sz="2100" kern="1200">
          <a:solidFill>
            <a:schemeClr val="tx1"/>
          </a:solidFill>
          <a:latin typeface="+mn-lt"/>
          <a:ea typeface="+mn-ea"/>
          <a:cs typeface="+mn-cs"/>
        </a:defRPr>
      </a:lvl7pPr>
      <a:lvl8pPr marL="3808108" algn="l" defTabSz="1088031" rtl="0" eaLnBrk="1" latinLnBrk="0" hangingPunct="1">
        <a:defRPr sz="2100" kern="1200">
          <a:solidFill>
            <a:schemeClr val="tx1"/>
          </a:solidFill>
          <a:latin typeface="+mn-lt"/>
          <a:ea typeface="+mn-ea"/>
          <a:cs typeface="+mn-cs"/>
        </a:defRPr>
      </a:lvl8pPr>
      <a:lvl9pPr marL="4352124" algn="l" defTabSz="1088031"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2"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3"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47"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7"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32" y="-2669841"/>
            <a:ext cx="14014579" cy="11858625"/>
          </a:xfrm>
          <a:prstGeom prst="rect">
            <a:avLst/>
          </a:prstGeom>
        </p:spPr>
      </p:pic>
      <p:sp>
        <p:nvSpPr>
          <p:cNvPr id="18" name="TextBox 17"/>
          <p:cNvSpPr txBox="1"/>
          <p:nvPr/>
        </p:nvSpPr>
        <p:spPr>
          <a:xfrm>
            <a:off x="1115615" y="1080338"/>
            <a:ext cx="9911328" cy="1938942"/>
          </a:xfrm>
          <a:prstGeom prst="rect">
            <a:avLst/>
          </a:prstGeom>
          <a:noFill/>
        </p:spPr>
        <p:txBody>
          <a:bodyPr wrap="none" lIns="91389" tIns="45695" rIns="91389" bIns="45695"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464462" y="3291054"/>
            <a:ext cx="11306628" cy="2354440"/>
          </a:xfrm>
          <a:prstGeom prst="rect">
            <a:avLst/>
          </a:prstGeom>
          <a:noFill/>
          <a:ln>
            <a:noFill/>
          </a:ln>
        </p:spPr>
        <p:txBody>
          <a:bodyPr wrap="square" lIns="91389" tIns="45695" rIns="91389" bIns="45695" rtlCol="0">
            <a:spAutoFit/>
          </a:bodyPr>
          <a:lstStyle/>
          <a:p>
            <a:pPr algn="ctr"/>
            <a:r>
              <a:rPr lang="en-US" sz="49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9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 CỦA MỘT ĐIỂM TRÊN BẢN ĐỒ</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5" y="4356843"/>
            <a:ext cx="609600" cy="609600"/>
          </a:xfrm>
          <a:prstGeom prst="rect">
            <a:avLst/>
          </a:prstGeom>
        </p:spPr>
      </p:pic>
      <p:sp>
        <p:nvSpPr>
          <p:cNvPr id="4" name="Rectangle 3"/>
          <p:cNvSpPr/>
          <p:nvPr/>
        </p:nvSpPr>
        <p:spPr>
          <a:xfrm>
            <a:off x="2354928" y="5672932"/>
            <a:ext cx="7432701" cy="707836"/>
          </a:xfrm>
          <a:prstGeom prst="rect">
            <a:avLst/>
          </a:prstGeom>
        </p:spPr>
        <p:txBody>
          <a:bodyPr wrap="none" lIns="91389" tIns="45695" rIns="91389" bIns="45695">
            <a:spAutoFit/>
          </a:bodyPr>
          <a:lstStyle/>
          <a:p>
            <a:pPr lvl="0"/>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viên</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Vũ</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Thùy</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Hương</a:t>
            </a:r>
            <a:r>
              <a:rPr lang="en-US" sz="4000" b="1" dirty="0"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Thảo</a:t>
            </a:r>
            <a:endParaRPr lang="en-US" sz="40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217166" y="3905876"/>
            <a:ext cx="6900927" cy="573459"/>
            <a:chOff x="2464558" y="2385641"/>
            <a:chExt cx="6900928"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2464558" y="2385641"/>
              <a:ext cx="6900928" cy="538609"/>
            </a:xfrm>
            <a:prstGeom prst="rect">
              <a:avLst/>
            </a:prstGeom>
            <a:noFill/>
          </p:spPr>
          <p:txBody>
            <a:bodyPr wrap="none" rtlCol="0">
              <a:spAutoFit/>
            </a:bodyPr>
            <a:lstStyle/>
            <a:p>
              <a:pPr algn="ct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9" name="Group 15"/>
          <p:cNvGrpSpPr>
            <a:grpSpLocks noChangeAspect="1"/>
          </p:cNvGrpSpPr>
          <p:nvPr/>
        </p:nvGrpSpPr>
        <p:grpSpPr bwMode="auto">
          <a:xfrm>
            <a:off x="1417639"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rPr>
              <a:t>BÀI 1: HỆ THỐNG KINH VĨ TUYẾN. </a:t>
            </a:r>
          </a:p>
          <a:p>
            <a:pPr algn="ctr"/>
            <a:r>
              <a:rPr lang="en-US" altLang="zh-CN"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rPr>
              <a:t>TỌA ĐỘ ĐỊA LÍ CỦA MỘT ĐỊA ĐIỂM TRÊN BẢN ĐỒ</a:t>
            </a:r>
            <a:endParaRPr lang="zh-CN" altLang="en-US"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30" y="503827"/>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91884" y="1566898"/>
            <a:ext cx="6020792" cy="4454547"/>
          </a:xfrm>
          <a:prstGeom prst="rect">
            <a:avLst/>
          </a:prstGeom>
          <a:noFill/>
        </p:spPr>
        <p:txBody>
          <a:bodyPr wrap="square" lIns="91389" tIns="45695" rIns="91389" bIns="45695" rtlCol="0">
            <a:spAutoFit/>
          </a:bodyPr>
          <a:lstStyle/>
          <a:p>
            <a:pPr algn="just">
              <a:lnSpc>
                <a:spcPct val="115000"/>
              </a:lnSpc>
              <a:spcAft>
                <a:spcPts val="1000"/>
              </a:spcAft>
            </a:pPr>
            <a:r>
              <a:rPr lang="en-US" sz="2900" b="1" dirty="0">
                <a:solidFill>
                  <a:srgbClr val="0070C0"/>
                </a:solidFill>
                <a:latin typeface="Times New Roman"/>
                <a:ea typeface="Calibri"/>
                <a:cs typeface="Times New Roman"/>
              </a:rPr>
              <a:t>Y</a:t>
            </a:r>
            <a:r>
              <a:rPr lang="vi-VN" sz="2900" b="1" dirty="0">
                <a:solidFill>
                  <a:srgbClr val="0070C0"/>
                </a:solidFill>
                <a:latin typeface="Times New Roman"/>
                <a:ea typeface="Calibri"/>
                <a:cs typeface="Times New Roman"/>
              </a:rPr>
              <a:t>êu cầu HS đọc SGK trang 104, 105, lần lượt trả lời các câu hỏi sau:</a:t>
            </a:r>
            <a:endParaRPr lang="en-US" sz="2900" dirty="0">
              <a:solidFill>
                <a:srgbClr val="0070C0"/>
              </a:solidFill>
              <a:latin typeface="Calibri"/>
              <a:ea typeface="Calibri"/>
              <a:cs typeface="Times New Roman"/>
            </a:endParaRPr>
          </a:p>
          <a:p>
            <a:pPr algn="just">
              <a:lnSpc>
                <a:spcPct val="115000"/>
              </a:lnSpc>
              <a:spcAft>
                <a:spcPts val="1000"/>
              </a:spcAft>
            </a:pPr>
            <a:r>
              <a:rPr lang="vi-VN" sz="2900" b="1" dirty="0">
                <a:solidFill>
                  <a:srgbClr val="0070C0"/>
                </a:solidFill>
                <a:latin typeface="Times New Roman"/>
                <a:ea typeface="Calibri"/>
                <a:cs typeface="Times New Roman"/>
              </a:rPr>
              <a:t>+ Kinh độ, vĩ độ là gì? Kinh độ Tây, kinh độ Đông là gì? Vĩ độ Bắc, vĩ độ Nam là gì?</a:t>
            </a:r>
            <a:endParaRPr lang="en-US" sz="2900" dirty="0">
              <a:solidFill>
                <a:srgbClr val="0070C0"/>
              </a:solidFill>
              <a:latin typeface="Calibri"/>
              <a:ea typeface="Calibri"/>
              <a:cs typeface="Times New Roman"/>
            </a:endParaRPr>
          </a:p>
          <a:p>
            <a:pPr algn="just">
              <a:lnSpc>
                <a:spcPct val="115000"/>
              </a:lnSpc>
              <a:spcAft>
                <a:spcPts val="1000"/>
              </a:spcAft>
            </a:pPr>
            <a:r>
              <a:rPr lang="vi-VN" sz="2900" b="1" dirty="0">
                <a:solidFill>
                  <a:srgbClr val="0070C0"/>
                </a:solidFill>
                <a:latin typeface="Times New Roman"/>
                <a:ea typeface="Calibri"/>
                <a:cs typeface="Times New Roman"/>
              </a:rPr>
              <a:t>+ Tọa độ địa lí của một địa điểm là gì? Nêu cách viết tọa độ địa lí </a:t>
            </a:r>
            <a:r>
              <a:rPr lang="en-US" sz="2900" b="1" dirty="0" err="1" smtClean="0">
                <a:solidFill>
                  <a:srgbClr val="0070C0"/>
                </a:solidFill>
                <a:latin typeface="Times New Roman"/>
                <a:ea typeface="Calibri"/>
                <a:cs typeface="Times New Roman"/>
              </a:rPr>
              <a:t>của</a:t>
            </a:r>
            <a:r>
              <a:rPr lang="vi-VN" sz="2900" b="1" dirty="0" smtClean="0">
                <a:solidFill>
                  <a:srgbClr val="0070C0"/>
                </a:solidFill>
                <a:latin typeface="Times New Roman"/>
                <a:ea typeface="Calibri"/>
                <a:cs typeface="Times New Roman"/>
              </a:rPr>
              <a:t> </a:t>
            </a:r>
            <a:r>
              <a:rPr lang="vi-VN" sz="2900" b="1" dirty="0">
                <a:solidFill>
                  <a:srgbClr val="0070C0"/>
                </a:solidFill>
                <a:latin typeface="Times New Roman"/>
                <a:ea typeface="Calibri"/>
                <a:cs typeface="Times New Roman"/>
              </a:rPr>
              <a:t>một địa điểm?</a:t>
            </a:r>
            <a:endParaRPr lang="en-US" sz="2900" dirty="0">
              <a:solidFill>
                <a:srgbClr val="0070C0"/>
              </a:solidFill>
              <a:latin typeface="Calibri"/>
              <a:ea typeface="Calibri"/>
              <a:cs typeface="Times New Roman"/>
            </a:endParaRPr>
          </a:p>
        </p:txBody>
      </p:sp>
      <p:sp>
        <p:nvSpPr>
          <p:cNvPr id="10" name="Rectangle 9"/>
          <p:cNvSpPr/>
          <p:nvPr/>
        </p:nvSpPr>
        <p:spPr>
          <a:xfrm>
            <a:off x="2343188" y="1088601"/>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1: </a:t>
            </a:r>
            <a:endParaRPr lang="en-US" sz="290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424" y="1350212"/>
            <a:ext cx="5519650" cy="514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circle(in)">
                                      <p:cBhvr>
                                        <p:cTn id="12"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30" y="503827"/>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424" y="1350212"/>
            <a:ext cx="5519650" cy="514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6051" y="1593574"/>
            <a:ext cx="5822868" cy="4724320"/>
          </a:xfrm>
          <a:prstGeom prst="rect">
            <a:avLst/>
          </a:prstGeom>
        </p:spPr>
        <p:txBody>
          <a:bodyPr wrap="square" lIns="91389" tIns="45695" rIns="91389" bIns="45695">
            <a:spAutoFit/>
          </a:bodyPr>
          <a:lstStyle/>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gốc</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địa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được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gọi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tọa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địa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tọa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địa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sau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65616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56" y="159452"/>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2956968" y="4880112"/>
            <a:ext cx="8906493" cy="1631935"/>
          </a:xfrm>
          <a:prstGeom prst="rect">
            <a:avLst/>
          </a:prstGeom>
          <a:noFill/>
        </p:spPr>
        <p:txBody>
          <a:bodyPr wrap="square" lIns="91389" tIns="45695" rIns="91389" bIns="45695" rtlCol="0">
            <a:spAutoFit/>
          </a:bodyPr>
          <a:lstStyle/>
          <a:p>
            <a:pPr algn="just">
              <a:lnSpc>
                <a:spcPct val="115000"/>
              </a:lnSpc>
              <a:spcAft>
                <a:spcPts val="1000"/>
              </a:spcAft>
            </a:pP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Có các kho báu được cất giấu ở các điểm B,</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 trong hình 1.3 và H,</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K trong hình 1.4. Hãy ghi lại tọa độ lí của điểm B,</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C,</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H,</a:t>
            </a:r>
            <a:r>
              <a:rPr lang="en-US" sz="2900" b="1">
                <a:solidFill>
                  <a:srgbClr val="0070C0"/>
                </a:solidFill>
                <a:latin typeface="Times New Roman"/>
                <a:ea typeface="Calibri"/>
                <a:cs typeface="Times New Roman"/>
              </a:rPr>
              <a:t> </a:t>
            </a:r>
            <a:r>
              <a:rPr lang="vi-VN" sz="2900" b="1">
                <a:solidFill>
                  <a:srgbClr val="0070C0"/>
                </a:solidFill>
                <a:latin typeface="Times New Roman"/>
                <a:ea typeface="Calibri"/>
                <a:cs typeface="Times New Roman"/>
              </a:rPr>
              <a:t>K để tìm được kho báu đó.</a:t>
            </a:r>
            <a:endParaRPr lang="en-US" sz="2000">
              <a:solidFill>
                <a:srgbClr val="0070C0"/>
              </a:solidFill>
              <a:latin typeface="Calibri"/>
              <a:ea typeface="Calibri"/>
              <a:cs typeface="Times New Roman"/>
            </a:endParaRPr>
          </a:p>
        </p:txBody>
      </p:sp>
      <p:sp>
        <p:nvSpPr>
          <p:cNvPr id="10" name="Rectangle 9"/>
          <p:cNvSpPr/>
          <p:nvPr/>
        </p:nvSpPr>
        <p:spPr>
          <a:xfrm>
            <a:off x="704388" y="5278878"/>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2: </a:t>
            </a:r>
            <a:endParaRPr lang="en-US" sz="290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40" y="744217"/>
            <a:ext cx="4301556" cy="4010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275" y="744216"/>
            <a:ext cx="5464586" cy="403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69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56" y="159452"/>
            <a:ext cx="9835477" cy="569387"/>
            <a:chOff x="994820" y="339036"/>
            <a:chExt cx="5751537" cy="838319"/>
          </a:xfrm>
        </p:grpSpPr>
        <p:grpSp>
          <p:nvGrpSpPr>
            <p:cNvPr id="93" name="组合 92"/>
            <p:cNvGrpSpPr/>
            <p:nvPr/>
          </p:nvGrpSpPr>
          <p:grpSpPr>
            <a:xfrm>
              <a:off x="994820" y="626210"/>
              <a:ext cx="5751537" cy="495365"/>
              <a:chOff x="3532280" y="5381090"/>
              <a:chExt cx="5751537" cy="495365"/>
            </a:xfrm>
          </p:grpSpPr>
          <p:sp>
            <p:nvSpPr>
              <p:cNvPr id="95" name="Freeform 34"/>
              <p:cNvSpPr>
                <a:spLocks noEditPoints="1"/>
              </p:cNvSpPr>
              <p:nvPr/>
            </p:nvSpPr>
            <p:spPr bwMode="auto">
              <a:xfrm>
                <a:off x="8973006" y="5381090"/>
                <a:ext cx="310811"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08901" y="339036"/>
              <a:ext cx="5159212" cy="838319"/>
            </a:xfrm>
            <a:prstGeom prst="rect">
              <a:avLst/>
            </a:prstGeom>
            <a:noFill/>
          </p:spPr>
          <p:txBody>
            <a:bodyPr wrap="squar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40" y="744217"/>
            <a:ext cx="4301556" cy="4010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275" y="744216"/>
            <a:ext cx="5464586" cy="403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089840" y="4964939"/>
            <a:ext cx="4063723" cy="1317746"/>
          </a:xfrm>
          <a:prstGeom prst="rect">
            <a:avLst/>
          </a:prstGeom>
        </p:spPr>
        <p:txBody>
          <a:bodyPr wrap="square" lIns="91389" tIns="45695" rIns="91389" bIns="45695">
            <a:spAutoFit/>
          </a:bodyPr>
          <a:lstStyle/>
          <a:p>
            <a:pPr algn="just">
              <a:lnSpc>
                <a:spcPct val="115000"/>
              </a:lnSpc>
              <a:spcAft>
                <a:spcPts val="1000"/>
              </a:spcAft>
            </a:pPr>
            <a:r>
              <a:rPr lang="en-US" sz="3100" b="1" dirty="0">
                <a:solidFill>
                  <a:schemeClr val="bg1"/>
                </a:solidFill>
                <a:latin typeface="Times New Roman"/>
                <a:ea typeface="Calibri"/>
                <a:cs typeface="Times New Roman"/>
              </a:rPr>
              <a:t>B </a:t>
            </a:r>
            <a:r>
              <a:rPr lang="en-US" sz="3100" b="1" dirty="0" smtClean="0">
                <a:solidFill>
                  <a:schemeClr val="bg1"/>
                </a:solidFill>
                <a:latin typeface="Times New Roman"/>
                <a:ea typeface="Calibri"/>
                <a:cs typeface="Times New Roman"/>
              </a:rPr>
              <a:t>(20</a:t>
            </a:r>
            <a:r>
              <a:rPr lang="en-US" sz="3100" b="1" baseline="30000" dirty="0" smtClean="0">
                <a:solidFill>
                  <a:schemeClr val="bg1"/>
                </a:solidFill>
                <a:latin typeface="Times New Roman"/>
                <a:ea typeface="Calibri"/>
                <a:cs typeface="Times New Roman"/>
              </a:rPr>
              <a:t>0</a:t>
            </a:r>
            <a:r>
              <a:rPr lang="en-US" sz="3100" b="1" dirty="0" smtClean="0">
                <a:solidFill>
                  <a:schemeClr val="bg1"/>
                </a:solidFill>
                <a:latin typeface="Times New Roman"/>
                <a:ea typeface="Calibri"/>
                <a:cs typeface="Times New Roman"/>
              </a:rPr>
              <a:t>B, 110</a:t>
            </a:r>
            <a:r>
              <a:rPr lang="en-US" sz="3100" b="1" baseline="30000" dirty="0" smtClean="0">
                <a:solidFill>
                  <a:schemeClr val="bg1"/>
                </a:solidFill>
                <a:latin typeface="Times New Roman"/>
                <a:ea typeface="Calibri"/>
                <a:cs typeface="Times New Roman"/>
              </a:rPr>
              <a:t>0</a:t>
            </a:r>
            <a:r>
              <a:rPr lang="en-US" sz="3100" b="1" dirty="0">
                <a:solidFill>
                  <a:schemeClr val="bg1"/>
                </a:solidFill>
                <a:latin typeface="Times New Roman"/>
                <a:ea typeface="Calibri"/>
                <a:cs typeface="Times New Roman"/>
              </a:rPr>
              <a:t>Đ</a:t>
            </a:r>
            <a:r>
              <a:rPr lang="en-US" sz="3100" b="1" dirty="0" smtClean="0">
                <a:solidFill>
                  <a:schemeClr val="bg1"/>
                </a:solidFill>
                <a:latin typeface="Times New Roman"/>
                <a:ea typeface="Calibri"/>
                <a:cs typeface="Times New Roman"/>
              </a:rPr>
              <a:t>)</a:t>
            </a:r>
            <a:endParaRPr lang="en-US" sz="3100" b="1" dirty="0">
              <a:solidFill>
                <a:schemeClr val="bg1"/>
              </a:solidFill>
              <a:latin typeface="Calibri"/>
              <a:ea typeface="Calibri"/>
              <a:cs typeface="Times New Roman"/>
            </a:endParaRPr>
          </a:p>
          <a:p>
            <a:pPr algn="just">
              <a:lnSpc>
                <a:spcPct val="115000"/>
              </a:lnSpc>
              <a:spcAft>
                <a:spcPts val="1000"/>
              </a:spcAft>
            </a:pPr>
            <a:r>
              <a:rPr lang="en-US" sz="3100" b="1" dirty="0">
                <a:solidFill>
                  <a:schemeClr val="bg1"/>
                </a:solidFill>
                <a:latin typeface="Times New Roman"/>
                <a:ea typeface="Calibri"/>
                <a:cs typeface="Times New Roman"/>
              </a:rPr>
              <a:t>C (</a:t>
            </a:r>
            <a:r>
              <a:rPr lang="en-US" sz="3100" b="1" dirty="0" smtClean="0">
                <a:solidFill>
                  <a:schemeClr val="bg1"/>
                </a:solidFill>
                <a:latin typeface="Times New Roman"/>
                <a:ea typeface="Calibri"/>
                <a:cs typeface="Times New Roman"/>
              </a:rPr>
              <a:t>10</a:t>
            </a:r>
            <a:r>
              <a:rPr lang="en-US" sz="3100" b="1" baseline="30000" dirty="0" smtClean="0">
                <a:solidFill>
                  <a:schemeClr val="bg1"/>
                </a:solidFill>
                <a:latin typeface="Times New Roman"/>
                <a:ea typeface="Calibri"/>
                <a:cs typeface="Times New Roman"/>
              </a:rPr>
              <a:t>0</a:t>
            </a:r>
            <a:r>
              <a:rPr lang="en-US" sz="3100" b="1" dirty="0" smtClean="0">
                <a:solidFill>
                  <a:schemeClr val="bg1"/>
                </a:solidFill>
                <a:latin typeface="Times New Roman"/>
                <a:ea typeface="Calibri"/>
                <a:cs typeface="Times New Roman"/>
              </a:rPr>
              <a:t>N, 10</a:t>
            </a:r>
            <a:r>
              <a:rPr lang="en-US" sz="3100" b="1" baseline="30000" dirty="0" smtClean="0">
                <a:solidFill>
                  <a:schemeClr val="bg1"/>
                </a:solidFill>
                <a:latin typeface="Times New Roman"/>
                <a:ea typeface="Calibri"/>
                <a:cs typeface="Times New Roman"/>
              </a:rPr>
              <a:t>0</a:t>
            </a:r>
            <a:r>
              <a:rPr lang="en-US" sz="3100" b="1" dirty="0" smtClean="0">
                <a:solidFill>
                  <a:schemeClr val="bg1"/>
                </a:solidFill>
                <a:latin typeface="Times New Roman"/>
                <a:ea typeface="Calibri"/>
                <a:cs typeface="Times New Roman"/>
              </a:rPr>
              <a:t>T)</a:t>
            </a:r>
            <a:endParaRPr lang="en-US" sz="3100" b="1" dirty="0">
              <a:solidFill>
                <a:schemeClr val="bg1"/>
              </a:solidFill>
              <a:latin typeface="Calibri"/>
              <a:ea typeface="Calibri"/>
              <a:cs typeface="Times New Roman"/>
            </a:endParaRPr>
          </a:p>
        </p:txBody>
      </p:sp>
      <p:sp>
        <p:nvSpPr>
          <p:cNvPr id="2" name="Rectangle 1"/>
          <p:cNvSpPr/>
          <p:nvPr/>
        </p:nvSpPr>
        <p:spPr>
          <a:xfrm>
            <a:off x="5498287" y="4943800"/>
            <a:ext cx="6096001" cy="1246188"/>
          </a:xfrm>
          <a:prstGeom prst="rect">
            <a:avLst/>
          </a:prstGeom>
        </p:spPr>
        <p:txBody>
          <a:bodyPr lIns="91389" tIns="45695" rIns="91389" bIns="45695">
            <a:spAutoFit/>
          </a:bodyPr>
          <a:lstStyle/>
          <a:p>
            <a:pPr algn="just">
              <a:lnSpc>
                <a:spcPct val="115000"/>
              </a:lnSpc>
              <a:spcAft>
                <a:spcPts val="1000"/>
              </a:spcAft>
            </a:pPr>
            <a:r>
              <a:rPr lang="en-US" sz="3100" b="1" dirty="0">
                <a:solidFill>
                  <a:prstClr val="white"/>
                </a:solidFill>
                <a:latin typeface="Times New Roman"/>
                <a:ea typeface="Calibri"/>
                <a:cs typeface="Times New Roman"/>
              </a:rPr>
              <a:t>H </a:t>
            </a:r>
            <a:r>
              <a:rPr lang="en-US" sz="3100" b="1" dirty="0" smtClean="0">
                <a:solidFill>
                  <a:prstClr val="white"/>
                </a:solidFill>
                <a:latin typeface="Times New Roman"/>
                <a:ea typeface="Calibri"/>
                <a:cs typeface="Times New Roman"/>
              </a:rPr>
              <a:t>(60</a:t>
            </a:r>
            <a:r>
              <a:rPr lang="en-US" sz="3100" b="1" baseline="30000" dirty="0" smtClean="0">
                <a:solidFill>
                  <a:prstClr val="white"/>
                </a:solidFill>
                <a:latin typeface="Times New Roman"/>
                <a:ea typeface="Calibri"/>
                <a:cs typeface="Times New Roman"/>
              </a:rPr>
              <a:t>0</a:t>
            </a:r>
            <a:r>
              <a:rPr lang="en-US" sz="3100" b="1" dirty="0" smtClean="0">
                <a:solidFill>
                  <a:prstClr val="white"/>
                </a:solidFill>
                <a:latin typeface="Times New Roman"/>
                <a:ea typeface="Calibri"/>
                <a:cs typeface="Times New Roman"/>
              </a:rPr>
              <a:t>B, 40</a:t>
            </a:r>
            <a:r>
              <a:rPr lang="en-US" sz="3100" b="1" baseline="30000" dirty="0" smtClean="0">
                <a:solidFill>
                  <a:prstClr val="white"/>
                </a:solidFill>
                <a:latin typeface="Times New Roman"/>
                <a:ea typeface="Calibri"/>
                <a:cs typeface="Times New Roman"/>
              </a:rPr>
              <a:t>0</a:t>
            </a:r>
            <a:r>
              <a:rPr lang="en-US" sz="3100" b="1" dirty="0">
                <a:solidFill>
                  <a:prstClr val="white"/>
                </a:solidFill>
                <a:latin typeface="Times New Roman"/>
                <a:ea typeface="Calibri"/>
                <a:cs typeface="Times New Roman"/>
              </a:rPr>
              <a:t>Đ</a:t>
            </a:r>
            <a:r>
              <a:rPr lang="en-US" sz="3100" b="1" dirty="0" smtClean="0">
                <a:solidFill>
                  <a:prstClr val="white"/>
                </a:solidFill>
                <a:latin typeface="Times New Roman"/>
                <a:ea typeface="Calibri"/>
                <a:cs typeface="Times New Roman"/>
              </a:rPr>
              <a:t>)</a:t>
            </a:r>
            <a:endParaRPr lang="en-US" sz="3100" b="1" dirty="0">
              <a:solidFill>
                <a:prstClr val="white"/>
              </a:solidFill>
              <a:latin typeface="Calibri"/>
              <a:ea typeface="Calibri"/>
              <a:cs typeface="Times New Roman"/>
            </a:endParaRPr>
          </a:p>
          <a:p>
            <a:pPr lvl="0"/>
            <a:r>
              <a:rPr lang="en-US" sz="3100" b="1" dirty="0">
                <a:solidFill>
                  <a:prstClr val="white"/>
                </a:solidFill>
                <a:latin typeface="Times New Roman"/>
                <a:ea typeface="Calibri"/>
              </a:rPr>
              <a:t>K </a:t>
            </a:r>
            <a:r>
              <a:rPr lang="en-US" sz="3100" b="1" dirty="0" smtClean="0">
                <a:solidFill>
                  <a:prstClr val="white"/>
                </a:solidFill>
                <a:latin typeface="Times New Roman"/>
                <a:ea typeface="Calibri"/>
              </a:rPr>
              <a:t>(40</a:t>
            </a:r>
            <a:r>
              <a:rPr lang="en-US" sz="3100" b="1" baseline="30000" dirty="0" smtClean="0">
                <a:solidFill>
                  <a:prstClr val="white"/>
                </a:solidFill>
                <a:latin typeface="Times New Roman"/>
                <a:ea typeface="Calibri"/>
              </a:rPr>
              <a:t>0</a:t>
            </a:r>
            <a:r>
              <a:rPr lang="en-US" sz="3100" b="1" dirty="0" smtClean="0">
                <a:solidFill>
                  <a:prstClr val="white"/>
                </a:solidFill>
                <a:latin typeface="Times New Roman"/>
                <a:ea typeface="Calibri"/>
              </a:rPr>
              <a:t>B</a:t>
            </a:r>
            <a:r>
              <a:rPr lang="en-US" sz="3100" b="1" smtClean="0">
                <a:solidFill>
                  <a:prstClr val="white"/>
                </a:solidFill>
                <a:latin typeface="Times New Roman"/>
                <a:ea typeface="Calibri"/>
              </a:rPr>
              <a:t>, 20</a:t>
            </a:r>
            <a:r>
              <a:rPr lang="en-US" sz="3100" b="1" baseline="30000" smtClean="0">
                <a:solidFill>
                  <a:prstClr val="white"/>
                </a:solidFill>
                <a:latin typeface="Times New Roman"/>
                <a:ea typeface="Calibri"/>
              </a:rPr>
              <a:t>0</a:t>
            </a:r>
            <a:r>
              <a:rPr lang="en-US" sz="3100" b="1">
                <a:solidFill>
                  <a:prstClr val="white"/>
                </a:solidFill>
                <a:latin typeface="Times New Roman"/>
                <a:ea typeface="Calibri"/>
              </a:rPr>
              <a:t>Đ</a:t>
            </a:r>
            <a:r>
              <a:rPr lang="en-US" sz="3100" b="1" smtClean="0">
                <a:solidFill>
                  <a:prstClr val="white"/>
                </a:solidFill>
                <a:latin typeface="Times New Roman"/>
                <a:ea typeface="Calibri"/>
              </a:rPr>
              <a:t>)</a:t>
            </a:r>
            <a:endParaRPr lang="en-US" sz="3100" b="1" dirty="0">
              <a:solidFill>
                <a:prstClr val="white"/>
              </a:solidFill>
            </a:endParaRPr>
          </a:p>
        </p:txBody>
      </p:sp>
    </p:spTree>
    <p:extLst>
      <p:ext uri="{BB962C8B-B14F-4D97-AF65-F5344CB8AC3E}">
        <p14:creationId xmlns:p14="http://schemas.microsoft.com/office/powerpoint/2010/main" val="160081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49612" y="449761"/>
            <a:ext cx="5892799" cy="907941"/>
            <a:chOff x="994820" y="448892"/>
            <a:chExt cx="5886671" cy="9079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6943"/>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943"/>
                <a:endParaRPr lang="zh-CN" altLang="en-US" sz="2600">
                  <a:solidFill>
                    <a:prstClr val="white"/>
                  </a:solidFill>
                </a:endParaRPr>
              </a:p>
            </p:txBody>
          </p:sp>
        </p:grpSp>
        <p:sp>
          <p:nvSpPr>
            <p:cNvPr id="94" name="文本框 93"/>
            <p:cNvSpPr txBox="1"/>
            <p:nvPr/>
          </p:nvSpPr>
          <p:spPr>
            <a:xfrm>
              <a:off x="1595869" y="448892"/>
              <a:ext cx="4679202" cy="907941"/>
            </a:xfrm>
            <a:prstGeom prst="rect">
              <a:avLst/>
            </a:prstGeom>
            <a:noFill/>
          </p:spPr>
          <p:txBody>
            <a:bodyPr wrap="square" rtlCol="0">
              <a:spAutoFit/>
            </a:bodyPr>
            <a:lstStyle/>
            <a:p>
              <a:pPr defTabSz="1306943"/>
              <a:r>
                <a:rPr lang="en-US" altLang="zh-CN" sz="5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5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304800" y="2254073"/>
            <a:ext cx="11480800" cy="3710850"/>
          </a:xfrm>
          <a:prstGeom prst="rect">
            <a:avLst/>
          </a:prstGeom>
        </p:spPr>
        <p:txBody>
          <a:bodyPr wrap="square" lIns="108797" tIns="54401" rIns="108797" bIns="54401">
            <a:spAutoFit/>
          </a:bodyPr>
          <a:lstStyle/>
          <a:p>
            <a:pPr algn="just" defTabSz="1306943" fontAlgn="base">
              <a:spcBef>
                <a:spcPct val="0"/>
              </a:spcBef>
              <a:spcAft>
                <a:spcPct val="0"/>
              </a:spcAft>
            </a:pPr>
            <a:r>
              <a:rPr lang="en-US" sz="3900" b="1" dirty="0">
                <a:solidFill>
                  <a:prstClr val="white"/>
                </a:solidFill>
                <a:latin typeface="Times New Roman" pitchFamily="18" charset="0"/>
                <a:ea typeface="Calibri"/>
                <a:cs typeface="Times New Roman" pitchFamily="18" charset="0"/>
              </a:rPr>
              <a:t>- </a:t>
            </a:r>
            <a:r>
              <a:rPr lang="vi-VN" sz="3900" b="1" dirty="0">
                <a:solidFill>
                  <a:prstClr val="white"/>
                </a:solidFill>
                <a:latin typeface="Times New Roman" pitchFamily="18" charset="0"/>
                <a:ea typeface="Calibri"/>
                <a:cs typeface="Times New Roman" pitchFamily="18" charset="0"/>
              </a:rPr>
              <a:t>Luật chơi: </a:t>
            </a:r>
            <a:r>
              <a:rPr lang="vi-VN" sz="3900" b="1" i="1" dirty="0">
                <a:solidFill>
                  <a:prstClr val="white"/>
                </a:solidFill>
                <a:latin typeface="Times New Roman" pitchFamily="18" charset="0"/>
                <a:ea typeface="Calibri"/>
                <a:cs typeface="Times New Roman" pitchFamily="18" charset="0"/>
              </a:rPr>
              <a:t>Có 1 bộ câu hỏi </a:t>
            </a:r>
            <a:r>
              <a:rPr lang="vi-VN" sz="3900" b="1" i="1" dirty="0" smtClean="0">
                <a:solidFill>
                  <a:prstClr val="white"/>
                </a:solidFill>
                <a:latin typeface="Times New Roman" pitchFamily="18" charset="0"/>
                <a:ea typeface="Calibri"/>
                <a:cs typeface="Times New Roman" pitchFamily="18" charset="0"/>
              </a:rPr>
              <a:t>gồ</a:t>
            </a:r>
            <a:r>
              <a:rPr lang="en-US" sz="3900" b="1" i="1" dirty="0" smtClean="0">
                <a:solidFill>
                  <a:prstClr val="white"/>
                </a:solidFill>
                <a:latin typeface="Times New Roman" pitchFamily="18" charset="0"/>
                <a:ea typeface="Calibri"/>
                <a:cs typeface="Times New Roman" pitchFamily="18" charset="0"/>
              </a:rPr>
              <a:t>m</a:t>
            </a:r>
            <a:r>
              <a:rPr lang="vi-VN" sz="3900" b="1" i="1" dirty="0" smtClean="0">
                <a:solidFill>
                  <a:prstClr val="white"/>
                </a:solidFill>
                <a:latin typeface="Times New Roman" pitchFamily="18" charset="0"/>
                <a:ea typeface="Calibri"/>
                <a:cs typeface="Times New Roman" pitchFamily="18" charset="0"/>
              </a:rPr>
              <a:t> </a:t>
            </a:r>
            <a:r>
              <a:rPr lang="en-US" sz="3900" b="1" i="1" dirty="0">
                <a:solidFill>
                  <a:prstClr val="white"/>
                </a:solidFill>
                <a:latin typeface="Times New Roman" pitchFamily="18" charset="0"/>
                <a:ea typeface="Calibri"/>
                <a:cs typeface="Times New Roman" pitchFamily="18" charset="0"/>
              </a:rPr>
              <a:t>5</a:t>
            </a:r>
            <a:r>
              <a:rPr lang="vi-VN" sz="3900" b="1" i="1" dirty="0" smtClean="0">
                <a:solidFill>
                  <a:prstClr val="white"/>
                </a:solidFill>
                <a:latin typeface="Times New Roman" pitchFamily="18" charset="0"/>
                <a:ea typeface="Calibri"/>
                <a:cs typeface="Times New Roman" pitchFamily="18" charset="0"/>
              </a:rPr>
              <a:t> </a:t>
            </a:r>
            <a:r>
              <a:rPr lang="vi-VN" sz="3900" b="1" i="1" dirty="0">
                <a:solidFill>
                  <a:prstClr val="white"/>
                </a:solidFill>
                <a:latin typeface="Times New Roman" pitchFamily="18" charset="0"/>
                <a:ea typeface="Calibri"/>
                <a:cs typeface="Times New Roman" pitchFamily="18" charset="0"/>
              </a:rPr>
              <a:t>câu. HS trả lời vào bảng. Nếu HS trả lời đúng thì được trả lời câu tiếp theo, ngược lại HS không trả lời đúng sẽ phải dừng cuộc chơi. Những HS còn lại cuối cùng trả lời đúng câu hỏi được vinh danh là những người xuất sắc nhất và giành chiến thắng. </a:t>
            </a:r>
            <a:endParaRPr lang="en-US" sz="3900" b="1" i="1" dirty="0">
              <a:solidFill>
                <a:prstClr val="white"/>
              </a:solidFill>
              <a:latin typeface="Times New Roman" pitchFamily="18" charset="0"/>
              <a:cs typeface="Times New Roman" pitchFamily="18" charset="0"/>
            </a:endParaRPr>
          </a:p>
        </p:txBody>
      </p:sp>
      <p:sp>
        <p:nvSpPr>
          <p:cNvPr id="3" name="Rectangle 2"/>
          <p:cNvSpPr/>
          <p:nvPr/>
        </p:nvSpPr>
        <p:spPr>
          <a:xfrm>
            <a:off x="2032003" y="1283835"/>
            <a:ext cx="8229599" cy="800053"/>
          </a:xfrm>
          <a:prstGeom prst="rect">
            <a:avLst/>
          </a:prstGeom>
        </p:spPr>
        <p:txBody>
          <a:bodyPr wrap="square" lIns="108797" tIns="54401" rIns="108797" bIns="54401">
            <a:spAutoFit/>
          </a:bodyPr>
          <a:lstStyle/>
          <a:p>
            <a:pPr indent="543977" algn="ctr" defTabSz="1306943" fontAlgn="base">
              <a:lnSpc>
                <a:spcPct val="115000"/>
              </a:lnSpc>
              <a:spcBef>
                <a:spcPct val="0"/>
              </a:spcBef>
            </a:pPr>
            <a:r>
              <a:rPr lang="vi-VN" sz="3900" b="1">
                <a:solidFill>
                  <a:prstClr val="white"/>
                </a:solidFill>
                <a:latin typeface="Times New Roman" pitchFamily="18" charset="0"/>
                <a:ea typeface="Calibri"/>
                <a:cs typeface="Times New Roman" pitchFamily="18" charset="0"/>
              </a:rPr>
              <a:t>Trò chơi “Rung chuông Vàng”</a:t>
            </a:r>
            <a:endParaRPr lang="en-US" sz="3900" b="1">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992489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7" y="325694"/>
            <a:ext cx="5772482" cy="907941"/>
            <a:chOff x="994820" y="448892"/>
            <a:chExt cx="5886671" cy="9079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7501"/>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7501"/>
                <a:endParaRPr lang="zh-CN" altLang="en-US" sz="2600">
                  <a:solidFill>
                    <a:prstClr val="white"/>
                  </a:solidFill>
                </a:endParaRPr>
              </a:p>
            </p:txBody>
          </p:sp>
        </p:grpSp>
        <p:sp>
          <p:nvSpPr>
            <p:cNvPr id="94" name="文本框 93"/>
            <p:cNvSpPr txBox="1"/>
            <p:nvPr/>
          </p:nvSpPr>
          <p:spPr>
            <a:xfrm>
              <a:off x="1595869" y="448892"/>
              <a:ext cx="3902387" cy="907941"/>
            </a:xfrm>
            <a:prstGeom prst="rect">
              <a:avLst/>
            </a:prstGeom>
            <a:noFill/>
          </p:spPr>
          <p:txBody>
            <a:bodyPr wrap="none" rtlCol="0">
              <a:spAutoFit/>
            </a:bodyPr>
            <a:lstStyle/>
            <a:p>
              <a:pPr defTabSz="1307501"/>
              <a:r>
                <a:rPr lang="en-US" altLang="zh-CN" sz="5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5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8" y="1348123"/>
            <a:ext cx="11396404" cy="3715694"/>
          </a:xfrm>
          <a:prstGeom prst="rect">
            <a:avLst/>
          </a:prstGeom>
        </p:spPr>
        <p:txBody>
          <a:bodyPr wrap="square" lIns="108850" tIns="54425" rIns="108850" bIns="54425">
            <a:spAutoFit/>
          </a:bodyPr>
          <a:lstStyle/>
          <a:p>
            <a:pPr indent="544247" algn="just" defTabSz="1307501" fontAlgn="base">
              <a:lnSpc>
                <a:spcPct val="115000"/>
              </a:lnSpc>
              <a:spcBef>
                <a:spcPct val="0"/>
              </a:spcBef>
            </a:pPr>
            <a:r>
              <a:rPr lang="en-US" sz="3300" b="1">
                <a:solidFill>
                  <a:srgbClr val="0070C0"/>
                </a:solidFill>
                <a:latin typeface="Times New Roman"/>
                <a:ea typeface="Calibri"/>
                <a:cs typeface="Times New Roman"/>
              </a:rPr>
              <a:t>1. </a:t>
            </a:r>
            <a:r>
              <a:rPr lang="vi-VN" sz="3300" b="1">
                <a:solidFill>
                  <a:srgbClr val="0070C0"/>
                </a:solidFill>
                <a:latin typeface="Times New Roman"/>
                <a:ea typeface="Calibri"/>
                <a:cs typeface="Times New Roman"/>
              </a:rPr>
              <a:t>Hãy ghi tọa độ địa lí của 1 thành phố/thủ đô vừa ở bán cầu Bắc và vừa ở bán cầu Đông mà các nhóm xác định trên quả Địa Cầu ở nhiệm vụ 2 hoạt động 1.</a:t>
            </a:r>
            <a:endParaRPr lang="en-US" sz="3300" b="1">
              <a:solidFill>
                <a:srgbClr val="0070C0"/>
              </a:solidFill>
              <a:latin typeface="Calibri"/>
              <a:ea typeface="Calibri"/>
              <a:cs typeface="Times New Roman"/>
            </a:endParaRPr>
          </a:p>
          <a:p>
            <a:pPr indent="544247" algn="just" defTabSz="1307501" fontAlgn="base">
              <a:lnSpc>
                <a:spcPct val="115000"/>
              </a:lnSpc>
              <a:spcBef>
                <a:spcPct val="0"/>
              </a:spcBef>
            </a:pPr>
            <a:r>
              <a:rPr lang="en-US" sz="3300" b="1">
                <a:solidFill>
                  <a:srgbClr val="0070C0"/>
                </a:solidFill>
                <a:latin typeface="Times New Roman"/>
                <a:ea typeface="Calibri"/>
                <a:cs typeface="Times New Roman"/>
              </a:rPr>
              <a:t>2.</a:t>
            </a:r>
            <a:r>
              <a:rPr lang="vi-VN" sz="3300" b="1">
                <a:solidFill>
                  <a:srgbClr val="0070C0"/>
                </a:solidFill>
                <a:latin typeface="Times New Roman"/>
                <a:ea typeface="Calibri"/>
                <a:cs typeface="Times New Roman"/>
              </a:rPr>
              <a:t> Ngoài cách xác định tọa độ địa lí của một địa điểm thông qua bản đồ hoặc quả Địa Cầu. Hãy nêu cách khác có thể xác định được tọa độ địa lí của một địa điểm trên Trái Đất.</a:t>
            </a:r>
            <a:endParaRPr lang="en-US" sz="3300" b="1">
              <a:solidFill>
                <a:srgbClr val="0070C0"/>
              </a:solidFill>
              <a:latin typeface="Calibri"/>
              <a:ea typeface="Calibri"/>
              <a:cs typeface="Times New Roman"/>
            </a:endParaRPr>
          </a:p>
        </p:txBody>
      </p:sp>
    </p:spTree>
    <p:extLst>
      <p:ext uri="{BB962C8B-B14F-4D97-AF65-F5344CB8AC3E}">
        <p14:creationId xmlns:p14="http://schemas.microsoft.com/office/powerpoint/2010/main" val="153335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42" y="1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35" y="4543066"/>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601"/>
            <a:ext cx="583268" cy="40957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90" y="5663640"/>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13" y="991464"/>
            <a:ext cx="1487437" cy="1393211"/>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82" y="731606"/>
            <a:ext cx="1997731" cy="6239144"/>
          </a:xfrm>
          <a:prstGeom prst="rect">
            <a:avLst/>
          </a:prstGeom>
        </p:spPr>
      </p:pic>
      <p:grpSp>
        <p:nvGrpSpPr>
          <p:cNvPr id="28" name="组合 27"/>
          <p:cNvGrpSpPr/>
          <p:nvPr/>
        </p:nvGrpSpPr>
        <p:grpSpPr>
          <a:xfrm>
            <a:off x="8395964" y="2087411"/>
            <a:ext cx="1354086" cy="116859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79118" y="2248515"/>
              <a:ext cx="987771" cy="846385"/>
            </a:xfrm>
            <a:prstGeom prst="rect">
              <a:avLst/>
            </a:prstGeom>
            <a:noFill/>
          </p:spPr>
          <p:txBody>
            <a:bodyPr wrap="none" rtlCol="0">
              <a:spAutoFit/>
            </a:bodyPr>
            <a:lstStyle/>
            <a:p>
              <a:r>
                <a:rPr lang="en-US" altLang="zh-CN" sz="49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9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62269" y="1678432"/>
            <a:ext cx="1458978" cy="1168596"/>
            <a:chOff x="2962279" y="1678431"/>
            <a:chExt cx="1458979"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62279" y="1877069"/>
              <a:ext cx="1441421" cy="846385"/>
            </a:xfrm>
            <a:prstGeom prst="rect">
              <a:avLst/>
            </a:prstGeom>
          </p:spPr>
          <p:txBody>
            <a:bodyPr wrap="none">
              <a:spAutoFit/>
            </a:bodyPr>
            <a:lstStyle/>
            <a:p>
              <a:r>
                <a:rPr lang="en-US" altLang="zh-CN" sz="49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9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4" y="2031260"/>
            <a:ext cx="1354086" cy="116859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793805" y="2195805"/>
              <a:ext cx="1266693" cy="846385"/>
            </a:xfrm>
            <a:prstGeom prst="rect">
              <a:avLst/>
            </a:prstGeom>
          </p:spPr>
          <p:txBody>
            <a:bodyPr wrap="none">
              <a:spAutoFit/>
            </a:bodyPr>
            <a:lstStyle/>
            <a:p>
              <a:r>
                <a:rPr lang="en-US" altLang="zh-CN" sz="49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9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35552" y="1967332"/>
            <a:ext cx="1580882" cy="1168596"/>
            <a:chOff x="6435554" y="1967332"/>
            <a:chExt cx="1580883"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35554" y="2168229"/>
              <a:ext cx="1580883" cy="846385"/>
            </a:xfrm>
            <a:prstGeom prst="rect">
              <a:avLst/>
            </a:prstGeom>
          </p:spPr>
          <p:txBody>
            <a:bodyPr wrap="none">
              <a:spAutoFit/>
            </a:bodyPr>
            <a:lstStyle/>
            <a:p>
              <a:r>
                <a:rPr lang="en-US" altLang="zh-CN" sz="49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9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4" y="180500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5" name="矩形 24"/>
          <p:cNvSpPr/>
          <p:nvPr/>
        </p:nvSpPr>
        <p:spPr>
          <a:xfrm rot="20118966">
            <a:off x="4635925" y="181663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10" y="1380143"/>
            <a:ext cx="7148946"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702"/>
            <a:ext cx="3731016"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7" y="496392"/>
              <a:ext cx="3973822" cy="769441"/>
            </a:xfrm>
            <a:prstGeom prst="rect">
              <a:avLst/>
            </a:prstGeom>
            <a:noFill/>
          </p:spPr>
          <p:txBody>
            <a:bodyPr wrap="none" rtlCol="0">
              <a:spAutoFit/>
            </a:bodyPr>
            <a:lstStyle/>
            <a:p>
              <a:r>
                <a:rPr lang="en-US" altLang="zh-CN" sz="44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MỞ ĐẦU</a:t>
              </a:r>
              <a:endParaRPr lang="zh-CN" altLang="en-US" sz="44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2" name="矩形 101"/>
          <p:cNvSpPr/>
          <p:nvPr/>
        </p:nvSpPr>
        <p:spPr>
          <a:xfrm>
            <a:off x="1197750" y="2288765"/>
            <a:ext cx="4773168" cy="3271143"/>
          </a:xfrm>
          <a:prstGeom prst="rect">
            <a:avLst/>
          </a:prstGeom>
        </p:spPr>
        <p:txBody>
          <a:bodyPr wrap="square" lIns="91389" tIns="45695" rIns="91389" bIns="45695">
            <a:spAutoFit/>
            <a:scene3d>
              <a:camera prst="orthographicFront"/>
              <a:lightRig rig="threePt" dir="t"/>
            </a:scene3d>
            <a:sp3d contourW="12700"/>
          </a:bodyPr>
          <a:lstStyle/>
          <a:p>
            <a:pPr algn="just">
              <a:lnSpc>
                <a:spcPct val="120000"/>
              </a:lnSpc>
            </a:pPr>
            <a:r>
              <a:rPr lang="en-US" sz="2400" b="1" i="1">
                <a:solidFill>
                  <a:schemeClr val="bg1"/>
                </a:solidFill>
                <a:latin typeface="Times New Roman"/>
                <a:ea typeface="Calibri"/>
              </a:rPr>
              <a:t>Tuấn cùng bố đi câu cá trên biển. Tình cờ hai bố con nhận được tín hiệu cấp cứu của một tàu bị nạn tại vị trí (10</a:t>
            </a:r>
            <a:r>
              <a:rPr lang="en-US" sz="2400" b="1" i="1" baseline="30000">
                <a:solidFill>
                  <a:schemeClr val="bg1"/>
                </a:solidFill>
                <a:latin typeface="Times New Roman"/>
                <a:ea typeface="Calibri"/>
              </a:rPr>
              <a:t>0</a:t>
            </a:r>
            <a:r>
              <a:rPr lang="en-US" sz="2400" b="1" i="1">
                <a:solidFill>
                  <a:schemeClr val="bg1"/>
                </a:solidFill>
                <a:latin typeface="Times New Roman"/>
                <a:ea typeface="Calibri"/>
              </a:rPr>
              <a:t>B, 110</a:t>
            </a:r>
            <a:r>
              <a:rPr lang="en-US" sz="2400" b="1" i="1" baseline="30000">
                <a:solidFill>
                  <a:schemeClr val="bg1"/>
                </a:solidFill>
                <a:latin typeface="Times New Roman"/>
                <a:ea typeface="Calibri"/>
              </a:rPr>
              <a:t>0</a:t>
            </a:r>
            <a:r>
              <a:rPr lang="en-US" sz="2400" b="1" i="1">
                <a:solidFill>
                  <a:schemeClr val="bg1"/>
                </a:solidFill>
                <a:latin typeface="Times New Roman"/>
                <a:ea typeface="Calibri"/>
              </a:rPr>
              <a:t>Đ). Hãy giúp Tuấn và bố của Tuấn xác định vị trí của con tàu bị nạn trên bản đồ để thông báo với đội cứu hộ trên biển?</a:t>
            </a:r>
            <a:endParaRPr lang="zh-CN" altLang="en-US" sz="2400" b="1" i="1" dirty="0">
              <a:solidFill>
                <a:schemeClr val="bg1"/>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5"/>
            <a:ext cx="4432173" cy="302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556327" y="2959851"/>
            <a:ext cx="4222630" cy="620959"/>
            <a:chOff x="3803716" y="2338141"/>
            <a:chExt cx="422263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803716" y="2338141"/>
              <a:ext cx="4222636" cy="538609"/>
            </a:xfrm>
            <a:prstGeom prst="rect">
              <a:avLst/>
            </a:prstGeom>
            <a:noFill/>
          </p:spPr>
          <p:txBody>
            <a:bodyPr wrap="none" rtlCol="0">
              <a:spAutoFit/>
            </a:bodyPr>
            <a:lstStyle/>
            <a:p>
              <a:pPr algn="ct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a:t>
              </a:r>
              <a:r>
                <a:rPr lang="en-US" altLang="zh-CN" sz="2900" dirty="0">
                  <a:solidFill>
                    <a:prstClr val="white"/>
                  </a:solidFill>
                  <a:latin typeface="汉仪喵魂体W" panose="00020600040101010101" pitchFamily="18" charset="-122"/>
                  <a:ea typeface="汉仪喵魂体W" panose="00020600040101010101" pitchFamily="18" charset="-122"/>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27" name="组合 26"/>
          <p:cNvGrpSpPr/>
          <p:nvPr/>
        </p:nvGrpSpPr>
        <p:grpSpPr>
          <a:xfrm>
            <a:off x="4632513" y="4389439"/>
            <a:ext cx="6317435" cy="573459"/>
            <a:chOff x="2756312" y="2385641"/>
            <a:chExt cx="6317434"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2756312" y="2385641"/>
              <a:ext cx="6317434" cy="538609"/>
            </a:xfrm>
            <a:prstGeom prst="rect">
              <a:avLst/>
            </a:prstGeom>
            <a:noFill/>
          </p:spPr>
          <p:txBody>
            <a:bodyPr wrap="none" rtlCol="0">
              <a:spAutoFit/>
            </a:bodyPr>
            <a:lstStyle/>
            <a:p>
              <a:pPr algn="ct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Tọa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độ</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địa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lí</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một</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điểm</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bản</a:t>
              </a:r>
              <a:r>
                <a:rPr lang="en-US" altLang="zh-CN"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9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a:t>
              </a:r>
              <a:endParaRPr lang="zh-CN" altLang="en-US" sz="29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9" name="Group 15"/>
          <p:cNvGrpSpPr>
            <a:grpSpLocks noChangeAspect="1"/>
          </p:cNvGrpSpPr>
          <p:nvPr/>
        </p:nvGrpSpPr>
        <p:grpSpPr bwMode="auto">
          <a:xfrm>
            <a:off x="1772950"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rPr>
              <a:t>BÀI 1: HỆ THỐNG KINH VĨ TUYẾN. </a:t>
            </a:r>
          </a:p>
          <a:p>
            <a:pPr algn="ctr"/>
            <a:r>
              <a:rPr lang="en-US" altLang="zh-CN"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rPr>
              <a:t>TỌA ĐỘ ĐỊA LÍ CỦA MỘT ĐỊA ĐIỂM TRÊN BẢN ĐỒ</a:t>
            </a:r>
            <a:endParaRPr lang="zh-CN" altLang="en-US" sz="3600" b="1" dirty="0">
              <a:solidFill>
                <a:srgbClr val="FFE88B"/>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02053" y="2959851"/>
            <a:ext cx="4531177" cy="620959"/>
            <a:chOff x="3649442" y="2338141"/>
            <a:chExt cx="4531183"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49442" y="2338141"/>
              <a:ext cx="4531183"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1. Kinh tuyến và vĩ tuyến</a:t>
              </a:r>
              <a:endParaRPr lang="zh-CN" altLang="en-US" sz="29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207435" y="420961"/>
            <a:ext cx="11823967" cy="1200278"/>
          </a:xfrm>
          <a:prstGeom prst="rect">
            <a:avLst/>
          </a:prstGeom>
          <a:noFill/>
        </p:spPr>
        <p:txBody>
          <a:bodyPr wrap="none" lIns="91389" tIns="45695" rIns="91389" bIns="45695"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TỌA ĐỘ ĐỊA LÍ CỦA MỘT ĐỊA ĐIỂM TRÊN BẢN ĐỒ</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41" y="1721673"/>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4"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3871348" cy="569387"/>
            </a:xfrm>
            <a:prstGeom prst="rect">
              <a:avLst/>
            </a:prstGeom>
            <a:noFill/>
          </p:spPr>
          <p:txBody>
            <a:bodyPr wrap="non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2" name="矩形 101"/>
          <p:cNvSpPr/>
          <p:nvPr/>
        </p:nvSpPr>
        <p:spPr>
          <a:xfrm>
            <a:off x="998165" y="2502328"/>
            <a:ext cx="4363685" cy="1865075"/>
          </a:xfrm>
          <a:prstGeom prst="rect">
            <a:avLst/>
          </a:prstGeom>
        </p:spPr>
        <p:txBody>
          <a:bodyPr wrap="square" lIns="91389" tIns="45695" rIns="91389" bIns="45695">
            <a:spAutoFit/>
            <a:scene3d>
              <a:camera prst="orthographicFront"/>
              <a:lightRig rig="threePt" dir="t"/>
            </a:scene3d>
            <a:sp3d contourW="12700"/>
          </a:bodyPr>
          <a:lstStyle/>
          <a:p>
            <a:pPr algn="just">
              <a:lnSpc>
                <a:spcPct val="120000"/>
              </a:lnSpc>
            </a:pP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Quả</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Địa</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Cầu</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là</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mô</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hình</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thu</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nhỏ</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của</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Trái</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Đất</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Trên</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quả</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Địa</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Cầu</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có</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thể</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hiện</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cực</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Bắc</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cực</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Nam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và</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hệ</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thống</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kinh</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vĩ</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2400" b="1" i="1" dirty="0" err="1">
                <a:solidFill>
                  <a:prstClr val="white"/>
                </a:solidFill>
                <a:latin typeface="Times New Roman" pitchFamily="18" charset="0"/>
                <a:ea typeface="汉仪喵魂体W" panose="00020600040101010101" pitchFamily="18" charset="-122"/>
                <a:cs typeface="Times New Roman" pitchFamily="18" charset="0"/>
              </a:rPr>
              <a:t>tuyến</a:t>
            </a:r>
            <a:r>
              <a:rPr lang="en-US" altLang="zh-CN" sz="2400" b="1" i="1" dirty="0">
                <a:solidFill>
                  <a:prstClr val="white"/>
                </a:solidFill>
                <a:latin typeface="Times New Roman" pitchFamily="18" charset="0"/>
                <a:ea typeface="汉仪喵魂体W" panose="00020600040101010101" pitchFamily="18" charset="-122"/>
                <a:cs typeface="Times New Roman" pitchFamily="18" charset="0"/>
              </a:rPr>
              <a:t>.</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4"/>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10" y="5402627"/>
            <a:ext cx="6198437" cy="1200278"/>
          </a:xfrm>
          <a:prstGeom prst="rect">
            <a:avLst/>
          </a:prstGeom>
          <a:noFill/>
        </p:spPr>
        <p:txBody>
          <a:bodyPr wrap="square" lIns="91389" tIns="45695" rIns="91389" bIns="45695" rtlCol="0">
            <a:spAutoFit/>
          </a:bodyPr>
          <a:lstStyle/>
          <a:p>
            <a:pPr algn="just"/>
            <a:r>
              <a:rPr lang="en-US" sz="3600" b="1" dirty="0">
                <a:solidFill>
                  <a:srgbClr val="0070C0"/>
                </a:solidFill>
                <a:latin typeface="Times New Roman"/>
                <a:ea typeface="Calibri"/>
              </a:rPr>
              <a:t>? </a:t>
            </a:r>
            <a:r>
              <a:rPr lang="en-US" sz="3600" b="1" dirty="0" err="1">
                <a:solidFill>
                  <a:srgbClr val="0070C0"/>
                </a:solidFill>
                <a:latin typeface="Times New Roman"/>
                <a:ea typeface="Calibri"/>
              </a:rPr>
              <a:t>Em</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hãy</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nhận</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xét</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về</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hình</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dạng</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quả</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Địa</a:t>
            </a:r>
            <a:r>
              <a:rPr lang="en-US" sz="3600" b="1" dirty="0">
                <a:solidFill>
                  <a:srgbClr val="0070C0"/>
                </a:solidFill>
                <a:latin typeface="Times New Roman"/>
                <a:ea typeface="Calibri"/>
              </a:rPr>
              <a:t> </a:t>
            </a:r>
            <a:r>
              <a:rPr lang="en-US" sz="3600" b="1" dirty="0" err="1">
                <a:solidFill>
                  <a:srgbClr val="0070C0"/>
                </a:solidFill>
                <a:latin typeface="Times New Roman"/>
                <a:ea typeface="Calibri"/>
              </a:rPr>
              <a:t>Cầu</a:t>
            </a:r>
            <a:endParaRPr lang="en-US" sz="3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4"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3834980" cy="569387"/>
            </a:xfrm>
            <a:prstGeom prst="rect">
              <a:avLst/>
            </a:prstGeom>
            <a:noFill/>
          </p:spPr>
          <p:txBody>
            <a:bodyPr wrap="non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61" y="1235885"/>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08916" y="6080166"/>
            <a:ext cx="5913912" cy="677058"/>
          </a:xfrm>
          <a:prstGeom prst="rect">
            <a:avLst/>
          </a:prstGeom>
          <a:noFill/>
        </p:spPr>
        <p:txBody>
          <a:bodyPr wrap="square" lIns="91389" tIns="45695" rIns="91389" bIns="45695" rtlCol="0">
            <a:spAutoFit/>
          </a:bodyPr>
          <a:lstStyle/>
          <a:p>
            <a:pPr algn="ctr"/>
            <a:r>
              <a:rPr lang="en-US" i="1" smtClean="0">
                <a:solidFill>
                  <a:schemeClr val="bg1"/>
                </a:solidFill>
                <a:latin typeface="Times New Roman" pitchFamily="18" charset="0"/>
                <a:cs typeface="Times New Roman" pitchFamily="18" charset="0"/>
              </a:rPr>
              <a:t>Hình 1.2. Các đường kinh tuyến và vĩ tuyến trên quả Địa Cầu</a:t>
            </a:r>
            <a:endParaRPr lang="en-US" i="1">
              <a:solidFill>
                <a:schemeClr val="bg1"/>
              </a:solidFill>
              <a:latin typeface="Times New Roman" pitchFamily="18" charset="0"/>
              <a:cs typeface="Times New Roman" pitchFamily="18" charset="0"/>
            </a:endParaRPr>
          </a:p>
        </p:txBody>
      </p:sp>
      <p:sp>
        <p:nvSpPr>
          <p:cNvPr id="3" name="Rectangle 2"/>
          <p:cNvSpPr/>
          <p:nvPr/>
        </p:nvSpPr>
        <p:spPr>
          <a:xfrm>
            <a:off x="2343188" y="1486794"/>
            <a:ext cx="2462110" cy="538558"/>
          </a:xfrm>
          <a:prstGeom prst="rect">
            <a:avLst/>
          </a:prstGeom>
        </p:spPr>
        <p:txBody>
          <a:bodyPr wrap="none" lIns="91389" tIns="45695" rIns="91389" bIns="45695">
            <a:spAutoFit/>
          </a:bodyPr>
          <a:lstStyle/>
          <a:p>
            <a:r>
              <a:rPr lang="en-US" sz="2900" b="1">
                <a:solidFill>
                  <a:srgbClr val="FF0000"/>
                </a:solidFill>
                <a:latin typeface="Times New Roman"/>
                <a:ea typeface="Calibri"/>
              </a:rPr>
              <a:t>NHỆM VỤ 1: </a:t>
            </a:r>
            <a:endParaRPr lang="en-US" sz="2900"/>
          </a:p>
        </p:txBody>
      </p:sp>
      <p:sp>
        <p:nvSpPr>
          <p:cNvPr id="4" name="Rectangle 3"/>
          <p:cNvSpPr/>
          <p:nvPr/>
        </p:nvSpPr>
        <p:spPr>
          <a:xfrm>
            <a:off x="714884" y="2107901"/>
            <a:ext cx="5294030" cy="3383953"/>
          </a:xfrm>
          <a:prstGeom prst="rect">
            <a:avLst/>
          </a:prstGeom>
        </p:spPr>
        <p:txBody>
          <a:bodyPr wrap="square" lIns="91389" tIns="45695" rIns="91389" bIns="45695">
            <a:spAutoFit/>
          </a:bodyPr>
          <a:lstStyle/>
          <a:p>
            <a:pPr>
              <a:lnSpc>
                <a:spcPct val="115000"/>
              </a:lnSpc>
              <a:spcAft>
                <a:spcPts val="1000"/>
              </a:spcAft>
            </a:pPr>
            <a:r>
              <a:rPr lang="en-US" sz="3100" b="1" dirty="0" err="1">
                <a:solidFill>
                  <a:srgbClr val="0070C0"/>
                </a:solidFill>
                <a:latin typeface="Times New Roman"/>
                <a:ea typeface="Calibri"/>
                <a:cs typeface="Times New Roman"/>
              </a:rPr>
              <a:t>Dựa</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vào</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hình</a:t>
            </a:r>
            <a:r>
              <a:rPr lang="en-US" sz="3100" b="1" dirty="0">
                <a:solidFill>
                  <a:srgbClr val="0070C0"/>
                </a:solidFill>
                <a:latin typeface="Times New Roman"/>
                <a:ea typeface="Calibri"/>
                <a:cs typeface="Times New Roman"/>
              </a:rPr>
              <a:t> 1.2, </a:t>
            </a:r>
            <a:r>
              <a:rPr lang="en-US" sz="3100" b="1" dirty="0" err="1">
                <a:solidFill>
                  <a:srgbClr val="0070C0"/>
                </a:solidFill>
                <a:latin typeface="Times New Roman"/>
                <a:ea typeface="Calibri"/>
                <a:cs typeface="Times New Roman"/>
              </a:rPr>
              <a:t>kiến</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thức</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trong</a:t>
            </a:r>
            <a:r>
              <a:rPr lang="en-US" sz="3100" b="1" dirty="0">
                <a:solidFill>
                  <a:srgbClr val="0070C0"/>
                </a:solidFill>
                <a:latin typeface="Times New Roman"/>
                <a:ea typeface="Calibri"/>
                <a:cs typeface="Times New Roman"/>
              </a:rPr>
              <a:t> SGK </a:t>
            </a:r>
            <a:r>
              <a:rPr lang="en-US" sz="3100" b="1" dirty="0" err="1">
                <a:solidFill>
                  <a:srgbClr val="0070C0"/>
                </a:solidFill>
                <a:latin typeface="Times New Roman"/>
                <a:ea typeface="Calibri"/>
                <a:cs typeface="Times New Roman"/>
              </a:rPr>
              <a:t>trang</a:t>
            </a:r>
            <a:r>
              <a:rPr lang="en-US" sz="3100" b="1" dirty="0">
                <a:solidFill>
                  <a:srgbClr val="0070C0"/>
                </a:solidFill>
                <a:latin typeface="Times New Roman"/>
                <a:ea typeface="Calibri"/>
                <a:cs typeface="Times New Roman"/>
              </a:rPr>
              <a:t> 103, 104 </a:t>
            </a:r>
            <a:r>
              <a:rPr lang="en-US" sz="3100" b="1" dirty="0" err="1">
                <a:solidFill>
                  <a:srgbClr val="0070C0"/>
                </a:solidFill>
                <a:latin typeface="Times New Roman"/>
                <a:ea typeface="Calibri"/>
                <a:cs typeface="Times New Roman"/>
              </a:rPr>
              <a:t>và</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trao</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đổi</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theo</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nhóm</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xác</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định</a:t>
            </a:r>
            <a:r>
              <a:rPr lang="en-US" sz="3100" b="1" dirty="0">
                <a:solidFill>
                  <a:srgbClr val="0070C0"/>
                </a:solidFill>
                <a:latin typeface="Times New Roman"/>
                <a:ea typeface="Calibri"/>
                <a:cs typeface="Times New Roman"/>
              </a:rPr>
              <a:t>: </a:t>
            </a:r>
            <a:r>
              <a:rPr lang="en-US" sz="3100" b="1" dirty="0" err="1" smtClean="0">
                <a:solidFill>
                  <a:srgbClr val="0070C0"/>
                </a:solidFill>
                <a:latin typeface="Times New Roman"/>
                <a:ea typeface="Calibri"/>
                <a:cs typeface="Times New Roman"/>
              </a:rPr>
              <a:t>kinh</a:t>
            </a:r>
            <a:r>
              <a:rPr lang="en-US" sz="3100" b="1" dirty="0" smtClean="0">
                <a:solidFill>
                  <a:srgbClr val="0070C0"/>
                </a:solidFill>
                <a:latin typeface="Times New Roman"/>
                <a:ea typeface="Calibri"/>
                <a:cs typeface="Times New Roman"/>
              </a:rPr>
              <a:t> </a:t>
            </a:r>
            <a:r>
              <a:rPr lang="en-US" sz="3100" b="1" dirty="0" err="1" smtClean="0">
                <a:solidFill>
                  <a:srgbClr val="0070C0"/>
                </a:solidFill>
                <a:latin typeface="Times New Roman"/>
                <a:ea typeface="Calibri"/>
                <a:cs typeface="Times New Roman"/>
              </a:rPr>
              <a:t>tuyến</a:t>
            </a:r>
            <a:r>
              <a:rPr lang="en-US" sz="3100" b="1" dirty="0" smtClean="0">
                <a:solidFill>
                  <a:srgbClr val="0070C0"/>
                </a:solidFill>
                <a:latin typeface="Times New Roman"/>
                <a:ea typeface="Calibri"/>
                <a:cs typeface="Times New Roman"/>
              </a:rPr>
              <a:t>, </a:t>
            </a:r>
            <a:r>
              <a:rPr lang="en-US" sz="3100" b="1" dirty="0" err="1" smtClean="0">
                <a:solidFill>
                  <a:srgbClr val="0070C0"/>
                </a:solidFill>
                <a:latin typeface="Times New Roman"/>
                <a:ea typeface="Calibri"/>
                <a:cs typeface="Times New Roman"/>
              </a:rPr>
              <a:t>vĩ</a:t>
            </a:r>
            <a:r>
              <a:rPr lang="en-US" sz="3100" b="1" dirty="0" smtClean="0">
                <a:solidFill>
                  <a:srgbClr val="0070C0"/>
                </a:solidFill>
                <a:latin typeface="Times New Roman"/>
                <a:ea typeface="Calibri"/>
                <a:cs typeface="Times New Roman"/>
              </a:rPr>
              <a:t> </a:t>
            </a:r>
            <a:r>
              <a:rPr lang="en-US" sz="3100" b="1" dirty="0" err="1" smtClean="0">
                <a:solidFill>
                  <a:srgbClr val="0070C0"/>
                </a:solidFill>
                <a:latin typeface="Times New Roman"/>
                <a:ea typeface="Calibri"/>
                <a:cs typeface="Times New Roman"/>
              </a:rPr>
              <a:t>tuyến</a:t>
            </a:r>
            <a:r>
              <a:rPr lang="en-US" sz="3100" b="1" dirty="0" smtClean="0">
                <a:solidFill>
                  <a:srgbClr val="0070C0"/>
                </a:solidFill>
                <a:latin typeface="Times New Roman"/>
                <a:ea typeface="Calibri"/>
                <a:cs typeface="Times New Roman"/>
              </a:rPr>
              <a:t>, </a:t>
            </a:r>
            <a:r>
              <a:rPr lang="en-US" sz="3100" b="1" dirty="0" err="1" smtClean="0">
                <a:solidFill>
                  <a:srgbClr val="0070C0"/>
                </a:solidFill>
                <a:latin typeface="Times New Roman"/>
                <a:ea typeface="Calibri"/>
                <a:cs typeface="Times New Roman"/>
              </a:rPr>
              <a:t>kinh</a:t>
            </a:r>
            <a:r>
              <a:rPr lang="en-US" sz="3100" b="1" dirty="0" smtClean="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tuyến</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gốc</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xích</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đạo</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các</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bán</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cầu</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trên</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quả</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Địa</a:t>
            </a:r>
            <a:r>
              <a:rPr lang="en-US" sz="3100" b="1" dirty="0">
                <a:solidFill>
                  <a:srgbClr val="0070C0"/>
                </a:solidFill>
                <a:latin typeface="Times New Roman"/>
                <a:ea typeface="Calibri"/>
                <a:cs typeface="Times New Roman"/>
              </a:rPr>
              <a:t> </a:t>
            </a:r>
            <a:r>
              <a:rPr lang="en-US" sz="3100" b="1" dirty="0" err="1">
                <a:solidFill>
                  <a:srgbClr val="0070C0"/>
                </a:solidFill>
                <a:latin typeface="Times New Roman"/>
                <a:ea typeface="Calibri"/>
                <a:cs typeface="Times New Roman"/>
              </a:rPr>
              <a:t>Cầu</a:t>
            </a:r>
            <a:r>
              <a:rPr lang="en-US" sz="3100" b="1" dirty="0">
                <a:solidFill>
                  <a:srgbClr val="0070C0"/>
                </a:solidFill>
                <a:latin typeface="Times New Roman"/>
                <a:ea typeface="Calibri"/>
                <a:cs typeface="Times New Roman"/>
              </a:rPr>
              <a:t>.</a:t>
            </a:r>
            <a:endParaRPr lang="en-US" sz="3100" dirty="0">
              <a:solidFill>
                <a:srgbClr val="0070C0"/>
              </a:solidFill>
              <a:latin typeface="Calibri"/>
              <a:ea typeface="Calibri"/>
              <a:cs typeface="Times New Roman"/>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48" y="-13743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3834980" cy="569387"/>
            </a:xfrm>
            <a:prstGeom prst="rect">
              <a:avLst/>
            </a:prstGeom>
            <a:noFill/>
          </p:spPr>
          <p:txBody>
            <a:bodyPr wrap="non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089" y="1002531"/>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14557" y="5745124"/>
            <a:ext cx="5228536" cy="677058"/>
          </a:xfrm>
          <a:prstGeom prst="rect">
            <a:avLst/>
          </a:prstGeom>
          <a:noFill/>
        </p:spPr>
        <p:txBody>
          <a:bodyPr wrap="square" lIns="91389" tIns="45695" rIns="91389" bIns="45695" rtlCol="0">
            <a:spAutoFit/>
          </a:bodyPr>
          <a:lstStyle/>
          <a:p>
            <a:pPr algn="ctr"/>
            <a:r>
              <a:rPr lang="en-US" i="1" smtClean="0">
                <a:solidFill>
                  <a:prstClr val="white"/>
                </a:solidFill>
                <a:latin typeface="Times New Roman" pitchFamily="18" charset="0"/>
                <a:cs typeface="Times New Roman" pitchFamily="18" charset="0"/>
              </a:rPr>
              <a:t>Hình 1.2. Các đường kinh tuyến và vĩ tuyến trên quả Địa Cầu</a:t>
            </a:r>
            <a:endParaRPr lang="en-US" i="1">
              <a:solidFill>
                <a:prstClr val="white"/>
              </a:solidFill>
              <a:latin typeface="Times New Roman" pitchFamily="18" charset="0"/>
              <a:cs typeface="Times New Roman" pitchFamily="18" charset="0"/>
            </a:endParaRPr>
          </a:p>
        </p:txBody>
      </p:sp>
      <p:sp>
        <p:nvSpPr>
          <p:cNvPr id="4" name="Rectangle 3"/>
          <p:cNvSpPr/>
          <p:nvPr/>
        </p:nvSpPr>
        <p:spPr>
          <a:xfrm>
            <a:off x="317947" y="487751"/>
            <a:ext cx="6049505" cy="4173400"/>
          </a:xfrm>
          <a:prstGeom prst="rect">
            <a:avLst/>
          </a:prstGeom>
        </p:spPr>
        <p:txBody>
          <a:bodyPr wrap="square" lIns="91389" tIns="45695" rIns="91389" bIns="45695">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Kinh</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tuyến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đường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liền</a:t>
            </a:r>
            <a:r>
              <a:rPr lang="en-US" sz="2400" b="1" dirty="0">
                <a:solidFill>
                  <a:schemeClr val="bg1"/>
                </a:solidFill>
                <a:latin typeface="Times New Roman" panose="02020603050405020304" pitchFamily="18" charset="0"/>
                <a:cs typeface="Times New Roman" panose="02020603050405020304" pitchFamily="18" charset="0"/>
              </a:rPr>
              <a:t> 2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cực</a:t>
            </a:r>
            <a:r>
              <a:rPr lang="en-US" sz="2400" b="1" dirty="0">
                <a:solidFill>
                  <a:schemeClr val="bg1"/>
                </a:solidFill>
                <a:latin typeface="Times New Roman" panose="02020603050405020304" pitchFamily="18" charset="0"/>
                <a:cs typeface="Times New Roman" panose="02020603050405020304" pitchFamily="18" charset="0"/>
              </a:rPr>
              <a:t> Nam </a:t>
            </a:r>
            <a:r>
              <a:rPr lang="en-US" sz="2400" b="1" dirty="0" err="1">
                <a:solidFill>
                  <a:schemeClr val="bg1"/>
                </a:solidFill>
                <a:latin typeface="Times New Roman" panose="02020603050405020304" pitchFamily="18" charset="0"/>
                <a:cs typeface="Times New Roman" panose="02020603050405020304" pitchFamily="18" charset="0"/>
              </a:rPr>
              <a:t>trên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a:t>
            </a:r>
            <a:r>
              <a:rPr lang="en-US" sz="2400" b="1" dirty="0" err="1" smtClean="0">
                <a:solidFill>
                  <a:schemeClr val="bg1"/>
                </a:solidFill>
                <a:latin typeface="Times New Roman" panose="02020603050405020304" pitchFamily="18" charset="0"/>
                <a:cs typeface="Times New Roman" panose="02020603050405020304" pitchFamily="18" charset="0"/>
              </a:rPr>
              <a:t>ịa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Cầu</a:t>
            </a:r>
            <a:r>
              <a:rPr lang="en-US" sz="2400" b="1" dirty="0" smtClean="0">
                <a:solidFill>
                  <a:schemeClr val="bg1"/>
                </a:solidFill>
                <a:latin typeface="Times New Roman" panose="02020603050405020304" pitchFamily="18" charset="0"/>
                <a:cs typeface="Times New Roman" panose="02020603050405020304" pitchFamily="18" charset="0"/>
              </a:rPr>
              <a:t>.</a:t>
            </a:r>
          </a:p>
          <a:p>
            <a:endParaRPr lang="en-US" sz="2400" b="1" dirty="0" smtClean="0">
              <a:solidFill>
                <a:schemeClr val="bg1"/>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smtClean="0">
                <a:solidFill>
                  <a:schemeClr val="bg1"/>
                </a:solidFill>
                <a:latin typeface="Times New Roman"/>
                <a:ea typeface="Calibri"/>
                <a:cs typeface="Times New Roman"/>
              </a:rPr>
              <a:t>đài</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thiên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văn</a:t>
            </a:r>
            <a:r>
              <a:rPr lang="en-US" sz="2400" b="1" dirty="0">
                <a:solidFill>
                  <a:schemeClr val="bg1"/>
                </a:solidFill>
                <a:latin typeface="Times New Roman"/>
                <a:ea typeface="Calibri"/>
                <a:cs typeface="Times New Roman"/>
              </a:rPr>
              <a:t> Grin-</a:t>
            </a:r>
            <a:r>
              <a:rPr lang="en-US" sz="2400" b="1" dirty="0" err="1">
                <a:solidFill>
                  <a:schemeClr val="bg1"/>
                </a:solidFill>
                <a:latin typeface="Times New Roman"/>
                <a:ea typeface="Calibri"/>
                <a:cs typeface="Times New Roman"/>
              </a:rPr>
              <a:t>uýt</a:t>
            </a:r>
            <a:r>
              <a:rPr lang="en-US" sz="2400" b="1" dirty="0">
                <a:solidFill>
                  <a:schemeClr val="bg1"/>
                </a:solidFill>
                <a:latin typeface="Times New Roman"/>
                <a:ea typeface="Calibri"/>
                <a:cs typeface="Times New Roman"/>
              </a:rPr>
              <a:t> ở </a:t>
            </a:r>
            <a:r>
              <a:rPr lang="en-US" sz="2400" b="1" dirty="0" err="1">
                <a:solidFill>
                  <a:schemeClr val="bg1"/>
                </a:solidFill>
                <a:latin typeface="Times New Roman"/>
                <a:ea typeface="Calibri"/>
                <a:cs typeface="Times New Roman"/>
              </a:rPr>
              <a:t>ngoại</a:t>
            </a: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thủ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Luân-đôn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Anh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được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0</a:t>
            </a:r>
            <a:r>
              <a:rPr lang="en-US" sz="2400" b="1" baseline="30000" dirty="0">
                <a:solidFill>
                  <a:schemeClr val="bg1"/>
                </a:solidFill>
                <a:latin typeface="Times New Roman"/>
                <a:ea typeface="Calibri"/>
                <a:cs typeface="Times New Roman"/>
              </a:rPr>
              <a:t>0</a:t>
            </a:r>
            <a:endParaRPr lang="en-US" sz="2400" b="1" dirty="0">
              <a:solidFill>
                <a:schemeClr val="bg1"/>
              </a:solidFill>
              <a:latin typeface="Calibri"/>
              <a:ea typeface="Calibri"/>
              <a:cs typeface="Times New Roman"/>
            </a:endParaRPr>
          </a:p>
          <a:p>
            <a:pPr algn="just">
              <a:lnSpc>
                <a:spcPct val="115000"/>
              </a:lnSpc>
            </a:pPr>
            <a:r>
              <a:rPr lang="en-US" sz="2400" b="1" dirty="0">
                <a:solidFill>
                  <a:schemeClr val="bg1"/>
                </a:solidFill>
                <a:latin typeface="Times New Roman"/>
                <a:ea typeface="Calibri"/>
                <a:cs typeface="Times New Roman"/>
              </a:rPr>
              <a:t>          + </a:t>
            </a:r>
            <a:r>
              <a:rPr lang="en-US" sz="2400" b="1" dirty="0" err="1">
                <a:solidFill>
                  <a:schemeClr val="bg1"/>
                </a:solidFill>
                <a:latin typeface="Times New Roman"/>
                <a:ea typeface="Calibri"/>
                <a:cs typeface="Times New Roman"/>
              </a:rPr>
              <a:t>Bán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nằm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pPr>
            <a:r>
              <a:rPr lang="en-US" sz="2400" b="1" dirty="0">
                <a:solidFill>
                  <a:schemeClr val="bg1"/>
                </a:solidFill>
                <a:latin typeface="Times New Roman"/>
                <a:ea typeface="Calibri"/>
                <a:cs typeface="Times New Roman"/>
              </a:rPr>
              <a:t>          + </a:t>
            </a:r>
            <a:r>
              <a:rPr lang="en-US" sz="2400" b="1" dirty="0" err="1">
                <a:solidFill>
                  <a:schemeClr val="bg1"/>
                </a:solidFill>
                <a:latin typeface="Times New Roman"/>
                <a:ea typeface="Calibri"/>
                <a:cs typeface="Times New Roman"/>
              </a:rPr>
              <a:t>Bán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nằm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2824046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circle(in)">
                                      <p:cBhvr>
                                        <p:cTn id="17" dur="2000"/>
                                        <p:tgtEl>
                                          <p:spTgt spid="4">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circle(in)">
                                      <p:cBhvr>
                                        <p:cTn id="20"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7948" y="-13743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3834980" cy="569387"/>
            </a:xfrm>
            <a:prstGeom prst="rect">
              <a:avLst/>
            </a:prstGeom>
            <a:noFill/>
          </p:spPr>
          <p:txBody>
            <a:bodyPr wrap="non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089" y="1002531"/>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14557" y="5745124"/>
            <a:ext cx="5228536" cy="677058"/>
          </a:xfrm>
          <a:prstGeom prst="rect">
            <a:avLst/>
          </a:prstGeom>
          <a:noFill/>
        </p:spPr>
        <p:txBody>
          <a:bodyPr wrap="square" lIns="91389" tIns="45695" rIns="91389" bIns="45695" rtlCol="0">
            <a:spAutoFit/>
          </a:bodyPr>
          <a:lstStyle/>
          <a:p>
            <a:pPr algn="ctr"/>
            <a:r>
              <a:rPr lang="en-US" i="1" smtClean="0">
                <a:solidFill>
                  <a:prstClr val="white"/>
                </a:solidFill>
                <a:latin typeface="Times New Roman" pitchFamily="18" charset="0"/>
                <a:cs typeface="Times New Roman" pitchFamily="18" charset="0"/>
              </a:rPr>
              <a:t>Hình 1.2. Các đường kinh tuyến và vĩ tuyến trên quả Địa Cầu</a:t>
            </a:r>
            <a:endParaRPr lang="en-US" i="1">
              <a:solidFill>
                <a:prstClr val="white"/>
              </a:solidFill>
              <a:latin typeface="Times New Roman" pitchFamily="18" charset="0"/>
              <a:cs typeface="Times New Roman" pitchFamily="18" charset="0"/>
            </a:endParaRPr>
          </a:p>
        </p:txBody>
      </p:sp>
      <p:sp>
        <p:nvSpPr>
          <p:cNvPr id="4" name="Rectangle 3"/>
          <p:cNvSpPr/>
          <p:nvPr/>
        </p:nvSpPr>
        <p:spPr>
          <a:xfrm>
            <a:off x="317947" y="487751"/>
            <a:ext cx="6049505" cy="3914867"/>
          </a:xfrm>
          <a:prstGeom prst="rect">
            <a:avLst/>
          </a:prstGeom>
        </p:spPr>
        <p:txBody>
          <a:bodyPr wrap="square" lIns="91389" tIns="45695" rIns="91389" bIns="45695">
            <a:spAutoFit/>
          </a:bodyPr>
          <a:lstStyle/>
          <a:p>
            <a:pPr algn="just">
              <a:lnSpc>
                <a:spcPct val="115000"/>
              </a:lnSpc>
            </a:pPr>
            <a:endParaRPr lang="en-US" sz="2400" b="1" dirty="0" smtClean="0">
              <a:solidFill>
                <a:schemeClr val="bg1"/>
              </a:solidFill>
              <a:latin typeface="Times New Roman"/>
              <a:ea typeface="Calibri"/>
              <a:cs typeface="Times New Roman"/>
            </a:endParaRPr>
          </a:p>
          <a:p>
            <a:pPr algn="just">
              <a:lnSpc>
                <a:spcPct val="115000"/>
              </a:lnSpc>
            </a:pP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Vĩ</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tuyến</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là</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những</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vòng</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tròn</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trên</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quả</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Địa</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Cầu</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vuông</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góc</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với</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các</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kinh</a:t>
            </a:r>
            <a:r>
              <a:rPr lang="en-US" sz="2400" b="1" dirty="0" smtClean="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tuyến</a:t>
            </a:r>
            <a:r>
              <a:rPr lang="en-US" sz="2400" b="1" dirty="0" smtClean="0">
                <a:solidFill>
                  <a:schemeClr val="bg1"/>
                </a:solidFill>
                <a:latin typeface="Times New Roman"/>
                <a:ea typeface="Calibri"/>
                <a:cs typeface="Times New Roman"/>
              </a:rPr>
              <a:t>.</a:t>
            </a:r>
          </a:p>
          <a:p>
            <a:pPr algn="just">
              <a:lnSpc>
                <a:spcPct val="115000"/>
              </a:lnSpc>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được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0</a:t>
            </a:r>
            <a:r>
              <a:rPr lang="en-US" sz="2400" b="1" baseline="30000" dirty="0">
                <a:solidFill>
                  <a:schemeClr val="bg1"/>
                </a:solidFill>
                <a:latin typeface="Times New Roman"/>
                <a:ea typeface="Calibri"/>
                <a:cs typeface="Times New Roman"/>
              </a:rPr>
              <a:t>0</a:t>
            </a:r>
            <a:endParaRPr lang="en-US" sz="2400" b="1" dirty="0">
              <a:solidFill>
                <a:schemeClr val="bg1"/>
              </a:solidFill>
              <a:latin typeface="Calibri"/>
              <a:ea typeface="Calibri"/>
              <a:cs typeface="Times New Roman"/>
            </a:endParaRPr>
          </a:p>
          <a:p>
            <a:pPr algn="just">
              <a:lnSpc>
                <a:spcPct val="115000"/>
              </a:lnSpc>
            </a:pPr>
            <a:r>
              <a:rPr lang="en-US" sz="2400" b="1" dirty="0">
                <a:solidFill>
                  <a:schemeClr val="bg1"/>
                </a:solidFill>
                <a:latin typeface="Times New Roman"/>
                <a:ea typeface="Calibri"/>
                <a:cs typeface="Times New Roman"/>
              </a:rPr>
              <a:t>          + </a:t>
            </a:r>
            <a:r>
              <a:rPr lang="en-US" sz="2400" b="1" dirty="0" err="1">
                <a:solidFill>
                  <a:schemeClr val="bg1"/>
                </a:solidFill>
                <a:latin typeface="Times New Roman"/>
                <a:ea typeface="Calibri"/>
                <a:cs typeface="Times New Roman"/>
              </a:rPr>
              <a:t>Bán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nằm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phía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đạo</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pPr>
            <a:r>
              <a:rPr lang="en-US" sz="2400" b="1" dirty="0">
                <a:solidFill>
                  <a:schemeClr val="bg1"/>
                </a:solidFill>
                <a:latin typeface="Times New Roman"/>
                <a:ea typeface="Calibri"/>
                <a:cs typeface="Times New Roman"/>
              </a:rPr>
              <a:t>          + </a:t>
            </a:r>
            <a:r>
              <a:rPr lang="en-US" sz="2400" b="1" dirty="0" err="1">
                <a:solidFill>
                  <a:schemeClr val="bg1"/>
                </a:solidFill>
                <a:latin typeface="Times New Roman"/>
                <a:ea typeface="Calibri"/>
                <a:cs typeface="Times New Roman"/>
              </a:rPr>
              <a:t>Bán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cầu</a:t>
            </a:r>
            <a:r>
              <a:rPr lang="en-US" sz="2400" b="1" dirty="0">
                <a:solidFill>
                  <a:schemeClr val="bg1"/>
                </a:solidFill>
                <a:latin typeface="Times New Roman"/>
                <a:ea typeface="Calibri"/>
                <a:cs typeface="Times New Roman"/>
              </a:rPr>
              <a:t> </a:t>
            </a:r>
            <a:r>
              <a:rPr lang="en-US" sz="2400" b="1" dirty="0" smtClean="0">
                <a:solidFill>
                  <a:schemeClr val="bg1"/>
                </a:solidFill>
                <a:latin typeface="Times New Roman"/>
                <a:ea typeface="Calibri"/>
                <a:cs typeface="Times New Roman"/>
              </a:rPr>
              <a:t>Nam </a:t>
            </a:r>
            <a:r>
              <a:rPr lang="en-US" sz="2400" b="1" dirty="0" err="1">
                <a:solidFill>
                  <a:schemeClr val="bg1"/>
                </a:solidFill>
                <a:latin typeface="Times New Roman"/>
                <a:ea typeface="Calibri"/>
                <a:cs typeface="Times New Roman"/>
              </a:rPr>
              <a:t>nằm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dưới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đạo</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100140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circle(in)">
                                      <p:cBhvr>
                                        <p:cTn id="17" dur="2000"/>
                                        <p:tgtEl>
                                          <p:spTgt spid="4">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circle(in)">
                                      <p:cBhvr>
                                        <p:cTn id="20"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6071" y="2781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3964451" cy="569387"/>
            </a:xfrm>
            <a:prstGeom prst="rect">
              <a:avLst/>
            </a:prstGeom>
            <a:noFill/>
          </p:spPr>
          <p:txBody>
            <a:bodyPr wrap="none" rtlCol="0">
              <a:spAutoFit/>
            </a:bodyPr>
            <a:lstStyle/>
            <a:p>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Kinh</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vĩ</a:t>
              </a:r>
              <a:r>
                <a:rPr lang="en-US" altLang="zh-CN"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100" dirty="0" err="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tuyến</a:t>
              </a:r>
              <a:endParaRPr lang="zh-CN" altLang="en-US" sz="3100"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61" y="1235885"/>
            <a:ext cx="5475641" cy="469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08916" y="6080166"/>
            <a:ext cx="5913912" cy="677058"/>
          </a:xfrm>
          <a:prstGeom prst="rect">
            <a:avLst/>
          </a:prstGeom>
          <a:noFill/>
        </p:spPr>
        <p:txBody>
          <a:bodyPr wrap="square" lIns="91389" tIns="45695" rIns="91389" bIns="45695" rtlCol="0">
            <a:spAutoFit/>
          </a:bodyPr>
          <a:lstStyle/>
          <a:p>
            <a:pPr algn="ctr"/>
            <a:r>
              <a:rPr lang="en-US" i="1" smtClean="0">
                <a:solidFill>
                  <a:prstClr val="white"/>
                </a:solidFill>
                <a:latin typeface="Times New Roman" pitchFamily="18" charset="0"/>
                <a:cs typeface="Times New Roman" pitchFamily="18" charset="0"/>
              </a:rPr>
              <a:t>Hình 1.2. Các đường kinh tuyến và vĩ tuyến trên quả Địa Cầu</a:t>
            </a:r>
            <a:endParaRPr lang="en-US" i="1">
              <a:solidFill>
                <a:prstClr val="white"/>
              </a:solidFill>
              <a:latin typeface="Times New Roman" pitchFamily="18" charset="0"/>
              <a:cs typeface="Times New Roman" pitchFamily="18" charset="0"/>
            </a:endParaRPr>
          </a:p>
        </p:txBody>
      </p:sp>
      <p:sp>
        <p:nvSpPr>
          <p:cNvPr id="3" name="Rectangle 2"/>
          <p:cNvSpPr/>
          <p:nvPr/>
        </p:nvSpPr>
        <p:spPr>
          <a:xfrm>
            <a:off x="593300" y="917632"/>
            <a:ext cx="5392720" cy="984835"/>
          </a:xfrm>
          <a:prstGeom prst="rect">
            <a:avLst/>
          </a:prstGeom>
        </p:spPr>
        <p:txBody>
          <a:bodyPr wrap="none" lIns="91389" tIns="45695" rIns="91389" bIns="45695">
            <a:spAutoFit/>
          </a:bodyPr>
          <a:lstStyle/>
          <a:p>
            <a:pPr algn="ctr"/>
            <a:r>
              <a:rPr lang="en-US" sz="2900" b="1">
                <a:solidFill>
                  <a:srgbClr val="FF0000"/>
                </a:solidFill>
                <a:latin typeface="Times New Roman"/>
                <a:ea typeface="Calibri"/>
              </a:rPr>
              <a:t>NHỆM VỤ 2:</a:t>
            </a:r>
          </a:p>
          <a:p>
            <a:r>
              <a:rPr lang="en-US" sz="2900" b="1">
                <a:solidFill>
                  <a:srgbClr val="FF0000"/>
                </a:solidFill>
                <a:latin typeface="Times New Roman"/>
                <a:ea typeface="Calibri"/>
              </a:rPr>
              <a:t>TRÒ CHƠI “CẦN GÌ CẦN GÌ” </a:t>
            </a:r>
            <a:endParaRPr lang="en-US" sz="2900">
              <a:solidFill>
                <a:prstClr val="black"/>
              </a:solidFill>
            </a:endParaRPr>
          </a:p>
        </p:txBody>
      </p:sp>
      <p:sp>
        <p:nvSpPr>
          <p:cNvPr id="4" name="Rectangle 3"/>
          <p:cNvSpPr/>
          <p:nvPr/>
        </p:nvSpPr>
        <p:spPr>
          <a:xfrm>
            <a:off x="261257" y="1882280"/>
            <a:ext cx="5747657" cy="4724320"/>
          </a:xfrm>
          <a:prstGeom prst="rect">
            <a:avLst/>
          </a:prstGeom>
        </p:spPr>
        <p:txBody>
          <a:bodyPr wrap="square" lIns="91389" tIns="45695" rIns="91389" bIns="45695">
            <a:spAutoFit/>
          </a:bodyPr>
          <a:lstStyle/>
          <a:p>
            <a:pPr algn="just">
              <a:lnSpc>
                <a:spcPct val="115000"/>
              </a:lnSpc>
              <a:spcAft>
                <a:spcPts val="1000"/>
              </a:spcAft>
            </a:pP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dải</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giấy</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màu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xanh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đường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gốc</a:t>
            </a:r>
            <a:r>
              <a:rPr lang="en-US" sz="2400" b="1" dirty="0">
                <a:solidFill>
                  <a:srgbClr val="0070C0"/>
                </a:solidFill>
                <a:latin typeface="Times New Roman"/>
                <a:ea typeface="Calibri"/>
                <a:cs typeface="Times New Roman"/>
              </a:rPr>
              <a:t>.</a:t>
            </a:r>
            <a:endParaRPr lang="en-US" sz="2400" b="1"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dải</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giấy</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màu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đỏ</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đường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xích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đạo</a:t>
            </a:r>
            <a:r>
              <a:rPr lang="en-US" sz="2400" b="1" dirty="0">
                <a:solidFill>
                  <a:srgbClr val="0070C0"/>
                </a:solidFill>
                <a:latin typeface="Times New Roman"/>
                <a:ea typeface="Calibri"/>
                <a:cs typeface="Times New Roman"/>
              </a:rPr>
              <a:t>.</a:t>
            </a:r>
            <a:endParaRPr lang="en-US" sz="2400" b="1"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hình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tròn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đỏ</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vị</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trí</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của</a:t>
            </a:r>
            <a:r>
              <a:rPr lang="en-US" sz="2400" b="1" dirty="0">
                <a:solidFill>
                  <a:srgbClr val="0070C0"/>
                </a:solidFill>
                <a:latin typeface="Times New Roman"/>
                <a:ea typeface="Calibri"/>
                <a:cs typeface="Times New Roman"/>
              </a:rPr>
              <a:t> 1 </a:t>
            </a:r>
            <a:r>
              <a:rPr lang="en-US" sz="2400" b="1" dirty="0" err="1">
                <a:solidFill>
                  <a:srgbClr val="0070C0"/>
                </a:solidFill>
                <a:latin typeface="Times New Roman"/>
                <a:ea typeface="Calibri"/>
                <a:cs typeface="Times New Roman"/>
              </a:rPr>
              <a:t>thành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phố</a:t>
            </a:r>
            <a:r>
              <a:rPr lang="en-US" sz="2400" b="1" dirty="0">
                <a:solidFill>
                  <a:srgbClr val="0070C0"/>
                </a:solidFill>
                <a:latin typeface="Times New Roman"/>
                <a:ea typeface="Calibri"/>
                <a:cs typeface="Times New Roman"/>
              </a:rPr>
              <a:t> ở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Bắc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a:t>
            </a:r>
            <a:r>
              <a:rPr lang="en-US" sz="2400" b="1" dirty="0">
                <a:solidFill>
                  <a:srgbClr val="0070C0"/>
                </a:solidFill>
                <a:latin typeface="Times New Roman"/>
                <a:ea typeface="Calibri"/>
                <a:cs typeface="Times New Roman"/>
              </a:rPr>
              <a:t> 1 </a:t>
            </a:r>
            <a:r>
              <a:rPr lang="en-US" sz="2400" b="1" dirty="0" err="1">
                <a:solidFill>
                  <a:srgbClr val="0070C0"/>
                </a:solidFill>
                <a:latin typeface="Times New Roman"/>
                <a:ea typeface="Calibri"/>
                <a:cs typeface="Times New Roman"/>
              </a:rPr>
              <a:t>thành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phố</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Nam.</a:t>
            </a:r>
            <a:endParaRPr lang="en-US" sz="2400" b="1"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Dán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hình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tròn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xanh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vị</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trí</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của</a:t>
            </a:r>
            <a:r>
              <a:rPr lang="en-US" sz="2400" b="1" dirty="0">
                <a:solidFill>
                  <a:srgbClr val="0070C0"/>
                </a:solidFill>
                <a:latin typeface="Times New Roman"/>
                <a:ea typeface="Calibri"/>
                <a:cs typeface="Times New Roman"/>
              </a:rPr>
              <a:t> 1 </a:t>
            </a:r>
            <a:r>
              <a:rPr lang="en-US" sz="2400" b="1" dirty="0" err="1">
                <a:solidFill>
                  <a:srgbClr val="0070C0"/>
                </a:solidFill>
                <a:latin typeface="Times New Roman"/>
                <a:ea typeface="Calibri"/>
                <a:cs typeface="Times New Roman"/>
              </a:rPr>
              <a:t>thành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phố</a:t>
            </a:r>
            <a:r>
              <a:rPr lang="en-US" sz="2400" b="1" dirty="0">
                <a:solidFill>
                  <a:srgbClr val="0070C0"/>
                </a:solidFill>
                <a:latin typeface="Times New Roman"/>
                <a:ea typeface="Calibri"/>
                <a:cs typeface="Times New Roman"/>
              </a:rPr>
              <a:t> ở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Đông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và</a:t>
            </a:r>
            <a:r>
              <a:rPr lang="en-US" sz="2400" b="1" dirty="0">
                <a:solidFill>
                  <a:srgbClr val="0070C0"/>
                </a:solidFill>
                <a:latin typeface="Times New Roman"/>
                <a:ea typeface="Calibri"/>
                <a:cs typeface="Times New Roman"/>
              </a:rPr>
              <a:t> 1 </a:t>
            </a:r>
            <a:r>
              <a:rPr lang="en-US" sz="2400" b="1" dirty="0" err="1">
                <a:solidFill>
                  <a:srgbClr val="0070C0"/>
                </a:solidFill>
                <a:latin typeface="Times New Roman"/>
                <a:ea typeface="Calibri"/>
                <a:cs typeface="Times New Roman"/>
              </a:rPr>
              <a:t>thành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phố</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Tây</a:t>
            </a:r>
            <a:r>
              <a:rPr lang="en-US" sz="2400" b="1" dirty="0">
                <a:solidFill>
                  <a:srgbClr val="0070C0"/>
                </a:solidFill>
                <a:latin typeface="Times New Roman"/>
                <a:ea typeface="Calibri"/>
                <a:cs typeface="Times New Roman"/>
              </a:rPr>
              <a:t>.</a:t>
            </a:r>
            <a:endParaRPr lang="en-US" sz="2400" b="1" dirty="0">
              <a:solidFill>
                <a:srgbClr val="0070C0"/>
              </a:solidFill>
              <a:latin typeface="Calibri"/>
              <a:ea typeface="Calibri"/>
              <a:cs typeface="Times New Roman"/>
            </a:endParaRPr>
          </a:p>
        </p:txBody>
      </p:sp>
    </p:spTree>
    <p:extLst>
      <p:ext uri="{BB962C8B-B14F-4D97-AF65-F5344CB8AC3E}">
        <p14:creationId xmlns:p14="http://schemas.microsoft.com/office/powerpoint/2010/main" val="260256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1066</Words>
  <Application>Microsoft Office PowerPoint</Application>
  <PresentationFormat>Widescreen</PresentationFormat>
  <Paragraphs>90</Paragraphs>
  <Slides>17</Slides>
  <Notes>16</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微软雅黑</vt:lpstr>
      <vt:lpstr>宋体</vt:lpstr>
      <vt:lpstr>Arial</vt:lpstr>
      <vt:lpstr>Calibri</vt:lpstr>
      <vt:lpstr>Calibri Light</vt:lpstr>
      <vt:lpstr>Times New Roman</vt:lpstr>
      <vt:lpstr>方正少儿简体</vt:lpstr>
      <vt:lpstr>方正静蕾简体</vt:lpstr>
      <vt:lpstr>汉仪喵魂体W</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86</cp:revision>
  <dcterms:created xsi:type="dcterms:W3CDTF">2020-11-02T15:38:20Z</dcterms:created>
  <dcterms:modified xsi:type="dcterms:W3CDTF">2023-09-05T17:13:49Z</dcterms:modified>
</cp:coreProperties>
</file>