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20"/>
  </p:notesMasterIdLst>
  <p:sldIdLst>
    <p:sldId id="258" r:id="rId5"/>
    <p:sldId id="302" r:id="rId6"/>
    <p:sldId id="260" r:id="rId7"/>
    <p:sldId id="269" r:id="rId8"/>
    <p:sldId id="262" r:id="rId9"/>
    <p:sldId id="304" r:id="rId10"/>
    <p:sldId id="296" r:id="rId11"/>
    <p:sldId id="307" r:id="rId12"/>
    <p:sldId id="306" r:id="rId13"/>
    <p:sldId id="309" r:id="rId14"/>
    <p:sldId id="311" r:id="rId15"/>
    <p:sldId id="313" r:id="rId16"/>
    <p:sldId id="315" r:id="rId17"/>
    <p:sldId id="287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40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78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822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764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01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64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58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52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DD623-AE33-4F83-AF40-071E020D8CD4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680A-E3EC-4E6E-BC07-09D0D89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0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6940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3878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0822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7764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4701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164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858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552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03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6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64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54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70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6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40" indent="0" algn="ctr">
              <a:buNone/>
              <a:defRPr sz="2000"/>
            </a:lvl2pPr>
            <a:lvl3pPr marL="913878" indent="0" algn="ctr">
              <a:buNone/>
              <a:defRPr sz="1900"/>
            </a:lvl3pPr>
            <a:lvl4pPr marL="1370822" indent="0" algn="ctr">
              <a:buNone/>
              <a:defRPr sz="1600"/>
            </a:lvl4pPr>
            <a:lvl5pPr marL="1827764" indent="0" algn="ctr">
              <a:buNone/>
              <a:defRPr sz="1600"/>
            </a:lvl5pPr>
            <a:lvl6pPr marL="2284701" indent="0" algn="ctr">
              <a:buNone/>
              <a:defRPr sz="1600"/>
            </a:lvl6pPr>
            <a:lvl7pPr marL="2741645" indent="0" algn="ctr">
              <a:buNone/>
              <a:defRPr sz="1600"/>
            </a:lvl7pPr>
            <a:lvl8pPr marL="3198585" indent="0" algn="ctr">
              <a:buNone/>
              <a:defRPr sz="1600"/>
            </a:lvl8pPr>
            <a:lvl9pPr marL="365552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67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63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0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0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5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57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86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2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2" y="36020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40" indent="0" algn="ctr">
              <a:buNone/>
              <a:defRPr sz="2000"/>
            </a:lvl2pPr>
            <a:lvl3pPr marL="913878" indent="0" algn="ctr">
              <a:buNone/>
              <a:defRPr sz="1900"/>
            </a:lvl3pPr>
            <a:lvl4pPr marL="1370822" indent="0" algn="ctr">
              <a:buNone/>
              <a:defRPr sz="1600"/>
            </a:lvl4pPr>
            <a:lvl5pPr marL="1827764" indent="0" algn="ctr">
              <a:buNone/>
              <a:defRPr sz="1600"/>
            </a:lvl5pPr>
            <a:lvl6pPr marL="2284701" indent="0" algn="ctr">
              <a:buNone/>
              <a:defRPr sz="1600"/>
            </a:lvl6pPr>
            <a:lvl7pPr marL="2741645" indent="0" algn="ctr">
              <a:buNone/>
              <a:defRPr sz="1600"/>
            </a:lvl7pPr>
            <a:lvl8pPr marL="3198585" indent="0" algn="ctr">
              <a:buNone/>
              <a:defRPr sz="1600"/>
            </a:lvl8pPr>
            <a:lvl9pPr marL="3655525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2" y="1825626"/>
            <a:ext cx="518160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0" y="1825626"/>
            <a:ext cx="518160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365135"/>
            <a:ext cx="10515601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5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6940" indent="0">
              <a:buNone/>
              <a:defRPr sz="2900"/>
            </a:lvl2pPr>
            <a:lvl3pPr marL="913878" indent="0">
              <a:buNone/>
              <a:defRPr sz="2400"/>
            </a:lvl3pPr>
            <a:lvl4pPr marL="1370822" indent="0">
              <a:buNone/>
              <a:defRPr sz="2000"/>
            </a:lvl4pPr>
            <a:lvl5pPr marL="1827764" indent="0">
              <a:buNone/>
              <a:defRPr sz="2000"/>
            </a:lvl5pPr>
            <a:lvl6pPr marL="2284701" indent="0">
              <a:buNone/>
              <a:defRPr sz="2000"/>
            </a:lvl6pPr>
            <a:lvl7pPr marL="2741645" indent="0">
              <a:buNone/>
              <a:defRPr sz="2000"/>
            </a:lvl7pPr>
            <a:lvl8pPr marL="3198585" indent="0">
              <a:buNone/>
              <a:defRPr sz="2000"/>
            </a:lvl8pPr>
            <a:lvl9pPr marL="365552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688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553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5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6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8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206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7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6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28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2" y="1825626"/>
            <a:ext cx="51816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0" y="1825626"/>
            <a:ext cx="51816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365135"/>
            <a:ext cx="1051560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5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6940" indent="0">
              <a:buNone/>
              <a:defRPr sz="2900"/>
            </a:lvl2pPr>
            <a:lvl3pPr marL="913878" indent="0">
              <a:buNone/>
              <a:defRPr sz="2400"/>
            </a:lvl3pPr>
            <a:lvl4pPr marL="1370822" indent="0">
              <a:buNone/>
              <a:defRPr sz="2000"/>
            </a:lvl4pPr>
            <a:lvl5pPr marL="1827764" indent="0">
              <a:buNone/>
              <a:defRPr sz="2000"/>
            </a:lvl5pPr>
            <a:lvl6pPr marL="2284701" indent="0">
              <a:buNone/>
              <a:defRPr sz="2000"/>
            </a:lvl6pPr>
            <a:lvl7pPr marL="2741645" indent="0">
              <a:buNone/>
              <a:defRPr sz="2000"/>
            </a:lvl7pPr>
            <a:lvl8pPr marL="3198585" indent="0">
              <a:buNone/>
              <a:defRPr sz="2000"/>
            </a:lvl8pPr>
            <a:lvl9pPr marL="365552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5"/>
            <a:ext cx="10515601" cy="1325563"/>
          </a:xfrm>
          <a:prstGeom prst="rect">
            <a:avLst/>
          </a:prstGeom>
        </p:spPr>
        <p:txBody>
          <a:bodyPr vert="horz" lIns="91389" tIns="45695" rIns="91389" bIns="456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389" tIns="45695" rIns="91389" bIns="456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2" y="3"/>
            <a:ext cx="12192002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57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35"/>
            <a:ext cx="10515601" cy="1325563"/>
          </a:xfrm>
          <a:prstGeom prst="rect">
            <a:avLst/>
          </a:prstGeom>
        </p:spPr>
        <p:txBody>
          <a:bodyPr vert="horz" lIns="91389" tIns="45695" rIns="91389" bIns="45695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389" tIns="45695" rIns="91389" bIns="45695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6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2" y="3"/>
            <a:ext cx="12192002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65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l" defTabSz="1088031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004" indent="-272004" algn="l" defTabSz="1088031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6025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038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053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075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084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103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118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132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15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031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6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062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077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093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108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4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2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3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47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7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432" y="-2669841"/>
            <a:ext cx="14014579" cy="11858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5615" y="1080338"/>
            <a:ext cx="9911328" cy="1938942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5902" y="4093467"/>
            <a:ext cx="11306628" cy="1446499"/>
          </a:xfrm>
          <a:prstGeom prst="rect">
            <a:avLst/>
          </a:prstGeom>
          <a:noFill/>
          <a:ln>
            <a:noFill/>
          </a:ln>
        </p:spPr>
        <p:txBody>
          <a:bodyPr wrap="square" lIns="91389" tIns="45695" rIns="91389" bIns="45695" rtlCol="0">
            <a:spAutoFit/>
          </a:bodyPr>
          <a:lstStyle/>
          <a:p>
            <a:pPr algn="ctr"/>
            <a:r>
              <a:rPr lang="en-US" sz="88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MỞ ĐẦU </a:t>
            </a:r>
            <a:endParaRPr lang="en-US" sz="8800" b="1" dirty="0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5" y="4356843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40647" y="5726822"/>
            <a:ext cx="7432701" cy="707836"/>
          </a:xfrm>
          <a:prstGeom prst="rect">
            <a:avLst/>
          </a:prstGeom>
        </p:spPr>
        <p:txBody>
          <a:bodyPr wrap="none" lIns="91389" tIns="45695" rIns="91389" bIns="45695">
            <a:spAutoFit/>
          </a:bodyPr>
          <a:lstStyle/>
          <a:p>
            <a:pPr lvl="0"/>
            <a:r>
              <a:rPr lang="en-US" sz="40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000" b="1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4000" b="1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b="1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4000" b="1" dirty="0">
              <a:ln w="15875">
                <a:solidFill>
                  <a:srgbClr val="44546A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995667" y="1952691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640542" y="457907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BÀI MỞ ĐẦ</a:t>
            </a:r>
            <a:r>
              <a:rPr lang="en-US" altLang="zh-CN" sz="3600" b="1" dirty="0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8" name="文本框 28"/>
          <p:cNvSpPr txBox="1"/>
          <p:nvPr/>
        </p:nvSpPr>
        <p:spPr>
          <a:xfrm>
            <a:off x="4406452" y="2291970"/>
            <a:ext cx="342593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Địa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lí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cuộc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sống</a:t>
            </a:r>
            <a:endParaRPr lang="zh-CN" altLang="en-US" sz="2900" dirty="0">
              <a:solidFill>
                <a:prstClr val="whit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72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5000" y="1625600"/>
            <a:ext cx="9944100" cy="340360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sp>
        <p:nvSpPr>
          <p:cNvPr id="94" name="文本框 93"/>
          <p:cNvSpPr txBox="1"/>
          <p:nvPr/>
        </p:nvSpPr>
        <p:spPr>
          <a:xfrm>
            <a:off x="-310844" y="426575"/>
            <a:ext cx="1253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Địa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lí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cuộc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sống</a:t>
            </a:r>
            <a:endParaRPr lang="zh-CN" altLang="en-US" sz="3200" dirty="0">
              <a:solidFill>
                <a:prstClr val="whit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dirty="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endParaRPr lang="zh-CN" altLang="en-US" sz="32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1827242" y="2184730"/>
            <a:ext cx="7901665" cy="2628361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 </a:t>
            </a:r>
            <a:endParaRPr lang="nl-NL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mục 3/SGK T103, cho biết</a:t>
            </a:r>
          </a:p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Nêu những điều lí thú khi em học môn Địa lí</a:t>
            </a:r>
          </a:p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Lấy ví dụ cụ thể</a:t>
            </a:r>
            <a:endParaRPr lang="nl-NL" sz="28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91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5000" y="1625600"/>
            <a:ext cx="9944100" cy="407670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sp>
        <p:nvSpPr>
          <p:cNvPr id="94" name="文本框 93"/>
          <p:cNvSpPr txBox="1"/>
          <p:nvPr/>
        </p:nvSpPr>
        <p:spPr>
          <a:xfrm>
            <a:off x="-310844" y="426575"/>
            <a:ext cx="1253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Địa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lí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cuộc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sống</a:t>
            </a:r>
            <a:endParaRPr lang="zh-CN" altLang="en-US" sz="3200" dirty="0">
              <a:solidFill>
                <a:prstClr val="whit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dirty="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endParaRPr lang="zh-CN" altLang="en-US" sz="32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1827242" y="2184730"/>
            <a:ext cx="7901665" cy="3182359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  <a:endParaRPr lang="nl-NL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mục 3/SGK T103, cho biết</a:t>
            </a:r>
          </a:p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 và kĩ năng địa lí có vai trò như thế nào trong cuộc sống</a:t>
            </a:r>
          </a:p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Kể một số hiện tượng địa lí đang diễn ra hàng ngày nơi em sống.</a:t>
            </a:r>
          </a:p>
          <a:p>
            <a:pPr algn="just"/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9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3"/>
          <p:cNvSpPr txBox="1"/>
          <p:nvPr/>
        </p:nvSpPr>
        <p:spPr>
          <a:xfrm>
            <a:off x="1375769" y="610702"/>
            <a:ext cx="4085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LUYỆN TẬP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91"/>
          <p:cNvGrpSpPr/>
          <p:nvPr/>
        </p:nvGrpSpPr>
        <p:grpSpPr>
          <a:xfrm>
            <a:off x="994821" y="592229"/>
            <a:ext cx="4288379" cy="769441"/>
            <a:chOff x="994820" y="496392"/>
            <a:chExt cx="5886671" cy="769441"/>
          </a:xfrm>
        </p:grpSpPr>
        <p:grpSp>
          <p:nvGrpSpPr>
            <p:cNvPr id="4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6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文本框 93"/>
            <p:cNvSpPr txBox="1"/>
            <p:nvPr/>
          </p:nvSpPr>
          <p:spPr>
            <a:xfrm>
              <a:off x="1595867" y="496392"/>
              <a:ext cx="2914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96900" y="2401728"/>
          <a:ext cx="11290300" cy="1565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2809">
                  <a:extLst>
                    <a:ext uri="{9D8B030D-6E8A-4147-A177-3AD203B41FA5}">
                      <a16:colId xmlns:a16="http://schemas.microsoft.com/office/drawing/2014/main" val="1195878772"/>
                    </a:ext>
                  </a:extLst>
                </a:gridCol>
                <a:gridCol w="3342073">
                  <a:extLst>
                    <a:ext uri="{9D8B030D-6E8A-4147-A177-3AD203B41FA5}">
                      <a16:colId xmlns:a16="http://schemas.microsoft.com/office/drawing/2014/main" val="3131867347"/>
                    </a:ext>
                  </a:extLst>
                </a:gridCol>
                <a:gridCol w="2542759">
                  <a:extLst>
                    <a:ext uri="{9D8B030D-6E8A-4147-A177-3AD203B41FA5}">
                      <a16:colId xmlns:a16="http://schemas.microsoft.com/office/drawing/2014/main" val="4283439642"/>
                    </a:ext>
                  </a:extLst>
                </a:gridCol>
                <a:gridCol w="3182659">
                  <a:extLst>
                    <a:ext uri="{9D8B030D-6E8A-4147-A177-3AD203B41FA5}">
                      <a16:colId xmlns:a16="http://schemas.microsoft.com/office/drawing/2014/main" val="17713677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39776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đã có kiến thức gì về môn Địa lí?</a:t>
                      </a:r>
                      <a:endParaRPr lang="en-US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thấy hứng thú và muốn tìm hiểu về môn Địa lí.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học được điều gì qua bài học hôm nay?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tiếp tục tìm hiểu thông tin về Địa lí bằng cách nào?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0821596"/>
                  </a:ext>
                </a:extLst>
              </a:tr>
            </a:tbl>
          </a:graphicData>
        </a:graphic>
      </p:graphicFrame>
      <p:sp>
        <p:nvSpPr>
          <p:cNvPr id="9" name="文本框 45"/>
          <p:cNvSpPr txBox="1"/>
          <p:nvPr/>
        </p:nvSpPr>
        <p:spPr>
          <a:xfrm>
            <a:off x="2061880" y="1419517"/>
            <a:ext cx="7835695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Điền</a:t>
            </a:r>
            <a:r>
              <a:rPr lang="en-US" altLang="zh-CN" sz="3600" b="1" dirty="0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thông</a:t>
            </a:r>
            <a:r>
              <a:rPr lang="en-US" altLang="zh-CN" sz="3600" b="1" dirty="0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tin </a:t>
            </a:r>
            <a:r>
              <a:rPr lang="en-US" altLang="zh-CN" sz="3600" b="1" dirty="0" err="1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b="1" dirty="0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hoàn</a:t>
            </a:r>
            <a:r>
              <a:rPr lang="en-US" altLang="zh-CN" sz="3600" b="1" dirty="0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thành</a:t>
            </a:r>
            <a:r>
              <a:rPr lang="en-US" altLang="zh-CN" sz="3600" b="1" dirty="0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bảng</a:t>
            </a:r>
            <a:r>
              <a:rPr lang="en-US" altLang="zh-CN" sz="3600" b="1" dirty="0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sa</a:t>
            </a:r>
            <a:r>
              <a:rPr lang="en-US" altLang="zh-CN" sz="3600" b="1" dirty="0" err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319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7" y="325694"/>
            <a:ext cx="5772482" cy="907941"/>
            <a:chOff x="994820" y="448892"/>
            <a:chExt cx="5886671" cy="9079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307501"/>
                <a:endParaRPr lang="zh-CN" altLang="en-US" sz="26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07501"/>
                <a:endParaRPr lang="zh-CN" altLang="en-US" sz="2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3779784" cy="907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07501"/>
              <a:r>
                <a:rPr lang="en-US" altLang="zh-CN" sz="5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汉仪喵魂体W" panose="00020600040101010101" pitchFamily="18" charset="-122"/>
                  <a:cs typeface="Times New Roman" panose="02020603050405020304" pitchFamily="18" charset="0"/>
                </a:rPr>
                <a:t>VẬN DỤN</a:t>
              </a:r>
              <a:r>
                <a:rPr lang="en-US" altLang="zh-CN" sz="5300" b="1" dirty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G</a:t>
              </a:r>
              <a:endParaRPr lang="zh-CN" altLang="en-US" sz="53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89198" y="1348123"/>
            <a:ext cx="11396404" cy="2743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indent="544247" algn="just" defTabSz="1307501" fontAlgn="base">
              <a:lnSpc>
                <a:spcPct val="1150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4247" algn="just" defTabSz="1307501" fontAlgn="base">
              <a:lnSpc>
                <a:spcPct val="115000"/>
              </a:lnSpc>
              <a:spcBef>
                <a:spcPct val="0"/>
              </a:spcBef>
            </a:pP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42" y="1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35" y="4543066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601"/>
            <a:ext cx="583268" cy="409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90" y="5663640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13" y="991464"/>
            <a:ext cx="1487437" cy="13932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82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4" y="2087411"/>
            <a:ext cx="1354086" cy="1168596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79118" y="2248515"/>
              <a:ext cx="987771" cy="846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900" dirty="0" err="1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Cô</a:t>
              </a:r>
              <a:endParaRPr lang="zh-CN" altLang="en-US" sz="49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62269" y="1678432"/>
            <a:ext cx="1458978" cy="1168596"/>
            <a:chOff x="2962279" y="1678431"/>
            <a:chExt cx="1458979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62279" y="1877069"/>
              <a:ext cx="1441421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9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4" y="2031260"/>
            <a:ext cx="1354086" cy="1168596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793805" y="2195805"/>
              <a:ext cx="1266693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Biệt</a:t>
              </a:r>
              <a:endParaRPr lang="zh-CN" altLang="en-US" sz="49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35552" y="1967332"/>
            <a:ext cx="1580882" cy="1168596"/>
            <a:chOff x="6435554" y="1967332"/>
            <a:chExt cx="1580883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435554" y="2168229"/>
              <a:ext cx="1580883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Thầy</a:t>
              </a:r>
              <a:endParaRPr lang="zh-CN" altLang="en-US" sz="49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4" y="180500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9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1"/>
          <p:cNvGrpSpPr/>
          <p:nvPr/>
        </p:nvGrpSpPr>
        <p:grpSpPr>
          <a:xfrm>
            <a:off x="994821" y="540259"/>
            <a:ext cx="3731016" cy="769441"/>
            <a:chOff x="994820" y="425949"/>
            <a:chExt cx="5886671" cy="769441"/>
          </a:xfrm>
        </p:grpSpPr>
        <p:grpSp>
          <p:nvGrpSpPr>
            <p:cNvPr id="4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6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文本框 93"/>
            <p:cNvSpPr txBox="1"/>
            <p:nvPr/>
          </p:nvSpPr>
          <p:spPr>
            <a:xfrm>
              <a:off x="1519946" y="425949"/>
              <a:ext cx="39738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汉仪喵魂体W" panose="00020600040101010101" pitchFamily="18" charset="-122"/>
                  <a:cs typeface="Times New Roman" panose="02020603050405020304" pitchFamily="18" charset="0"/>
                </a:rPr>
                <a:t>MỞ ĐẦU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343305"/>
              </p:ext>
            </p:extLst>
          </p:nvPr>
        </p:nvGraphicFramePr>
        <p:xfrm>
          <a:off x="596900" y="2401728"/>
          <a:ext cx="11290300" cy="1565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2809">
                  <a:extLst>
                    <a:ext uri="{9D8B030D-6E8A-4147-A177-3AD203B41FA5}">
                      <a16:colId xmlns:a16="http://schemas.microsoft.com/office/drawing/2014/main" val="1195878772"/>
                    </a:ext>
                  </a:extLst>
                </a:gridCol>
                <a:gridCol w="3342073">
                  <a:extLst>
                    <a:ext uri="{9D8B030D-6E8A-4147-A177-3AD203B41FA5}">
                      <a16:colId xmlns:a16="http://schemas.microsoft.com/office/drawing/2014/main" val="3131867347"/>
                    </a:ext>
                  </a:extLst>
                </a:gridCol>
                <a:gridCol w="2542759">
                  <a:extLst>
                    <a:ext uri="{9D8B030D-6E8A-4147-A177-3AD203B41FA5}">
                      <a16:colId xmlns:a16="http://schemas.microsoft.com/office/drawing/2014/main" val="4283439642"/>
                    </a:ext>
                  </a:extLst>
                </a:gridCol>
                <a:gridCol w="3182659">
                  <a:extLst>
                    <a:ext uri="{9D8B030D-6E8A-4147-A177-3AD203B41FA5}">
                      <a16:colId xmlns:a16="http://schemas.microsoft.com/office/drawing/2014/main" val="17713677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39776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thấy hứng thú và muốn tìm hiểu về môn Địa lí.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học được điều gì qua bài học hôm nay?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s-E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s-E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s-E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s-E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s-E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s-E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</a:t>
                      </a:r>
                      <a:r>
                        <a:rPr lang="es-E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s-E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s-E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s-E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s-E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s-E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s-E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0821596"/>
                  </a:ext>
                </a:extLst>
              </a:tr>
            </a:tbl>
          </a:graphicData>
        </a:graphic>
      </p:graphicFrame>
      <p:sp>
        <p:nvSpPr>
          <p:cNvPr id="9" name="文本框 45"/>
          <p:cNvSpPr txBox="1"/>
          <p:nvPr/>
        </p:nvSpPr>
        <p:spPr>
          <a:xfrm>
            <a:off x="2072299" y="1419517"/>
            <a:ext cx="7814857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Điền</a:t>
            </a:r>
            <a:r>
              <a:rPr lang="en-US" altLang="zh-CN" sz="3600" b="1" dirty="0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thông</a:t>
            </a:r>
            <a:r>
              <a:rPr lang="en-US" altLang="zh-CN" sz="3600" b="1" dirty="0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tin </a:t>
            </a:r>
            <a:r>
              <a:rPr lang="en-US" altLang="zh-CN" sz="3600" b="1" dirty="0" err="1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b="1" dirty="0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hoàn</a:t>
            </a:r>
            <a:r>
              <a:rPr lang="en-US" altLang="zh-CN" sz="3600" b="1" dirty="0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thành</a:t>
            </a:r>
            <a:r>
              <a:rPr lang="en-US" altLang="zh-CN" sz="3600" b="1" dirty="0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bảng</a:t>
            </a:r>
            <a:r>
              <a:rPr lang="en-US" altLang="zh-CN" sz="3600" b="1" dirty="0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sau</a:t>
            </a:r>
            <a:endParaRPr lang="zh-CN" altLang="en-US" sz="3600" b="1" dirty="0">
              <a:solidFill>
                <a:srgbClr val="FFE88B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39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4035739" y="1544953"/>
            <a:ext cx="629531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1.Những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hỏi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chủ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yếu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khi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Địa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lí</a:t>
            </a:r>
            <a:endParaRPr lang="zh-CN" altLang="en-US" sz="29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035739" y="2426907"/>
            <a:ext cx="616867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kĩ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năng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chủ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yếu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khi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Địa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lí</a:t>
            </a:r>
            <a:endParaRPr lang="zh-CN" altLang="en-US" sz="2900" dirty="0">
              <a:solidFill>
                <a:prstClr val="whit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995667" y="1952691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603673" y="420961"/>
            <a:ext cx="3031496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28"/>
          <p:cNvSpPr txBox="1"/>
          <p:nvPr/>
        </p:nvSpPr>
        <p:spPr>
          <a:xfrm>
            <a:off x="4035739" y="3366136"/>
            <a:ext cx="342593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Địa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lí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cuộc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sống</a:t>
            </a:r>
            <a:endParaRPr lang="zh-CN" altLang="en-US" sz="2900" dirty="0">
              <a:solidFill>
                <a:prstClr val="whit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1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/>
          <p:cNvSpPr/>
          <p:nvPr/>
        </p:nvSpPr>
        <p:spPr bwMode="auto">
          <a:xfrm>
            <a:off x="5762302" y="1837739"/>
            <a:ext cx="3671995" cy="148568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sys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prstClr val="black"/>
              </a:solidFill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844278" y="1480300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文本框 45"/>
          <p:cNvSpPr txBox="1"/>
          <p:nvPr/>
        </p:nvSpPr>
        <p:spPr>
          <a:xfrm>
            <a:off x="4603673" y="420961"/>
            <a:ext cx="3031496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4"/>
          <p:cNvSpPr txBox="1"/>
          <p:nvPr/>
        </p:nvSpPr>
        <p:spPr>
          <a:xfrm>
            <a:off x="4333106" y="1345297"/>
            <a:ext cx="617508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1.Những </a:t>
            </a:r>
            <a:r>
              <a:rPr lang="en-US" altLang="zh-CN" sz="29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9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hỏi</a:t>
            </a:r>
            <a:r>
              <a:rPr lang="en-US" altLang="zh-CN" sz="29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chủ</a:t>
            </a:r>
            <a:r>
              <a:rPr lang="en-US" altLang="zh-CN" sz="29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yếu</a:t>
            </a:r>
            <a:r>
              <a:rPr lang="en-US" altLang="zh-CN" sz="29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khi</a:t>
            </a:r>
            <a:r>
              <a:rPr lang="en-US" altLang="zh-CN" sz="29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9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Địa</a:t>
            </a:r>
            <a:r>
              <a:rPr lang="en-US" altLang="zh-CN" sz="29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l</a:t>
            </a:r>
            <a:r>
              <a:rPr lang="en-US" altLang="zh-CN" sz="2900" dirty="0" err="1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í</a:t>
            </a:r>
            <a:endParaRPr lang="zh-CN" altLang="en-US" sz="29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  <a:p>
            <a:pPr algn="ctr"/>
            <a:r>
              <a:rPr lang="en-US" altLang="zh-CN" sz="2900" dirty="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endParaRPr lang="zh-CN" altLang="en-US" sz="29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87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文本框 93"/>
          <p:cNvSpPr txBox="1"/>
          <p:nvPr/>
        </p:nvSpPr>
        <p:spPr>
          <a:xfrm>
            <a:off x="-234529" y="648623"/>
            <a:ext cx="1253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1.Những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hỏi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chủ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yếu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khi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Địa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lí</a:t>
            </a:r>
            <a:endParaRPr lang="zh-CN" altLang="en-US" sz="3200" dirty="0">
              <a:solidFill>
                <a:prstClr val="whit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  <a:p>
            <a:pPr algn="ctr"/>
            <a:endParaRPr lang="en-US" altLang="zh-CN" sz="32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93" name="Rectangle 4"/>
          <p:cNvSpPr>
            <a:spLocks noChangeArrowheads="1"/>
          </p:cNvSpPr>
          <p:nvPr/>
        </p:nvSpPr>
        <p:spPr bwMode="auto">
          <a:xfrm>
            <a:off x="594923" y="1695064"/>
            <a:ext cx="5145478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1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phần 1, mục 1 SGK/ T102 và quan sát lược đồ tự nhiên Châu Á, hãy đặt  câu hỏi  </a:t>
            </a:r>
            <a:r>
              <a:rPr lang="nl-NL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gì? Ở đâu? </a:t>
            </a:r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 với các đối tượng và hiện tượng địa lí mà em gặp hàng ngày trong cuộc sống.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1" y="1320800"/>
            <a:ext cx="6032499" cy="502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文本框 93"/>
          <p:cNvSpPr txBox="1"/>
          <p:nvPr/>
        </p:nvSpPr>
        <p:spPr>
          <a:xfrm>
            <a:off x="-234529" y="648623"/>
            <a:ext cx="1253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1.Những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hỏi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chủ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yếu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khi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Địa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lí</a:t>
            </a:r>
            <a:endParaRPr lang="zh-CN" altLang="en-US" sz="3200" dirty="0">
              <a:solidFill>
                <a:prstClr val="whit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  <a:p>
            <a:pPr algn="ctr"/>
            <a:endParaRPr lang="en-US" altLang="zh-CN" sz="32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93" name="Rectangle 4"/>
          <p:cNvSpPr>
            <a:spLocks noChangeArrowheads="1"/>
          </p:cNvSpPr>
          <p:nvPr/>
        </p:nvSpPr>
        <p:spPr bwMode="auto">
          <a:xfrm>
            <a:off x="417123" y="1187232"/>
            <a:ext cx="5145478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2</a:t>
            </a:r>
          </a:p>
          <a:p>
            <a:pPr algn="just"/>
            <a:r>
              <a:rPr lang="nl-NL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1.Xem </a:t>
            </a:r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deo: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https://www.youtube.com/watch?v=SmAEYd-OVKQ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một câu hỏi </a:t>
            </a:r>
            <a:r>
              <a:rPr lang="nl-NL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</a:t>
            </a:r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nl-NL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sao? </a:t>
            </a:r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gắn với hiện tượng địa lí xuất hiện trong video?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Đọc phần 2, mục 1 SGK/ T102 , hãy đặt  một số câu hỏi  </a:t>
            </a:r>
            <a:r>
              <a:rPr lang="nl-NL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nào? Tại sao? </a:t>
            </a:r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 với các đối tượng và hiện tượng địa lí mà em gặp hàng ngày trong cuộc sống.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Vòng tuần hoàn của nước - Chuyến đi của cậu bé giọt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4182" y="1143000"/>
            <a:ext cx="6253018" cy="506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2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3913877" y="1538353"/>
            <a:ext cx="616867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kĩ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năng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chủ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yếu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khi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Địa</a:t>
            </a:r>
            <a:r>
              <a:rPr lang="en-US" altLang="zh-CN" sz="29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lí</a:t>
            </a:r>
            <a:endParaRPr lang="zh-CN" altLang="en-US" sz="2900" dirty="0">
              <a:solidFill>
                <a:prstClr val="whit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995667" y="1952691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603673" y="420961"/>
            <a:ext cx="3031496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E88B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2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85800" y="1625600"/>
            <a:ext cx="9944100" cy="481330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sp>
        <p:nvSpPr>
          <p:cNvPr id="94" name="文本框 93"/>
          <p:cNvSpPr txBox="1"/>
          <p:nvPr/>
        </p:nvSpPr>
        <p:spPr>
          <a:xfrm>
            <a:off x="-310844" y="426575"/>
            <a:ext cx="1253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2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.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kĩ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năng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chủ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yếu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khi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Địa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lí</a:t>
            </a:r>
            <a:endParaRPr lang="zh-CN" altLang="en-US" sz="3200" dirty="0">
              <a:solidFill>
                <a:prstClr val="whit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dirty="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endParaRPr lang="zh-CN" altLang="en-US" sz="32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1827243" y="2184730"/>
            <a:ext cx="7031072" cy="3490136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nl-N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endParaRPr lang="nl-NL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mục 2/SGK T102, cho biết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1.Để học tốt môn Địa lí cần có những công cụ hỗ trợ nào?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thích nhất điều gì khi học Địa lí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Khi học Địa lí cần có những kĩ năng chủ yếu nào?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nl-NL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44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1" y="436562"/>
            <a:ext cx="989330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9383" y="5504173"/>
            <a:ext cx="2677336" cy="3841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https://vi.wikipedia.org/</a:t>
            </a:r>
            <a:endParaRPr lang="en-US" sz="2000" b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4480" y="4894573"/>
            <a:ext cx="4479240" cy="399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b="1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 sao băng Alpha-Monocerotid, 1995</a:t>
            </a:r>
            <a:endParaRPr lang="en-US" sz="2000" b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34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599</Words>
  <Application>Microsoft Office PowerPoint</Application>
  <PresentationFormat>Widescreen</PresentationFormat>
  <Paragraphs>83</Paragraphs>
  <Slides>15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微软雅黑</vt:lpstr>
      <vt:lpstr>宋体</vt:lpstr>
      <vt:lpstr>Arial</vt:lpstr>
      <vt:lpstr>Calibri</vt:lpstr>
      <vt:lpstr>Calibri Light</vt:lpstr>
      <vt:lpstr>Times New Roman</vt:lpstr>
      <vt:lpstr>方正少儿简体</vt:lpstr>
      <vt:lpstr>方正静蕾简体</vt:lpstr>
      <vt:lpstr>汉仪喵魂体W</vt:lpstr>
      <vt:lpstr>Office Theme</vt:lpstr>
      <vt:lpstr>包图主题2</vt:lpstr>
      <vt:lpstr>Office 主题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95</cp:revision>
  <dcterms:created xsi:type="dcterms:W3CDTF">2020-11-02T15:38:20Z</dcterms:created>
  <dcterms:modified xsi:type="dcterms:W3CDTF">2023-09-05T17:10:14Z</dcterms:modified>
</cp:coreProperties>
</file>