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70" r:id="rId2"/>
    <p:sldId id="281" r:id="rId3"/>
    <p:sldId id="282" r:id="rId4"/>
    <p:sldId id="497" r:id="rId5"/>
    <p:sldId id="456" r:id="rId6"/>
    <p:sldId id="343" r:id="rId7"/>
    <p:sldId id="605" r:id="rId8"/>
    <p:sldId id="326" r:id="rId9"/>
    <p:sldId id="298" r:id="rId10"/>
    <p:sldId id="483" r:id="rId11"/>
    <p:sldId id="328" r:id="rId12"/>
    <p:sldId id="606" r:id="rId13"/>
    <p:sldId id="611" r:id="rId14"/>
    <p:sldId id="610" r:id="rId15"/>
    <p:sldId id="607" r:id="rId16"/>
    <p:sldId id="577" r:id="rId17"/>
    <p:sldId id="590" r:id="rId18"/>
    <p:sldId id="591" r:id="rId19"/>
    <p:sldId id="593" r:id="rId20"/>
    <p:sldId id="594" r:id="rId21"/>
    <p:sldId id="595" r:id="rId22"/>
    <p:sldId id="609" r:id="rId23"/>
    <p:sldId id="596" r:id="rId24"/>
    <p:sldId id="597" r:id="rId25"/>
    <p:sldId id="510" r:id="rId26"/>
    <p:sldId id="598" r:id="rId27"/>
    <p:sldId id="599" r:id="rId28"/>
    <p:sldId id="600" r:id="rId29"/>
    <p:sldId id="543" r:id="rId30"/>
    <p:sldId id="601" r:id="rId31"/>
    <p:sldId id="266" r:id="rId32"/>
    <p:sldId id="507" r:id="rId33"/>
    <p:sldId id="50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Admin" initials="A" lastIdx="3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35" d="100"/>
          <a:sy n="35" d="100"/>
        </p:scale>
        <p:origin x="5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5T23:05:45.019" idx="1">
    <p:pos x="1366" y="346"/>
    <p:text>slide 3
- Slide 3:  Ký hiệu hoạt động (trong file gợi ý hoặc khác)
điều chỉnh lại font chữ về time new roman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7-17T18:53:24.502" idx="1">
    <p:pos x="3229" y="3325"/>
    <p:text>sửa lại tên theo đúng SGK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SGK, kế hoạch bài dạy, phiếu bài tập.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  <a:endParaRPr lang="en-US" sz="280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Thước thẳng có vạch chia đơn vị, ê ke, máy chiếu, bảng phụ.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endParaRPr lang="en-US" sz="210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652AA6AC-0E2D-4A87-AB3A-9551A07C1FF0}">
      <dgm:prSet custT="1"/>
      <dgm:spPr/>
      <dgm:t>
        <a:bodyPr/>
        <a:lstStyle/>
        <a:p>
          <a:r>
            <a:rPr lang="vi-VN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Thước thẳng có vạch chia đơn vị, ê ke, bảng nhóm.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D2C9B0-388B-44A0-A311-808EC82C99B1}" type="parTrans" cxnId="{0CA176B7-FFF2-4723-AF3C-CCEA04995983}">
      <dgm:prSet/>
      <dgm:spPr/>
      <dgm:t>
        <a:bodyPr/>
        <a:lstStyle/>
        <a:p>
          <a:endParaRPr lang="en-US"/>
        </a:p>
      </dgm:t>
    </dgm:pt>
    <dgm:pt modelId="{94105C74-872F-4F12-803D-3C8B18E4D227}" type="sibTrans" cxnId="{0CA176B7-FFF2-4723-AF3C-CCEA04995983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0CA176B7-FFF2-4723-AF3C-CCEA04995983}" srcId="{3B33AAEF-2BF8-4EBB-A3B1-62835B5C81BF}" destId="{652AA6AC-0E2D-4A87-AB3A-9551A07C1FF0}" srcOrd="1" destOrd="0" parTransId="{42D2C9B0-388B-44A0-A311-808EC82C99B1}" sibTransId="{94105C74-872F-4F12-803D-3C8B18E4D227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0CC163FE-6170-48D4-94B1-BC247D59AF6A}" type="presOf" srcId="{652AA6AC-0E2D-4A87-AB3A-9551A07C1FF0}" destId="{8F3B6D51-6576-4847-95F8-097004C88A78}" srcOrd="0" destOrd="1" presId="urn:microsoft.com/office/officeart/2005/8/layout/vList2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326601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/>
        </a:p>
      </dsp:txBody>
      <dsp:txXfrm>
        <a:off x="59399" y="386000"/>
        <a:ext cx="8009202" cy="1098002"/>
      </dsp:txXfrm>
    </dsp:sp>
    <dsp:sp modelId="{0DFB8EA2-E9F4-4E7D-B5BF-ABC527E44C63}">
      <dsp:nvSpPr>
        <dsp:cNvPr id="0" name=""/>
        <dsp:cNvSpPr/>
      </dsp:nvSpPr>
      <dsp:spPr>
        <a:xfrm>
          <a:off x="0" y="1533281"/>
          <a:ext cx="8128000" cy="1648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SGK, kế hoạch bài dạy, phiếu bài tập.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Thước thẳng có vạch chia đơn vị, ê ke, máy chiếu, bảng phụ.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 dirty="0"/>
        </a:p>
      </dsp:txBody>
      <dsp:txXfrm>
        <a:off x="0" y="1533281"/>
        <a:ext cx="8128000" cy="1648237"/>
      </dsp:txXfrm>
    </dsp:sp>
    <dsp:sp modelId="{D2408717-B530-41AC-B5CE-E14FAEC5B062}">
      <dsp:nvSpPr>
        <dsp:cNvPr id="0" name=""/>
        <dsp:cNvSpPr/>
      </dsp:nvSpPr>
      <dsp:spPr>
        <a:xfrm>
          <a:off x="0" y="3070175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500" kern="1200" dirty="0"/>
        </a:p>
      </dsp:txBody>
      <dsp:txXfrm>
        <a:off x="59399" y="3129574"/>
        <a:ext cx="8009202" cy="1098002"/>
      </dsp:txXfrm>
    </dsp:sp>
    <dsp:sp modelId="{8F3B6D51-6576-4847-95F8-097004C88A78}">
      <dsp:nvSpPr>
        <dsp:cNvPr id="0" name=""/>
        <dsp:cNvSpPr/>
      </dsp:nvSpPr>
      <dsp:spPr>
        <a:xfrm>
          <a:off x="0" y="4398318"/>
          <a:ext cx="81280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  <a:endParaRPr lang="en-US" sz="280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Thước thẳng có vạch chia đơn vị, ê ke, bảng nhóm.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398318"/>
        <a:ext cx="8128000" cy="1076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03EF1-2683-43A4-87BD-BAB179FA9E17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8736E-5735-4D2D-B521-D77E0EF77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E033-BE50-4306-A274-7C9333946FA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42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6549-6580-BD80-DE66-535F5C657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EF5AD-845A-F998-1015-3F3644B3A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BC0A5-56AE-EF1F-B869-C01AC615F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17C53-ABDB-9273-0805-8762A4B0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16574-C1ED-189F-D3A4-7A7E1839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84F4E-7D1C-3B63-820B-87D212EC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AC5E3-D0E6-882D-A5ED-163852C8C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9769C-E135-A076-CB03-2902F7F4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1B5DF-B0E7-8E74-1E36-BB851DDB8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C8E42-22A3-7A62-59C0-C666EC9B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79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72600F-391A-546F-AF04-DD18449ED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C25453-B2E5-D4DD-E85B-F17461BDC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D03AB-5697-850E-6A10-3DCB4542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CB427B-430E-4A13-1C19-33BD4081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9F2C1-2D3C-3E2D-933D-CF9DD0CE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5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65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B19E-5979-9DA1-C250-5DCAE54A9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25A15-C76F-0A11-FC2B-B9F12F2C6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67500-460A-11CA-7AE5-C4B54CD4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807C0-B942-A5B0-4159-78D4A8F59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140DD-9E2E-4FD3-FCD0-57C59C5E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37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CA12-5796-1B44-C727-364E8BC6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5BC20-44C3-F555-52FB-DB6EDEE35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4A909-00B6-FB9E-8292-B715EB72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5F5E4-45B6-38AE-5737-170F622E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73FE-E43E-F4C8-8759-4C2F9C197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52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9864E-3FA4-6285-AF13-C09AAA47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4088C-0175-5583-469F-C5669BC78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8D8E7-5634-F01E-61AF-3EC4E6665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92D7E-AFAD-D3A2-CE89-C144252DF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A234-B6D5-6119-4FE8-DE5CD277B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48299-D2A9-A59F-3D93-6DA5B25B2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3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6E9B9-6A13-F1AB-94AB-25F59876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1C33B-6538-7BC8-FB24-5178EB8F4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54A5C-A1A7-2D17-9D52-9DBC4D8EA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7EDCD2-DB02-2AE5-8C62-9249FE567A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3E5C8-6673-F695-107C-3367DB3C1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6736A8-0926-8CEB-3E5D-AB852D5E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461DC7-FC6B-4B1E-C1D0-B1B9751C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D57B20-CC2F-D372-AFD4-3EA747ED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693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8352-604F-A3FB-53F7-91EB6524C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884970-F852-D080-8D20-CE314BCE3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2B4E8-04DF-0F88-397E-DC954159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51D1D6-E2E7-326C-7A44-6ECCF4BAD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6A4584-C32B-2E8B-4EDE-33E7DB0AA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52675-9EED-0731-50CF-793E9276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84ADF-87F7-E1C8-D2B4-4F212AA7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92D7-7048-E2B8-F11D-8AF7FD92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36236-67D5-ED34-559C-4A3F6427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5AF069-1B4D-39B9-E34C-6D86B8B91A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8C2D1-959B-7C75-5A17-FD225C69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DF916-55CC-21F6-7ACF-CFE640BF2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E1FC2-2D8E-2961-B5C7-20229F6B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74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D9AC-A2C1-5C7A-D846-B6FC4AB1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D43A7-FFBC-1443-83A7-3D9E1850F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02A882-E352-C125-1321-A0FEF217D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C4211-1A02-4482-7A5C-92BF6C08E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21EFEA-B6D5-C357-175F-56877E90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28FDE-5E2A-8558-B789-2072E9C8D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4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D7CE-00F7-BD76-E998-59279B91D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56901-E239-D6C0-97DB-5960E3DC7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7334F-4BA6-BE17-4666-3EB0E6A3F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07704-2805-4E41-B471-F49AA724F420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2848B-3DD2-5C59-491A-C8D757ED1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77652-1CA4-EE68-4C47-D2BB00355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63CAB-D7EE-4C2B-91E6-7AB2D1F65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62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9.svg"/><Relationship Id="rId7" Type="http://schemas.openxmlformats.org/officeDocument/2006/relationships/image" Target="../media/image30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2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hyperlink" Target="HH7%20-%20TIET%20%2017.gs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svg"/><Relationship Id="rId7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5" Type="http://schemas.openxmlformats.org/officeDocument/2006/relationships/image" Target="../media/image55.png"/><Relationship Id="rId4" Type="http://schemas.openxmlformats.org/officeDocument/2006/relationships/image" Target="../media/image2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48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sv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49.svg"/><Relationship Id="rId9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8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omments" Target="../comments/comment2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79.png"/><Relationship Id="rId3" Type="http://schemas.openxmlformats.org/officeDocument/2006/relationships/image" Target="../media/image68.png"/><Relationship Id="rId7" Type="http://schemas.openxmlformats.org/officeDocument/2006/relationships/image" Target="../media/image75.png"/><Relationship Id="rId12" Type="http://schemas.openxmlformats.org/officeDocument/2006/relationships/slide" Target="slide31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8.wmf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9.png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9"/>
            <a:ext cx="12179809" cy="6857991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6" y="2616881"/>
            <a:ext cx="121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2" name="Hộp Văn bản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20"/>
            <a:ext cx="1218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2" name="Hộp Văn bản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778989" y="3676562"/>
            <a:ext cx="87320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GVSB: Nguyễn Thị Hải Yến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8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51"/>
            <a:ext cx="62375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2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163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46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157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391" y="1152805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 flipH="1">
            <a:off x="-1" y="0"/>
            <a:ext cx="12188496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 r="22819"/>
            <a:stretch>
              <a:fillRect/>
            </a:stretch>
          </p:blipFill>
          <p:spPr>
            <a:xfrm>
              <a:off x="7493000" y="0"/>
              <a:ext cx="4699000" cy="6858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 descr="OPL20U25GSXzBJYl68kk8uQGfFKzs7yb1M4KJWUiLk6ZEvGF+qCIPSnY57AbBFCvTW$15.2023.9$9+K4lPs7H94VUqPe2XwIsfPRnrXQE//QTEXxb8/8N4CNc6FpgZahzpTjFhMzSA7T/nHJa11DE8Ng2TP3iAmRczFlmslSuUNOgUeb6yRvs0="/>
              <p:cNvSpPr txBox="1"/>
              <p:nvPr/>
            </p:nvSpPr>
            <p:spPr>
              <a:xfrm>
                <a:off x="291548" y="1053701"/>
                <a:ext cx="7480852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HĐ1:</a:t>
                </a:r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Quan sát hình 47 và cho biết số đo mỗi góc của tứ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ABCD</m:t>
                    </m:r>
                  </m:oMath>
                </a14:m>
                <a:r>
                  <a:rPr lang="vi-VN" sz="28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 descr="OPL20U25GSXzBJYl68kk8uQGfFKzs7yb1M4KJWUiLk6ZEvGF+qCIPSnY57AbBFCvTW$15.2023.9$9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8" y="1053701"/>
                <a:ext cx="7480852" cy="954107"/>
              </a:xfrm>
              <a:prstGeom prst="rect">
                <a:avLst/>
              </a:prstGeom>
              <a:blipFill>
                <a:blip r:embed="rId3"/>
                <a:stretch>
                  <a:fillRect l="-1711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675D3E-8F7B-424A-85B8-4CD3840FA5C5}"/>
              </a:ext>
            </a:extLst>
          </p:cNvPr>
          <p:cNvSpPr txBox="1"/>
          <p:nvPr/>
        </p:nvSpPr>
        <p:spPr>
          <a:xfrm>
            <a:off x="3504" y="62224"/>
            <a:ext cx="1133332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Định nghĩa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6D66E7-1487-4358-BE41-BE60DB572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04" y="622760"/>
            <a:ext cx="3115563" cy="2381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F160C0-1617-4C74-A7E8-B22316F6901E}"/>
                  </a:ext>
                </a:extLst>
              </p:cNvPr>
              <p:cNvSpPr txBox="1"/>
              <p:nvPr/>
            </p:nvSpPr>
            <p:spPr>
              <a:xfrm>
                <a:off x="438149" y="3429000"/>
                <a:ext cx="6335813" cy="139935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* 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Định nghĩa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Tứ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ABCD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A</m:t>
                        </m:r>
                      </m:e>
                    </m:acc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B</m:t>
                        </m:r>
                      </m:e>
                    </m:acc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C</m:t>
                        </m:r>
                      </m:e>
                    </m:acc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D</m:t>
                        </m:r>
                      </m:e>
                    </m:acc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=9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0°</m:t>
                    </m:r>
                  </m:oMath>
                </a14:m>
                <a:endParaRPr lang="vi-VN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Nên ABCD là hình chữ nhật.</a:t>
                </a:r>
                <a:endParaRPr lang="en-US" sz="2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6" name="TextBox 1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F160C0-1617-4C74-A7E8-B22316F69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49" y="3429000"/>
                <a:ext cx="6335813" cy="1399357"/>
              </a:xfrm>
              <a:prstGeom prst="rect">
                <a:avLst/>
              </a:prstGeom>
              <a:blipFill>
                <a:blip r:embed="rId5"/>
                <a:stretch>
                  <a:fillRect l="-1921" t="-4329" b="-1082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2110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597786-770B-FC9C-7661-EDFDA647DA5C}"/>
              </a:ext>
            </a:extLst>
          </p:cNvPr>
          <p:cNvSpPr/>
          <p:nvPr/>
        </p:nvSpPr>
        <p:spPr>
          <a:xfrm>
            <a:off x="429802" y="654194"/>
            <a:ext cx="504263" cy="378952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73BBAD-7FEC-33EC-1BD1-FBCA89796143}"/>
              </a:ext>
            </a:extLst>
          </p:cNvPr>
          <p:cNvSpPr txBox="1"/>
          <p:nvPr/>
        </p:nvSpPr>
        <p:spPr>
          <a:xfrm>
            <a:off x="1071716" y="489727"/>
            <a:ext cx="72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001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40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458161-7A3C-6AA7-BB90-48B1709A60BC}"/>
                  </a:ext>
                </a:extLst>
              </p:cNvPr>
              <p:cNvSpPr txBox="1"/>
              <p:nvPr/>
            </p:nvSpPr>
            <p:spPr>
              <a:xfrm>
                <a:off x="324463" y="1174199"/>
                <a:ext cx="11403711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buAutoNum type="alphaLcPeriod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sát hình 48a, cho biết tứ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MNPQ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hình chữ nhật không? Vì sao?</a:t>
                </a:r>
              </a:p>
              <a:p>
                <a:pPr marL="742950" indent="-742950">
                  <a:buFontTx/>
                  <a:buAutoNum type="alphaLcPeriod"/>
                </a:pP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sát hình 48b, cho biết tứ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GHIK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hình chữ nhật không? Vì sao?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458161-7A3C-6AA7-BB90-48B1709A6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3" y="1174199"/>
                <a:ext cx="11403711" cy="1815882"/>
              </a:xfrm>
              <a:prstGeom prst="rect">
                <a:avLst/>
              </a:prstGeom>
              <a:blipFill>
                <a:blip r:embed="rId4"/>
                <a:stretch>
                  <a:fillRect l="-962" t="-3704" b="-8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AD786A-09F0-4D21-892E-85095603A6BF}"/>
              </a:ext>
            </a:extLst>
          </p:cNvPr>
          <p:cNvSpPr txBox="1"/>
          <p:nvPr/>
        </p:nvSpPr>
        <p:spPr>
          <a:xfrm>
            <a:off x="209895" y="2948771"/>
            <a:ext cx="618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F957AF-DCB1-477F-825A-9277DC5DEBF5}"/>
                  </a:ext>
                </a:extLst>
              </p:cNvPr>
              <p:cNvSpPr txBox="1"/>
              <p:nvPr/>
            </p:nvSpPr>
            <p:spPr>
              <a:xfrm>
                <a:off x="204385" y="3674553"/>
                <a:ext cx="6605936" cy="1436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Vì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acc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Q</m:t>
                        </m:r>
                      </m:e>
                    </m:acc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đều là góc vuông.</a:t>
                </a:r>
              </a:p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 ra, tứ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MNPQ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chữ nhật.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F957AF-DCB1-477F-825A-9277DC5DE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5" y="3674553"/>
                <a:ext cx="6605936" cy="1436227"/>
              </a:xfrm>
              <a:prstGeom prst="rect">
                <a:avLst/>
              </a:prstGeom>
              <a:blipFill>
                <a:blip r:embed="rId5"/>
                <a:stretch>
                  <a:fillRect l="-1939" t="-3404" b="-8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C0C451-7B75-4592-8CBB-C7C15EC444D6}"/>
                  </a:ext>
                </a:extLst>
              </p:cNvPr>
              <p:cNvSpPr txBox="1"/>
              <p:nvPr/>
            </p:nvSpPr>
            <p:spPr>
              <a:xfrm>
                <a:off x="204385" y="5247873"/>
                <a:ext cx="10973228" cy="534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Tứ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GHIK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</m:acc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102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 không là hình chữ nhật.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C0C451-7B75-4592-8CBB-C7C15EC44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85" y="5247873"/>
                <a:ext cx="10973228" cy="534762"/>
              </a:xfrm>
              <a:prstGeom prst="rect">
                <a:avLst/>
              </a:prstGeom>
              <a:blipFill>
                <a:blip r:embed="rId6"/>
                <a:stretch>
                  <a:fillRect l="-1167" t="-10227" b="-30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7489474-F412-7EF0-0937-B8E022305A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67" y="4542669"/>
            <a:ext cx="2511716" cy="1945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2CB9F-6C19-FD9D-BD22-C7BE2F580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897" y="2603079"/>
            <a:ext cx="2511716" cy="1860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3305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597786-770B-FC9C-7661-EDFDA647DA5C}"/>
              </a:ext>
            </a:extLst>
          </p:cNvPr>
          <p:cNvSpPr/>
          <p:nvPr/>
        </p:nvSpPr>
        <p:spPr>
          <a:xfrm>
            <a:off x="429802" y="654194"/>
            <a:ext cx="504263" cy="378952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73BBAD-7FEC-33EC-1BD1-FBCA89796143}"/>
              </a:ext>
            </a:extLst>
          </p:cNvPr>
          <p:cNvSpPr txBox="1"/>
          <p:nvPr/>
        </p:nvSpPr>
        <p:spPr>
          <a:xfrm>
            <a:off x="1071716" y="489727"/>
            <a:ext cx="72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en-001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40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458161-7A3C-6AA7-BB90-48B1709A60BC}"/>
                  </a:ext>
                </a:extLst>
              </p:cNvPr>
              <p:cNvSpPr txBox="1"/>
              <p:nvPr/>
            </p:nvSpPr>
            <p:spPr>
              <a:xfrm>
                <a:off x="324463" y="1174199"/>
                <a:ext cx="1140371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 sát hình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biết tứ giác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phải là hình chữ nhật không? Vì sao?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458161-7A3C-6AA7-BB90-48B1709A6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3" y="1174199"/>
                <a:ext cx="11403711" cy="954107"/>
              </a:xfrm>
              <a:prstGeom prst="rect">
                <a:avLst/>
              </a:prstGeom>
              <a:blipFill>
                <a:blip r:embed="rId4"/>
                <a:stretch>
                  <a:fillRect l="-1069" t="-7051" r="-748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AD786A-09F0-4D21-892E-85095603A6BF}"/>
              </a:ext>
            </a:extLst>
          </p:cNvPr>
          <p:cNvSpPr txBox="1"/>
          <p:nvPr/>
        </p:nvSpPr>
        <p:spPr>
          <a:xfrm>
            <a:off x="621341" y="2172621"/>
            <a:ext cx="6188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F957AF-DCB1-477F-825A-9277DC5DEBF5}"/>
                  </a:ext>
                </a:extLst>
              </p:cNvPr>
              <p:cNvSpPr txBox="1"/>
              <p:nvPr/>
            </p:nvSpPr>
            <p:spPr>
              <a:xfrm>
                <a:off x="324463" y="2726961"/>
                <a:ext cx="7805125" cy="2729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 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36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90°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90°+90°+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360°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0°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vi-VN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vi-VN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90°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 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hình chữ 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BF957AF-DCB1-477F-825A-9277DC5DE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3" y="2726961"/>
                <a:ext cx="7805125" cy="2729850"/>
              </a:xfrm>
              <a:prstGeom prst="rect">
                <a:avLst/>
              </a:prstGeom>
              <a:blipFill>
                <a:blip r:embed="rId5"/>
                <a:stretch>
                  <a:fillRect l="-1561" t="-1563" b="-5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C0C451-7B75-4592-8CBB-C7C15EC444D6}"/>
                  </a:ext>
                </a:extLst>
              </p:cNvPr>
              <p:cNvSpPr txBox="1"/>
              <p:nvPr/>
            </p:nvSpPr>
            <p:spPr>
              <a:xfrm>
                <a:off x="539704" y="5734360"/>
                <a:ext cx="10973228" cy="60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t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 giác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32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32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32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90°</m:t>
                    </m:r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hình chữ nhật.</a:t>
                </a:r>
              </a:p>
            </p:txBody>
          </p:sp>
        </mc:Choice>
        <mc:Fallback xmlns="">
          <p:sp>
            <p:nvSpPr>
              <p:cNvPr id="8" name="TextBox 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7C0C451-7B75-4592-8CBB-C7C15EC444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04" y="5734360"/>
                <a:ext cx="10973228" cy="601575"/>
              </a:xfrm>
              <a:prstGeom prst="rect">
                <a:avLst/>
              </a:prstGeom>
              <a:blipFill>
                <a:blip r:embed="rId6"/>
                <a:stretch>
                  <a:fillRect l="-1444" t="-11224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628112-89ED-D888-B9E1-E82A701C11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734" y="1682424"/>
            <a:ext cx="3841803" cy="2976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3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306D8D-F8AD-B1DC-138D-CF75C110988D}"/>
              </a:ext>
            </a:extLst>
          </p:cNvPr>
          <p:cNvSpPr/>
          <p:nvPr/>
        </p:nvSpPr>
        <p:spPr>
          <a:xfrm>
            <a:off x="602014" y="1889842"/>
            <a:ext cx="10665753" cy="3924182"/>
          </a:xfrm>
          <a:custGeom>
            <a:avLst/>
            <a:gdLst/>
            <a:ahLst/>
            <a:cxnLst/>
            <a:rect l="l" t="t" r="r" b="b"/>
            <a:pathLst>
              <a:path w="4832976" h="3286424">
                <a:moveTo>
                  <a:pt x="0" y="0"/>
                </a:moveTo>
                <a:lnTo>
                  <a:pt x="4832976" y="0"/>
                </a:lnTo>
                <a:lnTo>
                  <a:pt x="4832976" y="3286424"/>
                </a:lnTo>
                <a:lnTo>
                  <a:pt x="0" y="3286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320799" y="950690"/>
            <a:ext cx="59261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Sgk-tr109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39DA9C-4EA9-36F8-96ED-86B4825DD1BB}"/>
              </a:ext>
            </a:extLst>
          </p:cNvPr>
          <p:cNvSpPr txBox="1"/>
          <p:nvPr/>
        </p:nvSpPr>
        <p:spPr>
          <a:xfrm>
            <a:off x="2712823" y="2902597"/>
            <a:ext cx="60080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vuông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endParaRPr lang="en-US" sz="4800" dirty="0"/>
          </a:p>
        </p:txBody>
      </p:sp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8D8380-0EAA-036D-6988-20015665030E}"/>
              </a:ext>
            </a:extLst>
          </p:cNvPr>
          <p:cNvSpPr/>
          <p:nvPr/>
        </p:nvSpPr>
        <p:spPr>
          <a:xfrm>
            <a:off x="695273" y="1152131"/>
            <a:ext cx="543591" cy="428113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9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504" y="62224"/>
            <a:ext cx="1133332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en-US" altLang="zh-CN" sz="4267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Tính </a:t>
            </a:r>
            <a:r>
              <a:rPr lang="en-US" altLang="zh-CN" sz="4267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rPr>
              <a:t>chất</a:t>
            </a:r>
            <a:endParaRPr lang="zh-CN" altLang="en-US" sz="4267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Box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35FF07-DC09-CCBB-A52F-8D7800D1E8D9}"/>
              </a:ext>
            </a:extLst>
          </p:cNvPr>
          <p:cNvSpPr txBox="1"/>
          <p:nvPr/>
        </p:nvSpPr>
        <p:spPr>
          <a:xfrm>
            <a:off x="-508000" y="852019"/>
            <a:ext cx="134112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r>
              <a:rPr lang="vi-VN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ĐÔI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933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Hoàn </a:t>
            </a:r>
            <a:r>
              <a:rPr lang="en-US" sz="2933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5" name="Group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41CF3C-0884-2723-7C81-FE974C0414DF}"/>
              </a:ext>
            </a:extLst>
          </p:cNvPr>
          <p:cNvGrpSpPr/>
          <p:nvPr/>
        </p:nvGrpSpPr>
        <p:grpSpPr>
          <a:xfrm>
            <a:off x="304800" y="1397631"/>
            <a:ext cx="1524000" cy="756052"/>
            <a:chOff x="583542" y="1827089"/>
            <a:chExt cx="1268078" cy="703190"/>
          </a:xfrm>
        </p:grpSpPr>
        <p:pic>
          <p:nvPicPr>
            <p:cNvPr id="6" name="Hình ảnh 56">
              <a:hlinkClick r:id="rId4" action="ppaction://hlinkfile"/>
              <a:extLst>
                <a:ext uri="{FF2B5EF4-FFF2-40B4-BE49-F238E27FC236}">
                  <a16:creationId xmlns:a16="http://schemas.microsoft.com/office/drawing/2014/main" id="{4DC86557-2F88-686F-D031-1D52EDEDF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542" y="1868805"/>
              <a:ext cx="1268078" cy="66147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21DDF4-5C2C-BC93-FEE7-CDC68C26EE44}"/>
                </a:ext>
              </a:extLst>
            </p:cNvPr>
            <p:cNvSpPr txBox="1"/>
            <p:nvPr/>
          </p:nvSpPr>
          <p:spPr>
            <a:xfrm>
              <a:off x="1217581" y="1827089"/>
              <a:ext cx="340599" cy="696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259DD93-0997-853E-7A28-343B7F914C26}"/>
              </a:ext>
            </a:extLst>
          </p:cNvPr>
          <p:cNvSpPr txBox="1"/>
          <p:nvPr/>
        </p:nvSpPr>
        <p:spPr>
          <a:xfrm>
            <a:off x="254000" y="2086871"/>
            <a:ext cx="11684000" cy="17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AutoNum type="alphaLcParenR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189" indent="-457189">
              <a:lnSpc>
                <a:spcPct val="150000"/>
              </a:lnSpc>
              <a:buAutoNum type="alphaLcParenR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9" name="Group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382065-62EC-12D8-7EC5-495263292091}"/>
              </a:ext>
            </a:extLst>
          </p:cNvPr>
          <p:cNvGrpSpPr/>
          <p:nvPr/>
        </p:nvGrpSpPr>
        <p:grpSpPr>
          <a:xfrm>
            <a:off x="1476139" y="4140200"/>
            <a:ext cx="9498131" cy="2000483"/>
            <a:chOff x="1181100" y="2257425"/>
            <a:chExt cx="2986087" cy="2035971"/>
          </a:xfrm>
        </p:grpSpPr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A9A662F8-42CE-2E78-5DBA-F63E3CA232D2}"/>
                </a:ext>
              </a:extLst>
            </p:cNvPr>
            <p:cNvCxnSpPr/>
            <p:nvPr/>
          </p:nvCxnSpPr>
          <p:spPr>
            <a:xfrm>
              <a:off x="1181100" y="2257425"/>
              <a:ext cx="238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14D3BBD4-9B3E-0187-FCF8-9A0CF2B8344A}"/>
                </a:ext>
              </a:extLst>
            </p:cNvPr>
            <p:cNvCxnSpPr/>
            <p:nvPr/>
          </p:nvCxnSpPr>
          <p:spPr>
            <a:xfrm flipH="1">
              <a:off x="1183480" y="4293396"/>
              <a:ext cx="298370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6">
              <a:extLst>
                <a:ext uri="{FF2B5EF4-FFF2-40B4-BE49-F238E27FC236}">
                  <a16:creationId xmlns:a16="http://schemas.microsoft.com/office/drawing/2014/main" id="{F5F2BCC2-4C92-0AC7-C790-68930B39CFDD}"/>
                </a:ext>
              </a:extLst>
            </p:cNvPr>
            <p:cNvCxnSpPr/>
            <p:nvPr/>
          </p:nvCxnSpPr>
          <p:spPr>
            <a:xfrm>
              <a:off x="4167187" y="2257425"/>
              <a:ext cx="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7">
              <a:extLst>
                <a:ext uri="{FF2B5EF4-FFF2-40B4-BE49-F238E27FC236}">
                  <a16:creationId xmlns:a16="http://schemas.microsoft.com/office/drawing/2014/main" id="{F5C4FF43-2C34-B4D8-D900-6FBAF02B4A59}"/>
                </a:ext>
              </a:extLst>
            </p:cNvPr>
            <p:cNvCxnSpPr/>
            <p:nvPr/>
          </p:nvCxnSpPr>
          <p:spPr>
            <a:xfrm flipH="1">
              <a:off x="1183481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>
              <a:extLst>
                <a:ext uri="{FF2B5EF4-FFF2-40B4-BE49-F238E27FC236}">
                  <a16:creationId xmlns:a16="http://schemas.microsoft.com/office/drawing/2014/main" id="{EFF00B7B-ACD0-000A-0D30-7113F6E5EF06}"/>
                </a:ext>
              </a:extLst>
            </p:cNvPr>
            <p:cNvCxnSpPr/>
            <p:nvPr/>
          </p:nvCxnSpPr>
          <p:spPr>
            <a:xfrm flipH="1">
              <a:off x="3284934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4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99E10C0-D8D0-065F-021D-59FF62A63C48}"/>
              </a:ext>
            </a:extLst>
          </p:cNvPr>
          <p:cNvSpPr txBox="1"/>
          <p:nvPr/>
        </p:nvSpPr>
        <p:spPr>
          <a:xfrm>
            <a:off x="4600315" y="3772271"/>
            <a:ext cx="339579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giải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31504B-91E1-BA7D-C731-DAB228726BFB}"/>
              </a:ext>
            </a:extLst>
          </p:cNvPr>
          <p:cNvSpPr txBox="1"/>
          <p:nvPr/>
        </p:nvSpPr>
        <p:spPr>
          <a:xfrm>
            <a:off x="1619836" y="4292633"/>
            <a:ext cx="9024800" cy="171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lnSpc>
                <a:spcPct val="150000"/>
              </a:lnSpc>
              <a:buAutoNum type="alphaLcParenR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>
              <a:lnSpc>
                <a:spcPct val="150000"/>
              </a:lnSpc>
              <a:buAutoNum type="alphaLcParenR"/>
            </a:pP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2 Minute Timer with Music for Kids! Countdown Videos HD!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02B827F9-FA2D-FB72-C339-9BDC8AE47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481" t="32841" r="20362" b="32930"/>
          <a:stretch/>
        </p:blipFill>
        <p:spPr>
          <a:xfrm>
            <a:off x="5269234" y="1549369"/>
            <a:ext cx="1856732" cy="604314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FB4098-3878-466C-B63B-DDFBCC51A1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995" y="1124165"/>
            <a:ext cx="1102059" cy="110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2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" grpId="0"/>
      <p:bldP spid="2" grpId="0"/>
      <p:bldP spid="8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306D8D-F8AD-B1DC-138D-CF75C110988D}"/>
              </a:ext>
            </a:extLst>
          </p:cNvPr>
          <p:cNvSpPr/>
          <p:nvPr/>
        </p:nvSpPr>
        <p:spPr>
          <a:xfrm>
            <a:off x="602014" y="1889842"/>
            <a:ext cx="10665753" cy="3924182"/>
          </a:xfrm>
          <a:custGeom>
            <a:avLst/>
            <a:gdLst/>
            <a:ahLst/>
            <a:cxnLst/>
            <a:rect l="l" t="t" r="r" b="b"/>
            <a:pathLst>
              <a:path w="4832976" h="3286424">
                <a:moveTo>
                  <a:pt x="0" y="0"/>
                </a:moveTo>
                <a:lnTo>
                  <a:pt x="4832976" y="0"/>
                </a:lnTo>
                <a:lnTo>
                  <a:pt x="4832976" y="3286424"/>
                </a:lnTo>
                <a:lnTo>
                  <a:pt x="0" y="3286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320800" y="950690"/>
            <a:ext cx="3238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39DA9C-4EA9-36F8-96ED-86B4825DD1BB}"/>
              </a:ext>
            </a:extLst>
          </p:cNvPr>
          <p:cNvSpPr txBox="1"/>
          <p:nvPr/>
        </p:nvSpPr>
        <p:spPr>
          <a:xfrm>
            <a:off x="1238864" y="2998131"/>
            <a:ext cx="938661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4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800" dirty="0"/>
          </a:p>
        </p:txBody>
      </p:sp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8D8380-0EAA-036D-6988-20015665030E}"/>
              </a:ext>
            </a:extLst>
          </p:cNvPr>
          <p:cNvSpPr/>
          <p:nvPr/>
        </p:nvSpPr>
        <p:spPr>
          <a:xfrm>
            <a:off x="695273" y="1152131"/>
            <a:ext cx="543591" cy="428113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8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5917AEB-31EC-9945-D259-D659B11897D4}"/>
              </a:ext>
            </a:extLst>
          </p:cNvPr>
          <p:cNvSpPr txBox="1"/>
          <p:nvPr/>
        </p:nvSpPr>
        <p:spPr>
          <a:xfrm>
            <a:off x="2692400" y="889000"/>
            <a:ext cx="741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E8BEBD-2A8E-81A0-4828-91B5885D16F4}"/>
              </a:ext>
            </a:extLst>
          </p:cNvPr>
          <p:cNvSpPr txBox="1"/>
          <p:nvPr/>
        </p:nvSpPr>
        <p:spPr>
          <a:xfrm>
            <a:off x="203200" y="225533"/>
            <a:ext cx="6096000" cy="666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733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endParaRPr lang="en-US" sz="3733" dirty="0"/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E8BAEE-1B2A-6DD5-FC80-3A4DE35AECC1}"/>
              </a:ext>
            </a:extLst>
          </p:cNvPr>
          <p:cNvSpPr txBox="1"/>
          <p:nvPr/>
        </p:nvSpPr>
        <p:spPr>
          <a:xfrm>
            <a:off x="203200" y="1803401"/>
            <a:ext cx="10972800" cy="1944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BBE6B2-C505-4250-AF29-56478D30C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68" y="3747779"/>
            <a:ext cx="2885568" cy="28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24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4C0ECFF-EBD2-6092-9B40-269D656DE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61" y="1907459"/>
            <a:ext cx="37909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A31817-712A-E5FC-1A5A-CCEC15F5B0A5}"/>
              </a:ext>
            </a:extLst>
          </p:cNvPr>
          <p:cNvSpPr txBox="1"/>
          <p:nvPr/>
        </p:nvSpPr>
        <p:spPr>
          <a:xfrm>
            <a:off x="1209368" y="2556388"/>
            <a:ext cx="241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THANG CÂN</a:t>
            </a:r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5C700F-1A1F-5264-76B9-B5D29401AFA3}"/>
              </a:ext>
            </a:extLst>
          </p:cNvPr>
          <p:cNvSpPr/>
          <p:nvPr/>
        </p:nvSpPr>
        <p:spPr>
          <a:xfrm flipV="1">
            <a:off x="3449663" y="2768007"/>
            <a:ext cx="1887177" cy="8100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CA41C6-76C7-535D-726A-CBC321395F56}"/>
              </a:ext>
            </a:extLst>
          </p:cNvPr>
          <p:cNvSpPr/>
          <p:nvPr/>
        </p:nvSpPr>
        <p:spPr>
          <a:xfrm rot="5400000">
            <a:off x="4685195" y="2743000"/>
            <a:ext cx="1376014" cy="727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2AC9A-006B-0696-B0A2-15BD057EEB40}"/>
              </a:ext>
            </a:extLst>
          </p:cNvPr>
          <p:cNvSpPr/>
          <p:nvPr/>
        </p:nvSpPr>
        <p:spPr>
          <a:xfrm flipV="1">
            <a:off x="5413812" y="2091354"/>
            <a:ext cx="334974" cy="842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0BEEB1-A4CE-9107-CBA9-40F774D443CE}"/>
              </a:ext>
            </a:extLst>
          </p:cNvPr>
          <p:cNvSpPr/>
          <p:nvPr/>
        </p:nvSpPr>
        <p:spPr>
          <a:xfrm>
            <a:off x="5403980" y="3401557"/>
            <a:ext cx="365219" cy="741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B40C84-AB50-5BE1-687D-929647C5DF24}"/>
              </a:ext>
            </a:extLst>
          </p:cNvPr>
          <p:cNvSpPr/>
          <p:nvPr/>
        </p:nvSpPr>
        <p:spPr>
          <a:xfrm>
            <a:off x="5748786" y="1710400"/>
            <a:ext cx="5210251" cy="7615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FFE842-F40B-B40C-126F-5AF798C5494F}"/>
              </a:ext>
            </a:extLst>
          </p:cNvPr>
          <p:cNvSpPr/>
          <p:nvPr/>
        </p:nvSpPr>
        <p:spPr>
          <a:xfrm>
            <a:off x="5772381" y="3127080"/>
            <a:ext cx="5210251" cy="7615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2F3ED7-E36A-2638-0A4C-C1DC6CC6A505}"/>
              </a:ext>
            </a:extLst>
          </p:cNvPr>
          <p:cNvSpPr txBox="1"/>
          <p:nvPr/>
        </p:nvSpPr>
        <p:spPr>
          <a:xfrm>
            <a:off x="3580710" y="2253263"/>
            <a:ext cx="183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744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6F3ACD-762F-FF50-76B7-FD8539F56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8" y="1790327"/>
            <a:ext cx="3932444" cy="195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A31817-712A-E5FC-1A5A-CCEC15F5B0A5}"/>
              </a:ext>
            </a:extLst>
          </p:cNvPr>
          <p:cNvSpPr txBox="1"/>
          <p:nvPr/>
        </p:nvSpPr>
        <p:spPr>
          <a:xfrm>
            <a:off x="799159" y="2405936"/>
            <a:ext cx="2418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HÀNH</a:t>
            </a:r>
          </a:p>
        </p:txBody>
      </p:sp>
      <p:sp>
        <p:nvSpPr>
          <p:cNvPr id="7" name="Rectangl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5C700F-1A1F-5264-76B9-B5D29401AFA3}"/>
              </a:ext>
            </a:extLst>
          </p:cNvPr>
          <p:cNvSpPr/>
          <p:nvPr/>
        </p:nvSpPr>
        <p:spPr>
          <a:xfrm flipV="1">
            <a:off x="3449663" y="2768007"/>
            <a:ext cx="1887177" cy="8100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3CA41C6-76C7-535D-726A-CBC321395F56}"/>
              </a:ext>
            </a:extLst>
          </p:cNvPr>
          <p:cNvSpPr/>
          <p:nvPr/>
        </p:nvSpPr>
        <p:spPr>
          <a:xfrm rot="5400000">
            <a:off x="4050011" y="2846627"/>
            <a:ext cx="2578970" cy="7272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DD2AC9A-006B-0696-B0A2-15BD057EEB40}"/>
              </a:ext>
            </a:extLst>
          </p:cNvPr>
          <p:cNvSpPr/>
          <p:nvPr/>
        </p:nvSpPr>
        <p:spPr>
          <a:xfrm flipV="1">
            <a:off x="5346137" y="1595884"/>
            <a:ext cx="334974" cy="842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0BEEB1-A4CE-9107-CBA9-40F774D443CE}"/>
              </a:ext>
            </a:extLst>
          </p:cNvPr>
          <p:cNvSpPr/>
          <p:nvPr/>
        </p:nvSpPr>
        <p:spPr>
          <a:xfrm>
            <a:off x="5303133" y="4089951"/>
            <a:ext cx="365219" cy="741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B40C84-AB50-5BE1-687D-929647C5DF24}"/>
              </a:ext>
            </a:extLst>
          </p:cNvPr>
          <p:cNvSpPr/>
          <p:nvPr/>
        </p:nvSpPr>
        <p:spPr>
          <a:xfrm>
            <a:off x="5681111" y="1205262"/>
            <a:ext cx="5210251" cy="7615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FFE842-F40B-B40C-126F-5AF798C5494F}"/>
              </a:ext>
            </a:extLst>
          </p:cNvPr>
          <p:cNvSpPr/>
          <p:nvPr/>
        </p:nvSpPr>
        <p:spPr>
          <a:xfrm>
            <a:off x="5699656" y="2468221"/>
            <a:ext cx="5210251" cy="76157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2F3ED7-E36A-2638-0A4C-C1DC6CC6A505}"/>
              </a:ext>
            </a:extLst>
          </p:cNvPr>
          <p:cNvSpPr txBox="1"/>
          <p:nvPr/>
        </p:nvSpPr>
        <p:spPr>
          <a:xfrm>
            <a:off x="3580710" y="2253263"/>
            <a:ext cx="183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352E1F-BEBD-7425-B12A-BFE611E02F6E}"/>
              </a:ext>
            </a:extLst>
          </p:cNvPr>
          <p:cNvSpPr/>
          <p:nvPr/>
        </p:nvSpPr>
        <p:spPr>
          <a:xfrm flipV="1">
            <a:off x="5377371" y="2769736"/>
            <a:ext cx="334974" cy="842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AE94EB-0A17-051C-5001-13C609635053}"/>
              </a:ext>
            </a:extLst>
          </p:cNvPr>
          <p:cNvSpPr/>
          <p:nvPr/>
        </p:nvSpPr>
        <p:spPr>
          <a:xfrm>
            <a:off x="5668352" y="3615888"/>
            <a:ext cx="5210251" cy="11131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2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$15.2023.9$9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2126532606"/>
              </p:ext>
            </p:extLst>
          </p:nvPr>
        </p:nvGraphicFramePr>
        <p:xfrm>
          <a:off x="3454400" y="889000"/>
          <a:ext cx="8128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Oval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AD692C-780E-70A8-89CC-713FC2DF377B}"/>
              </a:ext>
            </a:extLst>
          </p:cNvPr>
          <p:cNvSpPr/>
          <p:nvPr/>
        </p:nvSpPr>
        <p:spPr>
          <a:xfrm>
            <a:off x="2758301" y="205145"/>
            <a:ext cx="7880202" cy="4562167"/>
          </a:xfrm>
          <a:prstGeom prst="wedgeEllipseCallout">
            <a:avLst>
              <a:gd name="adj1" fmla="val -52588"/>
              <a:gd name="adj2" fmla="val 33405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thang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/>
          </a:p>
          <a:p>
            <a:pPr algn="ctr"/>
            <a:endParaRPr lang="en-US" dirty="0"/>
          </a:p>
        </p:txBody>
      </p:sp>
      <p:sp>
        <p:nvSpPr>
          <p:cNvPr id="4" name="Freeform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7F22A4F-2BDA-8DA5-71CE-C044A637DE9E}"/>
              </a:ext>
            </a:extLst>
          </p:cNvPr>
          <p:cNvSpPr/>
          <p:nvPr/>
        </p:nvSpPr>
        <p:spPr>
          <a:xfrm>
            <a:off x="0" y="2676624"/>
            <a:ext cx="3131927" cy="4181376"/>
          </a:xfrm>
          <a:custGeom>
            <a:avLst/>
            <a:gdLst/>
            <a:ahLst/>
            <a:cxnLst/>
            <a:rect l="l" t="t" r="r" b="b"/>
            <a:pathLst>
              <a:path w="2178198" h="3009600">
                <a:moveTo>
                  <a:pt x="0" y="0"/>
                </a:moveTo>
                <a:lnTo>
                  <a:pt x="2178198" y="0"/>
                </a:lnTo>
                <a:lnTo>
                  <a:pt x="2178198" y="3009600"/>
                </a:lnTo>
                <a:lnTo>
                  <a:pt x="0" y="300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57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F9E4A7-4F27-D006-A9FC-18B26691EFAB}"/>
              </a:ext>
            </a:extLst>
          </p:cNvPr>
          <p:cNvSpPr/>
          <p:nvPr/>
        </p:nvSpPr>
        <p:spPr>
          <a:xfrm>
            <a:off x="773931" y="643603"/>
            <a:ext cx="661579" cy="526436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20825D-001B-DC1C-8470-FAFC554B2789}"/>
              </a:ext>
            </a:extLst>
          </p:cNvPr>
          <p:cNvSpPr txBox="1"/>
          <p:nvPr/>
        </p:nvSpPr>
        <p:spPr>
          <a:xfrm>
            <a:off x="1435510" y="491322"/>
            <a:ext cx="7275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110)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reeform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1ECE6E-E1E3-DB10-7AFF-0604221D4903}"/>
              </a:ext>
            </a:extLst>
          </p:cNvPr>
          <p:cNvSpPr/>
          <p:nvPr/>
        </p:nvSpPr>
        <p:spPr>
          <a:xfrm>
            <a:off x="773930" y="1687956"/>
            <a:ext cx="10051385" cy="3375657"/>
          </a:xfrm>
          <a:custGeom>
            <a:avLst/>
            <a:gdLst/>
            <a:ahLst/>
            <a:cxnLst/>
            <a:rect l="l" t="t" r="r" b="b"/>
            <a:pathLst>
              <a:path w="4276800" h="2341548">
                <a:moveTo>
                  <a:pt x="0" y="0"/>
                </a:moveTo>
                <a:lnTo>
                  <a:pt x="4276800" y="0"/>
                </a:lnTo>
                <a:lnTo>
                  <a:pt x="4276800" y="2341548"/>
                </a:lnTo>
                <a:lnTo>
                  <a:pt x="0" y="234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9270EC-459C-2F18-E417-32E1D08371D0}"/>
              </a:ext>
            </a:extLst>
          </p:cNvPr>
          <p:cNvSpPr txBox="1"/>
          <p:nvPr/>
        </p:nvSpPr>
        <p:spPr>
          <a:xfrm>
            <a:off x="1104719" y="1957937"/>
            <a:ext cx="890451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Hai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Hai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chéo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4098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F9E4A7-4F27-D006-A9FC-18B26691EFAB}"/>
              </a:ext>
            </a:extLst>
          </p:cNvPr>
          <p:cNvSpPr/>
          <p:nvPr/>
        </p:nvSpPr>
        <p:spPr>
          <a:xfrm>
            <a:off x="773931" y="643603"/>
            <a:ext cx="661579" cy="526436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20825D-001B-DC1C-8470-FAFC554B2789}"/>
              </a:ext>
            </a:extLst>
          </p:cNvPr>
          <p:cNvSpPr txBox="1"/>
          <p:nvPr/>
        </p:nvSpPr>
        <p:spPr>
          <a:xfrm>
            <a:off x="1435510" y="491322"/>
            <a:ext cx="7275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110)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Freeform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41ECE6E-E1E3-DB10-7AFF-0604221D4903}"/>
              </a:ext>
            </a:extLst>
          </p:cNvPr>
          <p:cNvSpPr/>
          <p:nvPr/>
        </p:nvSpPr>
        <p:spPr>
          <a:xfrm>
            <a:off x="773930" y="1687956"/>
            <a:ext cx="10927533" cy="4798569"/>
          </a:xfrm>
          <a:custGeom>
            <a:avLst/>
            <a:gdLst/>
            <a:ahLst/>
            <a:cxnLst/>
            <a:rect l="l" t="t" r="r" b="b"/>
            <a:pathLst>
              <a:path w="4276800" h="2341548">
                <a:moveTo>
                  <a:pt x="0" y="0"/>
                </a:moveTo>
                <a:lnTo>
                  <a:pt x="4276800" y="0"/>
                </a:lnTo>
                <a:lnTo>
                  <a:pt x="4276800" y="2341548"/>
                </a:lnTo>
                <a:lnTo>
                  <a:pt x="0" y="23415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185791E-D42B-786C-CBD4-60E98CF23B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7" y="2078391"/>
            <a:ext cx="3529005" cy="2734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Connector 2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1F0B53-DC1D-051E-D441-A300FCDBB560}"/>
              </a:ext>
            </a:extLst>
          </p:cNvPr>
          <p:cNvCxnSpPr/>
          <p:nvPr/>
        </p:nvCxnSpPr>
        <p:spPr>
          <a:xfrm>
            <a:off x="2057400" y="2078391"/>
            <a:ext cx="0" cy="34651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A06208-0606-A052-6AD4-ACF4D9F8F020}"/>
              </a:ext>
            </a:extLst>
          </p:cNvPr>
          <p:cNvCxnSpPr>
            <a:cxnSpLocks/>
          </p:cNvCxnSpPr>
          <p:nvPr/>
        </p:nvCxnSpPr>
        <p:spPr>
          <a:xfrm flipH="1">
            <a:off x="1162048" y="3429000"/>
            <a:ext cx="594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21D591-CEA4-BAC4-47BC-2268FF893DF6}"/>
              </a:ext>
            </a:extLst>
          </p:cNvPr>
          <p:cNvSpPr txBox="1"/>
          <p:nvPr/>
        </p:nvSpPr>
        <p:spPr>
          <a:xfrm>
            <a:off x="1162048" y="2388949"/>
            <a:ext cx="95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</a:p>
        </p:txBody>
      </p:sp>
      <p:sp>
        <p:nvSpPr>
          <p:cNvPr id="26" name="TextBox 2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E2835D-3855-B9B7-A539-2995C6B73042}"/>
              </a:ext>
            </a:extLst>
          </p:cNvPr>
          <p:cNvSpPr txBox="1"/>
          <p:nvPr/>
        </p:nvSpPr>
        <p:spPr>
          <a:xfrm>
            <a:off x="1176157" y="4024560"/>
            <a:ext cx="952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68AC7-AB16-E40D-4357-1013F3F5B719}"/>
                  </a:ext>
                </a:extLst>
              </p:cNvPr>
              <p:cNvSpPr txBox="1"/>
              <p:nvPr/>
            </p:nvSpPr>
            <p:spPr>
              <a:xfrm>
                <a:off x="2128837" y="2142728"/>
                <a:ext cx="463622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cắt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D768AC7-AB16-E40D-4357-1013F3F5B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8837" y="2142728"/>
                <a:ext cx="4636229" cy="1077218"/>
              </a:xfrm>
              <a:prstGeom prst="rect">
                <a:avLst/>
              </a:prstGeom>
              <a:blipFill>
                <a:blip r:embed="rId7"/>
                <a:stretch>
                  <a:fillRect t="-7910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880738-E86F-C5DC-BCBF-D9062AACDA6C}"/>
                  </a:ext>
                </a:extLst>
              </p:cNvPr>
              <p:cNvSpPr txBox="1"/>
              <p:nvPr/>
            </p:nvSpPr>
            <p:spPr>
              <a:xfrm>
                <a:off x="2176642" y="3634467"/>
                <a:ext cx="5536337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//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𝐵𝐷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880738-E86F-C5DC-BCBF-D9062AACD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642" y="3634467"/>
                <a:ext cx="5536337" cy="2062103"/>
              </a:xfrm>
              <a:prstGeom prst="rect">
                <a:avLst/>
              </a:prstGeom>
              <a:blipFill>
                <a:blip r:embed="rId8"/>
                <a:stretch>
                  <a:fillRect t="-4438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47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597786-770B-FC9C-7661-EDFDA647DA5C}"/>
              </a:ext>
            </a:extLst>
          </p:cNvPr>
          <p:cNvSpPr/>
          <p:nvPr/>
        </p:nvSpPr>
        <p:spPr>
          <a:xfrm>
            <a:off x="429802" y="654194"/>
            <a:ext cx="504263" cy="378952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073BBAD-7FEC-33EC-1BD1-FBCA89796143}"/>
              </a:ext>
            </a:extLst>
          </p:cNvPr>
          <p:cNvSpPr txBox="1"/>
          <p:nvPr/>
        </p:nvSpPr>
        <p:spPr>
          <a:xfrm>
            <a:off x="1071716" y="489727"/>
            <a:ext cx="72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r>
              <a:rPr lang="en-001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zh-CN" altLang="en-US" sz="40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458161-7A3C-6AA7-BB90-48B1709A60BC}"/>
                  </a:ext>
                </a:extLst>
              </p:cNvPr>
              <p:cNvSpPr txBox="1"/>
              <p:nvPr/>
            </p:nvSpPr>
            <p:spPr>
              <a:xfrm>
                <a:off x="324463" y="1174199"/>
                <a:ext cx="1250663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6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ABEC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49).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𝐵𝐸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458161-7A3C-6AA7-BB90-48B1709A60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63" y="1174199"/>
                <a:ext cx="12506633" cy="1200329"/>
              </a:xfrm>
              <a:prstGeom prst="rect">
                <a:avLst/>
              </a:prstGeom>
              <a:blipFill>
                <a:blip r:embed="rId4"/>
                <a:stretch>
                  <a:fillRect l="-1462" t="-8629" b="-17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423AE5-FC86-066C-7628-FF824AAF77AE}"/>
              </a:ext>
            </a:extLst>
          </p:cNvPr>
          <p:cNvGrpSpPr/>
          <p:nvPr/>
        </p:nvGrpSpPr>
        <p:grpSpPr>
          <a:xfrm>
            <a:off x="429802" y="2742457"/>
            <a:ext cx="11398404" cy="3776330"/>
            <a:chOff x="1181100" y="2257425"/>
            <a:chExt cx="2986087" cy="2035971"/>
          </a:xfrm>
        </p:grpSpPr>
        <p:cxnSp>
          <p:nvCxnSpPr>
            <p:cNvPr id="6" name="Straight Connector 14">
              <a:extLst>
                <a:ext uri="{FF2B5EF4-FFF2-40B4-BE49-F238E27FC236}">
                  <a16:creationId xmlns:a16="http://schemas.microsoft.com/office/drawing/2014/main" id="{560942A3-98D2-4A47-859F-21137A678EA7}"/>
                </a:ext>
              </a:extLst>
            </p:cNvPr>
            <p:cNvCxnSpPr/>
            <p:nvPr/>
          </p:nvCxnSpPr>
          <p:spPr>
            <a:xfrm>
              <a:off x="1181100" y="2257425"/>
              <a:ext cx="238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5">
              <a:extLst>
                <a:ext uri="{FF2B5EF4-FFF2-40B4-BE49-F238E27FC236}">
                  <a16:creationId xmlns:a16="http://schemas.microsoft.com/office/drawing/2014/main" id="{DAEDF5C5-3E4C-F123-7760-D4A9623F89BB}"/>
                </a:ext>
              </a:extLst>
            </p:cNvPr>
            <p:cNvCxnSpPr/>
            <p:nvPr/>
          </p:nvCxnSpPr>
          <p:spPr>
            <a:xfrm flipH="1">
              <a:off x="1183480" y="4293396"/>
              <a:ext cx="298370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6">
              <a:extLst>
                <a:ext uri="{FF2B5EF4-FFF2-40B4-BE49-F238E27FC236}">
                  <a16:creationId xmlns:a16="http://schemas.microsoft.com/office/drawing/2014/main" id="{466E231F-7238-6238-1FEA-EC0026276B04}"/>
                </a:ext>
              </a:extLst>
            </p:cNvPr>
            <p:cNvCxnSpPr/>
            <p:nvPr/>
          </p:nvCxnSpPr>
          <p:spPr>
            <a:xfrm>
              <a:off x="4167187" y="2257425"/>
              <a:ext cx="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7">
              <a:extLst>
                <a:ext uri="{FF2B5EF4-FFF2-40B4-BE49-F238E27FC236}">
                  <a16:creationId xmlns:a16="http://schemas.microsoft.com/office/drawing/2014/main" id="{7D864409-0036-B439-13F9-7BF55AA2542F}"/>
                </a:ext>
              </a:extLst>
            </p:cNvPr>
            <p:cNvCxnSpPr/>
            <p:nvPr/>
          </p:nvCxnSpPr>
          <p:spPr>
            <a:xfrm flipH="1">
              <a:off x="1183481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">
              <a:extLst>
                <a:ext uri="{FF2B5EF4-FFF2-40B4-BE49-F238E27FC236}">
                  <a16:creationId xmlns:a16="http://schemas.microsoft.com/office/drawing/2014/main" id="{EB11CFB4-E18C-E546-A121-3DE3D237EA0C}"/>
                </a:ext>
              </a:extLst>
            </p:cNvPr>
            <p:cNvCxnSpPr/>
            <p:nvPr/>
          </p:nvCxnSpPr>
          <p:spPr>
            <a:xfrm flipH="1">
              <a:off x="3284934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4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24FA381-D927-D2D7-67E5-8368CA097343}"/>
              </a:ext>
            </a:extLst>
          </p:cNvPr>
          <p:cNvSpPr txBox="1"/>
          <p:nvPr/>
        </p:nvSpPr>
        <p:spPr>
          <a:xfrm>
            <a:off x="4195892" y="2374528"/>
            <a:ext cx="3395799" cy="6667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733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giải</a:t>
            </a:r>
            <a:endParaRPr lang="en-US" altLang="zh-CN" sz="3733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A1B1AE3-EDA9-6450-7A67-8B873E486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76" y="3360573"/>
            <a:ext cx="3801437" cy="20597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806BCB-1AA0-9684-5B71-A92617D66B79}"/>
                  </a:ext>
                </a:extLst>
              </p:cNvPr>
              <p:cNvSpPr txBox="1"/>
              <p:nvPr/>
            </p:nvSpPr>
            <p:spPr>
              <a:xfrm>
                <a:off x="438887" y="2999429"/>
                <a:ext cx="7967099" cy="29012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001" sz="3600" b="0" i="0" dirty="0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𝐴𝐵𝐸𝐶</m:t>
                    </m:r>
                  </m:oMath>
                </a14:m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hành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𝐵𝐸</m:t>
                    </m:r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𝐵𝐸</m:t>
                    </m:r>
                  </m:oMath>
                </a14:m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E8806BCB-1AA0-9684-5B71-A92617D66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87" y="2999429"/>
                <a:ext cx="7967099" cy="2901243"/>
              </a:xfrm>
              <a:prstGeom prst="rect">
                <a:avLst/>
              </a:prstGeom>
              <a:blipFill>
                <a:blip r:embed="rId6"/>
                <a:stretch>
                  <a:fillRect l="-2372" b="-6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7738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273D2F-3CAA-F657-4EFD-F7F642DAC4B7}"/>
                  </a:ext>
                </a:extLst>
              </p:cNvPr>
              <p:cNvSpPr txBox="1"/>
              <p:nvPr/>
            </p:nvSpPr>
            <p:spPr>
              <a:xfrm>
                <a:off x="301983" y="2339044"/>
                <a:ext cx="10707329" cy="433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𝑂𝑀</m:t>
                    </m:r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001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001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𝑂𝑀𝐵</m:t>
                        </m:r>
                      </m:e>
                    </m:acc>
                    <m:r>
                      <a:rPr lang="en-001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001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chiếu của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𝑂𝑁</m:t>
                    </m:r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⊥</m:t>
                    </m:r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𝑂𝑁𝐵</m:t>
                        </m:r>
                      </m:e>
                    </m:acc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𝑂𝑀𝐵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𝑂𝑁𝐵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𝑀𝐵𝑁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𝑂𝑀𝐵𝑀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endParaRPr lang="en-001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𝑂𝐵</m:t>
                      </m:r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𝐵𝐷</m:t>
                      </m:r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m:oMathPara>
                </a14:m>
                <a:endParaRPr lang="en-001" sz="28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𝑀𝑁</m:t>
                      </m:r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001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001" sz="28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𝐴𝐶</m:t>
                      </m:r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34273D2F-3CAA-F657-4EFD-F7F642DAC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983" y="2339044"/>
                <a:ext cx="10707329" cy="4334007"/>
              </a:xfrm>
              <a:prstGeom prst="rect">
                <a:avLst/>
              </a:prstGeom>
              <a:blipFill>
                <a:blip r:embed="rId2"/>
                <a:stretch>
                  <a:fillRect l="-1196" t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DBC5A1-7A28-6B11-2E8A-F6C0355A0A27}"/>
              </a:ext>
            </a:extLst>
          </p:cNvPr>
          <p:cNvSpPr/>
          <p:nvPr/>
        </p:nvSpPr>
        <p:spPr>
          <a:xfrm>
            <a:off x="301983" y="241239"/>
            <a:ext cx="376443" cy="337026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75B3B6-A4E5-09BB-91ED-2CADC59ECD6C}"/>
              </a:ext>
            </a:extLst>
          </p:cNvPr>
          <p:cNvSpPr txBox="1"/>
          <p:nvPr/>
        </p:nvSpPr>
        <p:spPr>
          <a:xfrm>
            <a:off x="671412" y="104453"/>
            <a:ext cx="7275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001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001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001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(</a:t>
            </a:r>
            <a:r>
              <a:rPr lang="en-001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001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001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001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110)</a:t>
            </a:r>
            <a:endParaRPr lang="zh-CN" altLang="en-US" sz="2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31637E-C283-D3FF-8D72-AC4B940E5396}"/>
                  </a:ext>
                </a:extLst>
              </p:cNvPr>
              <p:cNvSpPr txBox="1"/>
              <p:nvPr/>
            </p:nvSpPr>
            <p:spPr>
              <a:xfrm>
                <a:off x="196645" y="761244"/>
                <a:ext cx="11434918" cy="1131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hai đường chéo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001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001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001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001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001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CA31637E-C283-D3FF-8D72-AC4B940E5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45" y="761244"/>
                <a:ext cx="11434918" cy="1131592"/>
              </a:xfrm>
              <a:prstGeom prst="rect">
                <a:avLst/>
              </a:prstGeom>
              <a:blipFill>
                <a:blip r:embed="rId5"/>
                <a:stretch>
                  <a:fillRect l="-1066" t="-5914" b="-5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F68E3B-3F30-44D1-3676-4181DCA00D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0" y="3451597"/>
            <a:ext cx="4375400" cy="30384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CF1BC5-FD17-051D-64AF-AC69F0214341}"/>
              </a:ext>
            </a:extLst>
          </p:cNvPr>
          <p:cNvGrpSpPr/>
          <p:nvPr/>
        </p:nvGrpSpPr>
        <p:grpSpPr>
          <a:xfrm>
            <a:off x="115129" y="2075815"/>
            <a:ext cx="11838080" cy="4597236"/>
            <a:chOff x="1181100" y="2257425"/>
            <a:chExt cx="2986087" cy="2035971"/>
          </a:xfrm>
        </p:grpSpPr>
        <p:cxnSp>
          <p:nvCxnSpPr>
            <p:cNvPr id="8" name="Straight Connector 14">
              <a:extLst>
                <a:ext uri="{FF2B5EF4-FFF2-40B4-BE49-F238E27FC236}">
                  <a16:creationId xmlns:a16="http://schemas.microsoft.com/office/drawing/2014/main" id="{7D2721F4-38D1-207C-2D98-383E41F12F95}"/>
                </a:ext>
              </a:extLst>
            </p:cNvPr>
            <p:cNvCxnSpPr/>
            <p:nvPr/>
          </p:nvCxnSpPr>
          <p:spPr>
            <a:xfrm>
              <a:off x="1181100" y="2257425"/>
              <a:ext cx="238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>
              <a:extLst>
                <a:ext uri="{FF2B5EF4-FFF2-40B4-BE49-F238E27FC236}">
                  <a16:creationId xmlns:a16="http://schemas.microsoft.com/office/drawing/2014/main" id="{FB0EB4EF-447E-839A-9E52-E0C1545CD0F5}"/>
                </a:ext>
              </a:extLst>
            </p:cNvPr>
            <p:cNvCxnSpPr/>
            <p:nvPr/>
          </p:nvCxnSpPr>
          <p:spPr>
            <a:xfrm flipH="1">
              <a:off x="1183480" y="4293396"/>
              <a:ext cx="298370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">
              <a:extLst>
                <a:ext uri="{FF2B5EF4-FFF2-40B4-BE49-F238E27FC236}">
                  <a16:creationId xmlns:a16="http://schemas.microsoft.com/office/drawing/2014/main" id="{883B083C-714C-3D91-9A19-F8F7B49BF8C7}"/>
                </a:ext>
              </a:extLst>
            </p:cNvPr>
            <p:cNvCxnSpPr/>
            <p:nvPr/>
          </p:nvCxnSpPr>
          <p:spPr>
            <a:xfrm>
              <a:off x="4167187" y="2257425"/>
              <a:ext cx="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14E177F8-7F95-DC63-7831-9FEB773E1239}"/>
                </a:ext>
              </a:extLst>
            </p:cNvPr>
            <p:cNvCxnSpPr/>
            <p:nvPr/>
          </p:nvCxnSpPr>
          <p:spPr>
            <a:xfrm flipH="1">
              <a:off x="1183481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">
              <a:extLst>
                <a:ext uri="{FF2B5EF4-FFF2-40B4-BE49-F238E27FC236}">
                  <a16:creationId xmlns:a16="http://schemas.microsoft.com/office/drawing/2014/main" id="{12211171-CF27-9272-3215-3D0DBBBBE3EE}"/>
                </a:ext>
              </a:extLst>
            </p:cNvPr>
            <p:cNvCxnSpPr/>
            <p:nvPr/>
          </p:nvCxnSpPr>
          <p:spPr>
            <a:xfrm flipH="1">
              <a:off x="3284934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4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FD8C0D-299F-9687-F5A4-7BC55B653366}"/>
              </a:ext>
            </a:extLst>
          </p:cNvPr>
          <p:cNvSpPr txBox="1"/>
          <p:nvPr/>
        </p:nvSpPr>
        <p:spPr>
          <a:xfrm>
            <a:off x="4068073" y="1815823"/>
            <a:ext cx="33957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giải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207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/>
      <p:bldP spid="4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6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50709A-1981-4AED-BF73-751B0D766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88" y="481711"/>
            <a:ext cx="3888414" cy="38905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2" name="矩形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309EEC-607D-4A06-B024-8E190ED376AA}"/>
              </a:ext>
            </a:extLst>
          </p:cNvPr>
          <p:cNvSpPr/>
          <p:nvPr/>
        </p:nvSpPr>
        <p:spPr>
          <a:xfrm>
            <a:off x="208670" y="158261"/>
            <a:ext cx="11774659" cy="6541477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62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6B0A67-400E-4918-A8CD-82BCE9429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510" y="481711"/>
            <a:ext cx="4254999" cy="4257182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FDFBE9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0" name="文本框 134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7D51FD6-1FD5-45BF-BBDE-D3BF2D9D1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83" y="2072576"/>
            <a:ext cx="32216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LUYỆN TẬP </a:t>
            </a:r>
          </a:p>
        </p:txBody>
      </p:sp>
      <p:sp>
        <p:nvSpPr>
          <p:cNvPr id="3" name="Freeform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0DDD68-69F4-CBD1-5579-A6B24C1F2C01}"/>
              </a:ext>
            </a:extLst>
          </p:cNvPr>
          <p:cNvSpPr/>
          <p:nvPr/>
        </p:nvSpPr>
        <p:spPr>
          <a:xfrm>
            <a:off x="10195560" y="96809"/>
            <a:ext cx="1787769" cy="1492787"/>
          </a:xfrm>
          <a:custGeom>
            <a:avLst/>
            <a:gdLst/>
            <a:ahLst/>
            <a:cxnLst/>
            <a:rect l="l" t="t" r="r" b="b"/>
            <a:pathLst>
              <a:path w="1787769" h="1492787">
                <a:moveTo>
                  <a:pt x="0" y="0"/>
                </a:moveTo>
                <a:lnTo>
                  <a:pt x="1787769" y="0"/>
                </a:lnTo>
                <a:lnTo>
                  <a:pt x="1787769" y="1492788"/>
                </a:lnTo>
                <a:lnTo>
                  <a:pt x="0" y="149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EA1F16-B710-B3B0-1F81-CB036D0D41FB}"/>
              </a:ext>
            </a:extLst>
          </p:cNvPr>
          <p:cNvSpPr/>
          <p:nvPr/>
        </p:nvSpPr>
        <p:spPr>
          <a:xfrm>
            <a:off x="10468853" y="5415685"/>
            <a:ext cx="1440512" cy="1442315"/>
          </a:xfrm>
          <a:custGeom>
            <a:avLst/>
            <a:gdLst/>
            <a:ahLst/>
            <a:cxnLst/>
            <a:rect l="l" t="t" r="r" b="b"/>
            <a:pathLst>
              <a:path w="1440512" h="1442315">
                <a:moveTo>
                  <a:pt x="0" y="0"/>
                </a:moveTo>
                <a:lnTo>
                  <a:pt x="1440513" y="0"/>
                </a:lnTo>
                <a:lnTo>
                  <a:pt x="1440513" y="1442316"/>
                </a:lnTo>
                <a:lnTo>
                  <a:pt x="0" y="1442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4C72BA-0860-2B81-61D3-C676B4208E7F}"/>
              </a:ext>
            </a:extLst>
          </p:cNvPr>
          <p:cNvSpPr/>
          <p:nvPr/>
        </p:nvSpPr>
        <p:spPr>
          <a:xfrm>
            <a:off x="20344" y="5442594"/>
            <a:ext cx="1567478" cy="1336275"/>
          </a:xfrm>
          <a:custGeom>
            <a:avLst/>
            <a:gdLst/>
            <a:ahLst/>
            <a:cxnLst/>
            <a:rect l="l" t="t" r="r" b="b"/>
            <a:pathLst>
              <a:path w="1567478" h="1336275">
                <a:moveTo>
                  <a:pt x="0" y="0"/>
                </a:moveTo>
                <a:lnTo>
                  <a:pt x="1567478" y="0"/>
                </a:lnTo>
                <a:lnTo>
                  <a:pt x="1567478" y="1336275"/>
                </a:lnTo>
                <a:lnTo>
                  <a:pt x="0" y="1336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D63E905-1A53-F8CF-B868-CCD78BFB789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626" y="96810"/>
            <a:ext cx="1322045" cy="1176620"/>
          </a:xfrm>
          <a:prstGeom prst="rect">
            <a:avLst/>
          </a:prstGeom>
        </p:spPr>
      </p:pic>
      <p:pic>
        <p:nvPicPr>
          <p:cNvPr id="11" name="Hình ảnh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6F6E0-D4ED-6DE8-0624-62D09C3BB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99" y="2954869"/>
            <a:ext cx="6505218" cy="3903131"/>
          </a:xfrm>
          <a:prstGeom prst="rect">
            <a:avLst/>
          </a:prstGeom>
        </p:spPr>
      </p:pic>
      <p:sp>
        <p:nvSpPr>
          <p:cNvPr id="14" name="Freefor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BF6621-04D3-CAA1-8291-3A852E502D17}"/>
              </a:ext>
            </a:extLst>
          </p:cNvPr>
          <p:cNvSpPr/>
          <p:nvPr/>
        </p:nvSpPr>
        <p:spPr>
          <a:xfrm>
            <a:off x="3897902" y="211600"/>
            <a:ext cx="4276800" cy="925344"/>
          </a:xfrm>
          <a:custGeom>
            <a:avLst/>
            <a:gdLst/>
            <a:ahLst/>
            <a:cxnLst/>
            <a:rect l="l" t="t" r="r" b="b"/>
            <a:pathLst>
              <a:path w="4276800" h="925344">
                <a:moveTo>
                  <a:pt x="0" y="0"/>
                </a:moveTo>
                <a:lnTo>
                  <a:pt x="4276800" y="0"/>
                </a:lnTo>
                <a:lnTo>
                  <a:pt x="4276800" y="925344"/>
                </a:lnTo>
                <a:lnTo>
                  <a:pt x="0" y="925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5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FC28B3-2711-DB2C-5C16-DAFCAEB17E15}"/>
              </a:ext>
            </a:extLst>
          </p:cNvPr>
          <p:cNvSpPr txBox="1"/>
          <p:nvPr/>
        </p:nvSpPr>
        <p:spPr>
          <a:xfrm>
            <a:off x="338195" y="344235"/>
            <a:ext cx="1185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4 </a:t>
            </a:r>
            <a:r>
              <a:rPr lang="en-001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001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001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975BBE-FCDC-7A71-D585-600DAB86132A}"/>
              </a:ext>
            </a:extLst>
          </p:cNvPr>
          <p:cNvSpPr/>
          <p:nvPr/>
        </p:nvSpPr>
        <p:spPr>
          <a:xfrm>
            <a:off x="269369" y="1579902"/>
            <a:ext cx="504263" cy="378952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2C32AE-3F88-C8D8-E13C-25A63DB07354}"/>
              </a:ext>
            </a:extLst>
          </p:cNvPr>
          <p:cNvSpPr txBox="1"/>
          <p:nvPr/>
        </p:nvSpPr>
        <p:spPr>
          <a:xfrm>
            <a:off x="842458" y="1415435"/>
            <a:ext cx="7275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001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(</a:t>
            </a:r>
            <a:r>
              <a:rPr lang="en-001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001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001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001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111) </a:t>
            </a:r>
            <a:endParaRPr lang="zh-CN" altLang="en-US" sz="40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2C41B4-57C7-D879-E8E1-F249888D02BB}"/>
                  </a:ext>
                </a:extLst>
              </p:cNvPr>
              <p:cNvSpPr txBox="1"/>
              <p:nvPr/>
            </p:nvSpPr>
            <p:spPr>
              <a:xfrm>
                <a:off x="773632" y="2123321"/>
                <a:ext cx="10334451" cy="1219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3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001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02C41B4-57C7-D879-E8E1-F249888D0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32" y="2123321"/>
                <a:ext cx="10334451" cy="1219180"/>
              </a:xfrm>
              <a:prstGeom prst="rect">
                <a:avLst/>
              </a:prstGeom>
              <a:blipFill>
                <a:blip r:embed="rId6"/>
                <a:stretch>
                  <a:fillRect l="-1829" t="-6000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5 Min Countdown Flip Clock Timer _ Simple Beeps 🌸🔔" descr="OPL20U25GSXzBJYl68kk8uQGfFKzs7yb1M4KJWUiLk6ZEvGF+qCIPSnY57AbBFCvTW$15.2023.9$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DAC744B3-FD70-ABA4-A9C9-787FC6695E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346" t="23204" r="17339" b="22177"/>
          <a:stretch/>
        </p:blipFill>
        <p:spPr>
          <a:xfrm>
            <a:off x="4680154" y="5358334"/>
            <a:ext cx="2418736" cy="1155431"/>
          </a:xfrm>
          <a:prstGeom prst="rect">
            <a:avLst/>
          </a:pr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2E4A80-B2AA-4226-A30E-165D4C6A8D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94" y="4186093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98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D1EE182-FF30-0B74-0691-60AA24889DD3}"/>
              </a:ext>
            </a:extLst>
          </p:cNvPr>
          <p:cNvGrpSpPr/>
          <p:nvPr/>
        </p:nvGrpSpPr>
        <p:grpSpPr>
          <a:xfrm>
            <a:off x="124564" y="1130382"/>
            <a:ext cx="11838080" cy="4597236"/>
            <a:chOff x="1181100" y="2257425"/>
            <a:chExt cx="2986087" cy="2035971"/>
          </a:xfrm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4E432494-C315-E50E-ADE9-762BE0477ACA}"/>
                </a:ext>
              </a:extLst>
            </p:cNvPr>
            <p:cNvCxnSpPr/>
            <p:nvPr/>
          </p:nvCxnSpPr>
          <p:spPr>
            <a:xfrm>
              <a:off x="1181100" y="2257425"/>
              <a:ext cx="238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15">
              <a:extLst>
                <a:ext uri="{FF2B5EF4-FFF2-40B4-BE49-F238E27FC236}">
                  <a16:creationId xmlns:a16="http://schemas.microsoft.com/office/drawing/2014/main" id="{1E07EA94-B570-8957-AAC3-2E00CEF75A89}"/>
                </a:ext>
              </a:extLst>
            </p:cNvPr>
            <p:cNvCxnSpPr/>
            <p:nvPr/>
          </p:nvCxnSpPr>
          <p:spPr>
            <a:xfrm flipH="1">
              <a:off x="1183480" y="4293396"/>
              <a:ext cx="2983707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id="{E511FDB2-F052-2B25-13D4-484649F95B8B}"/>
                </a:ext>
              </a:extLst>
            </p:cNvPr>
            <p:cNvCxnSpPr/>
            <p:nvPr/>
          </p:nvCxnSpPr>
          <p:spPr>
            <a:xfrm>
              <a:off x="4167187" y="2257425"/>
              <a:ext cx="0" cy="2035971"/>
            </a:xfrm>
            <a:prstGeom prst="line">
              <a:avLst/>
            </a:prstGeom>
            <a:ln w="38100" cap="sq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id="{26831718-25CD-ECE4-40E2-C89BD1D32471}"/>
                </a:ext>
              </a:extLst>
            </p:cNvPr>
            <p:cNvCxnSpPr/>
            <p:nvPr/>
          </p:nvCxnSpPr>
          <p:spPr>
            <a:xfrm flipH="1">
              <a:off x="1183481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8">
              <a:extLst>
                <a:ext uri="{FF2B5EF4-FFF2-40B4-BE49-F238E27FC236}">
                  <a16:creationId xmlns:a16="http://schemas.microsoft.com/office/drawing/2014/main" id="{2C67837F-E56F-F57B-F2C0-324903896D0C}"/>
                </a:ext>
              </a:extLst>
            </p:cNvPr>
            <p:cNvCxnSpPr/>
            <p:nvPr/>
          </p:nvCxnSpPr>
          <p:spPr>
            <a:xfrm flipH="1">
              <a:off x="3284934" y="2257425"/>
              <a:ext cx="882253" cy="0"/>
            </a:xfrm>
            <a:prstGeom prst="line">
              <a:avLst/>
            </a:prstGeom>
            <a:ln w="38100" cap="rnd">
              <a:solidFill>
                <a:srgbClr val="FFC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4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B5CB65-B94D-EB2B-32BC-7940FD9D3942}"/>
              </a:ext>
            </a:extLst>
          </p:cNvPr>
          <p:cNvSpPr txBox="1"/>
          <p:nvPr/>
        </p:nvSpPr>
        <p:spPr>
          <a:xfrm>
            <a:off x="4097570" y="868771"/>
            <a:ext cx="33957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giải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C774B6-7389-5C4E-8910-18D3B4A7A836}"/>
              </a:ext>
            </a:extLst>
          </p:cNvPr>
          <p:cNvSpPr/>
          <p:nvPr/>
        </p:nvSpPr>
        <p:spPr>
          <a:xfrm>
            <a:off x="124564" y="164467"/>
            <a:ext cx="504263" cy="378952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882DA8-9727-BD13-C61C-8EDCD044996A}"/>
              </a:ext>
            </a:extLst>
          </p:cNvPr>
          <p:cNvSpPr txBox="1"/>
          <p:nvPr/>
        </p:nvSpPr>
        <p:spPr>
          <a:xfrm>
            <a:off x="633891" y="107030"/>
            <a:ext cx="7275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(</a:t>
            </a:r>
            <a:r>
              <a:rPr lang="en-001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001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111) 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85F399-A7EE-7BED-4B44-4D2E945BE8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31" y="1514426"/>
            <a:ext cx="4778626" cy="345145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3CB8D2-C83A-F78D-E573-904A9C788EAC}"/>
                  </a:ext>
                </a:extLst>
              </p:cNvPr>
              <p:cNvSpPr txBox="1"/>
              <p:nvPr/>
            </p:nvSpPr>
            <p:spPr>
              <a:xfrm>
                <a:off x="229355" y="1391991"/>
                <a:ext cx="10707329" cy="4614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001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thang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001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001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001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001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001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001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001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en-001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m:oMathPara>
                </a14:m>
                <a:endParaRPr lang="en-001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001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001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</m:oMath>
                </a14:m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001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acc>
                      <m:accPr>
                        <m:chr m:val="̂"/>
                        <m:ctrlPr>
                          <a:rPr lang="en-001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001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001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001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001" sz="32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en-001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phía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001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⟹90°+</m:t>
                      </m:r>
                      <m:acc>
                        <m:accPr>
                          <m:chr m:val="̂"/>
                          <m:ctrlPr>
                            <a:rPr lang="en-001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001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en-001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=180°</m:t>
                      </m:r>
                    </m:oMath>
                  </m:oMathPara>
                </a14:m>
                <a:endParaRPr lang="en-001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001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  <m:acc>
                        <m:accPr>
                          <m:chr m:val="̂"/>
                          <m:ctrlPr>
                            <a:rPr lang="en-001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001" sz="32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  <m:r>
                        <a:rPr lang="en-001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=180°−90°=90°</m:t>
                      </m:r>
                    </m:oMath>
                  </m:oMathPara>
                </a14:m>
                <a:endParaRPr lang="en-001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001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001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vi-VN" sz="3200" b="0" i="1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hình chữ nhật</a:t>
                </a:r>
              </a:p>
              <a:p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B03CB8D2-C83A-F78D-E573-904A9C788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55" y="1391991"/>
                <a:ext cx="10707329" cy="4614918"/>
              </a:xfrm>
              <a:prstGeom prst="rect">
                <a:avLst/>
              </a:prstGeom>
              <a:blipFill>
                <a:blip r:embed="rId5"/>
                <a:stretch>
                  <a:fillRect l="-1310" t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8530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25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25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742E1F-6678-05BC-476B-E5786ECBDB3E}"/>
              </a:ext>
            </a:extLst>
          </p:cNvPr>
          <p:cNvSpPr/>
          <p:nvPr/>
        </p:nvSpPr>
        <p:spPr>
          <a:xfrm>
            <a:off x="629265" y="1976284"/>
            <a:ext cx="11100619" cy="134701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1077A6-1496-BD0C-B38D-AD832CE6484B}"/>
              </a:ext>
            </a:extLst>
          </p:cNvPr>
          <p:cNvSpPr txBox="1"/>
          <p:nvPr/>
        </p:nvSpPr>
        <p:spPr>
          <a:xfrm>
            <a:off x="1481909" y="813038"/>
            <a:ext cx="3238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 ý</a:t>
            </a:r>
            <a:endParaRPr lang="zh-CN" altLang="en-US" sz="48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AC3263-7684-2148-D467-B6954C44630F}"/>
              </a:ext>
            </a:extLst>
          </p:cNvPr>
          <p:cNvSpPr/>
          <p:nvPr/>
        </p:nvSpPr>
        <p:spPr>
          <a:xfrm>
            <a:off x="856382" y="1014479"/>
            <a:ext cx="543591" cy="428113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7FCCE9-F445-FC12-AD2E-7F2648AA3FAA}"/>
              </a:ext>
            </a:extLst>
          </p:cNvPr>
          <p:cNvSpPr txBox="1"/>
          <p:nvPr/>
        </p:nvSpPr>
        <p:spPr>
          <a:xfrm>
            <a:off x="856382" y="2295850"/>
            <a:ext cx="10667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Hình thang cân có một góc vuông là hình chữ nhật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0732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5433453" y="2420197"/>
            <a:ext cx="3251200" cy="7489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4267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349" r="20345" b="-4"/>
          <a:stretch/>
        </p:blipFill>
        <p:spPr>
          <a:xfrm>
            <a:off x="1153627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7382" r="20120" b="2"/>
          <a:stretch/>
        </p:blipFill>
        <p:spPr>
          <a:xfrm>
            <a:off x="3458134" y="1905002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9" y="2042477"/>
            <a:ext cx="3103563" cy="3103563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669872">
            <a:off x="-318080" y="758061"/>
            <a:ext cx="2733847" cy="693963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9151" y="835303"/>
            <a:ext cx="2700763" cy="1847248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54631" y="81140"/>
            <a:ext cx="2700763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1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8D1287F-0011-3084-28F9-3798B483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5778" y="1040376"/>
            <a:ext cx="3219409" cy="2871682"/>
          </a:xfrm>
          <a:prstGeom prst="rect">
            <a:avLst/>
          </a:prstGeom>
        </p:spPr>
      </p:pic>
      <p:sp>
        <p:nvSpPr>
          <p:cNvPr id="4" name="Freeform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F6D4EB-30A6-5969-8BF1-AC0621EB5A4A}"/>
              </a:ext>
            </a:extLst>
          </p:cNvPr>
          <p:cNvSpPr/>
          <p:nvPr/>
        </p:nvSpPr>
        <p:spPr>
          <a:xfrm>
            <a:off x="179734" y="426251"/>
            <a:ext cx="504263" cy="378952"/>
          </a:xfrm>
          <a:custGeom>
            <a:avLst/>
            <a:gdLst/>
            <a:ahLst/>
            <a:cxnLst/>
            <a:rect l="l" t="t" r="r" b="b"/>
            <a:pathLst>
              <a:path w="1087182" h="1126614">
                <a:moveTo>
                  <a:pt x="0" y="0"/>
                </a:moveTo>
                <a:lnTo>
                  <a:pt x="1087183" y="0"/>
                </a:lnTo>
                <a:lnTo>
                  <a:pt x="1087183" y="1126614"/>
                </a:lnTo>
                <a:lnTo>
                  <a:pt x="0" y="1126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FB8C71-3DC1-4B95-4A76-B52B0DB03489}"/>
              </a:ext>
            </a:extLst>
          </p:cNvPr>
          <p:cNvSpPr txBox="1"/>
          <p:nvPr/>
        </p:nvSpPr>
        <p:spPr>
          <a:xfrm>
            <a:off x="683997" y="323340"/>
            <a:ext cx="7275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01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001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001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001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111) </a:t>
            </a:r>
            <a:endParaRPr lang="zh-CN" altLang="en-US" sz="3200" b="1" dirty="0">
              <a:solidFill>
                <a:srgbClr val="1C750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9523FA-76D2-F418-E68F-75AEA1CE9C24}"/>
                  </a:ext>
                </a:extLst>
              </p:cNvPr>
              <p:cNvSpPr txBox="1"/>
              <p:nvPr/>
            </p:nvSpPr>
            <p:spPr>
              <a:xfrm>
                <a:off x="126916" y="1011026"/>
                <a:ext cx="839003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khu vườn có dạng tứ giác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các góc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góc vuông,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=400 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=300 </m:t>
                    </m:r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Người ta làm một cái hồ nước có dạng hình tròn, khi 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ó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vị trí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không còn nằm trong khu vườn nữa (</a:t>
                </a:r>
                <a:r>
                  <a:rPr lang="vi-VN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52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Tính khoảng cách từ vị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đến mỗi vị trí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9523FA-76D2-F418-E68F-75AEA1CE9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16" y="1011026"/>
                <a:ext cx="8390031" cy="3046988"/>
              </a:xfrm>
              <a:prstGeom prst="rect">
                <a:avLst/>
              </a:prstGeom>
              <a:blipFill>
                <a:blip r:embed="rId5"/>
                <a:stretch>
                  <a:fillRect l="-1890" t="-2800" r="-1817" b="-5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FD0288-84FC-5097-0335-82855DEBAD98}"/>
                  </a:ext>
                </a:extLst>
              </p:cNvPr>
              <p:cNvSpPr txBox="1"/>
              <p:nvPr/>
            </p:nvSpPr>
            <p:spPr>
              <a:xfrm>
                <a:off x="179734" y="4263837"/>
                <a:ext cx="1033445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 ý: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𝐵𝐶𝐷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2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𝐶𝐷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𝐶𝐴</m:t>
                    </m:r>
                  </m:oMath>
                </a14:m>
                <a:endParaRPr lang="en-US" sz="32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 descr="OPL20U25GSXzBJYl68kk8uQGfFKzs7yb1M4KJWUiLk6ZEvGF+qCIPSnY57AbBFCvTW$15.2023.9$9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24FD0288-84FC-5097-0335-82855DEBAD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34" y="4263837"/>
                <a:ext cx="10334451" cy="2062103"/>
              </a:xfrm>
              <a:prstGeom prst="rect">
                <a:avLst/>
              </a:prstGeom>
              <a:blipFill>
                <a:blip r:embed="rId6"/>
                <a:stretch>
                  <a:fillRect l="-1474" t="-4130" b="-8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323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056" y="4427575"/>
            <a:ext cx="2816409" cy="207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53" y="1475832"/>
            <a:ext cx="3791534" cy="311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0473">
            <a:off x="5396474" y="448801"/>
            <a:ext cx="2937086" cy="236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4241">
            <a:off x="2105691" y="3684689"/>
            <a:ext cx="4029029" cy="240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839" y="4743400"/>
            <a:ext cx="4235791" cy="87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2738">
            <a:off x="7690930" y="4644211"/>
            <a:ext cx="4716367" cy="194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01" y="3606188"/>
            <a:ext cx="1796579" cy="104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OPL20U25GSXzBJYl68kk8uQGfFKzs7yb1M4KJWUiLk6ZEvGF+qCIPSnY57AbBFCvTW$15.2023.9$9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819" y="913434"/>
            <a:ext cx="2682294" cy="197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Object 16" descr="OPL20U25GSXzBJYl68kk8uQGfFKzs7yb1M4KJWUiLk6ZEvGF+qCIPSnY57AbBFCvTW$15.2023.9$9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938650"/>
              </p:ext>
            </p:extLst>
          </p:nvPr>
        </p:nvGraphicFramePr>
        <p:xfrm>
          <a:off x="8577270" y="4312699"/>
          <a:ext cx="3486979" cy="6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95400" imgH="228600" progId="Equation.DSMT4">
                  <p:embed/>
                </p:oleObj>
              </mc:Choice>
              <mc:Fallback>
                <p:oleObj name="Equation" r:id="rId10" imgW="1295400" imgH="2286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7270" y="4312699"/>
                        <a:ext cx="3486979" cy="6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WordArt 17" descr="OPL20U25GSXzBJYl68kk8uQGfFKzs7yb1M4KJWUiLk6ZEvGF+qCIPSnY57AbBFCvTW$15.2023.9$9+K4lPs7H94VUqPe2XwIsfPRnrXQE//QTEXxb8/8N4CNc6FpgZahzpTjFhMzSA7T/nHJa11DE8Ng2TP3iAmRczFlmslSuUNOgUeb6yRvs0=">
            <a:hlinkClick r:id="rId12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2762380" y="208752"/>
            <a:ext cx="7362825" cy="247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 TÓM TẮT KIẾN THỨC VỀ HÌNH CHỮ NHẬT</a:t>
            </a:r>
            <a:endParaRPr lang="en-US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image00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50" y="2840327"/>
            <a:ext cx="4716367" cy="270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88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3923599" y="2426261"/>
            <a:ext cx="3660105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67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thiện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(SGK-111)</a:t>
              </a:r>
            </a:p>
          </p:txBody>
        </p:sp>
      </p:grpSp>
      <p:grpSp>
        <p:nvGrpSpPr>
          <p:cNvPr id="7" name="Group 7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7257585" y="2426261"/>
            <a:ext cx="4398280" cy="3019053"/>
            <a:chOff x="-696765" y="0"/>
            <a:chExt cx="7701253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696765" y="2005478"/>
              <a:ext cx="7701253" cy="35467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  <a:p>
              <a:pPr algn="ctr">
                <a:lnSpc>
                  <a:spcPct val="150000"/>
                </a:lnSpc>
              </a:pPr>
              <a:r>
                <a:rPr lang="en-US" sz="2667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</a:t>
              </a:r>
              <a:r>
                <a:rPr lang="en-US" sz="2667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667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667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667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endParaRPr lang="en-US" sz="2667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(SGK-110)</a:t>
              </a:r>
            </a:p>
          </p:txBody>
        </p:sp>
      </p:grpSp>
      <p:grpSp>
        <p:nvGrpSpPr>
          <p:cNvPr id="12" name="Group 12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462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21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" name="Picture 24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 descr="OPL20U25GSXzBJYl68kk8uQGfFKzs7yb1M4KJWUiLk6ZEvGF+qCIPSnY57AbBFCvTW$15.2023.9$9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79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044DE8-7645-5D60-EC51-1EF7A786081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034447" h="6019200">
                <a:moveTo>
                  <a:pt x="0" y="0"/>
                </a:moveTo>
                <a:lnTo>
                  <a:pt x="9034446" y="0"/>
                </a:lnTo>
                <a:lnTo>
                  <a:pt x="9034446" y="6019200"/>
                </a:lnTo>
                <a:lnTo>
                  <a:pt x="0" y="6019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8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951305" y="5810869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 HOẠT ĐỘNG</a:t>
            </a:r>
            <a:endParaRPr lang="vi-VN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grpSp>
        <p:nvGrpSpPr>
          <p:cNvPr id="12" name="Nhóm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Mở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đầu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3" name="Nhóm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</a:rPr>
                <a:t>Hình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thành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kiến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thức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5" name="Nhóm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Luyện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tập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6" name="Google Shape;162;p2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867"/>
          </a:p>
        </p:txBody>
      </p:sp>
      <p:grpSp>
        <p:nvGrpSpPr>
          <p:cNvPr id="14" name="Nhóm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</a:rPr>
                <a:t>Vận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</a:rPr>
                <a:t>dụng</a:t>
              </a:r>
              <a:r>
                <a:rPr lang="en-US" sz="32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3335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/>
          </a:p>
        </p:txBody>
      </p:sp>
      <p:pic>
        <p:nvPicPr>
          <p:cNvPr id="6" name="Hình ảnh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939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 flipH="1">
            <a:off x="1524000" y="0"/>
            <a:ext cx="9144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1" r="22301"/>
            <a:stretch>
              <a:fillRect/>
            </a:stretch>
          </p:blipFill>
          <p:spPr>
            <a:xfrm>
              <a:off x="0" y="0"/>
              <a:ext cx="54229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>
            <a:xfrm>
              <a:off x="5251444" y="0"/>
              <a:ext cx="6940556" cy="6858000"/>
            </a:xfrm>
            <a:prstGeom prst="rect">
              <a:avLst/>
            </a:prstGeom>
          </p:spPr>
        </p:pic>
      </p:grpSp>
      <p:grpSp>
        <p:nvGrpSpPr>
          <p:cNvPr id="9" name="Group 8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 flipH="1"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1" r="22301"/>
            <a:stretch>
              <a:fillRect/>
            </a:stretch>
          </p:blipFill>
          <p:spPr>
            <a:xfrm>
              <a:off x="0" y="0"/>
              <a:ext cx="54229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>
            <a:xfrm>
              <a:off x="5251444" y="0"/>
              <a:ext cx="6940556" cy="6858000"/>
            </a:xfrm>
            <a:prstGeom prst="rect">
              <a:avLst/>
            </a:prstGeom>
          </p:spPr>
        </p:pic>
      </p:grpSp>
      <p:sp>
        <p:nvSpPr>
          <p:cNvPr id="12" name="TextBox 1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039382" y="775937"/>
            <a:ext cx="8160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 TAY – NHANH MẮT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3" name="TextBox 12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2209800" y="2136649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hình 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ghép các hình ảnh với tên gọi phù hợp với hình dạng của 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ghép đúng tên 4 hình ảnh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 mỗi đội chơi là 2 phút.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51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 flipH="1">
            <a:off x="1524000" y="0"/>
            <a:ext cx="10668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1" r="22301"/>
            <a:stretch>
              <a:fillRect/>
            </a:stretch>
          </p:blipFill>
          <p:spPr>
            <a:xfrm>
              <a:off x="0" y="0"/>
              <a:ext cx="54229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>
            <a:xfrm>
              <a:off x="5251444" y="0"/>
              <a:ext cx="6940556" cy="6858000"/>
            </a:xfrm>
            <a:prstGeom prst="rect">
              <a:avLst/>
            </a:prstGeom>
          </p:spPr>
        </p:pic>
      </p:grpSp>
      <p:grpSp>
        <p:nvGrpSpPr>
          <p:cNvPr id="9" name="Group 8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 flipH="1">
            <a:off x="-41680" y="0"/>
            <a:ext cx="9151070" cy="6858000"/>
            <a:chOff x="0" y="0"/>
            <a:chExt cx="12192000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1" r="22301"/>
            <a:stretch>
              <a:fillRect/>
            </a:stretch>
          </p:blipFill>
          <p:spPr>
            <a:xfrm>
              <a:off x="0" y="0"/>
              <a:ext cx="5422900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>
            <a:xfrm>
              <a:off x="5251444" y="0"/>
              <a:ext cx="6940556" cy="6858000"/>
            </a:xfrm>
            <a:prstGeom prst="rect">
              <a:avLst/>
            </a:prstGeom>
          </p:spPr>
        </p:pic>
      </p:grpSp>
      <p:sp>
        <p:nvSpPr>
          <p:cNvPr id="12" name="TextBox 11" descr="OPL20U25GSXzBJYl68kk8uQGfFKzs7yb1M4KJWUiLk6ZEvGF+qCIPSnY57AbBFCvTW$15.2023.9$9+K4lPs7H94VUqPe2XwIsfPRnrXQE//QTEXxb8/8N4CNc6FpgZahzpTjFhMzSA7T/nHJa11DE8Ng2TP3iAmRczFlmslSuUNOgUeb6yRvs0="/>
          <p:cNvSpPr txBox="1"/>
          <p:nvPr/>
        </p:nvSpPr>
        <p:spPr>
          <a:xfrm>
            <a:off x="3132602" y="42124"/>
            <a:ext cx="5908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“AI NHANH HƠN”</a:t>
            </a:r>
          </a:p>
        </p:txBody>
      </p:sp>
      <p:graphicFrame>
        <p:nvGraphicFramePr>
          <p:cNvPr id="3" name="Table 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8E2CAB-5F2C-4E35-8D16-6D2620F2F0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209230"/>
              </p:ext>
            </p:extLst>
          </p:nvPr>
        </p:nvGraphicFramePr>
        <p:xfrm>
          <a:off x="954157" y="732917"/>
          <a:ext cx="9272104" cy="546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36052">
                  <a:extLst>
                    <a:ext uri="{9D8B030D-6E8A-4147-A177-3AD203B41FA5}">
                      <a16:colId xmlns:a16="http://schemas.microsoft.com/office/drawing/2014/main" val="733780900"/>
                    </a:ext>
                  </a:extLst>
                </a:gridCol>
                <a:gridCol w="4636052">
                  <a:extLst>
                    <a:ext uri="{9D8B030D-6E8A-4147-A177-3AD203B41FA5}">
                      <a16:colId xmlns:a16="http://schemas.microsoft.com/office/drawing/2014/main" val="2027849025"/>
                    </a:ext>
                  </a:extLst>
                </a:gridCol>
              </a:tblGrid>
              <a:tr h="136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566856"/>
                  </a:ext>
                </a:extLst>
              </a:tr>
              <a:tr h="136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870735"/>
                  </a:ext>
                </a:extLst>
              </a:tr>
              <a:tr h="136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250669"/>
                  </a:ext>
                </a:extLst>
              </a:tr>
              <a:tr h="136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578557"/>
                  </a:ext>
                </a:extLst>
              </a:tr>
            </a:tbl>
          </a:graphicData>
        </a:graphic>
      </p:graphicFrame>
      <p:pic>
        <p:nvPicPr>
          <p:cNvPr id="7" name="Picture 6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6082F6-F74F-4626-B2A7-F6FA16DE9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86" y="869872"/>
            <a:ext cx="2282049" cy="1038479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AC1599-AECE-46B1-85E2-1157FD0C5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44" y="2216845"/>
            <a:ext cx="2322391" cy="1161195"/>
          </a:xfrm>
          <a:prstGeom prst="rect">
            <a:avLst/>
          </a:prstGeom>
        </p:spPr>
      </p:pic>
      <p:pic>
        <p:nvPicPr>
          <p:cNvPr id="16" name="Picture 1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A3A328-2AD0-451B-8E3C-B94B51790B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43" y="3456998"/>
            <a:ext cx="2322391" cy="1161195"/>
          </a:xfrm>
          <a:prstGeom prst="rect">
            <a:avLst/>
          </a:prstGeom>
        </p:spPr>
      </p:pic>
      <p:pic>
        <p:nvPicPr>
          <p:cNvPr id="18" name="Picture 17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B255E04-AB14-49E5-8A37-E29B488DF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343" y="4930533"/>
            <a:ext cx="2291557" cy="1165466"/>
          </a:xfrm>
          <a:prstGeom prst="rect">
            <a:avLst/>
          </a:prstGeom>
        </p:spPr>
      </p:pic>
      <p:sp>
        <p:nvSpPr>
          <p:cNvPr id="19" name="TextBox 1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4B0049-1470-455C-B95F-4E32FE7E7468}"/>
              </a:ext>
            </a:extLst>
          </p:cNvPr>
          <p:cNvSpPr txBox="1"/>
          <p:nvPr/>
        </p:nvSpPr>
        <p:spPr>
          <a:xfrm>
            <a:off x="6202349" y="1127501"/>
            <a:ext cx="358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CÂN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82E9596-1B89-43F2-83EE-812FBD5A5347}"/>
              </a:ext>
            </a:extLst>
          </p:cNvPr>
          <p:cNvSpPr txBox="1"/>
          <p:nvPr/>
        </p:nvSpPr>
        <p:spPr>
          <a:xfrm>
            <a:off x="6921031" y="2429093"/>
            <a:ext cx="189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 GIÁC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84E20-648A-4C9A-902B-305AA20EA30A}"/>
              </a:ext>
            </a:extLst>
          </p:cNvPr>
          <p:cNvSpPr txBox="1"/>
          <p:nvPr/>
        </p:nvSpPr>
        <p:spPr>
          <a:xfrm>
            <a:off x="6215222" y="3862810"/>
            <a:ext cx="358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E13A15-8697-4AD5-8983-84C9491F1CD9}"/>
              </a:ext>
            </a:extLst>
          </p:cNvPr>
          <p:cNvSpPr txBox="1"/>
          <p:nvPr/>
        </p:nvSpPr>
        <p:spPr>
          <a:xfrm>
            <a:off x="6202349" y="5251656"/>
            <a:ext cx="3581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95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43861" y="2381622"/>
            <a:ext cx="768094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HÌNH CHỮ NHẬT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08311" y="1645817"/>
            <a:ext cx="1801135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988331" y="848456"/>
            <a:ext cx="70585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TAM GIÁC. TỨ GIÁC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65237" y="191529"/>
            <a:ext cx="330353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vi-VN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711410" y="5703483"/>
            <a:ext cx="2345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66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$15.2023.9$9+K4lPs7H94VUqPe2XwIsfPRnrXQE//QTEXxb8/8N4CNc6FpgZahzpTjFhMzSA7T/nHJa11DE8Ng2TP3iAmRczFlmslSuUNOgUeb6yRvs0="/>
          <p:cNvGrpSpPr/>
          <p:nvPr/>
        </p:nvGrpSpPr>
        <p:grpSpPr>
          <a:xfrm>
            <a:off x="0" y="0"/>
            <a:ext cx="12312656" cy="6858000"/>
            <a:chOff x="0" y="0"/>
            <a:chExt cx="12312656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823456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47"/>
            <a:stretch>
              <a:fillRect/>
            </a:stretch>
          </p:blipFill>
          <p:spPr>
            <a:xfrm>
              <a:off x="5372100" y="0"/>
              <a:ext cx="6940556" cy="6858000"/>
            </a:xfrm>
            <a:prstGeom prst="rect">
              <a:avLst/>
            </a:prstGeom>
          </p:spPr>
        </p:pic>
      </p:grpSp>
      <p:grpSp>
        <p:nvGrpSpPr>
          <p:cNvPr id="6" name="Group 5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736981" y="166568"/>
            <a:ext cx="5288987" cy="3121005"/>
            <a:chOff x="603958" y="636969"/>
            <a:chExt cx="4625190" cy="28663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603958" y="636969"/>
              <a:ext cx="3053641" cy="21106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GB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/>
              <a:r>
                <a:rPr lang="vi-VN" sz="2800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Phát biểu được định nghĩa hình chữ nhật, nhận biết được hình chữ nhật.</a:t>
              </a:r>
              <a:endPara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5637497" y="362677"/>
            <a:ext cx="6126873" cy="3151274"/>
            <a:chOff x="5704533" y="716996"/>
            <a:chExt cx="6356974" cy="34860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291" t="4685" r="68645" b="-4685"/>
            <a:stretch/>
          </p:blipFill>
          <p:spPr>
            <a:xfrm>
              <a:off x="5704533" y="716997"/>
              <a:ext cx="1930977" cy="3486007"/>
            </a:xfrm>
            <a:prstGeom prst="rect">
              <a:avLst/>
            </a:prstGeom>
          </p:spPr>
        </p:pic>
        <p:sp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7635510" y="716996"/>
              <a:ext cx="4425997" cy="2557898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Giải thích được tính chất về hai đường chéo của hình chữ nhật</a:t>
              </a:r>
              <a:r>
                <a:rPr lang="en-GB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5877080" y="3166278"/>
            <a:ext cx="5887289" cy="3575714"/>
            <a:chOff x="5577447" y="3460688"/>
            <a:chExt cx="3926345" cy="27212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6202"/>
            <a:stretch/>
          </p:blipFill>
          <p:spPr>
            <a:xfrm>
              <a:off x="5577447" y="3460688"/>
              <a:ext cx="1081407" cy="2721283"/>
            </a:xfrm>
            <a:prstGeom prst="rect">
              <a:avLst/>
            </a:prstGeom>
          </p:spPr>
        </p:pic>
        <p:sp>
          <p:nvSpPr>
            <p:cNvPr id="17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658855" y="4275909"/>
              <a:ext cx="2844937" cy="1906062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vi-VN" sz="2800" dirty="0">
                  <a:solidFill>
                    <a:schemeClr val="tx1"/>
                  </a:solidFill>
                  <a:latin typeface="+mj-lt"/>
                </a:rPr>
                <a:t>Vận dụng được các kiến thức để giải một số bài tập có nội dung gắn với thực tiễn ở mức độ đơn giản.</a:t>
              </a:r>
              <a:endParaRPr lang="en-US" sz="28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18" name="Rectangle: Rounded Corners 12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500309" y="2437773"/>
            <a:ext cx="3051317" cy="1598211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 nhật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 descr="OPL20U25GSXzBJYl68kk8uQGfFKzs7yb1M4KJWUiLk6ZEvGF+qCIPSnY57AbBFCvTW$15.2023.9$9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 flipH="1">
            <a:off x="272955" y="3916908"/>
            <a:ext cx="5472751" cy="2757094"/>
            <a:chOff x="5577448" y="3501101"/>
            <a:chExt cx="3926345" cy="272128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6202"/>
            <a:stretch/>
          </p:blipFill>
          <p:spPr>
            <a:xfrm>
              <a:off x="5577448" y="3501101"/>
              <a:ext cx="878623" cy="2721283"/>
            </a:xfrm>
            <a:prstGeom prst="rect">
              <a:avLst/>
            </a:prstGeom>
          </p:spPr>
        </p:pic>
        <p:sp>
          <p:nvSpPr>
            <p:cNvPr id="22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395909" y="3703158"/>
              <a:ext cx="3107884" cy="2478814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vi-VN" sz="2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Nhận biết được dấu hiệu để một hình bình hành là hình chữ nhật.</a:t>
              </a: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556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1370</Words>
  <Application>Microsoft Office PowerPoint</Application>
  <PresentationFormat>Widescreen</PresentationFormat>
  <Paragraphs>158</Paragraphs>
  <Slides>33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Microsoft YaHei UI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Phuong Nguyen</dc:creator>
  <cp:lastModifiedBy>TGPM</cp:lastModifiedBy>
  <cp:revision>43</cp:revision>
  <dcterms:created xsi:type="dcterms:W3CDTF">2023-06-23T02:59:20Z</dcterms:created>
  <dcterms:modified xsi:type="dcterms:W3CDTF">2025-05-17T06:19:23Z</dcterms:modified>
</cp:coreProperties>
</file>