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516" r:id="rId3"/>
    <p:sldId id="256" r:id="rId4"/>
    <p:sldId id="472" r:id="rId5"/>
    <p:sldId id="477" r:id="rId6"/>
    <p:sldId id="522" r:id="rId7"/>
    <p:sldId id="478" r:id="rId8"/>
    <p:sldId id="328" r:id="rId9"/>
    <p:sldId id="519" r:id="rId10"/>
    <p:sldId id="474" r:id="rId11"/>
    <p:sldId id="473" r:id="rId12"/>
    <p:sldId id="523" r:id="rId13"/>
    <p:sldId id="517" r:id="rId14"/>
    <p:sldId id="526" r:id="rId15"/>
    <p:sldId id="509" r:id="rId16"/>
    <p:sldId id="518" r:id="rId17"/>
    <p:sldId id="480" r:id="rId18"/>
    <p:sldId id="527" r:id="rId19"/>
    <p:sldId id="524" r:id="rId20"/>
    <p:sldId id="302" r:id="rId21"/>
    <p:sldId id="308" r:id="rId22"/>
    <p:sldId id="309" r:id="rId23"/>
    <p:sldId id="311" r:id="rId24"/>
    <p:sldId id="313" r:id="rId25"/>
    <p:sldId id="490" r:id="rId26"/>
    <p:sldId id="491" r:id="rId27"/>
    <p:sldId id="520" r:id="rId28"/>
    <p:sldId id="525" r:id="rId29"/>
    <p:sldId id="514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</p:sldIdLst>
  <p:sldSz cx="18288000" cy="10287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Nunito Bold" panose="020B0604020202020204" charset="0"/>
      <p:regular r:id="rId45"/>
    </p:embeddedFont>
    <p:embeddedFont>
      <p:font typeface="Malgun Gothic" panose="020B0503020000020004" pitchFamily="34" charset="-127"/>
      <p:regular r:id="rId46"/>
      <p:bold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NSimSun" panose="02010609030101010101" pitchFamily="49" charset="-122"/>
      <p:regular r:id="rId52"/>
    </p:embeddedFont>
    <p:embeddedFont>
      <p:font typeface="#9Slide05 Fourth Medium" panose="020B0604020202020204" charset="0"/>
      <p:bold r:id="rId53"/>
    </p:embeddedFont>
    <p:embeddedFont>
      <p:font typeface="#9Slide07 HLT Fall For You" panose="020B0604020202020204" charset="0"/>
      <p:regular r:id="rId54"/>
    </p:embeddedFont>
    <p:embeddedFont>
      <p:font typeface="#9Slide05 SVNSteady" panose="020B0604020202020204" charset="0"/>
      <p:regular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#9Slide04 Podkova Bold" panose="020B0604020202020204" charset="0"/>
      <p:bold r:id="rId60"/>
    </p:embeddedFont>
    <p:embeddedFont>
      <p:font typeface="#9Slide05 FS Blonde Script" panose="020B0604020202020204" charset="0"/>
      <p:italic r:id="rId61"/>
    </p:embeddedFont>
    <p:embeddedFont>
      <p:font typeface="SimSun" panose="02010600030101010101" pitchFamily="2" charset="-122"/>
      <p:regular r:id="rId62"/>
    </p:embeddedFont>
    <p:embeddedFont>
      <p:font typeface="#9Slide05 Angelline" panose="020B0604020202020204" charset="0"/>
      <p:regular r:id="rId63"/>
    </p:embeddedFont>
    <p:embeddedFont>
      <p:font typeface="#9Slide05 SVNFadilla" panose="020B0604020202020204" charset="0"/>
      <p:regular r:id="rId64"/>
    </p:embeddedFont>
    <p:embeddedFont>
      <p:font typeface="Microsoft YaHei" panose="020B0503020204020204" pitchFamily="34" charset="-122"/>
      <p:regular r:id="rId65"/>
      <p:bold r:id="rId66"/>
    </p:embeddedFont>
    <p:embeddedFont>
      <p:font typeface="#9Slide07 SVNBango" panose="02000000000000000000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>
      <p:cViewPr varScale="1">
        <p:scale>
          <a:sx n="45" d="100"/>
          <a:sy n="45" d="100"/>
        </p:scale>
        <p:origin x="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EB9A-6D83-4CB7-BDA5-E0F83876EA2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CB5C-5CD8-432F-9626-39D6861E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: https://trungcoly.blogspot.com/2012/04/tong-gia-hoan-kinh-tran-quang-khai.html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0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8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lừng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–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(“</a:t>
            </a:r>
            <a:r>
              <a:rPr lang="en-US" dirty="0" err="1"/>
              <a:t>đoạt</a:t>
            </a:r>
            <a:r>
              <a:rPr lang="en-US" dirty="0"/>
              <a:t>”, “</a:t>
            </a:r>
            <a:r>
              <a:rPr lang="en-US" dirty="0" err="1"/>
              <a:t>cầm</a:t>
            </a:r>
            <a:r>
              <a:rPr lang="en-US" dirty="0"/>
              <a:t>”)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8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,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Quang </a:t>
            </a:r>
            <a:r>
              <a:rPr lang="en-US" dirty="0" err="1"/>
              <a:t>Khải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gươm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kìm</a:t>
            </a:r>
            <a:r>
              <a:rPr lang="en-US" dirty="0"/>
              <a:t>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tột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điềm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no,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3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đoạt</a:t>
            </a:r>
            <a:r>
              <a:rPr lang="en-US" dirty="0"/>
              <a:t>” (</a:t>
            </a:r>
            <a:r>
              <a:rPr lang="en-US" dirty="0" err="1"/>
              <a:t>cướp</a:t>
            </a:r>
            <a:r>
              <a:rPr lang="en-US" dirty="0"/>
              <a:t>), “</a:t>
            </a:r>
            <a:r>
              <a:rPr lang="en-US" dirty="0" err="1"/>
              <a:t>cầm</a:t>
            </a:r>
            <a:r>
              <a:rPr lang="en-US" dirty="0"/>
              <a:t>” (</a:t>
            </a:r>
            <a:r>
              <a:rPr lang="en-US" dirty="0" err="1"/>
              <a:t>bắt</a:t>
            </a:r>
            <a:r>
              <a:rPr lang="en-US" dirty="0"/>
              <a:t>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dập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2/3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” (</a:t>
            </a:r>
            <a:r>
              <a:rPr lang="en-US" dirty="0" err="1"/>
              <a:t>nên</a:t>
            </a:r>
            <a:r>
              <a:rPr lang="en-US" dirty="0"/>
              <a:t>),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thử</a:t>
            </a:r>
            <a:r>
              <a:rPr lang="en-US" dirty="0"/>
              <a:t>” (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này</a:t>
            </a:r>
            <a:r>
              <a:rPr lang="en-US" dirty="0"/>
              <a:t>),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;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: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chiến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trận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tĩnh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diễn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ngẫm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lâu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2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7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2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1285,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(Thái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thượng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Hoàng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Thăng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A,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hung </a:t>
            </a:r>
            <a:r>
              <a:rPr lang="en-US" dirty="0" err="1"/>
              <a:t>hãn</a:t>
            </a:r>
            <a:r>
              <a:rPr lang="en-US" dirty="0"/>
              <a:t>.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trổ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Thát</a:t>
            </a:r>
            <a:r>
              <a:rPr lang="en-US" dirty="0"/>
              <a:t>” (</a:t>
            </a:r>
            <a:r>
              <a:rPr lang="en-US" dirty="0" err="1"/>
              <a:t>giết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) sang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Nay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hung </a:t>
            </a:r>
            <a:r>
              <a:rPr lang="en-US" dirty="0" err="1"/>
              <a:t>bạo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,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.</a:t>
            </a:r>
          </a:p>
          <a:p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8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5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4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57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90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7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D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openxmlformats.org/officeDocument/2006/relationships/slide" Target="slide33.xml"/><Relationship Id="rId12" Type="http://schemas.openxmlformats.org/officeDocument/2006/relationships/slide" Target="slide35.xml"/><Relationship Id="rId17" Type="http://schemas.openxmlformats.org/officeDocument/2006/relationships/slide" Target="slide37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8.jpg"/><Relationship Id="rId5" Type="http://schemas.openxmlformats.org/officeDocument/2006/relationships/image" Target="../media/image36.png"/><Relationship Id="rId15" Type="http://schemas.openxmlformats.org/officeDocument/2006/relationships/slide" Target="slide36.xml"/><Relationship Id="rId10" Type="http://schemas.openxmlformats.org/officeDocument/2006/relationships/slide" Target="slide34.xml"/><Relationship Id="rId19" Type="http://schemas.microsoft.com/office/2007/relationships/hdphoto" Target="../media/hdphoto5.wdp"/><Relationship Id="rId4" Type="http://schemas.openxmlformats.org/officeDocument/2006/relationships/slide" Target="slide32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42.jpg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jpe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51.jpg"/><Relationship Id="rId12" Type="http://schemas.openxmlformats.org/officeDocument/2006/relationships/slide" Target="slide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0.jpg"/><Relationship Id="rId3" Type="http://schemas.microsoft.com/office/2007/relationships/media" Target="../media/media4.mp3"/><Relationship Id="rId7" Type="http://schemas.openxmlformats.org/officeDocument/2006/relationships/image" Target="../media/image53.jpg"/><Relationship Id="rId12" Type="http://schemas.openxmlformats.org/officeDocument/2006/relationships/slide" Target="slide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slide" Target="slide3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5 TRẦN QUANG KHẢI">
            <a:hlinkClick r:id="" action="ppaction://media"/>
            <a:extLst>
              <a:ext uri="{FF2B5EF4-FFF2-40B4-BE49-F238E27FC236}">
                <a16:creationId xmlns:a16="http://schemas.microsoft.com/office/drawing/2014/main" id="{F9814EB6-B919-806B-272B-95E5AE4F9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290"/>
            <a:ext cx="18288000" cy="102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70706D74-5091-3260-89E1-011A3E04F685}"/>
              </a:ext>
            </a:extLst>
          </p:cNvPr>
          <p:cNvSpPr/>
          <p:nvPr/>
        </p:nvSpPr>
        <p:spPr>
          <a:xfrm rot="5400000">
            <a:off x="13575890" y="510451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838200" y="3238500"/>
            <a:ext cx="6461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Long. </a:t>
            </a:r>
          </a:p>
        </p:txBody>
      </p:sp>
      <p:pic>
        <p:nvPicPr>
          <p:cNvPr id="11" name="Picture 10" descr="A cartoon of a building&#10;&#10;Description automatically generated">
            <a:extLst>
              <a:ext uri="{FF2B5EF4-FFF2-40B4-BE49-F238E27FC236}">
                <a16:creationId xmlns:a16="http://schemas.microsoft.com/office/drawing/2014/main" id="{C0387100-9594-6D35-100B-910D1811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>
          <a:xfrm>
            <a:off x="128154" y="3713019"/>
            <a:ext cx="7568045" cy="5905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07006B-2603-F4C7-C9FB-C73B47D891CC}"/>
              </a:ext>
            </a:extLst>
          </p:cNvPr>
          <p:cNvSpPr txBox="1"/>
          <p:nvPr/>
        </p:nvSpPr>
        <p:spPr>
          <a:xfrm>
            <a:off x="7696199" y="6438900"/>
            <a:ext cx="10345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252F3-355B-11D4-71E7-E699564F7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9" y="2703922"/>
            <a:ext cx="5280532" cy="3582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DD495-8197-4D5F-4E6D-EE4E08EE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0" y="2720251"/>
            <a:ext cx="5087319" cy="3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1752600" y="2676213"/>
            <a:ext cx="157365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ồng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Châu,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DBB5E8D-5D24-139C-8CAC-C6A51272B8D3}"/>
              </a:ext>
            </a:extLst>
          </p:cNvPr>
          <p:cNvSpPr/>
          <p:nvPr/>
        </p:nvSpPr>
        <p:spPr>
          <a:xfrm>
            <a:off x="-439466" y="7048500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6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1752600" y="2513779"/>
            <a:ext cx="8686800" cy="5410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prstClr val="black"/>
                </a:solidFill>
                <a:latin typeface="#9Slide05 FS Blonde Script" panose="03000503000000000000" pitchFamily="65" charset="0"/>
              </a:rPr>
              <a:t>b. </a:t>
            </a:r>
            <a:r>
              <a:rPr lang="en-US" sz="8000" dirty="0" err="1" smtClean="0">
                <a:solidFill>
                  <a:prstClr val="black"/>
                </a:solidFill>
                <a:latin typeface="#9Slide05 FS Blonde Script" panose="03000503000000000000" pitchFamily="65" charset="0"/>
              </a:rPr>
              <a:t>Đặc</a:t>
            </a:r>
            <a:r>
              <a:rPr lang="en-US" sz="8000" dirty="0" smtClean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điểm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 smtClean="0">
                <a:solidFill>
                  <a:prstClr val="black"/>
                </a:solidFill>
                <a:latin typeface="#9Slide05 FS Blonde Script" panose="03000503000000000000" pitchFamily="65" charset="0"/>
              </a:rPr>
              <a:t>thể</a:t>
            </a:r>
            <a:r>
              <a:rPr lang="en-US" sz="8000" dirty="0" smtClean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loại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82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120850"/>
              </p:ext>
            </p:extLst>
          </p:nvPr>
        </p:nvGraphicFramePr>
        <p:xfrm>
          <a:off x="1295400" y="2833211"/>
          <a:ext cx="15849600" cy="4406900"/>
        </p:xfrm>
        <a:graphic>
          <a:graphicData uri="http://schemas.openxmlformats.org/drawingml/2006/table">
            <a:tbl>
              <a:tblPr firstRow="1" firstCol="1" bandRow="1"/>
              <a:tblGrid>
                <a:gridCol w="6774861">
                  <a:extLst>
                    <a:ext uri="{9D8B030D-6E8A-4147-A177-3AD203B41FA5}">
                      <a16:colId xmlns:a16="http://schemas.microsoft.com/office/drawing/2014/main" val="1803744774"/>
                    </a:ext>
                  </a:extLst>
                </a:gridCol>
                <a:gridCol w="9074739">
                  <a:extLst>
                    <a:ext uri="{9D8B030D-6E8A-4147-A177-3AD203B41FA5}">
                      <a16:colId xmlns:a16="http://schemas.microsoft.com/office/drawing/2014/main" val="76928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409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dòng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204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chữ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75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725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95705" algn="just"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28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hiệp vần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(bản phiên âm)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548084"/>
                  </a:ext>
                </a:extLst>
              </a:tr>
              <a:tr h="56642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</a:t>
                      </a:r>
                      <a:r>
                        <a:rPr lang="vi-VN" sz="3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luận: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8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7BC6B14-40BF-75B7-1BA3-8271A1A77F36}"/>
              </a:ext>
            </a:extLst>
          </p:cNvPr>
          <p:cNvSpPr/>
          <p:nvPr/>
        </p:nvSpPr>
        <p:spPr>
          <a:xfrm>
            <a:off x="8839200" y="4256425"/>
            <a:ext cx="8534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trong câu một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của câu 2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cũng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C8584E0C-1D5E-1377-31CC-C846C3C63E13}"/>
              </a:ext>
            </a:extLst>
          </p:cNvPr>
          <p:cNvSpPr/>
          <p:nvPr/>
        </p:nvSpPr>
        <p:spPr>
          <a:xfrm>
            <a:off x="8763001" y="734191"/>
            <a:ext cx="861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thơ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54F55-2A4C-F18F-799B-D3A65158309B}"/>
              </a:ext>
            </a:extLst>
          </p:cNvPr>
          <p:cNvSpPr/>
          <p:nvPr/>
        </p:nvSpPr>
        <p:spPr>
          <a:xfrm>
            <a:off x="2408740" y="31623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1944A-2014-DDB2-DBA4-EA75DE82F727}"/>
              </a:ext>
            </a:extLst>
          </p:cNvPr>
          <p:cNvSpPr/>
          <p:nvPr/>
        </p:nvSpPr>
        <p:spPr>
          <a:xfrm>
            <a:off x="2232096" y="722205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08E17-8013-A73A-5FE5-6B674C895F90}"/>
              </a:ext>
            </a:extLst>
          </p:cNvPr>
          <p:cNvSpPr/>
          <p:nvPr/>
        </p:nvSpPr>
        <p:spPr>
          <a:xfrm>
            <a:off x="2358343" y="4375533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E9F41-1A5F-6D1F-6DB1-81F982E33D89}"/>
              </a:ext>
            </a:extLst>
          </p:cNvPr>
          <p:cNvSpPr/>
          <p:nvPr/>
        </p:nvSpPr>
        <p:spPr>
          <a:xfrm>
            <a:off x="2514601" y="584888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8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433F7-1FEE-0754-993E-4538AB6E437F}"/>
              </a:ext>
            </a:extLst>
          </p:cNvPr>
          <p:cNvSpPr txBox="1"/>
          <p:nvPr/>
        </p:nvSpPr>
        <p:spPr>
          <a:xfrm>
            <a:off x="8839200" y="2247900"/>
            <a:ext cx="7383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san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0E03874D-8DDB-D5E7-BC3D-3F00FE7A39FD}"/>
              </a:ext>
            </a:extLst>
          </p:cNvPr>
          <p:cNvSpPr/>
          <p:nvPr/>
        </p:nvSpPr>
        <p:spPr>
          <a:xfrm>
            <a:off x="8839200" y="5062104"/>
            <a:ext cx="8184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kumimoji="0" lang="ko-KR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235946AD-56A0-3196-8EC8-30511BFFD8FC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FD56111E-4E5C-7BB2-2A22-99930734AD47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id="{D1C2E162-FBC1-8DA4-DAEF-9261F623D425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3654C2C-B629-303C-05E3-D24D4D70DC16}"/>
              </a:ext>
            </a:extLst>
          </p:cNvPr>
          <p:cNvSpPr txBox="1"/>
          <p:nvPr/>
        </p:nvSpPr>
        <p:spPr>
          <a:xfrm>
            <a:off x="20240" y="2643103"/>
            <a:ext cx="8384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Đọc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–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văn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bản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E9EE1-75AE-D5C2-BC40-DC01BA4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r="38629"/>
          <a:stretch/>
        </p:blipFill>
        <p:spPr>
          <a:xfrm>
            <a:off x="7967553" y="-4229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7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42900"/>
            <a:ext cx="165354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Bố cục, mạch cảm xúc, cảm hứng chủ đạo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990600" y="939303"/>
            <a:ext cx="4806708" cy="4138331"/>
            <a:chOff x="1447800" y="2056410"/>
            <a:chExt cx="4806708" cy="4138331"/>
          </a:xfrm>
        </p:grpSpPr>
        <p:pic>
          <p:nvPicPr>
            <p:cNvPr id="4" name="Picture 3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533400" y="4519023"/>
            <a:ext cx="647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12420600" y="1111044"/>
            <a:ext cx="4806708" cy="4138331"/>
            <a:chOff x="1447800" y="2056410"/>
            <a:chExt cx="4806708" cy="4138331"/>
          </a:xfrm>
        </p:grpSpPr>
        <p:pic>
          <p:nvPicPr>
            <p:cNvPr id="11" name="Picture 10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11585454" y="5077634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3276600" y="8323009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hứng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1524000" y="2513779"/>
            <a:ext cx="10058400" cy="29345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2093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57800" y="1398578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E983DF1-ED84-995B-A88A-816E1ED88177}"/>
              </a:ext>
            </a:extLst>
          </p:cNvPr>
          <p:cNvSpPr/>
          <p:nvPr/>
        </p:nvSpPr>
        <p:spPr>
          <a:xfrm rot="11048489">
            <a:off x="13552852" y="630954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73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646" y="5166506"/>
            <a:ext cx="9525508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Bài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1: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và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song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thất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lục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bát</a:t>
            </a:r>
            <a:endParaRPr lang="en-US" sz="4400" dirty="0">
              <a:solidFill>
                <a:srgbClr val="CD6B00"/>
              </a:solidFill>
              <a:latin typeface="Nuni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839" y="6267030"/>
            <a:ext cx="993465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 smtClean="0">
                <a:solidFill>
                  <a:srgbClr val="392C1B"/>
                </a:solidFill>
                <a:latin typeface="Nunito"/>
              </a:rPr>
              <a:t>Tiết</a:t>
            </a:r>
            <a:r>
              <a:rPr lang="en-US" sz="3000" dirty="0" smtClean="0">
                <a:solidFill>
                  <a:srgbClr val="392C1B"/>
                </a:solidFill>
                <a:latin typeface="Nunito"/>
              </a:rPr>
              <a:t> 11 – </a:t>
            </a:r>
            <a:r>
              <a:rPr lang="en-US" sz="3000" dirty="0" err="1" smtClean="0">
                <a:solidFill>
                  <a:srgbClr val="392C1B"/>
                </a:solidFill>
                <a:latin typeface="Nunito"/>
              </a:rPr>
              <a:t>Thực</a:t>
            </a:r>
            <a:r>
              <a:rPr lang="en-US" sz="3000" dirty="0" smtClean="0">
                <a:solidFill>
                  <a:srgbClr val="392C1B"/>
                </a:solidFill>
                <a:latin typeface="Nunito"/>
              </a:rPr>
              <a:t> </a:t>
            </a:r>
            <a:r>
              <a:rPr lang="en-US" sz="3000" dirty="0" err="1" smtClean="0">
                <a:solidFill>
                  <a:srgbClr val="392C1B"/>
                </a:solidFill>
                <a:latin typeface="Nunito"/>
              </a:rPr>
              <a:t>hành</a:t>
            </a:r>
            <a:r>
              <a:rPr lang="en-US" sz="3000" dirty="0" smtClean="0">
                <a:solidFill>
                  <a:srgbClr val="392C1B"/>
                </a:solidFill>
                <a:latin typeface="Nunito"/>
              </a:rPr>
              <a:t> </a:t>
            </a:r>
            <a:r>
              <a:rPr lang="en-US" sz="3000" dirty="0" err="1" smtClean="0">
                <a:solidFill>
                  <a:srgbClr val="392C1B"/>
                </a:solidFill>
                <a:latin typeface="Nunito"/>
              </a:rPr>
              <a:t>đọc</a:t>
            </a:r>
            <a:r>
              <a:rPr lang="en-US" sz="3000" dirty="0" smtClean="0">
                <a:solidFill>
                  <a:srgbClr val="392C1B"/>
                </a:solidFill>
                <a:latin typeface="Nunito"/>
              </a:rPr>
              <a:t> </a:t>
            </a:r>
            <a:r>
              <a:rPr lang="en-US" sz="3000" dirty="0" err="1" smtClean="0">
                <a:solidFill>
                  <a:srgbClr val="392C1B"/>
                </a:solidFill>
                <a:latin typeface="Nunito"/>
              </a:rPr>
              <a:t>hiểu</a:t>
            </a:r>
            <a:endParaRPr lang="en-US" sz="3000" dirty="0">
              <a:solidFill>
                <a:srgbClr val="392C1B"/>
              </a:solidFill>
              <a:latin typeface="Nun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1011226"/>
            <a:ext cx="10972800" cy="5752882"/>
          </a:xfrm>
          <a:custGeom>
            <a:avLst/>
            <a:gdLst/>
            <a:ahLst/>
            <a:cxnLst/>
            <a:rect l="l" t="t" r="r" b="b"/>
            <a:pathLst>
              <a:path w="10972800" h="5752882">
                <a:moveTo>
                  <a:pt x="0" y="0"/>
                </a:moveTo>
                <a:lnTo>
                  <a:pt x="10972800" y="0"/>
                </a:lnTo>
                <a:lnTo>
                  <a:pt x="10972800" y="5752882"/>
                </a:lnTo>
                <a:lnTo>
                  <a:pt x="0" y="575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66682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98077" y="-8470856"/>
            <a:ext cx="18691060" cy="186910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8077" y="-212222"/>
            <a:ext cx="9907757" cy="99077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525" r="-175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-5246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5710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71A34B8-A321-65FC-FF9A-0311822BA3A5}"/>
              </a:ext>
            </a:extLst>
          </p:cNvPr>
          <p:cNvSpPr txBox="1"/>
          <p:nvPr/>
        </p:nvSpPr>
        <p:spPr>
          <a:xfrm>
            <a:off x="314496" y="7119497"/>
            <a:ext cx="9934658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PhÒ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về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kinh</a:t>
            </a:r>
            <a:endParaRPr lang="en-US" sz="5400" dirty="0">
              <a:solidFill>
                <a:srgbClr val="392C1B"/>
              </a:solidFill>
              <a:latin typeface="#9Slide07 SVNBango" panose="02000000000000000000" pitchFamily="2" charset="0"/>
            </a:endParaRPr>
          </a:p>
          <a:p>
            <a:pPr algn="ctr"/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(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Tụng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hoàn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kinh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sư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)</a:t>
            </a:r>
          </a:p>
          <a:p>
            <a:pPr algn="r"/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Trần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 Quang 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Khải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9674" y="359135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  <a:endParaRPr lang="fr-FR" sz="4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15200" y="163780"/>
            <a:ext cx="4495800" cy="109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5438" y="876300"/>
            <a:ext cx="3458761" cy="97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174" y="3905559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4091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bến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708833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6/1285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557091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33" y="3848100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0272" y="477143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0272" y="561968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4/1285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0272" y="648872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007" y="1252854"/>
            <a:ext cx="3273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14049842" y="3848101"/>
            <a:ext cx="714894" cy="3420066"/>
          </a:xfrm>
          <a:prstGeom prst="rightBrac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32872" y="4392324"/>
            <a:ext cx="340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924" y="7658100"/>
            <a:ext cx="16869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1104900"/>
            <a:ext cx="133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96346" y="1714500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873525" y="903185"/>
            <a:ext cx="273602" cy="14041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267" y="9034841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D096554-42C0-17A0-608A-E03A8C336504}"/>
              </a:ext>
            </a:extLst>
          </p:cNvPr>
          <p:cNvSpPr/>
          <p:nvPr/>
        </p:nvSpPr>
        <p:spPr>
          <a:xfrm rot="11048489">
            <a:off x="13776787" y="713063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60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9" grpId="0"/>
      <p:bldP spid="20" grpId="0" animBg="1"/>
      <p:bldP spid="21" grpId="0"/>
      <p:bldP spid="22" grpId="0"/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65616" y="1425017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D17BFB8-0571-EF3B-9EE4-473893F188C9}"/>
              </a:ext>
            </a:extLst>
          </p:cNvPr>
          <p:cNvSpPr/>
          <p:nvPr/>
        </p:nvSpPr>
        <p:spPr>
          <a:xfrm>
            <a:off x="13764491" y="7124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85160" y="261235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86057" y="1044533"/>
            <a:ext cx="1967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10043" y="651301"/>
            <a:ext cx="327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9;p11"/>
          <p:cNvSpPr/>
          <p:nvPr/>
        </p:nvSpPr>
        <p:spPr>
          <a:xfrm rot="4024248" flipH="1">
            <a:off x="5299179" y="406401"/>
            <a:ext cx="182960" cy="1276262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439748" y="482955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nhắc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nhở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0" y="1044533"/>
            <a:ext cx="19742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9;p11"/>
          <p:cNvSpPr/>
          <p:nvPr/>
        </p:nvSpPr>
        <p:spPr>
          <a:xfrm rot="16509821">
            <a:off x="11468739" y="154502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2302835" y="558964"/>
            <a:ext cx="5005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dốc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057875" y="1714500"/>
            <a:ext cx="4808642" cy="450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9;p11"/>
          <p:cNvSpPr/>
          <p:nvPr/>
        </p:nvSpPr>
        <p:spPr>
          <a:xfrm rot="18006631">
            <a:off x="12165951" y="1187816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8" name="Rectangle 17"/>
          <p:cNvSpPr/>
          <p:nvPr/>
        </p:nvSpPr>
        <p:spPr>
          <a:xfrm>
            <a:off x="12872273" y="1972094"/>
            <a:ext cx="427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9748" y="645742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Niềm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lai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triều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4710" y="8360063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0FA7F113-26D3-DEEB-BC8D-3B1DE5AA65F3}"/>
              </a:ext>
            </a:extLst>
          </p:cNvPr>
          <p:cNvSpPr/>
          <p:nvPr/>
        </p:nvSpPr>
        <p:spPr>
          <a:xfrm>
            <a:off x="-5551155" y="-5595787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07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2" grpId="0"/>
      <p:bldP spid="18" grpId="0"/>
      <p:bldP spid="20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927704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197" y="2095500"/>
            <a:ext cx="5891295" cy="5385679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" name="Rectangle 2"/>
          <p:cNvSpPr/>
          <p:nvPr/>
        </p:nvSpPr>
        <p:spPr>
          <a:xfrm>
            <a:off x="457200" y="1943100"/>
            <a:ext cx="111251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 khí chiến thắng và khát vọng thái bình, thịnh trị của dân tộc ta ở thời đại nhà Trần.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Nhắc nhở thế hệ trẻ về những chiến công hào hùng của thế hệ cha anh.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Động viên thế hệ trẻ phải biết giữ gìn, bảo vệ đất nước hòa bình.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thế hệ trẻ về truyền thống yêu nước của dân tộc.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9D636DB5-7BAD-3D12-92B5-D852ACC1D62B}"/>
              </a:ext>
            </a:extLst>
          </p:cNvPr>
          <p:cNvGrpSpPr/>
          <p:nvPr/>
        </p:nvGrpSpPr>
        <p:grpSpPr>
          <a:xfrm>
            <a:off x="0" y="2247900"/>
            <a:ext cx="8613241" cy="4975835"/>
            <a:chOff x="0" y="2256205"/>
            <a:chExt cx="11484321" cy="2589188"/>
          </a:xfrm>
        </p:grpSpPr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id="{DC55050A-04BC-A899-D854-C7B386E8012A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37801010-A5D0-3B6D-68B7-464521E3A820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0CD62F-D731-AD40-2A43-6816458A01C8}"/>
              </a:ext>
            </a:extLst>
          </p:cNvPr>
          <p:cNvSpPr txBox="1"/>
          <p:nvPr/>
        </p:nvSpPr>
        <p:spPr>
          <a:xfrm>
            <a:off x="-874980" y="3100214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5E17BAC-6F2E-5D3A-4A58-BE5077F90491}"/>
              </a:ext>
            </a:extLst>
          </p:cNvPr>
          <p:cNvGrpSpPr/>
          <p:nvPr/>
        </p:nvGrpSpPr>
        <p:grpSpPr>
          <a:xfrm>
            <a:off x="7467600" y="-123652"/>
            <a:ext cx="10830791" cy="10378930"/>
            <a:chOff x="0" y="0"/>
            <a:chExt cx="6334760" cy="607047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D85A7CFC-D0A9-46ED-30E1-1706E380AFB3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60625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5024B-5AB2-4C70-F50C-0CD8EF7F6C22}"/>
              </a:ext>
            </a:extLst>
          </p:cNvPr>
          <p:cNvSpPr txBox="1"/>
          <p:nvPr/>
        </p:nvSpPr>
        <p:spPr>
          <a:xfrm>
            <a:off x="3287513" y="723900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Giá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trị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n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ghệ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C3CD4-DC39-955D-FAC4-777678E1D056}"/>
              </a:ext>
            </a:extLst>
          </p:cNvPr>
          <p:cNvSpPr txBox="1"/>
          <p:nvPr/>
        </p:nvSpPr>
        <p:spPr>
          <a:xfrm>
            <a:off x="3510656" y="5754797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Giá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trị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n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ội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1143000" y="1943100"/>
            <a:ext cx="15773400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Thể thơ ngũ ngôn tứ tuyệt cô đọng, hàm súc.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Nhịp thơ 2/3.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Hình thức diễn đạt cô đúc, dồn nén cảm xúc vào bên trong tư tưởng.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Giọng điệu sảng khoái, hân hoan, tự hào.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914400" y="7124700"/>
            <a:ext cx="1226820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khí chiến thắng và khát vọng về một đất nước thái bình thịnh trị của dân tộc ta thời Trần.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CB0FEF1-8471-0DA0-1802-7F637EAE753F}"/>
              </a:ext>
            </a:extLst>
          </p:cNvPr>
          <p:cNvSpPr/>
          <p:nvPr/>
        </p:nvSpPr>
        <p:spPr>
          <a:xfrm>
            <a:off x="1143000" y="5340251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AA7544-7DC4-7F15-00B2-7D5D77D8DE04}"/>
              </a:ext>
            </a:extLst>
          </p:cNvPr>
          <p:cNvSpPr/>
          <p:nvPr/>
        </p:nvSpPr>
        <p:spPr>
          <a:xfrm>
            <a:off x="13639800" y="6095003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3EDE0C7-876F-F1B3-E684-6EDA3BA7A2CC}"/>
              </a:ext>
            </a:extLst>
          </p:cNvPr>
          <p:cNvSpPr/>
          <p:nvPr/>
        </p:nvSpPr>
        <p:spPr>
          <a:xfrm>
            <a:off x="14303829" y="-5219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79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7EC633-3FC9-A92D-2B5A-9561214E00A9}"/>
              </a:ext>
            </a:extLst>
          </p:cNvPr>
          <p:cNvSpPr txBox="1"/>
          <p:nvPr/>
        </p:nvSpPr>
        <p:spPr>
          <a:xfrm>
            <a:off x="762000" y="647700"/>
            <a:ext cx="16459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26C627-0EC3-D998-08A5-3D5B73B39113}"/>
              </a:ext>
            </a:extLst>
          </p:cNvPr>
          <p:cNvSpPr/>
          <p:nvPr/>
        </p:nvSpPr>
        <p:spPr>
          <a:xfrm>
            <a:off x="5334000" y="48904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AF90C-F048-B94D-6AD4-011CD377617C}"/>
              </a:ext>
            </a:extLst>
          </p:cNvPr>
          <p:cNvSpPr txBox="1"/>
          <p:nvPr/>
        </p:nvSpPr>
        <p:spPr>
          <a:xfrm>
            <a:off x="6043979" y="3426336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5FBE372-C22D-8EAE-F4A9-01C60361FAB3}"/>
              </a:ext>
            </a:extLst>
          </p:cNvPr>
          <p:cNvSpPr/>
          <p:nvPr/>
        </p:nvSpPr>
        <p:spPr>
          <a:xfrm>
            <a:off x="-609600" y="4229100"/>
            <a:ext cx="7145802" cy="6057900"/>
          </a:xfrm>
          <a:custGeom>
            <a:avLst/>
            <a:gdLst/>
            <a:ahLst/>
            <a:cxnLst/>
            <a:rect l="l" t="t" r="r" b="b"/>
            <a:pathLst>
              <a:path w="7980510" h="6765529">
                <a:moveTo>
                  <a:pt x="0" y="0"/>
                </a:moveTo>
                <a:lnTo>
                  <a:pt x="7980510" y="0"/>
                </a:lnTo>
                <a:lnTo>
                  <a:pt x="7980510" y="6765529"/>
                </a:lnTo>
                <a:lnTo>
                  <a:pt x="0" y="67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55C633B-4227-85B8-7204-374854E5C537}"/>
              </a:ext>
            </a:extLst>
          </p:cNvPr>
          <p:cNvSpPr/>
          <p:nvPr/>
        </p:nvSpPr>
        <p:spPr>
          <a:xfrm>
            <a:off x="14630400" y="74295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268CA0-1E14-56BD-2C89-C6698C5AD797}"/>
              </a:ext>
            </a:extLst>
          </p:cNvPr>
          <p:cNvCxnSpPr>
            <a:cxnSpLocks/>
          </p:cNvCxnSpPr>
          <p:nvPr/>
        </p:nvCxnSpPr>
        <p:spPr>
          <a:xfrm flipH="1">
            <a:off x="7347543" y="4842569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BBF26D-5035-2DF6-4F8B-36AAD384B7E4}"/>
              </a:ext>
            </a:extLst>
          </p:cNvPr>
          <p:cNvCxnSpPr>
            <a:cxnSpLocks/>
          </p:cNvCxnSpPr>
          <p:nvPr/>
        </p:nvCxnSpPr>
        <p:spPr>
          <a:xfrm flipH="1">
            <a:off x="7296276" y="5382010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440CF0-3F79-A6ED-DCBD-2B005007E4D2}"/>
              </a:ext>
            </a:extLst>
          </p:cNvPr>
          <p:cNvCxnSpPr>
            <a:cxnSpLocks/>
          </p:cNvCxnSpPr>
          <p:nvPr/>
        </p:nvCxnSpPr>
        <p:spPr>
          <a:xfrm flipH="1">
            <a:off x="7608037" y="6106441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5A28D4-CB30-CB9C-B9A1-3FDA3A294D5B}"/>
              </a:ext>
            </a:extLst>
          </p:cNvPr>
          <p:cNvCxnSpPr>
            <a:cxnSpLocks/>
          </p:cNvCxnSpPr>
          <p:nvPr/>
        </p:nvCxnSpPr>
        <p:spPr>
          <a:xfrm flipH="1">
            <a:off x="6976986" y="6820465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9328350-5211-719B-D6DC-3E7A272249B8}"/>
              </a:ext>
            </a:extLst>
          </p:cNvPr>
          <p:cNvSpPr txBox="1"/>
          <p:nvPr/>
        </p:nvSpPr>
        <p:spPr>
          <a:xfrm>
            <a:off x="12294458" y="4529696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D77C7-CA9C-AAF4-2613-BA6E856100ED}"/>
              </a:ext>
            </a:extLst>
          </p:cNvPr>
          <p:cNvSpPr txBox="1"/>
          <p:nvPr/>
        </p:nvSpPr>
        <p:spPr>
          <a:xfrm>
            <a:off x="11699659" y="6789209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8881026-0882-0FA3-BF73-FB5F772E17CF}"/>
              </a:ext>
            </a:extLst>
          </p:cNvPr>
          <p:cNvSpPr/>
          <p:nvPr/>
        </p:nvSpPr>
        <p:spPr>
          <a:xfrm>
            <a:off x="11811000" y="4634954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AEC556E-F56E-78C1-9C37-7F70F36430BA}"/>
              </a:ext>
            </a:extLst>
          </p:cNvPr>
          <p:cNvSpPr/>
          <p:nvPr/>
        </p:nvSpPr>
        <p:spPr>
          <a:xfrm>
            <a:off x="11111445" y="6469575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3" grpId="0"/>
      <p:bldP spid="2" grpId="0"/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EB2BDC1-F662-F06C-66E0-014DBB886BE8}"/>
              </a:ext>
            </a:extLst>
          </p:cNvPr>
          <p:cNvSpPr/>
          <p:nvPr/>
        </p:nvSpPr>
        <p:spPr>
          <a:xfrm>
            <a:off x="5127214" y="2019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0CA16-D663-C1AB-69B8-0D656FA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893" y="1209258"/>
            <a:ext cx="12039600" cy="1447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Cuộc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chương</a:t>
            </a:r>
            <a:endParaRPr lang="en-US" sz="66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96DD475-09CA-E80F-1F2C-63517BE6125C}"/>
              </a:ext>
            </a:extLst>
          </p:cNvPr>
          <p:cNvSpPr/>
          <p:nvPr/>
        </p:nvSpPr>
        <p:spPr>
          <a:xfrm>
            <a:off x="16840200" y="0"/>
            <a:ext cx="651968" cy="5860385"/>
          </a:xfrm>
          <a:custGeom>
            <a:avLst/>
            <a:gdLst/>
            <a:ahLst/>
            <a:cxnLst/>
            <a:rect l="l" t="t" r="r" b="b"/>
            <a:pathLst>
              <a:path w="915543" h="8229600">
                <a:moveTo>
                  <a:pt x="0" y="0"/>
                </a:moveTo>
                <a:lnTo>
                  <a:pt x="915543" y="0"/>
                </a:lnTo>
                <a:lnTo>
                  <a:pt x="91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57108-7253-2496-17B0-5ADEA8E4F143}"/>
              </a:ext>
            </a:extLst>
          </p:cNvPr>
          <p:cNvSpPr txBox="1"/>
          <p:nvPr/>
        </p:nvSpPr>
        <p:spPr>
          <a:xfrm>
            <a:off x="1981200" y="3444240"/>
            <a:ext cx="1363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04251-D10D-6CB2-F4E4-24B1EE64A516}"/>
              </a:ext>
            </a:extLst>
          </p:cNvPr>
          <p:cNvSpPr/>
          <p:nvPr/>
        </p:nvSpPr>
        <p:spPr>
          <a:xfrm>
            <a:off x="1981200" y="6339840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3211"/>
              </p:ext>
            </p:extLst>
          </p:nvPr>
        </p:nvGraphicFramePr>
        <p:xfrm>
          <a:off x="266700" y="124460"/>
          <a:ext cx="17754600" cy="1003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1">
                  <a:extLst>
                    <a:ext uri="{9D8B030D-6E8A-4147-A177-3AD203B41FA5}">
                      <a16:colId xmlns:a16="http://schemas.microsoft.com/office/drawing/2014/main" val="136198952"/>
                    </a:ext>
                  </a:extLst>
                </a:gridCol>
                <a:gridCol w="1283532">
                  <a:extLst>
                    <a:ext uri="{9D8B030D-6E8A-4147-A177-3AD203B41FA5}">
                      <a16:colId xmlns:a16="http://schemas.microsoft.com/office/drawing/2014/main" val="3846140462"/>
                    </a:ext>
                  </a:extLst>
                </a:gridCol>
                <a:gridCol w="8028167">
                  <a:extLst>
                    <a:ext uri="{9D8B030D-6E8A-4147-A177-3AD203B41FA5}">
                      <a16:colId xmlns:a16="http://schemas.microsoft.com/office/drawing/2014/main" val="1324730682"/>
                    </a:ext>
                  </a:extLst>
                </a:gridCol>
                <a:gridCol w="7101840">
                  <a:extLst>
                    <a:ext uri="{9D8B030D-6E8A-4147-A177-3AD203B41FA5}">
                      <a16:colId xmlns:a16="http://schemas.microsoft.com/office/drawing/2014/main" val="4054909931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NAM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VỀ KINH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931094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39760"/>
                  </a:ext>
                </a:extLst>
              </a:tr>
              <a:tr h="1295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585941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1076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27998"/>
                  </a:ext>
                </a:extLst>
              </a:tr>
              <a:tr h="156334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20912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543" y="1914636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7B94B-D826-BF86-B1A9-FF2D302FBCB8}"/>
              </a:ext>
            </a:extLst>
          </p:cNvPr>
          <p:cNvSpPr/>
          <p:nvPr/>
        </p:nvSpPr>
        <p:spPr>
          <a:xfrm>
            <a:off x="838200" y="495300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18C2FE-0014-D328-1A20-CB4364B69310}"/>
              </a:ext>
            </a:extLst>
          </p:cNvPr>
          <p:cNvSpPr/>
          <p:nvPr/>
        </p:nvSpPr>
        <p:spPr>
          <a:xfrm>
            <a:off x="14481629" y="37719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D2C9FEC-C5C6-B281-54EA-DEAF67F87072}"/>
              </a:ext>
            </a:extLst>
          </p:cNvPr>
          <p:cNvSpPr/>
          <p:nvPr/>
        </p:nvSpPr>
        <p:spPr>
          <a:xfrm>
            <a:off x="13030200" y="4381500"/>
            <a:ext cx="11334023" cy="6401108"/>
          </a:xfrm>
          <a:custGeom>
            <a:avLst/>
            <a:gdLst/>
            <a:ahLst/>
            <a:cxnLst/>
            <a:rect l="l" t="t" r="r" b="b"/>
            <a:pathLst>
              <a:path w="7103097" h="4039216">
                <a:moveTo>
                  <a:pt x="0" y="0"/>
                </a:moveTo>
                <a:lnTo>
                  <a:pt x="7103097" y="0"/>
                </a:lnTo>
                <a:lnTo>
                  <a:pt x="7103097" y="4039216"/>
                </a:lnTo>
                <a:lnTo>
                  <a:pt x="0" y="4039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372" y1="85379" x2="35626" y2="72744"/>
                          <a14:foregroundMark x1="44559" y1="77076" x2="47844" y2="53610"/>
                          <a14:foregroundMark x1="52464" y1="47834" x2="52464" y2="64621"/>
                          <a14:foregroundMark x1="48563" y1="82671" x2="51540" y2="69495"/>
                          <a14:foregroundMark x1="14784" y1="80505" x2="14990" y2="74007"/>
                          <a14:foregroundMark x1="28747" y1="88448" x2="34908" y2="808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67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48988D9-2AAB-9B1B-881F-138845432ECA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5" name="AutoShape 9">
              <a:extLst>
                <a:ext uri="{FF2B5EF4-FFF2-40B4-BE49-F238E27FC236}">
                  <a16:creationId xmlns:a16="http://schemas.microsoft.com/office/drawing/2014/main" id="{56791CC4-4C0F-3DA2-86C2-C7CF9BD70309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D5FBCE0E-BB67-842B-9ECF-4D462555E3B8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96B207C7-063E-050B-1E42-63ADD289DF45}"/>
              </a:ext>
            </a:extLst>
          </p:cNvPr>
          <p:cNvGrpSpPr/>
          <p:nvPr/>
        </p:nvGrpSpPr>
        <p:grpSpPr>
          <a:xfrm>
            <a:off x="6705600" y="-114299"/>
            <a:ext cx="11585864" cy="10401299"/>
            <a:chOff x="0" y="0"/>
            <a:chExt cx="6334760" cy="607047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FF9E54-F784-97B6-53D6-35CF9DD44DB2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635EAC-E40E-E49C-30F3-D893CD964AAD}"/>
              </a:ext>
            </a:extLst>
          </p:cNvPr>
          <p:cNvSpPr txBox="1"/>
          <p:nvPr/>
        </p:nvSpPr>
        <p:spPr>
          <a:xfrm>
            <a:off x="0" y="339865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chung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71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2800"/>
            <a:ext cx="16306800" cy="26468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4800600" y="3314700"/>
            <a:ext cx="9715500" cy="548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0" y="4343401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ẩn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chứa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7589" y="2126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519968" y="1215737"/>
            <a:ext cx="2976824" cy="2743200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270299" y="1189427"/>
            <a:ext cx="3002670" cy="2826327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2069042" y="1226127"/>
            <a:ext cx="2857500" cy="2920512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621192" y="5439646"/>
            <a:ext cx="2774373" cy="2748566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5270877"/>
            <a:ext cx="3086100" cy="3086100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2069042" y="5247587"/>
            <a:ext cx="2779167" cy="3089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21192" y="1844386"/>
            <a:ext cx="2541917" cy="1698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219308" y="6070976"/>
            <a:ext cx="2433215" cy="18066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60935" y="6176228"/>
            <a:ext cx="2412033" cy="17014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3646" y="6070977"/>
            <a:ext cx="2541920" cy="18157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219308" y="1810613"/>
            <a:ext cx="2583483" cy="189634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70297" y="1810612"/>
            <a:ext cx="2816678" cy="16261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4285" y="2305280"/>
            <a:ext cx="18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50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4782" y="6683201"/>
            <a:ext cx="213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70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6724" y="6683201"/>
            <a:ext cx="200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4789" y="6680692"/>
            <a:ext cx="20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40 điểm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70256" y="2446307"/>
            <a:ext cx="213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0101" y="2172247"/>
            <a:ext cx="18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60 điểm</a:t>
            </a:r>
          </a:p>
        </p:txBody>
      </p:sp>
    </p:spTree>
    <p:extLst>
      <p:ext uri="{BB962C8B-B14F-4D97-AF65-F5344CB8AC3E}">
        <p14:creationId xmlns:p14="http://schemas.microsoft.com/office/powerpoint/2010/main" val="31271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457200"/>
            <a:ext cx="9944100" cy="1790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647700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Hồ được nhắc tới trong 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để chỉ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799" y="3543300"/>
            <a:ext cx="928677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Chỉ quân Mông – Nguyên với thái độ khinh bỉ.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076337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Chỉ tộc người họ Hồ.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7016740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Chỉ triều đại nhà Hồ.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295900"/>
            <a:ext cx="92867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Tộc người thiểu số phía Tây và Tây Bắc Trung Quốc.</a:t>
            </a: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4401801" y="8445560"/>
            <a:ext cx="1833824" cy="1689903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719636" y="43572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54917" y="51973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27652" y="5953979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44525" y="734419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82181" y="4420537"/>
            <a:ext cx="1849583" cy="1884102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4212110" y="2663945"/>
            <a:ext cx="1808436" cy="543657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84781" y="36530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81" y="493101"/>
            <a:ext cx="2056005" cy="2049483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718109" y="1359157"/>
            <a:ext cx="788552" cy="764156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348536" y="1427201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969656" y="1807672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51068" y="1483556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876915" y="1057869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224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0612" y="457200"/>
            <a:ext cx="9482288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909" y="602040"/>
            <a:ext cx="957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thể hiện hào khí nào của quân đội nhà Trần?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922712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Đông 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phương Đông.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Hào khí Đông Á.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639536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Hào khí Á Đông.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1689774" y="3964956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25055" y="4805083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33641" y="598633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0514" y="7376556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01132" y="3022905"/>
            <a:ext cx="1849583" cy="1884102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14114273" y="8395299"/>
            <a:ext cx="1939682" cy="18257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8109" y="2708858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50780" y="81443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380" y="538014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84108" y="1404070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4535" y="1472114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5655" y="1852585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7067" y="1528469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42914" y="1102782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548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0" y="457200"/>
            <a:ext cx="10668000" cy="2171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4055" y="754440"/>
            <a:ext cx="1046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nào </a:t>
            </a: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phải là đặc điểm nghệ thuật của bài thơ Phò giá về kinh?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63932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ảnh ước lệ, giàu ý nghĩa biểu tượng.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2220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thức diễn đạt cô đúc, dồn nén cảm xúc vào bên trong ý tưởng.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28575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Thể thơ ngũ ngôn tứ tuyệt cô đọng, hàm súc.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6101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Giọng điệu sảng khoái, hân hoan, tự hào.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49200" y="4076959"/>
            <a:ext cx="4421750" cy="329608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48431" y="4917086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" y="263259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27784" y="7727603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1163" y="4516698"/>
            <a:ext cx="1849583" cy="1884102"/>
          </a:xfrm>
          <a:prstGeom prst="rect">
            <a:avLst/>
          </a:prstGeom>
        </p:spPr>
      </p:pic>
      <p:pic>
        <p:nvPicPr>
          <p:cNvPr id="21" name="q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4144130" y="8325281"/>
            <a:ext cx="1857870" cy="189883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5" y="2674532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6" y="47117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5" y="503688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79723" y="1369744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50" y="1437788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70" y="1818259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3" y="1494143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9" y="1068456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834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1800" y="457200"/>
            <a:ext cx="8801100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2076" y="914248"/>
            <a:ext cx="8342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 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 vần chân ở những dòng thơ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5433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và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1, và 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1, 3 và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106263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 3 và 4.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9400840" y="35210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6121" y="43611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8910" y="5782882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55783" y="7173102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79162" y="4297537"/>
            <a:ext cx="1849583" cy="1884102"/>
          </a:xfrm>
          <a:prstGeom prst="rect">
            <a:avLst/>
          </a:prstGeom>
        </p:spPr>
      </p:pic>
      <p:pic>
        <p:nvPicPr>
          <p:cNvPr id="21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3957453" y="8115300"/>
            <a:ext cx="2044547" cy="202552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3958030" y="2628044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430701" y="629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00" y="457200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464028" y="1323256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094455" y="1391300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15575" y="1771771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196988" y="1447655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622834" y="1021968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89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0734251" cy="21105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4794" y="652655"/>
            <a:ext cx="10217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nhắc đến hai trận đánh ở Hàm Tử và Chương Dương?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7979663"/>
            <a:ext cx="94488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Khẳng định đây là những chiến thắng hào hùng trước kẻ thù xâm lược và bộc lộ niềm tự hào dân tộc.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2385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đây là hai trận chiến ông trực tiếp tham gia và lập được chiến công vang đội.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đây là hai địa danh nổi tiếng của dân tộc.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799214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Vì đây là hai trận đánh dữ dội nhất trong kháng chiến chống quân Mông Nguyên.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39251" y="4001180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74532" y="4841307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6062777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296097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19594" y="4577432"/>
            <a:ext cx="1849583" cy="1884102"/>
          </a:xfrm>
          <a:prstGeom prst="rect">
            <a:avLst/>
          </a:prstGeom>
        </p:spPr>
      </p:pic>
      <p:pic>
        <p:nvPicPr>
          <p:cNvPr id="21" name="q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295" y="8115299"/>
            <a:ext cx="2248763" cy="2248763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46237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18908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08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52236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182663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03783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85195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11042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96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1310411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026" y="725589"/>
            <a:ext cx="973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mong muốn một nền thái bình thịnh trị?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896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ông thấu hiểu sự khổ cực, lầm than của nhân dân khi đất nước có chiến tranh.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3920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Vì ông muốn tập trung phát triển kinh tế thay vì chiến tranh để tranh giành lãnh thổ quốc gia.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9061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nước ta không đủ khả năng chống chọi được thêm những kẻ thù xâm lược khác nữa.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420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Vì ông không muốn đất nước tổn thất kinh tế vì chiến tranh.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3945993" y="4220195"/>
            <a:ext cx="4188853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12328" y="5060322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51" y="6452318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224" y="7842538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4603" y="4966973"/>
            <a:ext cx="1849583" cy="1884102"/>
          </a:xfrm>
          <a:prstGeom prst="rect">
            <a:avLst/>
          </a:prstGeom>
        </p:spPr>
      </p:pic>
      <p:pic>
        <p:nvPicPr>
          <p:cNvPr id="21" name="q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4173039" y="8334314"/>
            <a:ext cx="1828961" cy="20332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3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4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4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79722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49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69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1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8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02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545C162F-74E2-5A6A-F7B6-119AAABFE925}"/>
              </a:ext>
            </a:extLst>
          </p:cNvPr>
          <p:cNvSpPr/>
          <p:nvPr/>
        </p:nvSpPr>
        <p:spPr>
          <a:xfrm rot="5400000">
            <a:off x="14148138" y="-7266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412A-4112-2F09-A4C7-E167BFCD5B31}"/>
              </a:ext>
            </a:extLst>
          </p:cNvPr>
          <p:cNvSpPr txBox="1"/>
          <p:nvPr/>
        </p:nvSpPr>
        <p:spPr>
          <a:xfrm>
            <a:off x="837049" y="143125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4B8D0-2E2B-68FC-8F0C-0D5250761568}"/>
              </a:ext>
            </a:extLst>
          </p:cNvPr>
          <p:cNvSpPr/>
          <p:nvPr/>
        </p:nvSpPr>
        <p:spPr>
          <a:xfrm>
            <a:off x="10439400" y="8921534"/>
            <a:ext cx="735427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ctr" defTabSz="1027731"/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Trần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Quang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Khải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(1241 – 1294)</a:t>
            </a:r>
            <a:endParaRPr lang="en-SG" sz="4000" b="1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8D1EC-1410-6F8F-5564-696F431B6D0B}"/>
              </a:ext>
            </a:extLst>
          </p:cNvPr>
          <p:cNvSpPr/>
          <p:nvPr/>
        </p:nvSpPr>
        <p:spPr>
          <a:xfrm>
            <a:off x="1413164" y="2382274"/>
            <a:ext cx="8363522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Quê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: Nam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Định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5E679-5B49-E6C2-6E44-75D0878A64C3}"/>
              </a:ext>
            </a:extLst>
          </p:cNvPr>
          <p:cNvSpPr/>
          <p:nvPr/>
        </p:nvSpPr>
        <p:spPr>
          <a:xfrm>
            <a:off x="1413164" y="4374574"/>
            <a:ext cx="8363522" cy="3797191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à một võ tướng kiệt xuất, được phong Thượng Tướng, có công lớn trong hai cuộc kháng chiến chống Mông Nguyên (1284-1285; 1287 – 1288), đặc biệt là hai trận Hàm Tử và Chương Dương…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44768-C667-0E45-6E8E-1040381B541C}"/>
              </a:ext>
            </a:extLst>
          </p:cNvPr>
          <p:cNvSpPr/>
          <p:nvPr/>
        </p:nvSpPr>
        <p:spPr>
          <a:xfrm>
            <a:off x="1413164" y="8188998"/>
            <a:ext cx="8363522" cy="1334979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Ông là người học rộng, giỏi thơ phú;</a:t>
            </a:r>
          </a:p>
          <a:p>
            <a:pPr algn="just" defTabSz="1371600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Tác phẩm tiêu biểu "Lạc Đạo tập".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CF917-A7BB-115C-1778-3B24C8AE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8792" y="2062834"/>
            <a:ext cx="7620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D6D136-CEC9-E4A4-6CB1-83B746A2C6B2}"/>
              </a:ext>
            </a:extLst>
          </p:cNvPr>
          <p:cNvSpPr/>
          <p:nvPr/>
        </p:nvSpPr>
        <p:spPr>
          <a:xfrm>
            <a:off x="1413164" y="3118143"/>
            <a:ext cx="8283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Là con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8657244-48E8-89CB-1799-FCC238CD3D7A}"/>
              </a:ext>
            </a:extLst>
          </p:cNvPr>
          <p:cNvSpPr/>
          <p:nvPr/>
        </p:nvSpPr>
        <p:spPr>
          <a:xfrm>
            <a:off x="274771" y="9525269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6E9EF-2F38-C6BD-FE2A-CD175271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99" y="1172409"/>
            <a:ext cx="9144001" cy="2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40D119-6321-7D89-B388-524464C3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652379"/>
            <a:ext cx="1028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altLang="en-US" sz="4400" b="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B5101-02F7-DEFB-28D9-6FB09EE5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4" y="421582"/>
            <a:ext cx="6323456" cy="550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F2F6B-9704-0E51-5AF3-449FF2EC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331" y="4914900"/>
            <a:ext cx="6562725" cy="5126020"/>
          </a:xfrm>
          <a:custGeom>
            <a:avLst/>
            <a:gdLst>
              <a:gd name="connsiteX0" fmla="*/ 0 w 6562725"/>
              <a:gd name="connsiteY0" fmla="*/ 0 h 5126020"/>
              <a:gd name="connsiteX1" fmla="*/ 6562725 w 6562725"/>
              <a:gd name="connsiteY1" fmla="*/ 0 h 5126020"/>
              <a:gd name="connsiteX2" fmla="*/ 6562725 w 6562725"/>
              <a:gd name="connsiteY2" fmla="*/ 5126020 h 5126020"/>
              <a:gd name="connsiteX3" fmla="*/ 0 w 6562725"/>
              <a:gd name="connsiteY3" fmla="*/ 5126020 h 5126020"/>
              <a:gd name="connsiteX4" fmla="*/ 0 w 6562725"/>
              <a:gd name="connsiteY4" fmla="*/ 0 h 51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725" h="5126020" fill="none" extrusionOk="0">
                <a:moveTo>
                  <a:pt x="0" y="0"/>
                </a:moveTo>
                <a:cubicBezTo>
                  <a:pt x="3022294" y="154762"/>
                  <a:pt x="3690323" y="9613"/>
                  <a:pt x="6562725" y="0"/>
                </a:cubicBezTo>
                <a:cubicBezTo>
                  <a:pt x="6418502" y="1721634"/>
                  <a:pt x="6459859" y="4288310"/>
                  <a:pt x="6562725" y="5126020"/>
                </a:cubicBezTo>
                <a:cubicBezTo>
                  <a:pt x="5006696" y="5272912"/>
                  <a:pt x="1889579" y="5265208"/>
                  <a:pt x="0" y="5126020"/>
                </a:cubicBezTo>
                <a:cubicBezTo>
                  <a:pt x="-35490" y="4068251"/>
                  <a:pt x="169301" y="907620"/>
                  <a:pt x="0" y="0"/>
                </a:cubicBezTo>
                <a:close/>
              </a:path>
              <a:path w="6562725" h="5126020" stroke="0" extrusionOk="0">
                <a:moveTo>
                  <a:pt x="0" y="0"/>
                </a:moveTo>
                <a:cubicBezTo>
                  <a:pt x="1969111" y="145537"/>
                  <a:pt x="4748760" y="-18345"/>
                  <a:pt x="6562725" y="0"/>
                </a:cubicBezTo>
                <a:cubicBezTo>
                  <a:pt x="6682640" y="1174057"/>
                  <a:pt x="6729839" y="3120593"/>
                  <a:pt x="6562725" y="5126020"/>
                </a:cubicBezTo>
                <a:cubicBezTo>
                  <a:pt x="4646427" y="5195507"/>
                  <a:pt x="2096662" y="5040993"/>
                  <a:pt x="0" y="5126020"/>
                </a:cubicBezTo>
                <a:cubicBezTo>
                  <a:pt x="130868" y="2993694"/>
                  <a:pt x="-159964" y="7041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141739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C0AFC9B-B174-9BA7-D5C1-E1E61E53A821}"/>
              </a:ext>
            </a:extLst>
          </p:cNvPr>
          <p:cNvSpPr/>
          <p:nvPr/>
        </p:nvSpPr>
        <p:spPr>
          <a:xfrm>
            <a:off x="16458056" y="-3464"/>
            <a:ext cx="3048000" cy="4753216"/>
          </a:xfrm>
          <a:custGeom>
            <a:avLst/>
            <a:gdLst/>
            <a:ahLst/>
            <a:cxnLst/>
            <a:rect l="l" t="t" r="r" b="b"/>
            <a:pathLst>
              <a:path w="4218671" h="6578824">
                <a:moveTo>
                  <a:pt x="0" y="0"/>
                </a:moveTo>
                <a:lnTo>
                  <a:pt x="4218671" y="0"/>
                </a:lnTo>
                <a:lnTo>
                  <a:pt x="4218671" y="6578824"/>
                </a:lnTo>
                <a:lnTo>
                  <a:pt x="0" y="6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033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D95D7E-F0AA-E861-B2F1-2C82B2DBDA33}"/>
              </a:ext>
            </a:extLst>
          </p:cNvPr>
          <p:cNvSpPr txBox="1"/>
          <p:nvPr/>
        </p:nvSpPr>
        <p:spPr>
          <a:xfrm>
            <a:off x="5410200" y="612031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83BB68-F268-BCB1-5F74-A34F84C702FC}"/>
              </a:ext>
            </a:extLst>
          </p:cNvPr>
          <p:cNvGrpSpPr/>
          <p:nvPr/>
        </p:nvGrpSpPr>
        <p:grpSpPr>
          <a:xfrm>
            <a:off x="2273785" y="1183455"/>
            <a:ext cx="4806708" cy="4138331"/>
            <a:chOff x="1447800" y="2056410"/>
            <a:chExt cx="4806708" cy="4138331"/>
          </a:xfrm>
        </p:grpSpPr>
        <p:pic>
          <p:nvPicPr>
            <p:cNvPr id="3" name="Picture 2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762000" y="5067300"/>
            <a:ext cx="7467600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3288651" y="7734300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28CE482-9725-C91D-C164-0CFE59889956}"/>
              </a:ext>
            </a:extLst>
          </p:cNvPr>
          <p:cNvSpPr/>
          <p:nvPr/>
        </p:nvSpPr>
        <p:spPr>
          <a:xfrm flipH="1">
            <a:off x="14858999" y="-27872"/>
            <a:ext cx="3429001" cy="3145527"/>
          </a:xfrm>
          <a:custGeom>
            <a:avLst/>
            <a:gdLst/>
            <a:ahLst/>
            <a:cxnLst/>
            <a:rect l="l" t="t" r="r" b="b"/>
            <a:pathLst>
              <a:path w="4232988" h="4950863">
                <a:moveTo>
                  <a:pt x="0" y="0"/>
                </a:moveTo>
                <a:lnTo>
                  <a:pt x="4232987" y="0"/>
                </a:lnTo>
                <a:lnTo>
                  <a:pt x="4232987" y="4950862"/>
                </a:lnTo>
                <a:lnTo>
                  <a:pt x="0" y="4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83BB68-F268-BCB1-5F74-A34F84C702FC}"/>
              </a:ext>
            </a:extLst>
          </p:cNvPr>
          <p:cNvGrpSpPr/>
          <p:nvPr/>
        </p:nvGrpSpPr>
        <p:grpSpPr>
          <a:xfrm>
            <a:off x="10474446" y="1183455"/>
            <a:ext cx="4806708" cy="4138331"/>
            <a:chOff x="1447800" y="2056410"/>
            <a:chExt cx="4806708" cy="4138331"/>
          </a:xfrm>
        </p:grpSpPr>
        <p:pic>
          <p:nvPicPr>
            <p:cNvPr id="16" name="Picture 15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9296400" y="5649661"/>
            <a:ext cx="74676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1275490"/>
            <a:ext cx="8554062" cy="4289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016" y="352159"/>
            <a:ext cx="9535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2" y="1275488"/>
            <a:ext cx="9144000" cy="428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5565058"/>
            <a:ext cx="8554060" cy="444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1" y="5565057"/>
            <a:ext cx="9144002" cy="44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6FE5236-B1A0-677D-8F62-C637542269A4}"/>
              </a:ext>
            </a:extLst>
          </p:cNvPr>
          <p:cNvSpPr txBox="1"/>
          <p:nvPr/>
        </p:nvSpPr>
        <p:spPr>
          <a:xfrm>
            <a:off x="1371600" y="682336"/>
            <a:ext cx="7467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Tr?n Quang Kh?i: Tác ph?m: T?ng Giá Hoàn Kinh S?">
            <a:extLst>
              <a:ext uri="{FF2B5EF4-FFF2-40B4-BE49-F238E27FC236}">
                <a16:creationId xmlns:a16="http://schemas.microsoft.com/office/drawing/2014/main" id="{58958503-3099-E7C5-30B3-D0CEE51F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16893"/>
            <a:ext cx="7848600" cy="89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F7370691-9727-73E4-E238-62E9634C9BD9}"/>
              </a:ext>
            </a:extLst>
          </p:cNvPr>
          <p:cNvSpPr/>
          <p:nvPr/>
        </p:nvSpPr>
        <p:spPr>
          <a:xfrm>
            <a:off x="-1752600" y="7886700"/>
            <a:ext cx="4114800" cy="32506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537EF-4BDC-0990-B973-C01B02476827}"/>
              </a:ext>
            </a:extLst>
          </p:cNvPr>
          <p:cNvSpPr/>
          <p:nvPr/>
        </p:nvSpPr>
        <p:spPr>
          <a:xfrm>
            <a:off x="2743199" y="2781300"/>
            <a:ext cx="6560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khoắn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594" y="1220304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800" y="32385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985" y="60392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18173" y="36540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8750783" y="205275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nghĩa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33880" y="474957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392FED-71EE-14B6-B9C1-D3B9B3AD0FE2}"/>
              </a:ext>
            </a:extLst>
          </p:cNvPr>
          <p:cNvSpPr/>
          <p:nvPr/>
        </p:nvSpPr>
        <p:spPr>
          <a:xfrm>
            <a:off x="10363200" y="6562487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TRẦN TRỌNG KIM dịch, NXB Tân Việt, Hà Nội, 1951)</a:t>
            </a:r>
          </a:p>
        </p:txBody>
      </p:sp>
    </p:spTree>
    <p:extLst>
      <p:ext uri="{BB962C8B-B14F-4D97-AF65-F5344CB8AC3E}">
        <p14:creationId xmlns:p14="http://schemas.microsoft.com/office/powerpoint/2010/main" val="176399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3705</Words>
  <Application>Microsoft Office PowerPoint</Application>
  <PresentationFormat>Custom</PresentationFormat>
  <Paragraphs>335</Paragraphs>
  <Slides>37</Slides>
  <Notes>29</Notes>
  <HiddenSlides>0</HiddenSlides>
  <MMClips>26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Wingdings</vt:lpstr>
      <vt:lpstr>Calibri</vt:lpstr>
      <vt:lpstr>Nunito Bold</vt:lpstr>
      <vt:lpstr>Malgun Gothic</vt:lpstr>
      <vt:lpstr>Nunito</vt:lpstr>
      <vt:lpstr>Times New Roman</vt:lpstr>
      <vt:lpstr>NSimSun</vt:lpstr>
      <vt:lpstr>#9Slide05 Fourth Medium</vt:lpstr>
      <vt:lpstr>#9Slide07 HLT Fall For You</vt:lpstr>
      <vt:lpstr>#9Slide05 SVNSteady</vt:lpstr>
      <vt:lpstr>Cambria</vt:lpstr>
      <vt:lpstr>#9Slide04 Podkova Bold</vt:lpstr>
      <vt:lpstr>#9Slide05 FS Blonde Script</vt:lpstr>
      <vt:lpstr>#9Slide05 SVNBeauty Atok Script</vt:lpstr>
      <vt:lpstr>SimSun</vt:lpstr>
      <vt:lpstr>#9Slide05 Angelline</vt:lpstr>
      <vt:lpstr>#9Slide05 SVNFadilla</vt:lpstr>
      <vt:lpstr>Microsoft YaHei</vt:lpstr>
      <vt:lpstr>#9Slide07 SVNBango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Bố cục, mạch cảm xúc, cảm hứng chủ đạo: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giao tiếp văn chương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Traveling in Japan modern presentation</dc:title>
  <dc:creator>hello</dc:creator>
  <cp:lastModifiedBy>Nguyễn Thùy</cp:lastModifiedBy>
  <cp:revision>53</cp:revision>
  <dcterms:created xsi:type="dcterms:W3CDTF">2006-08-16T00:00:00Z</dcterms:created>
  <dcterms:modified xsi:type="dcterms:W3CDTF">2024-09-25T22:32:28Z</dcterms:modified>
  <dc:identifier>DAGCf4BN4jA</dc:identifier>
</cp:coreProperties>
</file>