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 id="2147483775" r:id="rId2"/>
  </p:sldMasterIdLst>
  <p:notesMasterIdLst>
    <p:notesMasterId r:id="rId23"/>
  </p:notesMasterIdLst>
  <p:sldIdLst>
    <p:sldId id="395" r:id="rId3"/>
    <p:sldId id="396" r:id="rId4"/>
    <p:sldId id="375" r:id="rId5"/>
    <p:sldId id="376" r:id="rId6"/>
    <p:sldId id="401" r:id="rId7"/>
    <p:sldId id="404" r:id="rId8"/>
    <p:sldId id="388" r:id="rId9"/>
    <p:sldId id="389" r:id="rId10"/>
    <p:sldId id="379" r:id="rId11"/>
    <p:sldId id="391" r:id="rId12"/>
    <p:sldId id="403" r:id="rId13"/>
    <p:sldId id="378" r:id="rId14"/>
    <p:sldId id="384" r:id="rId15"/>
    <p:sldId id="393" r:id="rId16"/>
    <p:sldId id="394" r:id="rId17"/>
    <p:sldId id="392" r:id="rId18"/>
    <p:sldId id="398" r:id="rId19"/>
    <p:sldId id="399" r:id="rId20"/>
    <p:sldId id="386" r:id="rId21"/>
    <p:sldId id="400"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9Slide07 IcielSoup of Justice" panose="020B0604020202020204" charset="0"/>
      <p:regular r:id="rId28"/>
    </p:embeddedFont>
    <p:embeddedFont>
      <p:font typeface="宋体" panose="02010600030101010101" pitchFamily="2" charset="-122"/>
      <p:regular r:id="rId29"/>
    </p:embeddedFont>
    <p:embeddedFont>
      <p:font typeface="#9Slide07 SVNBango" panose="02000000000000000000" charset="0"/>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C9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8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283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1562304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673370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46815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F6755-E250-4529-81B2-D27EF6FDE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08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152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759264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28619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338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F6755-E250-4529-81B2-D27EF6FDE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9333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F6755-E250-4529-81B2-D27EF6FDE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5683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733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7E8D8-F5DD-43BE-9FD2-9534E5625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261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0454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245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1231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5590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46569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99388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42303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9/24/2024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00283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9/24/2024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77722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9/24/2024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68591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41519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2853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91171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5015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90197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411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3731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3609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709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352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6717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5878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7CAB675-0451-46BA-B838-2996E7357EA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664AD2-069D-416A-AF7A-E600FA375D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142242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2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7184020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30"/>
            <a:ext cx="9144000" cy="5076927"/>
          </a:xfrm>
          <a:prstGeom prst="rect">
            <a:avLst/>
          </a:prstGeom>
        </p:spPr>
      </p:pic>
    </p:spTree>
    <p:extLst>
      <p:ext uri="{BB962C8B-B14F-4D97-AF65-F5344CB8AC3E}">
        <p14:creationId xmlns:p14="http://schemas.microsoft.com/office/powerpoint/2010/main" val="982767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75438" y="686483"/>
            <a:ext cx="8612084" cy="1754326"/>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smtClean="0">
                <a:ln>
                  <a:noFill/>
                </a:ln>
                <a:solidFill>
                  <a:prstClr val="black"/>
                </a:solidFill>
                <a:effectLst/>
                <a:uLnTx/>
                <a:uFillTx/>
                <a:latin typeface="Times New Roman" panose="02020603050405020304" pitchFamily="18" charset="0"/>
                <a:cs typeface="Arial"/>
                <a:sym typeface="Arial"/>
              </a:rPr>
              <a:t>Bài</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Arial"/>
                <a:sym typeface="Arial"/>
              </a:rPr>
              <a:t> 1 (SGK – 18) </a:t>
            </a:r>
            <a:r>
              <a:rPr kumimoji="0" lang="vi-VN" sz="1800" b="1" i="0" u="none" strike="noStrike" kern="0" cap="none" spc="0" normalizeH="0" baseline="0" noProof="0" dirty="0" smtClean="0">
                <a:ln>
                  <a:noFill/>
                </a:ln>
                <a:solidFill>
                  <a:prstClr val="black"/>
                </a:solidFill>
                <a:effectLst/>
                <a:uLnTx/>
                <a:uFillTx/>
                <a:latin typeface="Times New Roman" panose="02020603050405020304" pitchFamily="18" charset="0"/>
                <a:cs typeface="Arial"/>
                <a:sym typeface="Arial"/>
              </a:rPr>
              <a:t>Trong </a:t>
            </a:r>
            <a:r>
              <a:rPr kumimoji="0" lang="vi-VN" sz="1800" b="1"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các tác phẩm dưới đây, tác phẩm nào viết bằng chữ Hán, tác phẩm nào viết bằng chữ Nôm, tác phẩm nào viết bằng chữ Quốc ngữ?</a:t>
            </a:r>
            <a:endParaRPr kumimoji="0" lang="en-US" sz="1800" b="1" i="0" u="none" strike="noStrike" kern="0" cap="none" spc="0" normalizeH="0" baseline="0" noProof="0" dirty="0">
              <a:ln>
                <a:noFill/>
              </a:ln>
              <a:solidFill>
                <a:prstClr val="black"/>
              </a:solidFill>
              <a:effectLst/>
              <a:uLnTx/>
              <a:uFillTx/>
              <a:latin typeface="Calibri"/>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Sông núi nước Nam</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 (khuyết danh),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Hịch tướng sĩ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(Trần Quốc Tuấn),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Quốc âm thi tập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(Nguyễn Trãi),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Truyện Kiều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(Nguyễn Du),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Truyện Lục Vân Tiên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(Nguyễn Đình Chiểu),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Tuyên ngôn Độc lập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(Hồ Chí Minh),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Nhật kí trong tù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(Hồ Chí Minh),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Tắt đèn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(Ngô Tất Tố),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Lão Hạc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(Nam Cao),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Dế Mèn phiêu lưu kí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(Tô Hoài).</a:t>
            </a:r>
          </a:p>
        </p:txBody>
      </p:sp>
    </p:spTree>
    <p:extLst>
      <p:ext uri="{BB962C8B-B14F-4D97-AF65-F5344CB8AC3E}">
        <p14:creationId xmlns:p14="http://schemas.microsoft.com/office/powerpoint/2010/main" val="37886982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6A72D5-A3DB-4B28-8831-827CA8B5860C}"/>
              </a:ext>
            </a:extLst>
          </p:cNvPr>
          <p:cNvGrpSpPr/>
          <p:nvPr/>
        </p:nvGrpSpPr>
        <p:grpSpPr>
          <a:xfrm>
            <a:off x="1859972" y="1"/>
            <a:ext cx="6370738" cy="825190"/>
            <a:chOff x="4495800" y="2130029"/>
            <a:chExt cx="4100351" cy="1863621"/>
          </a:xfrm>
        </p:grpSpPr>
        <p:grpSp>
          <p:nvGrpSpPr>
            <p:cNvPr id="8" name="Group 19"/>
            <p:cNvGrpSpPr/>
            <p:nvPr/>
          </p:nvGrpSpPr>
          <p:grpSpPr>
            <a:xfrm>
              <a:off x="4495800" y="2130029"/>
              <a:ext cx="4100351" cy="1863621"/>
              <a:chOff x="0" y="-57150"/>
              <a:chExt cx="2438449" cy="903582"/>
            </a:xfrm>
          </p:grpSpPr>
          <p:sp>
            <p:nvSpPr>
              <p:cNvPr id="9" name="Freeform 20"/>
              <p:cNvSpPr/>
              <p:nvPr/>
            </p:nvSpPr>
            <p:spPr>
              <a:xfrm>
                <a:off x="0" y="0"/>
                <a:ext cx="2438449" cy="846432"/>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solidFill>
                <a:srgbClr val="7E7853"/>
              </a:solidFill>
            </p:spPr>
          </p:sp>
          <p:sp>
            <p:nvSpPr>
              <p:cNvPr id="10" name="TextBox 21"/>
              <p:cNvSpPr txBox="1"/>
              <p:nvPr/>
            </p:nvSpPr>
            <p:spPr>
              <a:xfrm>
                <a:off x="0" y="-57150"/>
                <a:ext cx="1937678" cy="651014"/>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1" name="文本框 17">
              <a:extLst>
                <a:ext uri="{FF2B5EF4-FFF2-40B4-BE49-F238E27FC236}">
                  <a16:creationId xmlns:a16="http://schemas.microsoft.com/office/drawing/2014/main" id="{069AB095-F8D2-4BC8-A6FB-89AEAB009398}"/>
                </a:ext>
              </a:extLst>
            </p:cNvPr>
            <p:cNvSpPr txBox="1"/>
            <p:nvPr/>
          </p:nvSpPr>
          <p:spPr>
            <a:xfrm>
              <a:off x="4495800" y="2339717"/>
              <a:ext cx="4100351" cy="153888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4400" b="1" i="0" u="none" strike="noStrike" kern="1200" cap="none" spc="0" normalizeH="0" baseline="0" noProof="0" dirty="0">
                  <a:ln>
                    <a:noFill/>
                  </a:ln>
                  <a:solidFill>
                    <a:prstClr val="white"/>
                  </a:solidFill>
                  <a:effectLst/>
                  <a:uLnTx/>
                  <a:uFillTx/>
                  <a:latin typeface="#9Slide07 IcielSoup of Justice" pitchFamily="2" charset="0"/>
                  <a:ea typeface="宋体" panose="02010600030101010101" pitchFamily="2" charset="-122"/>
                  <a:cs typeface="Times New Roman" panose="02020603050405020304" pitchFamily="18" charset="0"/>
                  <a:sym typeface="Arial"/>
                </a:rPr>
                <a:t>NHANH TAY – TINH MẮT</a:t>
              </a:r>
              <a:endParaRPr kumimoji="0" lang="zh-CN" altLang="en-US" sz="4400" b="1" i="0" u="none" strike="noStrike" kern="1200" cap="none" spc="0" normalizeH="0" baseline="0" noProof="0" dirty="0">
                <a:ln>
                  <a:noFill/>
                </a:ln>
                <a:solidFill>
                  <a:prstClr val="white"/>
                </a:solidFill>
                <a:effectLst/>
                <a:uLnTx/>
                <a:uFillTx/>
                <a:latin typeface="#9Slide07 IcielSoup of Justice" pitchFamily="2" charset="0"/>
                <a:ea typeface="黑体"/>
                <a:cs typeface="Times New Roman" panose="02020603050405020304" pitchFamily="18" charset="0"/>
                <a:sym typeface="Arial"/>
              </a:endParaRPr>
            </a:p>
          </p:txBody>
        </p:sp>
      </p:grpSp>
      <p:graphicFrame>
        <p:nvGraphicFramePr>
          <p:cNvPr id="17" name="Table 16"/>
          <p:cNvGraphicFramePr>
            <a:graphicFrameLocks noGrp="1"/>
          </p:cNvGraphicFramePr>
          <p:nvPr>
            <p:extLst>
              <p:ext uri="{D42A27DB-BD31-4B8C-83A1-F6EECF244321}">
                <p14:modId xmlns:p14="http://schemas.microsoft.com/office/powerpoint/2010/main" val="294207361"/>
              </p:ext>
            </p:extLst>
          </p:nvPr>
        </p:nvGraphicFramePr>
        <p:xfrm>
          <a:off x="388946" y="3176561"/>
          <a:ext cx="6379845" cy="1284143"/>
        </p:xfrm>
        <a:graphic>
          <a:graphicData uri="http://schemas.openxmlformats.org/drawingml/2006/table">
            <a:tbl>
              <a:tblPr firstRow="1" bandRow="1">
                <a:tableStyleId>{3DCDA487-4273-467D-A875-C8748591B622}</a:tableStyleId>
              </a:tblPr>
              <a:tblGrid>
                <a:gridCol w="2126615">
                  <a:extLst>
                    <a:ext uri="{9D8B030D-6E8A-4147-A177-3AD203B41FA5}">
                      <a16:colId xmlns:a16="http://schemas.microsoft.com/office/drawing/2014/main" val="2876165565"/>
                    </a:ext>
                  </a:extLst>
                </a:gridCol>
                <a:gridCol w="2126615">
                  <a:extLst>
                    <a:ext uri="{9D8B030D-6E8A-4147-A177-3AD203B41FA5}">
                      <a16:colId xmlns:a16="http://schemas.microsoft.com/office/drawing/2014/main" val="3818415271"/>
                    </a:ext>
                  </a:extLst>
                </a:gridCol>
                <a:gridCol w="2126615">
                  <a:extLst>
                    <a:ext uri="{9D8B030D-6E8A-4147-A177-3AD203B41FA5}">
                      <a16:colId xmlns:a16="http://schemas.microsoft.com/office/drawing/2014/main" val="527054380"/>
                    </a:ext>
                  </a:extLst>
                </a:gridCol>
              </a:tblGrid>
              <a:tr h="478559">
                <a:tc>
                  <a:txBody>
                    <a:bodyPr/>
                    <a:lstStyle/>
                    <a:p>
                      <a:pPr algn="ctr"/>
                      <a:r>
                        <a:rPr lang="en-US" sz="2000" b="1" dirty="0" err="1">
                          <a:latin typeface="Times New Roman" panose="02020603050405020304" pitchFamily="18" charset="0"/>
                          <a:cs typeface="Times New Roman" panose="02020603050405020304" pitchFamily="18" charset="0"/>
                        </a:rPr>
                        <a:t>Chữ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Hán</a:t>
                      </a:r>
                      <a:endParaRPr lang="en-US" sz="2000" b="1" dirty="0">
                        <a:latin typeface="Times New Roman" panose="02020603050405020304" pitchFamily="18" charset="0"/>
                        <a:cs typeface="Times New Roman" panose="02020603050405020304" pitchFamily="18" charset="0"/>
                      </a:endParaRPr>
                    </a:p>
                  </a:txBody>
                  <a:tcPr>
                    <a:solidFill>
                      <a:srgbClr val="EEC9A4"/>
                    </a:solidFill>
                  </a:tcPr>
                </a:tc>
                <a:tc>
                  <a:txBody>
                    <a:bodyPr/>
                    <a:lstStyle/>
                    <a:p>
                      <a:pPr algn="ctr"/>
                      <a:r>
                        <a:rPr lang="en-US" sz="2000" b="1" dirty="0" err="1">
                          <a:latin typeface="Times New Roman" panose="02020603050405020304" pitchFamily="18" charset="0"/>
                          <a:cs typeface="Times New Roman" panose="02020603050405020304" pitchFamily="18" charset="0"/>
                        </a:rPr>
                        <a:t>Chữ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Nôm</a:t>
                      </a:r>
                      <a:endParaRPr lang="en-US" sz="2000" b="1" dirty="0">
                        <a:latin typeface="Times New Roman" panose="02020603050405020304" pitchFamily="18" charset="0"/>
                        <a:cs typeface="Times New Roman" panose="02020603050405020304" pitchFamily="18" charset="0"/>
                      </a:endParaRPr>
                    </a:p>
                  </a:txBody>
                  <a:tcPr>
                    <a:solidFill>
                      <a:srgbClr val="EEC9A4"/>
                    </a:solidFill>
                  </a:tcPr>
                </a:tc>
                <a:tc>
                  <a:txBody>
                    <a:bodyPr/>
                    <a:lstStyle/>
                    <a:p>
                      <a:pPr algn="ctr"/>
                      <a:r>
                        <a:rPr lang="en-US" sz="2000" b="1" dirty="0" err="1">
                          <a:latin typeface="Times New Roman" panose="02020603050405020304" pitchFamily="18" charset="0"/>
                          <a:cs typeface="Times New Roman" panose="02020603050405020304" pitchFamily="18" charset="0"/>
                        </a:rPr>
                        <a:t>Chữ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Quốc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ngữ</a:t>
                      </a:r>
                      <a:endParaRPr lang="en-US" sz="2000" b="1" dirty="0">
                        <a:latin typeface="Times New Roman" panose="02020603050405020304" pitchFamily="18" charset="0"/>
                        <a:cs typeface="Times New Roman" panose="02020603050405020304" pitchFamily="18" charset="0"/>
                      </a:endParaRPr>
                    </a:p>
                  </a:txBody>
                  <a:tcPr>
                    <a:solidFill>
                      <a:srgbClr val="EEC9A4"/>
                    </a:solidFill>
                  </a:tcPr>
                </a:tc>
                <a:extLst>
                  <a:ext uri="{0D108BD9-81ED-4DB2-BD59-A6C34878D82A}">
                    <a16:rowId xmlns:a16="http://schemas.microsoft.com/office/drawing/2014/main" val="232824475"/>
                  </a:ext>
                </a:extLst>
              </a:tr>
              <a:tr h="805584">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8655783"/>
                  </a:ext>
                </a:extLst>
              </a:tr>
            </a:tbl>
          </a:graphicData>
        </a:graphic>
      </p:graphicFrame>
      <p:sp>
        <p:nvSpPr>
          <p:cNvPr id="18" name="Rectangle 17"/>
          <p:cNvSpPr/>
          <p:nvPr/>
        </p:nvSpPr>
        <p:spPr>
          <a:xfrm>
            <a:off x="241984" y="821242"/>
            <a:ext cx="8612084" cy="2308324"/>
          </a:xfrm>
          <a:prstGeom prst="rect">
            <a:avLst/>
          </a:prstGeom>
        </p:spPr>
        <p:txBody>
          <a:bodyPr wrap="square">
            <a:spAutoFit/>
          </a:bodyPr>
          <a:lstStyle/>
          <a:p>
            <a:pPr lvl="0" algn="just">
              <a:defRPr/>
            </a:pPr>
            <a:r>
              <a:rPr lang="en-US" sz="1800" b="1" dirty="0" err="1" smtClean="0">
                <a:solidFill>
                  <a:prstClr val="black"/>
                </a:solidFill>
                <a:latin typeface="Times New Roman" panose="02020603050405020304" pitchFamily="18" charset="0"/>
              </a:rPr>
              <a:t>Luật</a:t>
            </a:r>
            <a:r>
              <a:rPr lang="en-US" sz="1800" b="1" dirty="0" smtClean="0">
                <a:solidFill>
                  <a:prstClr val="black"/>
                </a:solidFill>
                <a:latin typeface="Times New Roman" panose="02020603050405020304" pitchFamily="18" charset="0"/>
              </a:rPr>
              <a:t> </a:t>
            </a:r>
            <a:r>
              <a:rPr lang="en-US" sz="1800" b="1" dirty="0" err="1" smtClean="0">
                <a:solidFill>
                  <a:prstClr val="black"/>
                </a:solidFill>
                <a:latin typeface="Times New Roman" panose="02020603050405020304" pitchFamily="18" charset="0"/>
              </a:rPr>
              <a:t>chơi</a:t>
            </a:r>
            <a:r>
              <a:rPr lang="en-US" sz="1800" dirty="0" smtClean="0">
                <a:solidFill>
                  <a:schemeClr val="tx1"/>
                </a:solidFill>
                <a:latin typeface="Times New Roman" panose="02020603050405020304" pitchFamily="18" charset="0"/>
                <a:cs typeface="Times New Roman" panose="02020603050405020304" pitchFamily="18" charset="0"/>
              </a:rPr>
              <a:t>:</a:t>
            </a:r>
            <a:endPar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- 3 HS </a:t>
            </a:r>
            <a:r>
              <a:rPr kumimoji="0" lang="en-US" sz="1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bốc</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thăm</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lang="en-US" sz="1800" b="1" dirty="0" err="1" smtClean="0">
                <a:solidFill>
                  <a:prstClr val="black"/>
                </a:solidFill>
                <a:latin typeface="Times New Roman" panose="02020603050405020304" pitchFamily="18" charset="0"/>
                <a:cs typeface="Times New Roman" panose="02020603050405020304" pitchFamily="18" charset="0"/>
              </a:rPr>
              <a:t>lựa</a:t>
            </a:r>
            <a:r>
              <a:rPr lang="en-US" sz="1800" b="1" dirty="0" smtClean="0">
                <a:solidFill>
                  <a:prstClr val="black"/>
                </a:solidFill>
                <a:latin typeface="Times New Roman" panose="02020603050405020304" pitchFamily="18" charset="0"/>
                <a:cs typeface="Times New Roman" panose="02020603050405020304" pitchFamily="18" charset="0"/>
              </a:rPr>
              <a:t> </a:t>
            </a:r>
            <a:r>
              <a:rPr lang="en-US" sz="1800" b="1" dirty="0" err="1" smtClean="0">
                <a:solidFill>
                  <a:prstClr val="black"/>
                </a:solidFill>
                <a:latin typeface="Times New Roman" panose="02020603050405020304" pitchFamily="18" charset="0"/>
                <a:cs typeface="Times New Roman" panose="02020603050405020304" pitchFamily="18" charset="0"/>
              </a:rPr>
              <a:t>chọn</a:t>
            </a:r>
            <a:r>
              <a:rPr lang="en-US" sz="1800" b="1" dirty="0" smtClean="0">
                <a:solidFill>
                  <a:prstClr val="black"/>
                </a:solidFill>
                <a:latin typeface="Times New Roman" panose="02020603050405020304" pitchFamily="18" charset="0"/>
                <a:cs typeface="Times New Roman" panose="02020603050405020304" pitchFamily="18" charset="0"/>
              </a:rPr>
              <a:t> </a:t>
            </a:r>
            <a:r>
              <a:rPr kumimoji="0" lang="vi-VN" sz="1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tác </a:t>
            </a:r>
            <a:r>
              <a:rPr kumimoji="0" lang="vi-VN"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phẩm </a:t>
            </a:r>
            <a:r>
              <a:rPr kumimoji="0" lang="vi-VN" sz="1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viết </a:t>
            </a:r>
            <a:r>
              <a:rPr kumimoji="0" lang="vi-VN"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bằng chữ Hán, </a:t>
            </a:r>
            <a:r>
              <a:rPr kumimoji="0" lang="vi-VN" sz="1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chữ </a:t>
            </a:r>
            <a:r>
              <a:rPr kumimoji="0" lang="vi-VN"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Nôm, </a:t>
            </a:r>
            <a:r>
              <a:rPr kumimoji="0" lang="vi-VN" sz="1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chữ </a:t>
            </a:r>
            <a:r>
              <a:rPr kumimoji="0" lang="vi-VN"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Quốc </a:t>
            </a:r>
            <a:r>
              <a:rPr kumimoji="0" lang="vi-VN" sz="1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ngữ</a:t>
            </a:r>
            <a:endParaRPr kumimoji="0" lang="en-US" sz="1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Sau</a:t>
            </a:r>
            <a:r>
              <a:rPr kumimoji="0" lang="en-US" sz="1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đó</a:t>
            </a:r>
            <a:r>
              <a:rPr kumimoji="0" lang="en-US" sz="1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viết</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tên</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các</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tác</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phẩm</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theo</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yêu</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cầu</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mà</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lá</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thăm</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mình</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bốc</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được</a:t>
            </a:r>
            <a:endPar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algn="just">
              <a:defRPr/>
            </a:pPr>
            <a:r>
              <a:rPr kumimoji="0" lang="en-US" sz="1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Thời</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gian</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hoàn</a:t>
            </a:r>
            <a:r>
              <a:rPr kumimoji="0" lang="en-US" sz="18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1800" b="1" i="0" u="none" strike="noStrike" kern="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sym typeface="Arial"/>
              </a:rPr>
              <a:t>thành</a:t>
            </a:r>
            <a:r>
              <a:rPr lang="en-US" sz="1800" dirty="0" smtClean="0">
                <a:solidFill>
                  <a:schemeClr val="tx1"/>
                </a:solidFill>
                <a:latin typeface="Times New Roman" panose="02020603050405020304" pitchFamily="18" charset="0"/>
                <a:cs typeface="Times New Roman" panose="02020603050405020304" pitchFamily="18" charset="0"/>
              </a:rPr>
              <a:t>:</a:t>
            </a:r>
            <a:r>
              <a:rPr lang="en-US" sz="1800" b="1" dirty="0" smtClean="0">
                <a:solidFill>
                  <a:prstClr val="black"/>
                </a:solidFill>
                <a:latin typeface="Times New Roman" panose="02020603050405020304" pitchFamily="18" charset="0"/>
                <a:cs typeface="Times New Roman" panose="02020603050405020304" pitchFamily="18" charset="0"/>
              </a:rPr>
              <a:t> 1p30s</a:t>
            </a:r>
            <a:endPar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Sông núi nước Nam</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 (khuyết danh),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Hịch tướng sĩ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(Trần Quốc Tuấn),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Quốc âm thi tập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(Nguyễn Trãi),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Truyện Kiều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(Nguyễn Du),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Truyện Lục Vân Tiên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(Nguyễn Đình Chiểu),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Tuyên ngôn Độc lập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(Hồ Chí Minh),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Nhật kí trong tù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(Hồ Chí Minh),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Tắt đèn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(Ngô Tất Tố),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Lão Hạc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(Nam Cao), </a:t>
            </a:r>
            <a:r>
              <a:rPr kumimoji="0" lang="vi-VN" sz="1800" b="0" i="1"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Dế Mèn phiêu lưu kí </a:t>
            </a:r>
            <a:r>
              <a:rPr kumimoji="0" lang="vi-VN" sz="1800" b="0" i="0" u="none" strike="noStrike" kern="0" cap="none" spc="0" normalizeH="0" baseline="0" noProof="0" dirty="0">
                <a:ln>
                  <a:noFill/>
                </a:ln>
                <a:solidFill>
                  <a:prstClr val="black"/>
                </a:solidFill>
                <a:effectLst/>
                <a:uLnTx/>
                <a:uFillTx/>
                <a:latin typeface="Times New Roman" panose="02020603050405020304" pitchFamily="18" charset="0"/>
                <a:cs typeface="Arial"/>
                <a:sym typeface="Arial"/>
              </a:rPr>
              <a:t>(Tô Hoài).</a:t>
            </a:r>
          </a:p>
        </p:txBody>
      </p:sp>
      <p:pic>
        <p:nvPicPr>
          <p:cNvPr id="2" name="ĐẾM NGƯỢC 1 PHÚT 30 GIÂY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85955" y="3796085"/>
            <a:ext cx="2258045" cy="1270150"/>
          </a:xfrm>
          <a:prstGeom prst="rect">
            <a:avLst/>
          </a:prstGeom>
        </p:spPr>
      </p:pic>
    </p:spTree>
    <p:extLst>
      <p:ext uri="{BB962C8B-B14F-4D97-AF65-F5344CB8AC3E}">
        <p14:creationId xmlns:p14="http://schemas.microsoft.com/office/powerpoint/2010/main" val="18287045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2"/>
                </p:tgtEl>
              </p:cMediaNode>
            </p:video>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60293FA-F302-7B52-ABA2-E11D5D3F7DF5}"/>
              </a:ext>
            </a:extLst>
          </p:cNvPr>
          <p:cNvSpPr/>
          <p:nvPr/>
        </p:nvSpPr>
        <p:spPr>
          <a:xfrm>
            <a:off x="8062332" y="-132140"/>
            <a:ext cx="1193180" cy="1697070"/>
          </a:xfrm>
          <a:custGeom>
            <a:avLst/>
            <a:gdLst/>
            <a:ahLst/>
            <a:cxnLst/>
            <a:rect l="l" t="t" r="r" b="b"/>
            <a:pathLst>
              <a:path w="4086210" h="4533936">
                <a:moveTo>
                  <a:pt x="0" y="0"/>
                </a:moveTo>
                <a:lnTo>
                  <a:pt x="4086210" y="0"/>
                </a:lnTo>
                <a:lnTo>
                  <a:pt x="4086210" y="4533936"/>
                </a:lnTo>
                <a:lnTo>
                  <a:pt x="0" y="4533936"/>
                </a:lnTo>
                <a:lnTo>
                  <a:pt x="0" y="0"/>
                </a:lnTo>
                <a:close/>
              </a:path>
            </a:pathLst>
          </a:custGeom>
          <a:blipFill>
            <a:blip r:embed="rId3"/>
            <a:stretch>
              <a:fillRect/>
            </a:stretch>
          </a:blipFill>
        </p:spPr>
      </p:sp>
      <p:graphicFrame>
        <p:nvGraphicFramePr>
          <p:cNvPr id="5" name="Table 4"/>
          <p:cNvGraphicFramePr>
            <a:graphicFrameLocks noGrp="1"/>
          </p:cNvGraphicFramePr>
          <p:nvPr>
            <p:extLst>
              <p:ext uri="{D42A27DB-BD31-4B8C-83A1-F6EECF244321}">
                <p14:modId xmlns:p14="http://schemas.microsoft.com/office/powerpoint/2010/main" val="109871157"/>
              </p:ext>
            </p:extLst>
          </p:nvPr>
        </p:nvGraphicFramePr>
        <p:xfrm>
          <a:off x="480598" y="1162444"/>
          <a:ext cx="7670943" cy="2703599"/>
        </p:xfrm>
        <a:graphic>
          <a:graphicData uri="http://schemas.openxmlformats.org/drawingml/2006/table">
            <a:tbl>
              <a:tblPr firstRow="1" bandRow="1">
                <a:tableStyleId>{3DCDA487-4273-467D-A875-C8748591B622}</a:tableStyleId>
              </a:tblPr>
              <a:tblGrid>
                <a:gridCol w="2185480">
                  <a:extLst>
                    <a:ext uri="{9D8B030D-6E8A-4147-A177-3AD203B41FA5}">
                      <a16:colId xmlns:a16="http://schemas.microsoft.com/office/drawing/2014/main" val="2876165565"/>
                    </a:ext>
                  </a:extLst>
                </a:gridCol>
                <a:gridCol w="2638246">
                  <a:extLst>
                    <a:ext uri="{9D8B030D-6E8A-4147-A177-3AD203B41FA5}">
                      <a16:colId xmlns:a16="http://schemas.microsoft.com/office/drawing/2014/main" val="3818415271"/>
                    </a:ext>
                  </a:extLst>
                </a:gridCol>
                <a:gridCol w="2847217">
                  <a:extLst>
                    <a:ext uri="{9D8B030D-6E8A-4147-A177-3AD203B41FA5}">
                      <a16:colId xmlns:a16="http://schemas.microsoft.com/office/drawing/2014/main" val="527054380"/>
                    </a:ext>
                  </a:extLst>
                </a:gridCol>
              </a:tblGrid>
              <a:tr h="478559">
                <a:tc>
                  <a:txBody>
                    <a:bodyPr/>
                    <a:lstStyle/>
                    <a:p>
                      <a:pPr algn="ctr"/>
                      <a:r>
                        <a:rPr lang="en-US" sz="2000" b="1" dirty="0" err="1">
                          <a:solidFill>
                            <a:schemeClr val="tx1"/>
                          </a:solidFill>
                          <a:latin typeface="Times New Roman" panose="02020603050405020304" pitchFamily="18" charset="0"/>
                          <a:cs typeface="Times New Roman" panose="02020603050405020304" pitchFamily="18" charset="0"/>
                        </a:rPr>
                        <a:t>Chữ</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Hán</a:t>
                      </a:r>
                      <a:endParaRPr lang="en-US" sz="2000" b="1" dirty="0">
                        <a:solidFill>
                          <a:schemeClr val="tx1"/>
                        </a:solidFill>
                        <a:latin typeface="Times New Roman" panose="02020603050405020304" pitchFamily="18" charset="0"/>
                        <a:cs typeface="Times New Roman" panose="02020603050405020304" pitchFamily="18" charset="0"/>
                      </a:endParaRPr>
                    </a:p>
                  </a:txBody>
                  <a:tcPr>
                    <a:solidFill>
                      <a:srgbClr val="EEC9A4"/>
                    </a:solidFill>
                  </a:tcPr>
                </a:tc>
                <a:tc>
                  <a:txBody>
                    <a:bodyPr/>
                    <a:lstStyle/>
                    <a:p>
                      <a:pPr algn="ctr"/>
                      <a:r>
                        <a:rPr lang="en-US" sz="2000" b="1" dirty="0" err="1">
                          <a:solidFill>
                            <a:schemeClr val="tx1"/>
                          </a:solidFill>
                          <a:latin typeface="Times New Roman" panose="02020603050405020304" pitchFamily="18" charset="0"/>
                          <a:cs typeface="Times New Roman" panose="02020603050405020304" pitchFamily="18" charset="0"/>
                        </a:rPr>
                        <a:t>Chữ</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Nôm</a:t>
                      </a:r>
                      <a:endParaRPr lang="en-US" sz="2000" b="1" dirty="0">
                        <a:solidFill>
                          <a:schemeClr val="tx1"/>
                        </a:solidFill>
                        <a:latin typeface="Times New Roman" panose="02020603050405020304" pitchFamily="18" charset="0"/>
                        <a:cs typeface="Times New Roman" panose="02020603050405020304" pitchFamily="18" charset="0"/>
                      </a:endParaRPr>
                    </a:p>
                  </a:txBody>
                  <a:tcPr>
                    <a:solidFill>
                      <a:srgbClr val="EEC9A4"/>
                    </a:solidFill>
                  </a:tcPr>
                </a:tc>
                <a:tc>
                  <a:txBody>
                    <a:bodyPr/>
                    <a:lstStyle/>
                    <a:p>
                      <a:pPr algn="ctr"/>
                      <a:r>
                        <a:rPr lang="en-US" sz="2000" b="1" dirty="0" err="1">
                          <a:solidFill>
                            <a:schemeClr val="tx1"/>
                          </a:solidFill>
                          <a:latin typeface="Times New Roman" panose="02020603050405020304" pitchFamily="18" charset="0"/>
                          <a:cs typeface="Times New Roman" panose="02020603050405020304" pitchFamily="18" charset="0"/>
                        </a:rPr>
                        <a:t>Chữ</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Quốc</a:t>
                      </a:r>
                      <a:r>
                        <a:rPr lang="en-US" sz="2000" b="1" baseline="0" dirty="0">
                          <a:solidFill>
                            <a:schemeClr val="tx1"/>
                          </a:solidFill>
                          <a:latin typeface="Times New Roman" panose="02020603050405020304" pitchFamily="18" charset="0"/>
                          <a:cs typeface="Times New Roman" panose="02020603050405020304" pitchFamily="18" charset="0"/>
                        </a:rPr>
                        <a:t> </a:t>
                      </a:r>
                      <a:r>
                        <a:rPr lang="en-US" sz="2000" b="1" baseline="0" dirty="0" err="1">
                          <a:solidFill>
                            <a:schemeClr val="tx1"/>
                          </a:solidFill>
                          <a:latin typeface="Times New Roman" panose="02020603050405020304" pitchFamily="18" charset="0"/>
                          <a:cs typeface="Times New Roman" panose="02020603050405020304" pitchFamily="18" charset="0"/>
                        </a:rPr>
                        <a:t>ngữ</a:t>
                      </a:r>
                      <a:endParaRPr lang="en-US" sz="2000" b="1" dirty="0">
                        <a:solidFill>
                          <a:schemeClr val="tx1"/>
                        </a:solidFill>
                        <a:latin typeface="Times New Roman" panose="02020603050405020304" pitchFamily="18" charset="0"/>
                        <a:cs typeface="Times New Roman" panose="02020603050405020304" pitchFamily="18" charset="0"/>
                      </a:endParaRPr>
                    </a:p>
                  </a:txBody>
                  <a:tcPr>
                    <a:solidFill>
                      <a:srgbClr val="EEC9A4"/>
                    </a:solidFill>
                  </a:tcPr>
                </a:tc>
                <a:extLst>
                  <a:ext uri="{0D108BD9-81ED-4DB2-BD59-A6C34878D82A}">
                    <a16:rowId xmlns:a16="http://schemas.microsoft.com/office/drawing/2014/main" val="232824475"/>
                  </a:ext>
                </a:extLst>
              </a:tr>
              <a:tr h="805584">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tx1"/>
                          </a:solidFill>
                          <a:latin typeface="Times New Roman" panose="02020603050405020304" pitchFamily="18" charset="0"/>
                          <a:cs typeface="Times New Roman" panose="02020603050405020304" pitchFamily="18" charset="0"/>
                        </a:rPr>
                        <a:t>- </a:t>
                      </a:r>
                      <a:r>
                        <a:rPr lang="vi-VN" sz="2000" i="1" dirty="0">
                          <a:solidFill>
                            <a:schemeClr val="tx1"/>
                          </a:solidFill>
                          <a:latin typeface="Times New Roman" panose="02020603050405020304" pitchFamily="18" charset="0"/>
                          <a:cs typeface="Times New Roman" panose="02020603050405020304" pitchFamily="18" charset="0"/>
                        </a:rPr>
                        <a:t>Sông núi nước Nam</a:t>
                      </a:r>
                      <a:r>
                        <a:rPr lang="en-US" sz="2000" i="1" dirty="0">
                          <a:solidFill>
                            <a:schemeClr val="tx1"/>
                          </a:solidFill>
                          <a:latin typeface="Times New Roman" panose="02020603050405020304" pitchFamily="18" charset="0"/>
                          <a:cs typeface="Times New Roman" panose="02020603050405020304" pitchFamily="18" charset="0"/>
                        </a:rPr>
                        <a:t> </a:t>
                      </a:r>
                      <a:r>
                        <a:rPr lang="en-US" sz="2000" i="0" dirty="0">
                          <a:solidFill>
                            <a:schemeClr val="tx1"/>
                          </a:solidFill>
                          <a:latin typeface="Times New Roman" panose="02020603050405020304" pitchFamily="18" charset="0"/>
                          <a:cs typeface="Times New Roman" panose="02020603050405020304" pitchFamily="18" charset="0"/>
                        </a:rPr>
                        <a:t>(</a:t>
                      </a:r>
                      <a:r>
                        <a:rPr lang="en-US" sz="2000" i="0" dirty="0" err="1">
                          <a:solidFill>
                            <a:schemeClr val="tx1"/>
                          </a:solidFill>
                          <a:latin typeface="Times New Roman" panose="02020603050405020304" pitchFamily="18" charset="0"/>
                          <a:cs typeface="Times New Roman" panose="02020603050405020304" pitchFamily="18" charset="0"/>
                        </a:rPr>
                        <a:t>Khuyết</a:t>
                      </a:r>
                      <a:r>
                        <a:rPr lang="en-US" sz="2000" i="0" dirty="0">
                          <a:solidFill>
                            <a:schemeClr val="tx1"/>
                          </a:solidFill>
                          <a:latin typeface="Times New Roman" panose="02020603050405020304" pitchFamily="18" charset="0"/>
                          <a:cs typeface="Times New Roman" panose="02020603050405020304" pitchFamily="18" charset="0"/>
                        </a:rPr>
                        <a:t> </a:t>
                      </a:r>
                      <a:r>
                        <a:rPr lang="en-US" sz="2000" i="0" dirty="0" err="1">
                          <a:solidFill>
                            <a:schemeClr val="tx1"/>
                          </a:solidFill>
                          <a:latin typeface="Times New Roman" panose="02020603050405020304" pitchFamily="18" charset="0"/>
                          <a:cs typeface="Times New Roman" panose="02020603050405020304" pitchFamily="18" charset="0"/>
                        </a:rPr>
                        <a:t>danh</a:t>
                      </a:r>
                      <a:r>
                        <a:rPr lang="en-US" sz="2000" i="0" dirty="0">
                          <a:solidFill>
                            <a:schemeClr val="tx1"/>
                          </a:solidFill>
                          <a:latin typeface="Times New Roman" panose="02020603050405020304" pitchFamily="18" charset="0"/>
                          <a:cs typeface="Times New Roman" panose="02020603050405020304" pitchFamily="18" charset="0"/>
                        </a:rPr>
                        <a:t>)</a:t>
                      </a:r>
                      <a:endParaRPr lang="en-US" sz="2000" i="1"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i="1" dirty="0">
                          <a:solidFill>
                            <a:schemeClr val="tx1"/>
                          </a:solidFill>
                          <a:latin typeface="Times New Roman" panose="02020603050405020304" pitchFamily="18" charset="0"/>
                          <a:cs typeface="Times New Roman" panose="02020603050405020304" pitchFamily="18" charset="0"/>
                        </a:rPr>
                        <a:t>-</a:t>
                      </a:r>
                      <a:r>
                        <a:rPr lang="vi-VN" sz="2000" i="1" dirty="0">
                          <a:solidFill>
                            <a:schemeClr val="tx1"/>
                          </a:solidFill>
                          <a:latin typeface="Times New Roman" panose="02020603050405020304" pitchFamily="18" charset="0"/>
                          <a:cs typeface="Times New Roman" panose="02020603050405020304" pitchFamily="18" charset="0"/>
                        </a:rPr>
                        <a:t> Hịch tướng sĩ</a:t>
                      </a:r>
                      <a:r>
                        <a:rPr lang="en-US" sz="2000" i="1" dirty="0">
                          <a:solidFill>
                            <a:schemeClr val="tx1"/>
                          </a:solidFill>
                          <a:latin typeface="Times New Roman" panose="02020603050405020304" pitchFamily="18" charset="0"/>
                          <a:cs typeface="Times New Roman" panose="02020603050405020304" pitchFamily="18" charset="0"/>
                        </a:rPr>
                        <a:t> </a:t>
                      </a:r>
                      <a:r>
                        <a:rPr lang="en-US" sz="2000" i="0" dirty="0">
                          <a:solidFill>
                            <a:schemeClr val="tx1"/>
                          </a:solidFill>
                          <a:latin typeface="Times New Roman" panose="02020603050405020304" pitchFamily="18" charset="0"/>
                          <a:cs typeface="Times New Roman" panose="02020603050405020304" pitchFamily="18" charset="0"/>
                        </a:rPr>
                        <a:t>(</a:t>
                      </a:r>
                      <a:r>
                        <a:rPr lang="en-US" sz="2000" i="0" dirty="0" err="1">
                          <a:solidFill>
                            <a:schemeClr val="tx1"/>
                          </a:solidFill>
                          <a:latin typeface="Times New Roman" panose="02020603050405020304" pitchFamily="18" charset="0"/>
                          <a:cs typeface="Times New Roman" panose="02020603050405020304" pitchFamily="18" charset="0"/>
                        </a:rPr>
                        <a:t>Trần</a:t>
                      </a:r>
                      <a:r>
                        <a:rPr lang="en-US" sz="2000" i="0" dirty="0">
                          <a:solidFill>
                            <a:schemeClr val="tx1"/>
                          </a:solidFill>
                          <a:latin typeface="Times New Roman" panose="02020603050405020304" pitchFamily="18" charset="0"/>
                          <a:cs typeface="Times New Roman" panose="02020603050405020304" pitchFamily="18" charset="0"/>
                        </a:rPr>
                        <a:t> </a:t>
                      </a:r>
                      <a:r>
                        <a:rPr lang="en-US" sz="2000" i="0" dirty="0" err="1">
                          <a:solidFill>
                            <a:schemeClr val="tx1"/>
                          </a:solidFill>
                          <a:latin typeface="Times New Roman" panose="02020603050405020304" pitchFamily="18" charset="0"/>
                          <a:cs typeface="Times New Roman" panose="02020603050405020304" pitchFamily="18" charset="0"/>
                        </a:rPr>
                        <a:t>Quốc</a:t>
                      </a:r>
                      <a:r>
                        <a:rPr lang="en-US" sz="2000" i="0" dirty="0">
                          <a:solidFill>
                            <a:schemeClr val="tx1"/>
                          </a:solidFill>
                          <a:latin typeface="Times New Roman" panose="02020603050405020304" pitchFamily="18" charset="0"/>
                          <a:cs typeface="Times New Roman" panose="02020603050405020304" pitchFamily="18" charset="0"/>
                        </a:rPr>
                        <a:t> </a:t>
                      </a:r>
                      <a:r>
                        <a:rPr lang="en-US" sz="2000" i="0" dirty="0" err="1">
                          <a:solidFill>
                            <a:schemeClr val="tx1"/>
                          </a:solidFill>
                          <a:latin typeface="Times New Roman" panose="02020603050405020304" pitchFamily="18" charset="0"/>
                          <a:cs typeface="Times New Roman" panose="02020603050405020304" pitchFamily="18" charset="0"/>
                        </a:rPr>
                        <a:t>Tuấn</a:t>
                      </a:r>
                      <a:r>
                        <a:rPr lang="en-US" sz="2000" i="0" dirty="0">
                          <a:solidFill>
                            <a:schemeClr val="tx1"/>
                          </a:solidFill>
                          <a:latin typeface="Times New Roman" panose="02020603050405020304" pitchFamily="18" charset="0"/>
                          <a:cs typeface="Times New Roman" panose="02020603050405020304" pitchFamily="18" charset="0"/>
                        </a:rPr>
                        <a:t>)</a:t>
                      </a:r>
                      <a:endParaRPr lang="en-US" sz="2000" i="1"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i="1" dirty="0">
                          <a:solidFill>
                            <a:schemeClr val="tx1"/>
                          </a:solidFill>
                          <a:latin typeface="Times New Roman" panose="02020603050405020304" pitchFamily="18" charset="0"/>
                          <a:cs typeface="Times New Roman" panose="02020603050405020304" pitchFamily="18" charset="0"/>
                        </a:rPr>
                        <a:t>- </a:t>
                      </a:r>
                      <a:r>
                        <a:rPr lang="vi-VN" sz="2000" i="1" dirty="0">
                          <a:solidFill>
                            <a:schemeClr val="tx1"/>
                          </a:solidFill>
                          <a:latin typeface="Times New Roman" panose="02020603050405020304" pitchFamily="18" charset="0"/>
                          <a:cs typeface="Times New Roman" panose="02020603050405020304" pitchFamily="18" charset="0"/>
                        </a:rPr>
                        <a:t>Nhật kí trong tù</a:t>
                      </a:r>
                      <a:r>
                        <a:rPr lang="en-US" sz="2000" i="1" dirty="0">
                          <a:solidFill>
                            <a:schemeClr val="tx1"/>
                          </a:solidFill>
                          <a:latin typeface="Times New Roman" panose="02020603050405020304" pitchFamily="18" charset="0"/>
                          <a:cs typeface="Times New Roman" panose="02020603050405020304" pitchFamily="18" charset="0"/>
                        </a:rPr>
                        <a:t> </a:t>
                      </a:r>
                      <a:r>
                        <a:rPr lang="en-US" sz="2000" i="0" dirty="0">
                          <a:solidFill>
                            <a:schemeClr val="tx1"/>
                          </a:solidFill>
                          <a:latin typeface="Times New Roman" panose="02020603050405020304" pitchFamily="18" charset="0"/>
                          <a:cs typeface="Times New Roman" panose="02020603050405020304" pitchFamily="18" charset="0"/>
                        </a:rPr>
                        <a:t>(</a:t>
                      </a:r>
                      <a:r>
                        <a:rPr lang="en-US" sz="2000" i="0" dirty="0" err="1">
                          <a:solidFill>
                            <a:schemeClr val="tx1"/>
                          </a:solidFill>
                          <a:latin typeface="Times New Roman" panose="02020603050405020304" pitchFamily="18" charset="0"/>
                          <a:cs typeface="Times New Roman" panose="02020603050405020304" pitchFamily="18" charset="0"/>
                        </a:rPr>
                        <a:t>Hồ</a:t>
                      </a:r>
                      <a:r>
                        <a:rPr lang="en-US" sz="2000" i="0" dirty="0">
                          <a:solidFill>
                            <a:schemeClr val="tx1"/>
                          </a:solidFill>
                          <a:latin typeface="Times New Roman" panose="02020603050405020304" pitchFamily="18" charset="0"/>
                          <a:cs typeface="Times New Roman" panose="02020603050405020304" pitchFamily="18" charset="0"/>
                        </a:rPr>
                        <a:t> Chí Minh)</a:t>
                      </a:r>
                      <a:endParaRPr lang="vi-VN" sz="2000" i="1"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tx1"/>
                          </a:solidFill>
                          <a:latin typeface="Times New Roman" panose="02020603050405020304" pitchFamily="18" charset="0"/>
                          <a:cs typeface="Times New Roman" panose="02020603050405020304" pitchFamily="18" charset="0"/>
                        </a:rPr>
                        <a:t>- </a:t>
                      </a:r>
                      <a:r>
                        <a:rPr lang="vi-VN" sz="2000" i="1" dirty="0">
                          <a:solidFill>
                            <a:schemeClr val="tx1"/>
                          </a:solidFill>
                          <a:latin typeface="Times New Roman" panose="02020603050405020304" pitchFamily="18" charset="0"/>
                          <a:cs typeface="Times New Roman" panose="02020603050405020304" pitchFamily="18" charset="0"/>
                        </a:rPr>
                        <a:t>Quốc âm thi tập </a:t>
                      </a:r>
                      <a:r>
                        <a:rPr lang="vi-VN" sz="2000" dirty="0">
                          <a:solidFill>
                            <a:schemeClr val="tx1"/>
                          </a:solidFill>
                          <a:latin typeface="Times New Roman" panose="02020603050405020304" pitchFamily="18" charset="0"/>
                          <a:cs typeface="Times New Roman" panose="02020603050405020304" pitchFamily="18" charset="0"/>
                        </a:rPr>
                        <a:t>(Nguyễn Trãi)</a:t>
                      </a:r>
                      <a:endParaRPr lang="en-US" sz="200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tx1"/>
                          </a:solidFill>
                          <a:latin typeface="Times New Roman" panose="02020603050405020304" pitchFamily="18" charset="0"/>
                          <a:cs typeface="Times New Roman" panose="02020603050405020304" pitchFamily="18" charset="0"/>
                        </a:rPr>
                        <a:t>- </a:t>
                      </a:r>
                      <a:r>
                        <a:rPr lang="vi-VN" sz="2000" i="1" dirty="0">
                          <a:solidFill>
                            <a:schemeClr val="tx1"/>
                          </a:solidFill>
                          <a:latin typeface="Times New Roman" panose="02020603050405020304" pitchFamily="18" charset="0"/>
                          <a:cs typeface="Times New Roman" panose="02020603050405020304" pitchFamily="18" charset="0"/>
                        </a:rPr>
                        <a:t>Truyện Kiều </a:t>
                      </a:r>
                      <a:r>
                        <a:rPr lang="vi-VN" sz="2000" dirty="0">
                          <a:solidFill>
                            <a:schemeClr val="tx1"/>
                          </a:solidFill>
                          <a:latin typeface="Times New Roman" panose="02020603050405020304" pitchFamily="18" charset="0"/>
                          <a:cs typeface="Times New Roman" panose="02020603050405020304" pitchFamily="18" charset="0"/>
                        </a:rPr>
                        <a:t>(Nguyễn Du) </a:t>
                      </a:r>
                      <a:endParaRPr lang="en-US" sz="200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tx1"/>
                          </a:solidFill>
                          <a:latin typeface="Times New Roman" panose="02020603050405020304" pitchFamily="18" charset="0"/>
                          <a:cs typeface="Times New Roman" panose="02020603050405020304" pitchFamily="18" charset="0"/>
                        </a:rPr>
                        <a:t>- </a:t>
                      </a:r>
                      <a:r>
                        <a:rPr lang="vi-VN" sz="2000" i="1" dirty="0">
                          <a:solidFill>
                            <a:schemeClr val="tx1"/>
                          </a:solidFill>
                          <a:latin typeface="Times New Roman" panose="02020603050405020304" pitchFamily="18" charset="0"/>
                          <a:cs typeface="Times New Roman" panose="02020603050405020304" pitchFamily="18" charset="0"/>
                        </a:rPr>
                        <a:t>Truyện Lục Vân Tiên </a:t>
                      </a:r>
                      <a:r>
                        <a:rPr lang="vi-VN" sz="2000" dirty="0">
                          <a:solidFill>
                            <a:schemeClr val="tx1"/>
                          </a:solidFill>
                          <a:latin typeface="Times New Roman" panose="02020603050405020304" pitchFamily="18" charset="0"/>
                          <a:cs typeface="Times New Roman" panose="02020603050405020304" pitchFamily="18" charset="0"/>
                        </a:rPr>
                        <a:t>(Nguyễn Đình Chiểu)</a:t>
                      </a:r>
                    </a:p>
                  </a:txBody>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tx1"/>
                          </a:solidFill>
                          <a:latin typeface="Times New Roman" panose="02020603050405020304" pitchFamily="18" charset="0"/>
                          <a:cs typeface="Times New Roman" panose="02020603050405020304" pitchFamily="18" charset="0"/>
                        </a:rPr>
                        <a:t>- </a:t>
                      </a:r>
                      <a:r>
                        <a:rPr lang="vi-VN" sz="2000" i="1" dirty="0">
                          <a:solidFill>
                            <a:schemeClr val="tx1"/>
                          </a:solidFill>
                          <a:latin typeface="Times New Roman" panose="02020603050405020304" pitchFamily="18" charset="0"/>
                          <a:cs typeface="Times New Roman" panose="02020603050405020304" pitchFamily="18" charset="0"/>
                        </a:rPr>
                        <a:t>Tuyên ngôn Độc lập </a:t>
                      </a:r>
                      <a:r>
                        <a:rPr lang="vi-VN" sz="2000" dirty="0">
                          <a:solidFill>
                            <a:schemeClr val="tx1"/>
                          </a:solidFill>
                          <a:latin typeface="Times New Roman" panose="02020603050405020304" pitchFamily="18" charset="0"/>
                          <a:cs typeface="Times New Roman" panose="02020603050405020304" pitchFamily="18" charset="0"/>
                        </a:rPr>
                        <a:t>(Hồ Chí Minh)</a:t>
                      </a:r>
                      <a:endParaRPr lang="en-US" sz="200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tx1"/>
                          </a:solidFill>
                          <a:latin typeface="Times New Roman" panose="02020603050405020304" pitchFamily="18" charset="0"/>
                          <a:cs typeface="Times New Roman" panose="02020603050405020304" pitchFamily="18" charset="0"/>
                        </a:rPr>
                        <a:t>- </a:t>
                      </a:r>
                      <a:r>
                        <a:rPr lang="vi-VN" sz="2000" i="1" dirty="0">
                          <a:solidFill>
                            <a:schemeClr val="tx1"/>
                          </a:solidFill>
                          <a:latin typeface="Times New Roman" panose="02020603050405020304" pitchFamily="18" charset="0"/>
                          <a:cs typeface="Times New Roman" panose="02020603050405020304" pitchFamily="18" charset="0"/>
                        </a:rPr>
                        <a:t>Tắt đèn </a:t>
                      </a:r>
                      <a:r>
                        <a:rPr lang="vi-VN" sz="2000" dirty="0">
                          <a:solidFill>
                            <a:schemeClr val="tx1"/>
                          </a:solidFill>
                          <a:latin typeface="Times New Roman" panose="02020603050405020304" pitchFamily="18" charset="0"/>
                          <a:cs typeface="Times New Roman" panose="02020603050405020304" pitchFamily="18" charset="0"/>
                        </a:rPr>
                        <a:t>(Ngô Tất Tố) </a:t>
                      </a:r>
                      <a:endParaRPr lang="en-US" sz="200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tx1"/>
                          </a:solidFill>
                          <a:latin typeface="Times New Roman" panose="02020603050405020304" pitchFamily="18" charset="0"/>
                          <a:cs typeface="Times New Roman" panose="02020603050405020304" pitchFamily="18" charset="0"/>
                        </a:rPr>
                        <a:t>- </a:t>
                      </a:r>
                      <a:r>
                        <a:rPr lang="vi-VN" sz="2000" i="1" dirty="0">
                          <a:solidFill>
                            <a:schemeClr val="tx1"/>
                          </a:solidFill>
                          <a:latin typeface="Times New Roman" panose="02020603050405020304" pitchFamily="18" charset="0"/>
                          <a:cs typeface="Times New Roman" panose="02020603050405020304" pitchFamily="18" charset="0"/>
                        </a:rPr>
                        <a:t>Lão Hạc</a:t>
                      </a:r>
                      <a:r>
                        <a:rPr lang="vi-VN" sz="2000" dirty="0">
                          <a:solidFill>
                            <a:schemeClr val="tx1"/>
                          </a:solidFill>
                          <a:latin typeface="Times New Roman" panose="02020603050405020304" pitchFamily="18" charset="0"/>
                          <a:cs typeface="Times New Roman" panose="02020603050405020304" pitchFamily="18" charset="0"/>
                        </a:rPr>
                        <a:t> (Nam Cao)</a:t>
                      </a:r>
                      <a:endParaRPr lang="en-US" sz="200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solidFill>
                            <a:schemeClr val="tx1"/>
                          </a:solidFill>
                          <a:latin typeface="Times New Roman" panose="02020603050405020304" pitchFamily="18" charset="0"/>
                          <a:cs typeface="Times New Roman" panose="02020603050405020304" pitchFamily="18" charset="0"/>
                        </a:rPr>
                        <a:t>- </a:t>
                      </a:r>
                      <a:r>
                        <a:rPr lang="vi-VN" sz="2000" i="1" dirty="0">
                          <a:solidFill>
                            <a:schemeClr val="tx1"/>
                          </a:solidFill>
                          <a:latin typeface="Times New Roman" panose="02020603050405020304" pitchFamily="18" charset="0"/>
                          <a:cs typeface="Times New Roman" panose="02020603050405020304" pitchFamily="18" charset="0"/>
                        </a:rPr>
                        <a:t>Dế Mèn phiêu lưu kí </a:t>
                      </a:r>
                      <a:r>
                        <a:rPr lang="vi-VN" sz="2000" dirty="0">
                          <a:solidFill>
                            <a:schemeClr val="tx1"/>
                          </a:solidFill>
                          <a:latin typeface="Times New Roman" panose="02020603050405020304" pitchFamily="18" charset="0"/>
                          <a:cs typeface="Times New Roman" panose="02020603050405020304" pitchFamily="18" charset="0"/>
                        </a:rPr>
                        <a:t>(Tô Hoài).</a:t>
                      </a:r>
                    </a:p>
                  </a:txBody>
                  <a:tcPr/>
                </a:tc>
                <a:extLst>
                  <a:ext uri="{0D108BD9-81ED-4DB2-BD59-A6C34878D82A}">
                    <a16:rowId xmlns:a16="http://schemas.microsoft.com/office/drawing/2014/main" val="808655783"/>
                  </a:ext>
                </a:extLst>
              </a:tr>
            </a:tbl>
          </a:graphicData>
        </a:graphic>
      </p:graphicFrame>
    </p:spTree>
    <p:extLst>
      <p:ext uri="{BB962C8B-B14F-4D97-AF65-F5344CB8AC3E}">
        <p14:creationId xmlns:p14="http://schemas.microsoft.com/office/powerpoint/2010/main" val="313560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id="{069AB095-F8D2-4BC8-A6FB-89AEAB009398}"/>
              </a:ext>
            </a:extLst>
          </p:cNvPr>
          <p:cNvSpPr txBox="1"/>
          <p:nvPr/>
        </p:nvSpPr>
        <p:spPr>
          <a:xfrm>
            <a:off x="4114800" y="171450"/>
            <a:ext cx="935499" cy="507831"/>
          </a:xfrm>
          <a:prstGeom prst="rect">
            <a:avLst/>
          </a:prstGeom>
          <a:noFill/>
        </p:spPr>
        <p:txBody>
          <a:bodyPr wrap="square" rtlCol="0">
            <a:spAutoFit/>
          </a:bodyPr>
          <a:lstStyle/>
          <a:p>
            <a:pPr algn="ctr" defTabSz="685800">
              <a:buClrTx/>
              <a:defRPr/>
            </a:pPr>
            <a:r>
              <a:rPr lang="en-US" altLang="zh-CN" sz="2700" b="1" kern="1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2700" b="1" kern="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2</a:t>
            </a:r>
            <a:endParaRPr lang="zh-CN" altLang="en-US" sz="2700" b="1" kern="1200" dirty="0">
              <a:solidFill>
                <a:srgbClr val="FF0000"/>
              </a:solidFill>
              <a:latin typeface="Times New Roman" panose="02020603050405020304" pitchFamily="18" charset="0"/>
              <a:ea typeface="黑体"/>
              <a:cs typeface="Times New Roman" panose="02020603050405020304" pitchFamily="18" charset="0"/>
            </a:endParaRPr>
          </a:p>
        </p:txBody>
      </p:sp>
      <p:sp>
        <p:nvSpPr>
          <p:cNvPr id="4" name="Freeform 5">
            <a:extLst>
              <a:ext uri="{FF2B5EF4-FFF2-40B4-BE49-F238E27FC236}">
                <a16:creationId xmlns:a16="http://schemas.microsoft.com/office/drawing/2014/main" id="{4288FA5D-609E-7198-2E9F-63944435DE63}"/>
              </a:ext>
            </a:extLst>
          </p:cNvPr>
          <p:cNvSpPr/>
          <p:nvPr/>
        </p:nvSpPr>
        <p:spPr>
          <a:xfrm rot="704523">
            <a:off x="-446617" y="4460405"/>
            <a:ext cx="3170019" cy="994703"/>
          </a:xfrm>
          <a:custGeom>
            <a:avLst/>
            <a:gdLst/>
            <a:ahLst/>
            <a:cxnLst/>
            <a:rect l="l" t="t" r="r" b="b"/>
            <a:pathLst>
              <a:path w="7411184" h="3381353">
                <a:moveTo>
                  <a:pt x="0" y="0"/>
                </a:moveTo>
                <a:lnTo>
                  <a:pt x="7411184" y="0"/>
                </a:lnTo>
                <a:lnTo>
                  <a:pt x="7411184" y="3381353"/>
                </a:lnTo>
                <a:lnTo>
                  <a:pt x="0" y="3381353"/>
                </a:lnTo>
                <a:lnTo>
                  <a:pt x="0" y="0"/>
                </a:lnTo>
                <a:close/>
              </a:path>
            </a:pathLst>
          </a:custGeom>
          <a:blipFill>
            <a:blip r:embed="rId3"/>
            <a:stretch>
              <a:fillRect/>
            </a:stretch>
          </a:blipFill>
        </p:spPr>
      </p:sp>
      <p:graphicFrame>
        <p:nvGraphicFramePr>
          <p:cNvPr id="6" name="Table 5"/>
          <p:cNvGraphicFramePr>
            <a:graphicFrameLocks noGrp="1"/>
          </p:cNvGraphicFramePr>
          <p:nvPr>
            <p:extLst>
              <p:ext uri="{D42A27DB-BD31-4B8C-83A1-F6EECF244321}">
                <p14:modId xmlns:p14="http://schemas.microsoft.com/office/powerpoint/2010/main" val="1087105076"/>
              </p:ext>
            </p:extLst>
          </p:nvPr>
        </p:nvGraphicFramePr>
        <p:xfrm>
          <a:off x="4322042" y="1920544"/>
          <a:ext cx="4431665" cy="1463040"/>
        </p:xfrm>
        <a:graphic>
          <a:graphicData uri="http://schemas.openxmlformats.org/drawingml/2006/table">
            <a:tbl>
              <a:tblPr>
                <a:tableStyleId>{5940675A-B579-460E-94D1-54222C63F5DA}</a:tableStyleId>
              </a:tblPr>
              <a:tblGrid>
                <a:gridCol w="4431665">
                  <a:extLst>
                    <a:ext uri="{9D8B030D-6E8A-4147-A177-3AD203B41FA5}">
                      <a16:colId xmlns:a16="http://schemas.microsoft.com/office/drawing/2014/main" val="3899595818"/>
                    </a:ext>
                  </a:extLst>
                </a:gridCol>
              </a:tblGrid>
              <a:tr h="151993">
                <a:tc>
                  <a:txBody>
                    <a:bodyPr/>
                    <a:lstStyle/>
                    <a:p>
                      <a:pPr algn="ctr" fontAlgn="t" latinLnBrk="0"/>
                      <a:r>
                        <a:rPr lang="vi-VN" sz="2400" dirty="0">
                          <a:effectLst/>
                          <a:latin typeface="Times New Roman" panose="02020603050405020304" pitchFamily="18" charset="0"/>
                          <a:cs typeface="Times New Roman" panose="02020603050405020304" pitchFamily="18" charset="0"/>
                        </a:rPr>
                        <a:t>B. Được dịch hay phiên âm</a:t>
                      </a:r>
                      <a:endParaRPr lang="vi-VN"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accent4">
                        <a:lumMod val="40000"/>
                        <a:lumOff val="60000"/>
                      </a:schemeClr>
                    </a:solidFill>
                  </a:tcPr>
                </a:tc>
                <a:extLst>
                  <a:ext uri="{0D108BD9-81ED-4DB2-BD59-A6C34878D82A}">
                    <a16:rowId xmlns:a16="http://schemas.microsoft.com/office/drawing/2014/main" val="229204098"/>
                  </a:ext>
                </a:extLst>
              </a:tr>
              <a:tr h="151993">
                <a:tc>
                  <a:txBody>
                    <a:bodyPr/>
                    <a:lstStyle/>
                    <a:p>
                      <a:pPr algn="just" fontAlgn="t" latinLnBrk="0"/>
                      <a:r>
                        <a:rPr lang="vi-VN" sz="2400" dirty="0">
                          <a:effectLst/>
                          <a:latin typeface="Times New Roman" panose="02020603050405020304" pitchFamily="18" charset="0"/>
                          <a:cs typeface="Times New Roman" panose="02020603050405020304" pitchFamily="18" charset="0"/>
                        </a:rPr>
                        <a:t>1) Được phiên âm ra chữ quốc ngữ</a:t>
                      </a:r>
                      <a:endParaRPr lang="vi-VN"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461293423"/>
                  </a:ext>
                </a:extLst>
              </a:tr>
              <a:tr h="151993">
                <a:tc>
                  <a:txBody>
                    <a:bodyPr/>
                    <a:lstStyle/>
                    <a:p>
                      <a:pPr algn="just" fontAlgn="t" latinLnBrk="0"/>
                      <a:r>
                        <a:rPr lang="vi-VN" sz="2400" dirty="0">
                          <a:effectLst/>
                          <a:latin typeface="Times New Roman" panose="02020603050405020304" pitchFamily="18" charset="0"/>
                          <a:cs typeface="Times New Roman" panose="02020603050405020304" pitchFamily="18" charset="0"/>
                        </a:rPr>
                        <a:t>2) Được dịch sang tiếng Việt</a:t>
                      </a:r>
                      <a:endParaRPr lang="vi-VN"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110035462"/>
                  </a:ext>
                </a:extLst>
              </a:tr>
              <a:tr h="151993">
                <a:tc>
                  <a:txBody>
                    <a:bodyPr/>
                    <a:lstStyle/>
                    <a:p>
                      <a:pPr algn="just" fontAlgn="t" latinLnBrk="0"/>
                      <a:r>
                        <a:rPr lang="vi-VN" sz="2400" dirty="0">
                          <a:effectLst/>
                          <a:latin typeface="Times New Roman" panose="02020603050405020304" pitchFamily="18" charset="0"/>
                          <a:cs typeface="Times New Roman" panose="02020603050405020304" pitchFamily="18" charset="0"/>
                        </a:rPr>
                        <a:t>3) Được dịch ra chữ Quốc ngữ</a:t>
                      </a:r>
                      <a:endParaRPr lang="vi-VN"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6617657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965311597"/>
              </p:ext>
            </p:extLst>
          </p:nvPr>
        </p:nvGraphicFramePr>
        <p:xfrm>
          <a:off x="278194" y="1920544"/>
          <a:ext cx="3836605" cy="1463040"/>
        </p:xfrm>
        <a:graphic>
          <a:graphicData uri="http://schemas.openxmlformats.org/drawingml/2006/table">
            <a:tbl>
              <a:tblPr>
                <a:tableStyleId>{5940675A-B579-460E-94D1-54222C63F5DA}</a:tableStyleId>
              </a:tblPr>
              <a:tblGrid>
                <a:gridCol w="3836605">
                  <a:extLst>
                    <a:ext uri="{9D8B030D-6E8A-4147-A177-3AD203B41FA5}">
                      <a16:colId xmlns:a16="http://schemas.microsoft.com/office/drawing/2014/main" val="3502993483"/>
                    </a:ext>
                  </a:extLst>
                </a:gridCol>
              </a:tblGrid>
              <a:tr h="151993">
                <a:tc>
                  <a:txBody>
                    <a:bodyPr/>
                    <a:lstStyle/>
                    <a:p>
                      <a:pPr algn="ctr" fontAlgn="t" latinLnBrk="0"/>
                      <a:r>
                        <a:rPr lang="en-US" sz="2400" dirty="0">
                          <a:effectLst/>
                          <a:latin typeface="Times New Roman" panose="02020603050405020304" pitchFamily="18" charset="0"/>
                          <a:cs typeface="Times New Roman" panose="02020603050405020304" pitchFamily="18" charset="0"/>
                        </a:rPr>
                        <a:t>A.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phẩm</a:t>
                      </a:r>
                      <a:endParaRPr lang="en-US"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2522638844"/>
                  </a:ext>
                </a:extLst>
              </a:tr>
              <a:tr h="151993">
                <a:tc>
                  <a:txBody>
                    <a:bodyPr/>
                    <a:lstStyle/>
                    <a:p>
                      <a:pPr algn="just" fontAlgn="t" latinLnBrk="0"/>
                      <a:r>
                        <a:rPr lang="en-US" sz="2400" dirty="0">
                          <a:effectLst/>
                          <a:latin typeface="Times New Roman" panose="02020603050405020304" pitchFamily="18" charset="0"/>
                          <a:cs typeface="Times New Roman" panose="02020603050405020304" pitchFamily="18" charset="0"/>
                        </a:rPr>
                        <a:t>a.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Hán</a:t>
                      </a:r>
                      <a:endParaRPr lang="en-US"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519406693"/>
                  </a:ext>
                </a:extLst>
              </a:tr>
              <a:tr h="303986">
                <a:tc>
                  <a:txBody>
                    <a:bodyPr/>
                    <a:lstStyle/>
                    <a:p>
                      <a:pPr algn="just" fontAlgn="t" latinLnBrk="0"/>
                      <a:r>
                        <a:rPr lang="en-US" sz="2400" dirty="0" err="1" smtClean="0">
                          <a:effectLst/>
                          <a:latin typeface="Times New Roman" panose="02020603050405020304" pitchFamily="18" charset="0"/>
                          <a:cs typeface="Times New Roman" panose="02020603050405020304" pitchFamily="18" charset="0"/>
                        </a:rPr>
                        <a:t>b.Tác</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Nôm</a:t>
                      </a:r>
                      <a:endParaRPr lang="en-US"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19346877"/>
                  </a:ext>
                </a:extLst>
              </a:tr>
            </a:tbl>
          </a:graphicData>
        </a:graphic>
      </p:graphicFrame>
      <p:sp>
        <p:nvSpPr>
          <p:cNvPr id="8" name="Rectangle 7"/>
          <p:cNvSpPr/>
          <p:nvPr/>
        </p:nvSpPr>
        <p:spPr>
          <a:xfrm>
            <a:off x="545824" y="884414"/>
            <a:ext cx="8073449" cy="830997"/>
          </a:xfrm>
          <a:prstGeom prst="rect">
            <a:avLst/>
          </a:prstGeom>
        </p:spPr>
        <p:txBody>
          <a:bodyPr wrap="square">
            <a:spAutoFit/>
          </a:bodyPr>
          <a:lstStyle/>
          <a:p>
            <a:pPr algn="just" latinLnBrk="0"/>
            <a:r>
              <a:rPr lang="en-US" sz="2400" b="1" dirty="0" err="1">
                <a:solidFill>
                  <a:schemeClr val="tx1"/>
                </a:solidFill>
                <a:latin typeface="Times New Roman" panose="02020603050405020304" pitchFamily="18" charset="0"/>
                <a:cs typeface="Times New Roman" panose="02020603050405020304" pitchFamily="18" charset="0"/>
              </a:rPr>
              <a:t>Tìm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diễn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phù</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hợp</a:t>
            </a:r>
            <a:r>
              <a:rPr lang="en-US" sz="2400" b="1" dirty="0">
                <a:solidFill>
                  <a:schemeClr val="tx1"/>
                </a:solidFill>
                <a:latin typeface="Times New Roman" panose="02020603050405020304" pitchFamily="18" charset="0"/>
                <a:cs typeface="Times New Roman" panose="02020603050405020304" pitchFamily="18" charset="0"/>
              </a:rPr>
              <a:t> ở </a:t>
            </a:r>
            <a:r>
              <a:rPr lang="en-US" sz="2400" b="1" dirty="0" err="1">
                <a:solidFill>
                  <a:schemeClr val="tx1"/>
                </a:solidFill>
                <a:latin typeface="Times New Roman" panose="02020603050405020304" pitchFamily="18" charset="0"/>
                <a:cs typeface="Times New Roman" panose="02020603050405020304" pitchFamily="18" charset="0"/>
              </a:rPr>
              <a:t>bên</a:t>
            </a:r>
            <a:r>
              <a:rPr lang="en-US" sz="2400" b="1" dirty="0">
                <a:solidFill>
                  <a:schemeClr val="tx1"/>
                </a:solidFill>
                <a:latin typeface="Times New Roman" panose="02020603050405020304" pitchFamily="18" charset="0"/>
                <a:cs typeface="Times New Roman" panose="02020603050405020304" pitchFamily="18" charset="0"/>
              </a:rPr>
              <a:t> B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thích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vì</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sao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diễn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phù</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hợp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mỗi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loại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phẩm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nêu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bên</a:t>
            </a:r>
            <a:r>
              <a:rPr lang="en-US" sz="2400" b="1" dirty="0">
                <a:solidFill>
                  <a:schemeClr val="tx1"/>
                </a:solidFill>
                <a:latin typeface="Times New Roman" panose="02020603050405020304" pitchFamily="18" charset="0"/>
                <a:cs typeface="Times New Roman" panose="02020603050405020304" pitchFamily="18" charset="0"/>
              </a:rPr>
              <a:t> A.</a:t>
            </a:r>
          </a:p>
        </p:txBody>
      </p:sp>
    </p:spTree>
    <p:extLst>
      <p:ext uri="{BB962C8B-B14F-4D97-AF65-F5344CB8AC3E}">
        <p14:creationId xmlns:p14="http://schemas.microsoft.com/office/powerpoint/2010/main" val="73895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50985930"/>
              </p:ext>
            </p:extLst>
          </p:nvPr>
        </p:nvGraphicFramePr>
        <p:xfrm>
          <a:off x="4524485" y="116661"/>
          <a:ext cx="4187825" cy="1828800"/>
        </p:xfrm>
        <a:graphic>
          <a:graphicData uri="http://schemas.openxmlformats.org/drawingml/2006/table">
            <a:tbl>
              <a:tblPr>
                <a:tableStyleId>{5940675A-B579-460E-94D1-54222C63F5DA}</a:tableStyleId>
              </a:tblPr>
              <a:tblGrid>
                <a:gridCol w="4187825">
                  <a:extLst>
                    <a:ext uri="{9D8B030D-6E8A-4147-A177-3AD203B41FA5}">
                      <a16:colId xmlns:a16="http://schemas.microsoft.com/office/drawing/2014/main" val="3899595818"/>
                    </a:ext>
                  </a:extLst>
                </a:gridCol>
              </a:tblGrid>
              <a:tr h="151993">
                <a:tc>
                  <a:txBody>
                    <a:bodyPr/>
                    <a:lstStyle/>
                    <a:p>
                      <a:pPr algn="ctr" fontAlgn="t" latinLnBrk="0"/>
                      <a:r>
                        <a:rPr lang="vi-VN" sz="2400" dirty="0">
                          <a:effectLst/>
                          <a:latin typeface="Times New Roman" panose="02020603050405020304" pitchFamily="18" charset="0"/>
                          <a:cs typeface="Times New Roman" panose="02020603050405020304" pitchFamily="18" charset="0"/>
                        </a:rPr>
                        <a:t>B. Được dịch hay phiên âm</a:t>
                      </a:r>
                      <a:endParaRPr lang="vi-VN"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accent4">
                        <a:lumMod val="40000"/>
                        <a:lumOff val="60000"/>
                      </a:schemeClr>
                    </a:solidFill>
                  </a:tcPr>
                </a:tc>
                <a:extLst>
                  <a:ext uri="{0D108BD9-81ED-4DB2-BD59-A6C34878D82A}">
                    <a16:rowId xmlns:a16="http://schemas.microsoft.com/office/drawing/2014/main" val="229204098"/>
                  </a:ext>
                </a:extLst>
              </a:tr>
              <a:tr h="151993">
                <a:tc>
                  <a:txBody>
                    <a:bodyPr/>
                    <a:lstStyle/>
                    <a:p>
                      <a:pPr algn="just" fontAlgn="t" latinLnBrk="0"/>
                      <a:r>
                        <a:rPr lang="vi-VN" sz="2400" dirty="0">
                          <a:effectLst/>
                          <a:latin typeface="Times New Roman" panose="02020603050405020304" pitchFamily="18" charset="0"/>
                          <a:cs typeface="Times New Roman" panose="02020603050405020304" pitchFamily="18" charset="0"/>
                        </a:rPr>
                        <a:t>1) Được phiên âm ra chữ quốc ngữ</a:t>
                      </a:r>
                      <a:endParaRPr lang="vi-VN"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461293423"/>
                  </a:ext>
                </a:extLst>
              </a:tr>
              <a:tr h="151993">
                <a:tc>
                  <a:txBody>
                    <a:bodyPr/>
                    <a:lstStyle/>
                    <a:p>
                      <a:pPr algn="just" fontAlgn="t" latinLnBrk="0"/>
                      <a:r>
                        <a:rPr lang="vi-VN" sz="2400" dirty="0">
                          <a:effectLst/>
                          <a:latin typeface="Times New Roman" panose="02020603050405020304" pitchFamily="18" charset="0"/>
                          <a:cs typeface="Times New Roman" panose="02020603050405020304" pitchFamily="18" charset="0"/>
                        </a:rPr>
                        <a:t>2) Được dịch sang tiếng Việt</a:t>
                      </a:r>
                      <a:endParaRPr lang="vi-VN"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110035462"/>
                  </a:ext>
                </a:extLst>
              </a:tr>
              <a:tr h="151993">
                <a:tc>
                  <a:txBody>
                    <a:bodyPr/>
                    <a:lstStyle/>
                    <a:p>
                      <a:pPr algn="just" fontAlgn="t" latinLnBrk="0"/>
                      <a:r>
                        <a:rPr lang="vi-VN" sz="2400" dirty="0">
                          <a:effectLst/>
                          <a:latin typeface="Times New Roman" panose="02020603050405020304" pitchFamily="18" charset="0"/>
                          <a:cs typeface="Times New Roman" panose="02020603050405020304" pitchFamily="18" charset="0"/>
                        </a:rPr>
                        <a:t>3) Được dịch ra chữ Quốc ngữ</a:t>
                      </a:r>
                      <a:endParaRPr lang="vi-VN"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66176579"/>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191271098"/>
              </p:ext>
            </p:extLst>
          </p:nvPr>
        </p:nvGraphicFramePr>
        <p:xfrm>
          <a:off x="482421" y="116661"/>
          <a:ext cx="3169805" cy="1828800"/>
        </p:xfrm>
        <a:graphic>
          <a:graphicData uri="http://schemas.openxmlformats.org/drawingml/2006/table">
            <a:tbl>
              <a:tblPr>
                <a:tableStyleId>{5940675A-B579-460E-94D1-54222C63F5DA}</a:tableStyleId>
              </a:tblPr>
              <a:tblGrid>
                <a:gridCol w="3169805">
                  <a:extLst>
                    <a:ext uri="{9D8B030D-6E8A-4147-A177-3AD203B41FA5}">
                      <a16:colId xmlns:a16="http://schemas.microsoft.com/office/drawing/2014/main" val="3502993483"/>
                    </a:ext>
                  </a:extLst>
                </a:gridCol>
              </a:tblGrid>
              <a:tr h="151993">
                <a:tc>
                  <a:txBody>
                    <a:bodyPr/>
                    <a:lstStyle/>
                    <a:p>
                      <a:pPr algn="ctr" fontAlgn="t" latinLnBrk="0"/>
                      <a:r>
                        <a:rPr lang="en-US" sz="2400" dirty="0">
                          <a:effectLst/>
                          <a:latin typeface="Times New Roman" panose="02020603050405020304" pitchFamily="18" charset="0"/>
                          <a:cs typeface="Times New Roman" panose="02020603050405020304" pitchFamily="18" charset="0"/>
                        </a:rPr>
                        <a:t>A.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phẩm</a:t>
                      </a:r>
                      <a:endParaRPr lang="en-US"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2522638844"/>
                  </a:ext>
                </a:extLst>
              </a:tr>
              <a:tr h="151993">
                <a:tc>
                  <a:txBody>
                    <a:bodyPr/>
                    <a:lstStyle/>
                    <a:p>
                      <a:pPr algn="just" fontAlgn="t" latinLnBrk="0"/>
                      <a:r>
                        <a:rPr lang="en-US" sz="2400" dirty="0">
                          <a:effectLst/>
                          <a:latin typeface="Times New Roman" panose="02020603050405020304" pitchFamily="18" charset="0"/>
                          <a:cs typeface="Times New Roman" panose="02020603050405020304" pitchFamily="18" charset="0"/>
                        </a:rPr>
                        <a:t>a.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Hán</a:t>
                      </a:r>
                      <a:endParaRPr lang="en-US"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519406693"/>
                  </a:ext>
                </a:extLst>
              </a:tr>
              <a:tr h="303986">
                <a:tc>
                  <a:txBody>
                    <a:bodyPr/>
                    <a:lstStyle/>
                    <a:p>
                      <a:pPr algn="just" fontAlgn="t" latinLnBrk="0"/>
                      <a:r>
                        <a:rPr lang="en-US" sz="2400" dirty="0">
                          <a:effectLst/>
                          <a:latin typeface="Times New Roman" panose="02020603050405020304" pitchFamily="18" charset="0"/>
                          <a:cs typeface="Times New Roman" panose="02020603050405020304" pitchFamily="18" charset="0"/>
                        </a:rPr>
                        <a:t>b.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phẩm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Nôm</a:t>
                      </a:r>
                      <a:endParaRPr lang="en-US" sz="24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19346877"/>
                  </a:ext>
                </a:extLst>
              </a:tr>
            </a:tbl>
          </a:graphicData>
        </a:graphic>
      </p:graphicFrame>
      <p:sp>
        <p:nvSpPr>
          <p:cNvPr id="5" name="Rectangle 4"/>
          <p:cNvSpPr/>
          <p:nvPr/>
        </p:nvSpPr>
        <p:spPr>
          <a:xfrm>
            <a:off x="78828" y="2004522"/>
            <a:ext cx="8928537" cy="30469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latinLnBrk="0"/>
            <a:r>
              <a:rPr lang="en-US" sz="2400" dirty="0">
                <a:solidFill>
                  <a:schemeClr val="tx1"/>
                </a:solidFill>
                <a:latin typeface="Times New Roman" panose="02020603050405020304" pitchFamily="18" charset="0"/>
                <a:cs typeface="Times New Roman" panose="02020603050405020304" pitchFamily="18" charset="0"/>
              </a:rPr>
              <a:t>a- 2):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phẩm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ngôn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phẩm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dịch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phẩm</a:t>
            </a:r>
            <a:r>
              <a:rPr lang="en-US" sz="2400" dirty="0">
                <a:solidFill>
                  <a:schemeClr val="tx1"/>
                </a:solidFill>
                <a:latin typeface="Times New Roman" panose="02020603050405020304" pitchFamily="18" charset="0"/>
                <a:cs typeface="Times New Roman" panose="02020603050405020304" pitchFamily="18" charset="0"/>
              </a:rPr>
              <a:t> sang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Việt</a:t>
            </a:r>
            <a:r>
              <a:rPr lang="en-US" sz="2400" dirty="0">
                <a:solidFill>
                  <a:schemeClr val="tx1"/>
                </a:solidFill>
                <a:latin typeface="Times New Roman" panose="02020603050405020304" pitchFamily="18" charset="0"/>
                <a:cs typeface="Times New Roman" panose="02020603050405020304" pitchFamily="18" charset="0"/>
              </a:rPr>
              <a:t>.</a:t>
            </a:r>
          </a:p>
          <a:p>
            <a:pPr algn="just" latinLnBrk="0"/>
            <a:r>
              <a:rPr lang="en-US" sz="2400" dirty="0">
                <a:solidFill>
                  <a:schemeClr val="tx1"/>
                </a:solidFill>
                <a:latin typeface="Times New Roman" panose="02020603050405020304" pitchFamily="18" charset="0"/>
                <a:cs typeface="Times New Roman" panose="02020603050405020304" pitchFamily="18" charset="0"/>
              </a:rPr>
              <a:t>b-1):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phẩm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Nôm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Ngôn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phẩm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phẩm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Nôm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Việt</a:t>
            </a:r>
            <a:r>
              <a:rPr lang="en-US" sz="2400" dirty="0">
                <a:solidFill>
                  <a:schemeClr val="tx1"/>
                </a:solidFill>
                <a:latin typeface="Times New Roman" panose="02020603050405020304" pitchFamily="18" charset="0"/>
                <a:cs typeface="Times New Roman" panose="02020603050405020304" pitchFamily="18" charset="0"/>
              </a:rPr>
              <a:t> Nam </a:t>
            </a:r>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nay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Quốc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3652226" y="730591"/>
            <a:ext cx="872259" cy="644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V="1">
            <a:off x="3652226" y="835575"/>
            <a:ext cx="862016" cy="7055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02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213" y="-17537"/>
            <a:ext cx="8868057" cy="830997"/>
          </a:xfrm>
          <a:prstGeom prst="rect">
            <a:avLst/>
          </a:prstGeom>
        </p:spPr>
        <p:txBody>
          <a:bodyPr wrap="square">
            <a:spAutoFit/>
          </a:bodyPr>
          <a:lstStyle/>
          <a:p>
            <a:pPr algn="just"/>
            <a:r>
              <a:rPr lang="en-US" sz="2400" b="1" dirty="0" err="1" smtClean="0">
                <a:solidFill>
                  <a:srgbClr val="FF0000"/>
                </a:solidFill>
                <a:latin typeface="Times New Roman" panose="02020603050405020304" pitchFamily="18" charset="0"/>
                <a:cs typeface="Times New Roman" panose="02020603050405020304" pitchFamily="18" charset="0"/>
              </a:rPr>
              <a:t>Bài</a:t>
            </a:r>
            <a:r>
              <a:rPr lang="en-US" sz="2400" b="1" dirty="0" smtClean="0">
                <a:solidFill>
                  <a:srgbClr val="FF0000"/>
                </a:solidFill>
                <a:latin typeface="Times New Roman" panose="02020603050405020304" pitchFamily="18" charset="0"/>
                <a:cs typeface="Times New Roman" panose="02020603050405020304" pitchFamily="18" charset="0"/>
              </a:rPr>
              <a:t> 3</a:t>
            </a:r>
            <a:r>
              <a:rPr lang="vi-VN" sz="2400" b="1" dirty="0" smtClean="0">
                <a:solidFill>
                  <a:schemeClr val="tx1"/>
                </a:solidFill>
                <a:latin typeface="Times New Roman" panose="02020603050405020304" pitchFamily="18" charset="0"/>
                <a:cs typeface="Times New Roman" panose="02020603050405020304" pitchFamily="18" charset="0"/>
              </a:rPr>
              <a:t>:</a:t>
            </a:r>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Hãy tìm thêm một số ví dụ về các trường hợp sau trong chữ Quốc ngữ</a:t>
            </a:r>
            <a:r>
              <a:rPr lang="vi-VN" sz="2400" b="1" dirty="0" smtClean="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02615420"/>
              </p:ext>
            </p:extLst>
          </p:nvPr>
        </p:nvGraphicFramePr>
        <p:xfrm>
          <a:off x="107213" y="748179"/>
          <a:ext cx="8868058" cy="4344490"/>
        </p:xfrm>
        <a:graphic>
          <a:graphicData uri="http://schemas.openxmlformats.org/drawingml/2006/table">
            <a:tbl>
              <a:tblPr firstRow="1" bandRow="1">
                <a:tableStyleId>{3DCDA487-4273-467D-A875-C8748591B622}</a:tableStyleId>
              </a:tblPr>
              <a:tblGrid>
                <a:gridCol w="3219306">
                  <a:extLst>
                    <a:ext uri="{9D8B030D-6E8A-4147-A177-3AD203B41FA5}">
                      <a16:colId xmlns:a16="http://schemas.microsoft.com/office/drawing/2014/main" val="3949594647"/>
                    </a:ext>
                  </a:extLst>
                </a:gridCol>
                <a:gridCol w="5648752">
                  <a:extLst>
                    <a:ext uri="{9D8B030D-6E8A-4147-A177-3AD203B41FA5}">
                      <a16:colId xmlns:a16="http://schemas.microsoft.com/office/drawing/2014/main" val="375696544"/>
                    </a:ext>
                  </a:extLst>
                </a:gridCol>
              </a:tblGrid>
              <a:tr h="412570">
                <a:tc>
                  <a:txBody>
                    <a:bodyPr/>
                    <a:lstStyle/>
                    <a:p>
                      <a:pPr algn="ctr"/>
                      <a:r>
                        <a:rPr lang="en-US" sz="2000" b="1" dirty="0" err="1">
                          <a:latin typeface="Times New Roman" panose="02020603050405020304" pitchFamily="18" charset="0"/>
                          <a:cs typeface="Times New Roman" panose="02020603050405020304" pitchFamily="18" charset="0"/>
                        </a:rPr>
                        <a:t>Các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trường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hợp</a:t>
                      </a:r>
                      <a:endParaRPr lang="en-US" sz="20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000" b="1" dirty="0" err="1">
                          <a:latin typeface="Times New Roman" panose="02020603050405020304" pitchFamily="18" charset="0"/>
                          <a:cs typeface="Times New Roman" panose="02020603050405020304" pitchFamily="18" charset="0"/>
                        </a:rPr>
                        <a:t>Ví</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dụ</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trong</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chữ</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Quốc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ngữ</a:t>
                      </a:r>
                      <a:endParaRPr lang="en-US" sz="20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296251236"/>
                  </a:ext>
                </a:extLst>
              </a:tr>
              <a:tr h="921192">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0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a) Trường hợp dùng nhiều chữ cái khác nhau để ghi cùng một âm. Ví dụ, ghi âm /k/ bằng các chữ c, k, q.....</a:t>
                      </a:r>
                      <a:endParaRPr lang="en-US" sz="20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a:solidFill>
                      <a:schemeClr val="bg1"/>
                    </a:solidFill>
                  </a:tcPr>
                </a:tc>
                <a:tc>
                  <a:txBody>
                    <a:bodyPr/>
                    <a:lstStyle/>
                    <a:p>
                      <a:endParaRPr lang="en-US" sz="2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50129109"/>
                  </a:ext>
                </a:extLst>
              </a:tr>
              <a:tr h="1047293">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0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b) Trường hợp dùng một chữ cái để ghi nhiều âm khác nhau. Ví dụ, dùng chữ a vừa để ghi âm /a/, vừa để ghi âm /ă/....</a:t>
                      </a:r>
                      <a:endParaRPr lang="en-US" sz="20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a:solidFill>
                      <a:schemeClr val="bg1"/>
                    </a:solidFill>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22324379"/>
                  </a:ext>
                </a:extLst>
              </a:tr>
              <a:tr h="729931">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0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c) Trường hợp ghép nhiều chữ cái để ghi một âm. Ví dụ: ch, ng, kh…</a:t>
                      </a:r>
                    </a:p>
                  </a:txBody>
                  <a:tcPr>
                    <a:solidFill>
                      <a:schemeClr val="bg1"/>
                    </a:solidFill>
                  </a:tcPr>
                </a:tc>
                <a:tc>
                  <a:txBody>
                    <a:bodyPr/>
                    <a:lstStyle/>
                    <a:p>
                      <a:pPr algn="just"/>
                      <a:endParaRPr lang="en-US" sz="32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567849136"/>
                  </a:ext>
                </a:extLst>
              </a:tr>
            </a:tbl>
          </a:graphicData>
        </a:graphic>
      </p:graphicFrame>
      <p:sp>
        <p:nvSpPr>
          <p:cNvPr id="6" name="Rectangle 5"/>
          <p:cNvSpPr/>
          <p:nvPr/>
        </p:nvSpPr>
        <p:spPr>
          <a:xfrm>
            <a:off x="3472543" y="1244467"/>
            <a:ext cx="5399314" cy="707886"/>
          </a:xfrm>
          <a:prstGeom prst="rect">
            <a:avLst/>
          </a:prstGeom>
        </p:spPr>
        <p:txBody>
          <a:bodyPr wrap="square">
            <a:spAutoFit/>
          </a:bodyPr>
          <a:lstStyle/>
          <a:p>
            <a:pPr algn="just">
              <a:defRPr/>
            </a:pPr>
            <a:r>
              <a:rPr lang="en-US" sz="2000" b="1" dirty="0" err="1">
                <a:latin typeface="Times New Roman" panose="02020603050405020304" pitchFamily="18" charset="0"/>
                <a:cs typeface="Times New Roman" panose="02020603050405020304" pitchFamily="18" charset="0"/>
              </a:rPr>
              <a:t>ghi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âm</a:t>
            </a:r>
            <a:r>
              <a:rPr lang="en-US" sz="2000" b="1" dirty="0">
                <a:latin typeface="Times New Roman" panose="02020603050405020304" pitchFamily="18" charset="0"/>
                <a:cs typeface="Times New Roman" panose="02020603050405020304" pitchFamily="18" charset="0"/>
              </a:rPr>
              <a:t> /z/ </a:t>
            </a:r>
            <a:r>
              <a:rPr lang="en-US" sz="2000" b="1" dirty="0" err="1">
                <a:latin typeface="Times New Roman" panose="02020603050405020304" pitchFamily="18" charset="0"/>
                <a:cs typeface="Times New Roman" panose="02020603050405020304" pitchFamily="18" charset="0"/>
              </a:rPr>
              <a:t>bằng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chữ</a:t>
            </a:r>
            <a:r>
              <a:rPr lang="en-US" sz="2000" b="1" dirty="0">
                <a:latin typeface="Times New Roman" panose="02020603050405020304" pitchFamily="18" charset="0"/>
                <a:cs typeface="Times New Roman" panose="02020603050405020304" pitchFamily="18" charset="0"/>
              </a:rPr>
              <a:t> d (</a:t>
            </a:r>
            <a:r>
              <a:rPr lang="en-US" sz="2000" b="1" dirty="0" err="1">
                <a:latin typeface="Times New Roman" panose="02020603050405020304" pitchFamily="18" charset="0"/>
                <a:cs typeface="Times New Roman" panose="02020603050405020304" pitchFamily="18" charset="0"/>
              </a:rPr>
              <a:t>dồi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bằng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im</a:t>
            </a:r>
            <a:r>
              <a:rPr lang="en-US" sz="2000" b="1" dirty="0">
                <a:latin typeface="Times New Roman" panose="02020603050405020304" pitchFamily="18" charset="0"/>
                <a:cs typeface="Times New Roman" panose="02020603050405020304" pitchFamily="18" charset="0"/>
              </a:rPr>
              <a:t>), y (</a:t>
            </a:r>
            <a:r>
              <a:rPr lang="en-US" sz="2000" b="1" dirty="0" err="1">
                <a:latin typeface="Times New Roman" panose="02020603050405020304" pitchFamily="18" charset="0"/>
                <a:cs typeface="Times New Roman" panose="02020603050405020304" pitchFamily="18" charset="0"/>
              </a:rPr>
              <a:t>tùy</a:t>
            </a:r>
            <a:r>
              <a:rPr lang="en-US" sz="2000" b="1" dirty="0">
                <a:latin typeface="Times New Roman" panose="02020603050405020304" pitchFamily="18" charset="0"/>
                <a:cs typeface="Times New Roman" panose="02020603050405020304" pitchFamily="18" charset="0"/>
              </a:rPr>
              <a:t> ý)</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325586" y="2427495"/>
            <a:ext cx="5453743" cy="1631216"/>
          </a:xfrm>
          <a:prstGeom prst="rect">
            <a:avLst/>
          </a:prstGeom>
        </p:spPr>
        <p:txBody>
          <a:bodyPr wrap="square">
            <a:spAutoFit/>
          </a:bodyPr>
          <a:lstStyle/>
          <a:p>
            <a:pPr algn="just"/>
            <a:r>
              <a:rPr lang="en-US" sz="2000" b="1" dirty="0" err="1">
                <a:latin typeface="Times New Roman" panose="02020603050405020304" pitchFamily="18" charset="0"/>
                <a:cs typeface="Times New Roman" panose="02020603050405020304" pitchFamily="18" charset="0"/>
              </a:rPr>
              <a:t>dùng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chữ</a:t>
            </a:r>
            <a:r>
              <a:rPr lang="en-US" sz="2000" b="1" dirty="0">
                <a:latin typeface="Times New Roman" panose="02020603050405020304" pitchFamily="18" charset="0"/>
                <a:cs typeface="Times New Roman" panose="02020603050405020304" pitchFamily="18" charset="0"/>
              </a:rPr>
              <a:t> u </a:t>
            </a:r>
            <a:r>
              <a:rPr lang="en-US" sz="2000" b="1" dirty="0" err="1">
                <a:latin typeface="Times New Roman" panose="02020603050405020304" pitchFamily="18" charset="0"/>
                <a:cs typeface="Times New Roman" panose="02020603050405020304" pitchFamily="18" charset="0"/>
              </a:rPr>
              <a:t>vừa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đệm</a:t>
            </a:r>
            <a:r>
              <a:rPr lang="en-US" sz="2000" b="1" dirty="0">
                <a:latin typeface="Times New Roman" panose="02020603050405020304" pitchFamily="18" charset="0"/>
                <a:cs typeface="Times New Roman" panose="02020603050405020304" pitchFamily="18" charset="0"/>
              </a:rPr>
              <a:t> /-w/ (</a:t>
            </a:r>
            <a:r>
              <a:rPr lang="en-US" sz="2000" b="1" dirty="0" err="1">
                <a:latin typeface="Times New Roman" panose="02020603050405020304" pitchFamily="18" charset="0"/>
                <a:cs typeface="Times New Roman" panose="02020603050405020304" pitchFamily="18" charset="0"/>
              </a:rPr>
              <a:t>quà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chính</a:t>
            </a:r>
            <a:r>
              <a:rPr lang="en-US" sz="2000" b="1" dirty="0">
                <a:latin typeface="Times New Roman" panose="02020603050405020304" pitchFamily="18" charset="0"/>
                <a:cs typeface="Times New Roman" panose="02020603050405020304" pitchFamily="18" charset="0"/>
              </a:rPr>
              <a:t> /u/ (</a:t>
            </a:r>
            <a:r>
              <a:rPr lang="en-US" sz="2000" b="1" dirty="0" err="1">
                <a:latin typeface="Times New Roman" panose="02020603050405020304" pitchFamily="18" charset="0"/>
                <a:cs typeface="Times New Roman" panose="02020603050405020304" pitchFamily="18" charset="0"/>
              </a:rPr>
              <a:t>lu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bù</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chữ</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chính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i</a:t>
            </a:r>
            <a:r>
              <a:rPr lang="en-US" sz="2000" b="1" dirty="0">
                <a:latin typeface="Times New Roman" panose="02020603050405020304" pitchFamily="18" charset="0"/>
                <a:cs typeface="Times New Roman" panose="02020603050405020304" pitchFamily="18" charset="0"/>
              </a:rPr>
              <a:t>/ (li </a:t>
            </a:r>
            <a:r>
              <a:rPr lang="en-US" sz="2000" b="1" dirty="0" err="1">
                <a:latin typeface="Times New Roman" panose="02020603050405020304" pitchFamily="18" charset="0"/>
                <a:cs typeface="Times New Roman" panose="02020603050405020304" pitchFamily="18" charset="0"/>
              </a:rPr>
              <a:t>bì</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cuối</a:t>
            </a:r>
            <a:r>
              <a:rPr lang="en-US" sz="2000" b="1" dirty="0">
                <a:latin typeface="Times New Roman" panose="02020603050405020304" pitchFamily="18" charset="0"/>
                <a:cs typeface="Times New Roman" panose="02020603050405020304" pitchFamily="18" charset="0"/>
              </a:rPr>
              <a:t> j (</a:t>
            </a:r>
            <a:r>
              <a:rPr lang="en-US" sz="2000" b="1" dirty="0" err="1">
                <a:latin typeface="Times New Roman" panose="02020603050405020304" pitchFamily="18" charset="0"/>
                <a:cs typeface="Times New Roman" panose="02020603050405020304" pitchFamily="18" charset="0"/>
              </a:rPr>
              <a:t>núi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chữ</a:t>
            </a:r>
            <a:r>
              <a:rPr lang="en-US" sz="2000" b="1" dirty="0">
                <a:latin typeface="Times New Roman" panose="02020603050405020304" pitchFamily="18" charset="0"/>
                <a:cs typeface="Times New Roman" panose="02020603050405020304" pitchFamily="18" charset="0"/>
              </a:rPr>
              <a:t> y </a:t>
            </a:r>
            <a:r>
              <a:rPr lang="en-US" sz="2000" b="1" dirty="0" err="1">
                <a:latin typeface="Times New Roman" panose="02020603050405020304" pitchFamily="18" charset="0"/>
                <a:cs typeface="Times New Roman" panose="02020603050405020304" pitchFamily="18" charset="0"/>
              </a:rPr>
              <a:t>vừa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chính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quý</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cuối</a:t>
            </a:r>
            <a:r>
              <a:rPr lang="en-US" sz="2000" b="1" dirty="0">
                <a:latin typeface="Times New Roman" panose="02020603050405020304" pitchFamily="18" charset="0"/>
                <a:cs typeface="Times New Roman" panose="02020603050405020304" pitchFamily="18" charset="0"/>
              </a:rPr>
              <a:t> /j/ (</a:t>
            </a:r>
            <a:r>
              <a:rPr lang="en-US" sz="2000" b="1" dirty="0" err="1">
                <a:latin typeface="Times New Roman" panose="02020603050405020304" pitchFamily="18" charset="0"/>
                <a:cs typeface="Times New Roman" panose="02020603050405020304" pitchFamily="18" charset="0"/>
              </a:rPr>
              <a:t>tay</a:t>
            </a:r>
            <a:r>
              <a:rPr lang="en-US" sz="20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8" name="Rectangle 7"/>
          <p:cNvSpPr/>
          <p:nvPr/>
        </p:nvSpPr>
        <p:spPr>
          <a:xfrm>
            <a:off x="3364328" y="4289912"/>
            <a:ext cx="3768980" cy="400110"/>
          </a:xfrm>
          <a:prstGeom prst="rect">
            <a:avLst/>
          </a:prstGeom>
        </p:spPr>
        <p:txBody>
          <a:bodyPr wrap="none">
            <a:spAutoFit/>
          </a:bodyPr>
          <a:lstStyle/>
          <a:p>
            <a:pPr algn="just"/>
            <a:r>
              <a:rPr lang="en-US" sz="2000" b="1" dirty="0" err="1">
                <a:latin typeface="Times New Roman" panose="02020603050405020304" pitchFamily="18" charset="0"/>
                <a:cs typeface="Times New Roman" panose="02020603050405020304" pitchFamily="18" charset="0"/>
              </a:rPr>
              <a:t>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t>
            </a:r>
            <a:r>
              <a:rPr lang="en-US" sz="2000" b="1" dirty="0">
                <a:latin typeface="Times New Roman" panose="02020603050405020304" pitchFamily="18" charset="0"/>
                <a:cs typeface="Times New Roman" panose="02020603050405020304" pitchFamily="18" charset="0"/>
              </a:rPr>
              <a:t>, ng, </a:t>
            </a:r>
            <a:r>
              <a:rPr lang="en-US" sz="2000" b="1" dirty="0" err="1">
                <a:latin typeface="Times New Roman" panose="02020603050405020304" pitchFamily="18" charset="0"/>
                <a:cs typeface="Times New Roman" panose="02020603050405020304" pitchFamily="18" charset="0"/>
              </a:rPr>
              <a:t>ngh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t>
            </a:r>
            <a:r>
              <a:rPr lang="en-US" sz="2000" b="1" dirty="0">
                <a:latin typeface="Times New Roman" panose="02020603050405020304" pitchFamily="18" charset="0"/>
                <a:cs typeface="Times New Roman" panose="02020603050405020304" pitchFamily="18" charset="0"/>
              </a:rPr>
              <a:t>, tr.</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94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6794118-E4F1-ED77-5A03-45F88CD9BFC6}"/>
              </a:ext>
            </a:extLst>
          </p:cNvPr>
          <p:cNvGrpSpPr/>
          <p:nvPr/>
        </p:nvGrpSpPr>
        <p:grpSpPr>
          <a:xfrm>
            <a:off x="1438656" y="66584"/>
            <a:ext cx="5753100" cy="1141606"/>
            <a:chOff x="1714500" y="909251"/>
            <a:chExt cx="11506200" cy="2283212"/>
          </a:xfrm>
        </p:grpSpPr>
        <p:sp>
          <p:nvSpPr>
            <p:cNvPr id="2" name="Freeform 2">
              <a:extLst>
                <a:ext uri="{FF2B5EF4-FFF2-40B4-BE49-F238E27FC236}">
                  <a16:creationId xmlns:a16="http://schemas.microsoft.com/office/drawing/2014/main" id="{A6DBACFA-6F58-944D-DABF-F0D4111D0398}"/>
                </a:ext>
              </a:extLst>
            </p:cNvPr>
            <p:cNvSpPr/>
            <p:nvPr/>
          </p:nvSpPr>
          <p:spPr>
            <a:xfrm>
              <a:off x="1714500" y="909251"/>
              <a:ext cx="11506200" cy="2283212"/>
            </a:xfrm>
            <a:custGeom>
              <a:avLst/>
              <a:gdLst/>
              <a:ahLst/>
              <a:cxnLst/>
              <a:rect l="l" t="t" r="r" b="b"/>
              <a:pathLst>
                <a:path w="11794409" h="2845401">
                  <a:moveTo>
                    <a:pt x="0" y="0"/>
                  </a:moveTo>
                  <a:lnTo>
                    <a:pt x="11794408" y="0"/>
                  </a:lnTo>
                  <a:lnTo>
                    <a:pt x="11794408" y="2845401"/>
                  </a:lnTo>
                  <a:lnTo>
                    <a:pt x="0" y="2845401"/>
                  </a:lnTo>
                  <a:lnTo>
                    <a:pt x="0" y="0"/>
                  </a:lnTo>
                  <a:close/>
                </a:path>
              </a:pathLst>
            </a:custGeom>
            <a:blipFill>
              <a:blip r:embed="rId3">
                <a:duotone>
                  <a:prstClr val="black"/>
                  <a:schemeClr val="accent3">
                    <a:lumMod val="20000"/>
                    <a:lumOff val="80000"/>
                    <a:tint val="45000"/>
                    <a:satMod val="400000"/>
                  </a:schemeClr>
                </a:duotone>
              </a:blip>
              <a:stretch>
                <a:fillRect/>
              </a:stretch>
            </a:blipFill>
          </p:spPr>
        </p:sp>
        <p:sp>
          <p:nvSpPr>
            <p:cNvPr id="6" name="Rectangle 5"/>
            <p:cNvSpPr/>
            <p:nvPr/>
          </p:nvSpPr>
          <p:spPr>
            <a:xfrm>
              <a:off x="2317498" y="1458711"/>
              <a:ext cx="10080888" cy="129266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chemeClr val="tx1"/>
                  </a:solidFill>
                  <a:effectLst/>
                  <a:uLnTx/>
                  <a:uFillTx/>
                  <a:latin typeface="#9Slide07 IcielSoup of Justice" pitchFamily="2" charset="0"/>
                  <a:ea typeface="+mn-ea"/>
                  <a:cs typeface="Times New Roman" panose="02020603050405020304" pitchFamily="18" charset="0"/>
                  <a:sym typeface="Arial"/>
                </a:rPr>
                <a:t>VĂN</a:t>
              </a:r>
              <a:r>
                <a:rPr kumimoji="0" lang="en-US" sz="3600" b="1" i="0" u="none" strike="noStrike" kern="1200" cap="none" spc="0" normalizeH="0" noProof="0" dirty="0">
                  <a:ln>
                    <a:noFill/>
                  </a:ln>
                  <a:solidFill>
                    <a:schemeClr val="tx1"/>
                  </a:solidFill>
                  <a:effectLst/>
                  <a:uLnTx/>
                  <a:uFillTx/>
                  <a:latin typeface="#9Slide07 IcielSoup of Justice" pitchFamily="2" charset="0"/>
                  <a:ea typeface="+mn-ea"/>
                  <a:cs typeface="Times New Roman" panose="02020603050405020304" pitchFamily="18" charset="0"/>
                  <a:sym typeface="Arial"/>
                </a:rPr>
                <a:t> HAY – CHỮ TỐT</a:t>
              </a:r>
              <a:endParaRPr kumimoji="0" lang="vi-VN" sz="3600" b="1" i="0" u="none" strike="noStrike" kern="1200" cap="none" spc="0" normalizeH="0" baseline="0" noProof="0" dirty="0">
                <a:ln>
                  <a:noFill/>
                </a:ln>
                <a:solidFill>
                  <a:schemeClr val="tx1"/>
                </a:solidFill>
                <a:effectLst/>
                <a:uLnTx/>
                <a:uFillTx/>
                <a:latin typeface="#9Slide07 IcielSoup of Justice" pitchFamily="2" charset="0"/>
                <a:ea typeface="+mn-ea"/>
                <a:cs typeface="Times New Roman" panose="02020603050405020304" pitchFamily="18" charset="0"/>
                <a:sym typeface="Arial"/>
              </a:endParaRPr>
            </a:p>
          </p:txBody>
        </p:sp>
      </p:grpSp>
      <p:sp>
        <p:nvSpPr>
          <p:cNvPr id="7" name="Rectangle 6"/>
          <p:cNvSpPr/>
          <p:nvPr/>
        </p:nvSpPr>
        <p:spPr>
          <a:xfrm>
            <a:off x="657605" y="1482920"/>
            <a:ext cx="4751393" cy="2739211"/>
          </a:xfrm>
          <a:prstGeom prst="rect">
            <a:avLst/>
          </a:prstGeom>
        </p:spPr>
        <p:txBody>
          <a:bodyPr wrap="square">
            <a:spAutoFit/>
          </a:bodyPr>
          <a:lstStyle/>
          <a:p>
            <a:pPr algn="just" latinLnBrk="0"/>
            <a:r>
              <a:rPr lang="en-US" sz="2400" b="1" dirty="0" err="1" smtClean="0">
                <a:solidFill>
                  <a:schemeClr val="tx1"/>
                </a:solidFill>
                <a:latin typeface="Times New Roman" panose="02020603050405020304" pitchFamily="18" charset="0"/>
                <a:cs typeface="Times New Roman" panose="02020603050405020304" pitchFamily="18" charset="0"/>
              </a:rPr>
              <a:t>Bài</a:t>
            </a:r>
            <a:r>
              <a:rPr lang="en-US" sz="2400" b="1" dirty="0" smtClean="0">
                <a:solidFill>
                  <a:schemeClr val="tx1"/>
                </a:solidFill>
                <a:latin typeface="Times New Roman" panose="02020603050405020304" pitchFamily="18" charset="0"/>
                <a:cs typeface="Times New Roman" panose="02020603050405020304" pitchFamily="18" charset="0"/>
              </a:rPr>
              <a:t> 4 (SGK -19)</a:t>
            </a:r>
            <a:r>
              <a:rPr lang="vi-VN" sz="2400" dirty="0" smtClean="0">
                <a:latin typeface="Times New Roman" panose="02020603050405020304" pitchFamily="18" charset="0"/>
                <a:cs typeface="Times New Roman" panose="02020603050405020304" pitchFamily="18" charset="0"/>
              </a:rPr>
              <a:t>:</a:t>
            </a:r>
            <a:r>
              <a:rPr lang="en-US" sz="2400" dirty="0" smtClean="0">
                <a:solidFill>
                  <a:schemeClr val="tx1"/>
                </a:solidFill>
                <a:latin typeface="Times New Roman" panose="02020603050405020304" pitchFamily="18" charset="0"/>
                <a:cs typeface="Times New Roman" panose="02020603050405020304" pitchFamily="18" charset="0"/>
              </a:rPr>
              <a:t> </a:t>
            </a:r>
            <a:r>
              <a:rPr lang="vi-VN" sz="2400" dirty="0" smtClean="0">
                <a:solidFill>
                  <a:schemeClr val="tx1"/>
                </a:solidFill>
                <a:latin typeface="+mj-lt"/>
              </a:rPr>
              <a:t>Viết </a:t>
            </a:r>
            <a:r>
              <a:rPr lang="vi-VN" sz="2400" dirty="0">
                <a:solidFill>
                  <a:schemeClr val="tx1"/>
                </a:solidFill>
                <a:latin typeface="+mj-lt"/>
              </a:rPr>
              <a:t>một đoạn văn (khoảng 6 – 8 dòng) trình bày suy nghĩ của em về những thuận lợi trong việc học chữ Quốc ngữ và sử dụng chữ Quốc ngữ để viết các tên riêng nước ngoài, các thuật ngữ khoa học có nguồn gốc nước ngoài.</a:t>
            </a:r>
          </a:p>
        </p:txBody>
      </p:sp>
      <p:pic>
        <p:nvPicPr>
          <p:cNvPr id="11" name="Google Shape;3556;p109"/>
          <p:cNvPicPr preferRelativeResize="0"/>
          <p:nvPr/>
        </p:nvPicPr>
        <p:blipFill rotWithShape="1">
          <a:blip r:embed="rId4">
            <a:alphaModFix/>
          </a:blip>
          <a:srcRect l="18471" r="11026"/>
          <a:stretch/>
        </p:blipFill>
        <p:spPr>
          <a:xfrm>
            <a:off x="5992363" y="1227350"/>
            <a:ext cx="2761027" cy="3916150"/>
          </a:xfrm>
          <a:prstGeom prst="rect">
            <a:avLst/>
          </a:prstGeom>
          <a:noFill/>
          <a:ln>
            <a:noFill/>
          </a:ln>
        </p:spPr>
      </p:pic>
    </p:spTree>
    <p:extLst>
      <p:ext uri="{BB962C8B-B14F-4D97-AF65-F5344CB8AC3E}">
        <p14:creationId xmlns:p14="http://schemas.microsoft.com/office/powerpoint/2010/main" val="278588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1BCAAA-7122-444C-86CF-EF36C3E7274F}"/>
              </a:ext>
            </a:extLst>
          </p:cNvPr>
          <p:cNvSpPr>
            <a:spLocks noGrp="1"/>
          </p:cNvSpPr>
          <p:nvPr>
            <p:ph idx="1"/>
          </p:nvPr>
        </p:nvSpPr>
        <p:spPr>
          <a:xfrm>
            <a:off x="0" y="1"/>
            <a:ext cx="9144000" cy="5143499"/>
          </a:xfrm>
          <a:solidFill>
            <a:schemeClr val="bg1"/>
          </a:solidFill>
        </p:spPr>
        <p:txBody>
          <a:bodyPr>
            <a:normAutofit/>
          </a:bodyPr>
          <a:lstStyle/>
          <a:p>
            <a:pPr marL="0" indent="0" algn="ctr">
              <a:buNone/>
            </a:pPr>
            <a:r>
              <a:rPr lang="vi-VN" sz="2800" dirty="0" smtClean="0">
                <a:latin typeface="Times New Roman" panose="02020603050405020304" pitchFamily="18" charset="0"/>
                <a:cs typeface="Times New Roman" panose="02020603050405020304" pitchFamily="18" charset="0"/>
              </a:rPr>
              <a:t>Trò </a:t>
            </a:r>
            <a:r>
              <a:rPr lang="vi-VN" sz="2800" dirty="0">
                <a:latin typeface="Times New Roman" panose="02020603050405020304" pitchFamily="18" charset="0"/>
                <a:cs typeface="Times New Roman" panose="02020603050405020304" pitchFamily="18" charset="0"/>
              </a:rPr>
              <a:t>chơi: </a:t>
            </a:r>
            <a:r>
              <a:rPr lang="vi-VN" sz="2800" b="1" dirty="0">
                <a:latin typeface="Times New Roman" panose="02020603050405020304" pitchFamily="18" charset="0"/>
                <a:cs typeface="Times New Roman" panose="02020603050405020304" pitchFamily="18" charset="0"/>
              </a:rPr>
              <a:t>ONG TÌM </a:t>
            </a:r>
            <a:r>
              <a:rPr lang="vi-VN" sz="2800" b="1" dirty="0" smtClean="0">
                <a:latin typeface="Times New Roman" panose="02020603050405020304" pitchFamily="18" charset="0"/>
                <a:cs typeface="Times New Roman" panose="02020603050405020304" pitchFamily="18" charset="0"/>
              </a:rPr>
              <a:t>CHỮ</a:t>
            </a:r>
            <a:endParaRPr lang="vi-VN" sz="2800" b="1" dirty="0">
              <a:latin typeface="Times New Roman" panose="02020603050405020304" pitchFamily="18" charset="0"/>
              <a:cs typeface="Times New Roman" panose="02020603050405020304" pitchFamily="18" charset="0"/>
            </a:endParaRPr>
          </a:p>
        </p:txBody>
      </p:sp>
      <p:pic>
        <p:nvPicPr>
          <p:cNvPr id="5" name="Picture 4" descr="A close up of a word&#10;&#10;Description automatically generated">
            <a:extLst>
              <a:ext uri="{FF2B5EF4-FFF2-40B4-BE49-F238E27FC236}">
                <a16:creationId xmlns:a16="http://schemas.microsoft.com/office/drawing/2014/main" id="{C06C05DF-556B-41C8-9EF1-EF2649286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057" y="1113482"/>
            <a:ext cx="3919765" cy="3911878"/>
          </a:xfrm>
          <a:prstGeom prst="rect">
            <a:avLst/>
          </a:prstGeom>
        </p:spPr>
      </p:pic>
      <p:pic>
        <p:nvPicPr>
          <p:cNvPr id="7" name="Picture 6" descr="A screenshot of a game&#10;&#10;Description automatically generated">
            <a:extLst>
              <a:ext uri="{FF2B5EF4-FFF2-40B4-BE49-F238E27FC236}">
                <a16:creationId xmlns:a16="http://schemas.microsoft.com/office/drawing/2014/main" id="{8ED8E6EF-4D45-48CA-89A5-B93144FCBA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4735" y="1288026"/>
            <a:ext cx="4721351" cy="1868108"/>
          </a:xfrm>
          <a:prstGeom prst="rect">
            <a:avLst/>
          </a:prstGeom>
        </p:spPr>
      </p:pic>
      <p:pic>
        <p:nvPicPr>
          <p:cNvPr id="2" name="ĐẾM NGƯỢC 1 PHÚT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55585" y="3495651"/>
            <a:ext cx="2325924" cy="1308332"/>
          </a:xfrm>
          <a:prstGeom prst="rect">
            <a:avLst/>
          </a:prstGeom>
        </p:spPr>
      </p:pic>
    </p:spTree>
    <p:extLst>
      <p:ext uri="{BB962C8B-B14F-4D97-AF65-F5344CB8AC3E}">
        <p14:creationId xmlns:p14="http://schemas.microsoft.com/office/powerpoint/2010/main" val="3518242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game&#10;&#10;Description automatically generated">
            <a:extLst>
              <a:ext uri="{FF2B5EF4-FFF2-40B4-BE49-F238E27FC236}">
                <a16:creationId xmlns:a16="http://schemas.microsoft.com/office/drawing/2014/main" id="{E92FD784-82FF-4733-A577-828F3ABDF3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479092"/>
            <a:ext cx="4080146" cy="4100649"/>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p:spPr>
      </p:pic>
      <p:sp>
        <p:nvSpPr>
          <p:cNvPr id="6" name="TextBox 5">
            <a:extLst>
              <a:ext uri="{FF2B5EF4-FFF2-40B4-BE49-F238E27FC236}">
                <a16:creationId xmlns:a16="http://schemas.microsoft.com/office/drawing/2014/main" id="{994C7594-194A-4CB8-A252-F8CF9EF3F8DF}"/>
              </a:ext>
            </a:extLst>
          </p:cNvPr>
          <p:cNvSpPr txBox="1"/>
          <p:nvPr/>
        </p:nvSpPr>
        <p:spPr>
          <a:xfrm>
            <a:off x="6194266" y="1165112"/>
            <a:ext cx="2269510" cy="3291681"/>
          </a:xfrm>
          <a:prstGeom prst="rect">
            <a:avLst/>
          </a:prstGeom>
          <a:solidFill>
            <a:schemeClr val="bg1"/>
          </a:solidFill>
        </p:spPr>
        <p:txBody>
          <a:bodyPr vert="horz" lIns="68580" tIns="34290" rIns="68580" bIns="34290" rtlCol="0">
            <a:normAutofit/>
          </a:bodyPr>
          <a:lstStyle/>
          <a:p>
            <a:pPr marL="342900" indent="-257175">
              <a:lnSpc>
                <a:spcPct val="150000"/>
              </a:lnSpc>
              <a:spcAft>
                <a:spcPts val="450"/>
              </a:spcAft>
              <a:buFont typeface="+mj-lt"/>
              <a:buAutoNum type="alphaLcParenR"/>
            </a:pPr>
            <a:r>
              <a:rPr lang="en-US" sz="2100" dirty="0" err="1">
                <a:latin typeface="Times New Roman" panose="02020603050405020304" pitchFamily="18" charset="0"/>
                <a:cs typeface="Times New Roman" panose="02020603050405020304" pitchFamily="18" charset="0"/>
              </a:rPr>
              <a:t>Chữ</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Nôm</a:t>
            </a:r>
            <a:endParaRPr lang="en-US" sz="2100" dirty="0">
              <a:latin typeface="Times New Roman" panose="02020603050405020304" pitchFamily="18" charset="0"/>
              <a:cs typeface="Times New Roman" panose="02020603050405020304" pitchFamily="18" charset="0"/>
            </a:endParaRPr>
          </a:p>
          <a:p>
            <a:pPr marL="342900" indent="-257175">
              <a:lnSpc>
                <a:spcPct val="150000"/>
              </a:lnSpc>
              <a:spcAft>
                <a:spcPts val="450"/>
              </a:spcAft>
              <a:buFont typeface="+mj-lt"/>
              <a:buAutoNum type="alphaLcParenR"/>
            </a:pPr>
            <a:r>
              <a:rPr lang="en-US" sz="2100" dirty="0" err="1">
                <a:latin typeface="Times New Roman" panose="02020603050405020304" pitchFamily="18" charset="0"/>
                <a:cs typeface="Times New Roman" panose="02020603050405020304" pitchFamily="18" charset="0"/>
              </a:rPr>
              <a:t>Chữ</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Hán</a:t>
            </a:r>
            <a:endParaRPr lang="en-US" sz="2100" dirty="0">
              <a:latin typeface="Times New Roman" panose="02020603050405020304" pitchFamily="18" charset="0"/>
              <a:cs typeface="Times New Roman" panose="02020603050405020304" pitchFamily="18" charset="0"/>
            </a:endParaRPr>
          </a:p>
          <a:p>
            <a:pPr marL="342900" indent="-257175">
              <a:lnSpc>
                <a:spcPct val="150000"/>
              </a:lnSpc>
              <a:spcAft>
                <a:spcPts val="450"/>
              </a:spcAft>
              <a:buFont typeface="+mj-lt"/>
              <a:buAutoNum type="alphaLcParenR"/>
            </a:pPr>
            <a:r>
              <a:rPr lang="en-US" sz="2100" dirty="0" err="1">
                <a:latin typeface="Times New Roman" panose="02020603050405020304" pitchFamily="18" charset="0"/>
                <a:cs typeface="Times New Roman" panose="02020603050405020304" pitchFamily="18" charset="0"/>
              </a:rPr>
              <a:t>Độc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lập</a:t>
            </a:r>
            <a:endParaRPr lang="en-US" sz="2100" dirty="0">
              <a:latin typeface="Times New Roman" panose="02020603050405020304" pitchFamily="18" charset="0"/>
              <a:cs typeface="Times New Roman" panose="02020603050405020304" pitchFamily="18" charset="0"/>
            </a:endParaRPr>
          </a:p>
          <a:p>
            <a:pPr marL="342900" indent="-257175">
              <a:lnSpc>
                <a:spcPct val="150000"/>
              </a:lnSpc>
              <a:spcAft>
                <a:spcPts val="450"/>
              </a:spcAft>
              <a:buFont typeface="+mj-lt"/>
              <a:buAutoNum type="alphaLcParenR"/>
            </a:pPr>
            <a:r>
              <a:rPr lang="en-US" sz="2100" dirty="0" err="1">
                <a:latin typeface="Times New Roman" panose="02020603050405020304" pitchFamily="18" charset="0"/>
                <a:cs typeface="Times New Roman" panose="02020603050405020304" pitchFamily="18" charset="0"/>
              </a:rPr>
              <a:t>Khó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học</a:t>
            </a:r>
            <a:endParaRPr lang="en-US" sz="2100" dirty="0">
              <a:latin typeface="Times New Roman" panose="02020603050405020304" pitchFamily="18" charset="0"/>
              <a:cs typeface="Times New Roman" panose="02020603050405020304" pitchFamily="18" charset="0"/>
            </a:endParaRPr>
          </a:p>
          <a:p>
            <a:pPr marL="342900" indent="-257175">
              <a:lnSpc>
                <a:spcPct val="150000"/>
              </a:lnSpc>
              <a:spcAft>
                <a:spcPts val="450"/>
              </a:spcAft>
              <a:buFont typeface="+mj-lt"/>
              <a:buAutoNum type="alphaLcParenR"/>
            </a:pPr>
            <a:r>
              <a:rPr lang="en-US" sz="2100" dirty="0" err="1">
                <a:latin typeface="Times New Roman" panose="02020603050405020304" pitchFamily="18" charset="0"/>
                <a:cs typeface="Times New Roman" panose="02020603050405020304" pitchFamily="18" charset="0"/>
              </a:rPr>
              <a:t>Dễ</a:t>
            </a:r>
            <a:r>
              <a:rPr lang="en-US" sz="2100" dirty="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học</a:t>
            </a:r>
            <a:endParaRPr lang="en-US" sz="2100" dirty="0" smtClean="0">
              <a:latin typeface="Times New Roman" panose="02020603050405020304" pitchFamily="18" charset="0"/>
              <a:cs typeface="Times New Roman" panose="02020603050405020304" pitchFamily="18" charset="0"/>
            </a:endParaRPr>
          </a:p>
          <a:p>
            <a:pPr marL="342900" indent="-257175">
              <a:lnSpc>
                <a:spcPct val="150000"/>
              </a:lnSpc>
              <a:spcAft>
                <a:spcPts val="450"/>
              </a:spcAft>
              <a:buFont typeface="+mj-lt"/>
              <a:buAutoNum type="alphaLcParenR"/>
            </a:pPr>
            <a:r>
              <a:rPr lang="en-US" sz="2100" dirty="0" err="1" smtClean="0">
                <a:latin typeface="Times New Roman" panose="02020603050405020304" pitchFamily="18" charset="0"/>
                <a:cs typeface="Times New Roman" panose="02020603050405020304" pitchFamily="18" charset="0"/>
              </a:rPr>
              <a:t>Ghi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âm</a:t>
            </a:r>
            <a:endParaRPr lang="en-US"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967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5"/>
          <p:cNvGrpSpPr/>
          <p:nvPr/>
        </p:nvGrpSpPr>
        <p:grpSpPr>
          <a:xfrm>
            <a:off x="0" y="578887"/>
            <a:ext cx="9144000" cy="4242495"/>
            <a:chOff x="0" y="0"/>
            <a:chExt cx="4534469" cy="1756490"/>
          </a:xfrm>
        </p:grpSpPr>
        <p:sp>
          <p:nvSpPr>
            <p:cNvPr id="8" name="Freeform 16"/>
            <p:cNvSpPr/>
            <p:nvPr/>
          </p:nvSpPr>
          <p:spPr>
            <a:xfrm>
              <a:off x="0" y="0"/>
              <a:ext cx="4534469" cy="1756490"/>
            </a:xfrm>
            <a:custGeom>
              <a:avLst/>
              <a:gdLst/>
              <a:ahLst/>
              <a:cxnLst/>
              <a:rect l="l" t="t" r="r" b="b"/>
              <a:pathLst>
                <a:path w="4534469" h="1756490">
                  <a:moveTo>
                    <a:pt x="8993" y="0"/>
                  </a:moveTo>
                  <a:lnTo>
                    <a:pt x="4525476" y="0"/>
                  </a:lnTo>
                  <a:cubicBezTo>
                    <a:pt x="4530443" y="0"/>
                    <a:pt x="4534469" y="4027"/>
                    <a:pt x="4534469" y="8993"/>
                  </a:cubicBezTo>
                  <a:lnTo>
                    <a:pt x="4534469" y="1747496"/>
                  </a:lnTo>
                  <a:cubicBezTo>
                    <a:pt x="4534469" y="1752463"/>
                    <a:pt x="4530443" y="1756490"/>
                    <a:pt x="4525476" y="1756490"/>
                  </a:cubicBezTo>
                  <a:lnTo>
                    <a:pt x="8993" y="1756490"/>
                  </a:lnTo>
                  <a:cubicBezTo>
                    <a:pt x="6608" y="1756490"/>
                    <a:pt x="4321" y="1755542"/>
                    <a:pt x="2634" y="1753856"/>
                  </a:cubicBezTo>
                  <a:cubicBezTo>
                    <a:pt x="948" y="1752169"/>
                    <a:pt x="0" y="1749881"/>
                    <a:pt x="0" y="1747496"/>
                  </a:cubicBezTo>
                  <a:lnTo>
                    <a:pt x="0" y="8993"/>
                  </a:lnTo>
                  <a:cubicBezTo>
                    <a:pt x="0" y="6608"/>
                    <a:pt x="948" y="4321"/>
                    <a:pt x="2634" y="2634"/>
                  </a:cubicBezTo>
                  <a:cubicBezTo>
                    <a:pt x="4321" y="948"/>
                    <a:pt x="6608" y="0"/>
                    <a:pt x="8993" y="0"/>
                  </a:cubicBezTo>
                  <a:close/>
                </a:path>
              </a:pathLst>
            </a:custGeom>
            <a:solidFill>
              <a:srgbClr val="DBCAAB">
                <a:alpha val="49804"/>
              </a:srgbClr>
            </a:solidFill>
          </p:spPr>
        </p:sp>
        <p:sp>
          <p:nvSpPr>
            <p:cNvPr id="10" name="TextBox 17"/>
            <p:cNvSpPr txBox="1"/>
            <p:nvPr/>
          </p:nvSpPr>
          <p:spPr>
            <a:xfrm>
              <a:off x="0" y="-57150"/>
              <a:ext cx="4534469" cy="1813640"/>
            </a:xfrm>
            <a:prstGeom prst="rect">
              <a:avLst/>
            </a:prstGeom>
          </p:spPr>
          <p:txBody>
            <a:bodyPr lIns="25400" tIns="25400" rIns="25400" bIns="25400" rtlCol="0" anchor="ctr"/>
            <a:lstStyle/>
            <a:p>
              <a:pPr algn="ctr" defTabSz="457200">
                <a:lnSpc>
                  <a:spcPts val="1330"/>
                </a:lnSpc>
                <a:spcBef>
                  <a:spcPct val="0"/>
                </a:spcBef>
                <a:buClrTx/>
              </a:pPr>
              <a:endParaRPr sz="900" kern="1200">
                <a:solidFill>
                  <a:prstClr val="black"/>
                </a:solidFill>
                <a:latin typeface="Calibri"/>
                <a:ea typeface="+mn-ea"/>
                <a:cs typeface="+mn-cs"/>
              </a:endParaRPr>
            </a:p>
          </p:txBody>
        </p:sp>
      </p:grpSp>
      <p:grpSp>
        <p:nvGrpSpPr>
          <p:cNvPr id="11" name="Group 5">
            <a:extLst>
              <a:ext uri="{FF2B5EF4-FFF2-40B4-BE49-F238E27FC236}">
                <a16:creationId xmlns:a16="http://schemas.microsoft.com/office/drawing/2014/main" id="{FFC4EFD4-95E4-2476-DB01-6A2E01509644}"/>
              </a:ext>
            </a:extLst>
          </p:cNvPr>
          <p:cNvGrpSpPr/>
          <p:nvPr/>
        </p:nvGrpSpPr>
        <p:grpSpPr>
          <a:xfrm>
            <a:off x="389133" y="199518"/>
            <a:ext cx="241333" cy="241333"/>
            <a:chOff x="0" y="0"/>
            <a:chExt cx="812800" cy="812800"/>
          </a:xfrm>
        </p:grpSpPr>
        <p:sp>
          <p:nvSpPr>
            <p:cNvPr id="12"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sp>
        <p:sp>
          <p:nvSpPr>
            <p:cNvPr id="13"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grpSp>
        <p:nvGrpSpPr>
          <p:cNvPr id="14" name="Group 8">
            <a:extLst>
              <a:ext uri="{FF2B5EF4-FFF2-40B4-BE49-F238E27FC236}">
                <a16:creationId xmlns:a16="http://schemas.microsoft.com/office/drawing/2014/main" id="{B2C972DC-DB90-D695-B5BE-40196DCBD10C}"/>
              </a:ext>
            </a:extLst>
          </p:cNvPr>
          <p:cNvGrpSpPr/>
          <p:nvPr/>
        </p:nvGrpSpPr>
        <p:grpSpPr>
          <a:xfrm>
            <a:off x="680889" y="199518"/>
            <a:ext cx="241333" cy="241333"/>
            <a:chOff x="0" y="0"/>
            <a:chExt cx="812800" cy="812800"/>
          </a:xfrm>
        </p:grpSpPr>
        <p:sp>
          <p:nvSpPr>
            <p:cNvPr id="15"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sp>
        <p:sp>
          <p:nvSpPr>
            <p:cNvPr id="16"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grpSp>
        <p:nvGrpSpPr>
          <p:cNvPr id="17" name="Group 11">
            <a:extLst>
              <a:ext uri="{FF2B5EF4-FFF2-40B4-BE49-F238E27FC236}">
                <a16:creationId xmlns:a16="http://schemas.microsoft.com/office/drawing/2014/main" id="{0A18C402-C93C-ED78-08A7-C7A4E73A6A06}"/>
              </a:ext>
            </a:extLst>
          </p:cNvPr>
          <p:cNvGrpSpPr/>
          <p:nvPr/>
        </p:nvGrpSpPr>
        <p:grpSpPr>
          <a:xfrm>
            <a:off x="970160" y="199518"/>
            <a:ext cx="241333" cy="241333"/>
            <a:chOff x="0" y="0"/>
            <a:chExt cx="812800" cy="812800"/>
          </a:xfrm>
        </p:grpSpPr>
        <p:sp>
          <p:nvSpPr>
            <p:cNvPr id="18"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sp>
        <p:sp>
          <p:nvSpPr>
            <p:cNvPr id="19"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grpSp>
        <p:nvGrpSpPr>
          <p:cNvPr id="20" name="Group 14">
            <a:extLst>
              <a:ext uri="{FF2B5EF4-FFF2-40B4-BE49-F238E27FC236}">
                <a16:creationId xmlns:a16="http://schemas.microsoft.com/office/drawing/2014/main" id="{65761553-2BFF-2AE6-0570-CC19A71D6FEA}"/>
              </a:ext>
            </a:extLst>
          </p:cNvPr>
          <p:cNvGrpSpPr/>
          <p:nvPr/>
        </p:nvGrpSpPr>
        <p:grpSpPr>
          <a:xfrm>
            <a:off x="1259431" y="199518"/>
            <a:ext cx="241333" cy="241333"/>
            <a:chOff x="0" y="0"/>
            <a:chExt cx="812800" cy="812800"/>
          </a:xfrm>
        </p:grpSpPr>
        <p:sp>
          <p:nvSpPr>
            <p:cNvPr id="21"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sp>
        <p:sp>
          <p:nvSpPr>
            <p:cNvPr id="22"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sp>
        <p:nvSpPr>
          <p:cNvPr id="23" name="Rectangle 22"/>
          <p:cNvSpPr/>
          <p:nvPr/>
        </p:nvSpPr>
        <p:spPr>
          <a:xfrm>
            <a:off x="264968" y="991974"/>
            <a:ext cx="8614063" cy="3416320"/>
          </a:xfrm>
          <a:prstGeom prst="rect">
            <a:avLst/>
          </a:prstGeom>
        </p:spPr>
        <p:txBody>
          <a:bodyPr wrap="square">
            <a:spAutoFit/>
          </a:bodyPr>
          <a:lstStyle/>
          <a:p>
            <a:pPr algn="just" latinLnBrk="0"/>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Chữ</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Quốc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ngữ</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mặc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dù</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còn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hạn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chế</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nhưng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bản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loại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chữ</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nhiều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ưu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điểm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ưu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điểm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nổi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bật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đơn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giản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dễ</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học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Nhờ</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đơn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giản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dễ</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học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chỉ</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sau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đầy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năm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học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theo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chương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lớp</a:t>
            </a:r>
            <a:r>
              <a:rPr lang="en-US" sz="2400" i="1" dirty="0">
                <a:solidFill>
                  <a:schemeClr val="tx1"/>
                </a:solidFill>
                <a:latin typeface="Times New Roman" panose="02020603050405020304" pitchFamily="18" charset="0"/>
                <a:cs typeface="Times New Roman" panose="02020603050405020304" pitchFamily="18" charset="0"/>
              </a:rPr>
              <a:t> 1, </a:t>
            </a:r>
            <a:r>
              <a:rPr lang="en-US" sz="2400" i="1" dirty="0" err="1">
                <a:solidFill>
                  <a:schemeClr val="tx1"/>
                </a:solidFill>
                <a:latin typeface="Times New Roman" panose="02020603050405020304" pitchFamily="18" charset="0"/>
                <a:cs typeface="Times New Roman" panose="02020603050405020304" pitchFamily="18" charset="0"/>
              </a:rPr>
              <a:t>trẻ</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em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Việt</a:t>
            </a:r>
            <a:r>
              <a:rPr lang="en-US" sz="2400" i="1" dirty="0">
                <a:solidFill>
                  <a:schemeClr val="tx1"/>
                </a:solidFill>
                <a:latin typeface="Times New Roman" panose="02020603050405020304" pitchFamily="18" charset="0"/>
                <a:cs typeface="Times New Roman" panose="02020603050405020304" pitchFamily="18" charset="0"/>
              </a:rPr>
              <a:t> Nam </a:t>
            </a:r>
            <a:r>
              <a:rPr lang="en-US" sz="2400" i="1" dirty="0" err="1">
                <a:solidFill>
                  <a:schemeClr val="tx1"/>
                </a:solidFill>
                <a:latin typeface="Times New Roman" panose="02020603050405020304" pitchFamily="18" charset="0"/>
                <a:cs typeface="Times New Roman" panose="02020603050405020304" pitchFamily="18" charset="0"/>
              </a:rPr>
              <a:t>đều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đọc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viết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chữ</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Quốc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ngữ</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Chữ</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Quốc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ngữ</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theo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hệ</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chữ</a:t>
            </a:r>
            <a:r>
              <a:rPr lang="en-US" sz="2400" i="1" dirty="0">
                <a:solidFill>
                  <a:schemeClr val="tx1"/>
                </a:solidFill>
                <a:latin typeface="Times New Roman" panose="02020603050405020304" pitchFamily="18" charset="0"/>
                <a:cs typeface="Times New Roman" panose="02020603050405020304" pitchFamily="18" charset="0"/>
              </a:rPr>
              <a:t> La-tin </a:t>
            </a:r>
            <a:r>
              <a:rPr lang="en-US" sz="2400" i="1" dirty="0" err="1">
                <a:solidFill>
                  <a:schemeClr val="tx1"/>
                </a:solidFill>
                <a:latin typeface="Times New Roman" panose="02020603050405020304" pitchFamily="18" charset="0"/>
                <a:cs typeface="Times New Roman" panose="02020603050405020304" pitchFamily="18" charset="0"/>
              </a:rPr>
              <a:t>nên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rất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thuận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lợi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việc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sử</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dụng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để</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viết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riêng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nước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ngoài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ví</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dụ</a:t>
            </a:r>
            <a:r>
              <a:rPr lang="en-US" sz="2400" i="1" dirty="0">
                <a:solidFill>
                  <a:schemeClr val="tx1"/>
                </a:solidFill>
                <a:latin typeface="Times New Roman" panose="02020603050405020304" pitchFamily="18" charset="0"/>
                <a:cs typeface="Times New Roman" panose="02020603050405020304" pitchFamily="18" charset="0"/>
              </a:rPr>
              <a:t>: Phi-</a:t>
            </a:r>
            <a:r>
              <a:rPr lang="en-US" sz="2400" i="1" dirty="0" err="1">
                <a:solidFill>
                  <a:schemeClr val="tx1"/>
                </a:solidFill>
                <a:latin typeface="Times New Roman" panose="02020603050405020304" pitchFamily="18" charset="0"/>
                <a:cs typeface="Times New Roman" panose="02020603050405020304" pitchFamily="18" charset="0"/>
              </a:rPr>
              <a:t>líp</a:t>
            </a:r>
            <a:r>
              <a:rPr lang="en-US" sz="2400" i="1" dirty="0">
                <a:solidFill>
                  <a:schemeClr val="tx1"/>
                </a:solidFill>
                <a:latin typeface="Times New Roman" panose="02020603050405020304" pitchFamily="18" charset="0"/>
                <a:cs typeface="Times New Roman" panose="02020603050405020304" pitchFamily="18" charset="0"/>
              </a:rPr>
              <a:t>-pin, Xin-ga-po, Ru-ma-</a:t>
            </a:r>
            <a:r>
              <a:rPr lang="en-US" sz="2400" i="1" dirty="0" err="1">
                <a:solidFill>
                  <a:schemeClr val="tx1"/>
                </a:solidFill>
                <a:latin typeface="Times New Roman" panose="02020603050405020304" pitchFamily="18" charset="0"/>
                <a:cs typeface="Times New Roman" panose="02020603050405020304" pitchFamily="18" charset="0"/>
              </a:rPr>
              <a:t>ni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Xri</a:t>
            </a:r>
            <a:r>
              <a:rPr lang="en-US" sz="2400" i="1" dirty="0">
                <a:solidFill>
                  <a:schemeClr val="tx1"/>
                </a:solidFill>
                <a:latin typeface="Times New Roman" panose="02020603050405020304" pitchFamily="18" charset="0"/>
                <a:cs typeface="Times New Roman" panose="02020603050405020304" pitchFamily="18" charset="0"/>
              </a:rPr>
              <a:t> Lan-ca,…), </a:t>
            </a:r>
            <a:r>
              <a:rPr lang="en-US" sz="2400" i="1" dirty="0" err="1">
                <a:solidFill>
                  <a:schemeClr val="tx1"/>
                </a:solidFill>
                <a:latin typeface="Times New Roman" panose="02020603050405020304" pitchFamily="18" charset="0"/>
                <a:cs typeface="Times New Roman" panose="02020603050405020304" pitchFamily="18" charset="0"/>
              </a:rPr>
              <a:t>các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thuật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ngữ</a:t>
            </a:r>
            <a:r>
              <a:rPr lang="en-US" sz="2400" i="1" dirty="0">
                <a:solidFill>
                  <a:schemeClr val="tx1"/>
                </a:solidFill>
                <a:latin typeface="Times New Roman" panose="02020603050405020304" pitchFamily="18" charset="0"/>
                <a:cs typeface="Times New Roman" panose="02020603050405020304" pitchFamily="18" charset="0"/>
              </a:rPr>
              <a:t> khoa </a:t>
            </a:r>
            <a:r>
              <a:rPr lang="en-US" sz="2400" i="1" dirty="0" err="1">
                <a:solidFill>
                  <a:schemeClr val="tx1"/>
                </a:solidFill>
                <a:latin typeface="Times New Roman" panose="02020603050405020304" pitchFamily="18" charset="0"/>
                <a:cs typeface="Times New Roman" panose="02020603050405020304" pitchFamily="18" charset="0"/>
              </a:rPr>
              <a:t>học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nguồn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gốc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nước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ngoài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ví</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dụ</a:t>
            </a:r>
            <a:r>
              <a:rPr lang="en-US" sz="2400" i="1" dirty="0">
                <a:solidFill>
                  <a:schemeClr val="tx1"/>
                </a:solidFill>
                <a:latin typeface="Times New Roman" panose="02020603050405020304" pitchFamily="18" charset="0"/>
                <a:cs typeface="Times New Roman" panose="02020603050405020304" pitchFamily="18" charset="0"/>
              </a:rPr>
              <a:t>: acid, hydro, oxy,…). </a:t>
            </a:r>
            <a:r>
              <a:rPr lang="en-US" sz="2400" i="1" dirty="0" err="1">
                <a:solidFill>
                  <a:schemeClr val="tx1"/>
                </a:solidFill>
                <a:latin typeface="Times New Roman" panose="02020603050405020304" pitchFamily="18" charset="0"/>
                <a:cs typeface="Times New Roman" panose="02020603050405020304" pitchFamily="18" charset="0"/>
              </a:rPr>
              <a:t>Đó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thuận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lợi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rất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lớn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toàn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cầu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hóa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hội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nhập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quốc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tế</a:t>
            </a:r>
            <a:r>
              <a:rPr lang="en-US" sz="2400"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63671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5E1685-D1EC-4537-BECB-EA3B0E409B53}"/>
              </a:ext>
            </a:extLst>
          </p:cNvPr>
          <p:cNvSpPr txBox="1"/>
          <p:nvPr/>
        </p:nvSpPr>
        <p:spPr>
          <a:xfrm>
            <a:off x="2086076" y="161502"/>
            <a:ext cx="4833257" cy="584775"/>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THỬ TÀI HIỂU BIẾT</a:t>
            </a:r>
            <a:endParaRPr lang="vi-VN" sz="3200" b="1" dirty="0">
              <a:latin typeface="Times New Roman" panose="02020603050405020304" pitchFamily="18" charset="0"/>
              <a:cs typeface="Times New Roman" panose="02020603050405020304" pitchFamily="18" charset="0"/>
            </a:endParaRPr>
          </a:p>
        </p:txBody>
      </p:sp>
      <p:pic>
        <p:nvPicPr>
          <p:cNvPr id="6" name="Picture 5" descr="A collage of symbols&#10;&#10;Description automatically generated">
            <a:extLst>
              <a:ext uri="{FF2B5EF4-FFF2-40B4-BE49-F238E27FC236}">
                <a16:creationId xmlns:a16="http://schemas.microsoft.com/office/drawing/2014/main" id="{BAEA02CE-40E6-42A2-981C-1410BD7D61F3}"/>
              </a:ext>
            </a:extLst>
          </p:cNvPr>
          <p:cNvPicPr>
            <a:picLocks noChangeAspect="1"/>
          </p:cNvPicPr>
          <p:nvPr/>
        </p:nvPicPr>
        <p:blipFill>
          <a:blip r:embed="rId2"/>
          <a:stretch>
            <a:fillRect/>
          </a:stretch>
        </p:blipFill>
        <p:spPr>
          <a:xfrm>
            <a:off x="628651" y="1626207"/>
            <a:ext cx="4163786" cy="2301720"/>
          </a:xfrm>
          <a:prstGeom prst="rect">
            <a:avLst/>
          </a:prstGeom>
        </p:spPr>
      </p:pic>
      <p:sp>
        <p:nvSpPr>
          <p:cNvPr id="7" name="TextBox 6">
            <a:extLst>
              <a:ext uri="{FF2B5EF4-FFF2-40B4-BE49-F238E27FC236}">
                <a16:creationId xmlns:a16="http://schemas.microsoft.com/office/drawing/2014/main" id="{E4043703-D6DE-42F2-98AB-1E01E6BDAE43}"/>
              </a:ext>
            </a:extLst>
          </p:cNvPr>
          <p:cNvSpPr txBox="1"/>
          <p:nvPr/>
        </p:nvSpPr>
        <p:spPr>
          <a:xfrm>
            <a:off x="5629376" y="2373109"/>
            <a:ext cx="2579913"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Chữ Hàn Quốc</a:t>
            </a:r>
          </a:p>
        </p:txBody>
      </p:sp>
      <p:pic>
        <p:nvPicPr>
          <p:cNvPr id="8" name="Picture 7" descr="A group of black letters&#10;&#10;Description automatically generated">
            <a:extLst>
              <a:ext uri="{FF2B5EF4-FFF2-40B4-BE49-F238E27FC236}">
                <a16:creationId xmlns:a16="http://schemas.microsoft.com/office/drawing/2014/main" id="{2154F4CB-3887-4CCD-8541-BB7240FEDFD1}"/>
              </a:ext>
            </a:extLst>
          </p:cNvPr>
          <p:cNvPicPr>
            <a:picLocks noChangeAspect="1"/>
          </p:cNvPicPr>
          <p:nvPr/>
        </p:nvPicPr>
        <p:blipFill>
          <a:blip r:embed="rId3"/>
          <a:stretch>
            <a:fillRect/>
          </a:stretch>
        </p:blipFill>
        <p:spPr>
          <a:xfrm>
            <a:off x="628651" y="1532057"/>
            <a:ext cx="4163786" cy="2568995"/>
          </a:xfrm>
          <a:prstGeom prst="rect">
            <a:avLst/>
          </a:prstGeom>
        </p:spPr>
      </p:pic>
      <p:sp>
        <p:nvSpPr>
          <p:cNvPr id="9" name="TextBox 8">
            <a:extLst>
              <a:ext uri="{FF2B5EF4-FFF2-40B4-BE49-F238E27FC236}">
                <a16:creationId xmlns:a16="http://schemas.microsoft.com/office/drawing/2014/main" id="{29D1A40D-1E68-4CC3-8FFD-39D47255BCFB}"/>
              </a:ext>
            </a:extLst>
          </p:cNvPr>
          <p:cNvSpPr txBox="1"/>
          <p:nvPr/>
        </p:nvSpPr>
        <p:spPr>
          <a:xfrm>
            <a:off x="5629376" y="2404491"/>
            <a:ext cx="2579913"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Chữ Nhật Bản</a:t>
            </a:r>
          </a:p>
        </p:txBody>
      </p:sp>
      <p:pic>
        <p:nvPicPr>
          <p:cNvPr id="10" name="Picture 9" descr="A group of black chinese characters&#10;&#10;Description automatically generated">
            <a:extLst>
              <a:ext uri="{FF2B5EF4-FFF2-40B4-BE49-F238E27FC236}">
                <a16:creationId xmlns:a16="http://schemas.microsoft.com/office/drawing/2014/main" id="{C4280AC4-9456-4C05-8BF8-23E92F04B7A4}"/>
              </a:ext>
            </a:extLst>
          </p:cNvPr>
          <p:cNvPicPr>
            <a:picLocks noChangeAspect="1"/>
          </p:cNvPicPr>
          <p:nvPr/>
        </p:nvPicPr>
        <p:blipFill>
          <a:blip r:embed="rId4"/>
          <a:stretch>
            <a:fillRect/>
          </a:stretch>
        </p:blipFill>
        <p:spPr>
          <a:xfrm>
            <a:off x="628651" y="1546631"/>
            <a:ext cx="4163786" cy="2639051"/>
          </a:xfrm>
          <a:prstGeom prst="rect">
            <a:avLst/>
          </a:prstGeom>
        </p:spPr>
      </p:pic>
      <p:sp>
        <p:nvSpPr>
          <p:cNvPr id="11" name="TextBox 10">
            <a:extLst>
              <a:ext uri="{FF2B5EF4-FFF2-40B4-BE49-F238E27FC236}">
                <a16:creationId xmlns:a16="http://schemas.microsoft.com/office/drawing/2014/main" id="{B7FCA4CC-4DDB-4085-8B31-C6C2D8212F95}"/>
              </a:ext>
            </a:extLst>
          </p:cNvPr>
          <p:cNvSpPr txBox="1"/>
          <p:nvPr/>
        </p:nvSpPr>
        <p:spPr>
          <a:xfrm>
            <a:off x="5629376" y="2404491"/>
            <a:ext cx="2579913"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Chữ Trung Quốc</a:t>
            </a:r>
          </a:p>
        </p:txBody>
      </p:sp>
      <p:pic>
        <p:nvPicPr>
          <p:cNvPr id="12" name="Picture 11" descr="A group of black symbols&#10;&#10;Description automatically generated with medium confidence">
            <a:extLst>
              <a:ext uri="{FF2B5EF4-FFF2-40B4-BE49-F238E27FC236}">
                <a16:creationId xmlns:a16="http://schemas.microsoft.com/office/drawing/2014/main" id="{1473365E-E05B-47C8-9E6F-D957F6D5A0CA}"/>
              </a:ext>
            </a:extLst>
          </p:cNvPr>
          <p:cNvPicPr>
            <a:picLocks noChangeAspect="1"/>
          </p:cNvPicPr>
          <p:nvPr/>
        </p:nvPicPr>
        <p:blipFill>
          <a:blip r:embed="rId5"/>
          <a:stretch>
            <a:fillRect/>
          </a:stretch>
        </p:blipFill>
        <p:spPr>
          <a:xfrm>
            <a:off x="720580" y="1447428"/>
            <a:ext cx="4071857" cy="2524598"/>
          </a:xfrm>
          <a:prstGeom prst="rect">
            <a:avLst/>
          </a:prstGeom>
        </p:spPr>
      </p:pic>
      <p:sp>
        <p:nvSpPr>
          <p:cNvPr id="14" name="TextBox 13">
            <a:extLst>
              <a:ext uri="{FF2B5EF4-FFF2-40B4-BE49-F238E27FC236}">
                <a16:creationId xmlns:a16="http://schemas.microsoft.com/office/drawing/2014/main" id="{687E19F5-E572-4530-BE2E-693CC6151367}"/>
              </a:ext>
            </a:extLst>
          </p:cNvPr>
          <p:cNvSpPr txBox="1"/>
          <p:nvPr/>
        </p:nvSpPr>
        <p:spPr>
          <a:xfrm>
            <a:off x="5341434" y="2404491"/>
            <a:ext cx="3456878" cy="461665"/>
          </a:xfrm>
          <a:prstGeom prst="rect">
            <a:avLst/>
          </a:prstGeom>
          <a:noFill/>
        </p:spPr>
        <p:txBody>
          <a:bodyPr wrap="square" rtlCol="0">
            <a:spAutoFit/>
          </a:bodyPr>
          <a:lstStyle/>
          <a:p>
            <a:r>
              <a:rPr lang="vi-VN" sz="2400" b="1" dirty="0">
                <a:latin typeface="+mj-lt"/>
                <a:cs typeface="#9Slide03 Arima Madurai Black" panose="00000A00000000000000" pitchFamily="2" charset="-93"/>
              </a:rPr>
              <a:t>Chữ Nôm của Việt Nam</a:t>
            </a:r>
          </a:p>
        </p:txBody>
      </p:sp>
    </p:spTree>
    <p:extLst>
      <p:ext uri="{BB962C8B-B14F-4D97-AF65-F5344CB8AC3E}">
        <p14:creationId xmlns:p14="http://schemas.microsoft.com/office/powerpoint/2010/main" val="275393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anim calcmode="lin" valueType="num">
                                      <p:cBhvr>
                                        <p:cTn id="15" dur="250" fill="hold"/>
                                        <p:tgtEl>
                                          <p:spTgt spid="6"/>
                                        </p:tgtEl>
                                        <p:attrNameLst>
                                          <p:attrName>ppt_x</p:attrName>
                                        </p:attrNameLst>
                                      </p:cBhvr>
                                      <p:tavLst>
                                        <p:tav tm="0">
                                          <p:val>
                                            <p:strVal val="#ppt_x"/>
                                          </p:val>
                                        </p:tav>
                                        <p:tav tm="100000">
                                          <p:val>
                                            <p:strVal val="#ppt_x"/>
                                          </p:val>
                                        </p:tav>
                                      </p:tavLst>
                                    </p:anim>
                                    <p:anim calcmode="lin" valueType="num">
                                      <p:cBhvr>
                                        <p:cTn id="16"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anim calcmode="lin" valueType="num">
                                      <p:cBhvr>
                                        <p:cTn id="22" dur="250" fill="hold"/>
                                        <p:tgtEl>
                                          <p:spTgt spid="7"/>
                                        </p:tgtEl>
                                        <p:attrNameLst>
                                          <p:attrName>ppt_x</p:attrName>
                                        </p:attrNameLst>
                                      </p:cBhvr>
                                      <p:tavLst>
                                        <p:tav tm="0">
                                          <p:val>
                                            <p:strVal val="#ppt_x"/>
                                          </p:val>
                                        </p:tav>
                                        <p:tav tm="100000">
                                          <p:val>
                                            <p:strVal val="#ppt_x"/>
                                          </p:val>
                                        </p:tav>
                                      </p:tavLst>
                                    </p:anim>
                                    <p:anim calcmode="lin" valueType="num">
                                      <p:cBhvr>
                                        <p:cTn id="23"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2" presetClass="entr" presetSubtype="4"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9"/>
                                        </p:tgtEl>
                                        <p:attrNameLst>
                                          <p:attrName>ppt_x</p:attrName>
                                        </p:attrNameLst>
                                      </p:cBhvr>
                                      <p:tavLst>
                                        <p:tav tm="0">
                                          <p:val>
                                            <p:strVal val="ppt_x"/>
                                          </p:val>
                                        </p:tav>
                                        <p:tav tm="100000">
                                          <p:val>
                                            <p:strVal val="ppt_x"/>
                                          </p:val>
                                        </p:tav>
                                      </p:tavLst>
                                    </p:anim>
                                    <p:anim calcmode="lin" valueType="num">
                                      <p:cBhvr additive="base">
                                        <p:cTn id="49" dur="500"/>
                                        <p:tgtEl>
                                          <p:spTgt spid="9"/>
                                        </p:tgtEl>
                                        <p:attrNameLst>
                                          <p:attrName>ppt_y</p:attrName>
                                        </p:attrNameLst>
                                      </p:cBhvr>
                                      <p:tavLst>
                                        <p:tav tm="0">
                                          <p:val>
                                            <p:strVal val="ppt_y"/>
                                          </p:val>
                                        </p:tav>
                                        <p:tav tm="100000">
                                          <p:val>
                                            <p:strVal val="1+ppt_h/2"/>
                                          </p:val>
                                        </p:tav>
                                      </p:tavLst>
                                    </p:anim>
                                    <p:set>
                                      <p:cBhvr>
                                        <p:cTn id="50" dur="1" fill="hold">
                                          <p:stCondLst>
                                            <p:cond delay="499"/>
                                          </p:stCondLst>
                                        </p:cTn>
                                        <p:tgtEl>
                                          <p:spTgt spid="9"/>
                                        </p:tgtEl>
                                        <p:attrNameLst>
                                          <p:attrName>style.visibility</p:attrName>
                                        </p:attrNameLst>
                                      </p:cBhvr>
                                      <p:to>
                                        <p:strVal val="hidden"/>
                                      </p:to>
                                    </p:set>
                                  </p:childTnLst>
                                </p:cTn>
                              </p:par>
                              <p:par>
                                <p:cTn id="51" presetID="2" presetClass="exit" presetSubtype="4" fill="hold" nodeType="withEffect">
                                  <p:stCondLst>
                                    <p:cond delay="0"/>
                                  </p:stCondLst>
                                  <p:childTnLst>
                                    <p:anim calcmode="lin" valueType="num">
                                      <p:cBhvr additive="base">
                                        <p:cTn id="52" dur="500"/>
                                        <p:tgtEl>
                                          <p:spTgt spid="8"/>
                                        </p:tgtEl>
                                        <p:attrNameLst>
                                          <p:attrName>ppt_x</p:attrName>
                                        </p:attrNameLst>
                                      </p:cBhvr>
                                      <p:tavLst>
                                        <p:tav tm="0">
                                          <p:val>
                                            <p:strVal val="ppt_x"/>
                                          </p:val>
                                        </p:tav>
                                        <p:tav tm="100000">
                                          <p:val>
                                            <p:strVal val="ppt_x"/>
                                          </p:val>
                                        </p:tav>
                                      </p:tavLst>
                                    </p:anim>
                                    <p:anim calcmode="lin" valueType="num">
                                      <p:cBhvr additive="base">
                                        <p:cTn id="53" dur="500"/>
                                        <p:tgtEl>
                                          <p:spTgt spid="8"/>
                                        </p:tgtEl>
                                        <p:attrNameLst>
                                          <p:attrName>ppt_y</p:attrName>
                                        </p:attrNameLst>
                                      </p:cBhvr>
                                      <p:tavLst>
                                        <p:tav tm="0">
                                          <p:val>
                                            <p:strVal val="ppt_y"/>
                                          </p:val>
                                        </p:tav>
                                        <p:tav tm="100000">
                                          <p:val>
                                            <p:strVal val="1+ppt_h/2"/>
                                          </p:val>
                                        </p:tav>
                                      </p:tavLst>
                                    </p:anim>
                                    <p:set>
                                      <p:cBhvr>
                                        <p:cTn id="54" dur="1" fill="hold">
                                          <p:stCondLst>
                                            <p:cond delay="499"/>
                                          </p:stCondLst>
                                        </p:cTn>
                                        <p:tgtEl>
                                          <p:spTgt spid="8"/>
                                        </p:tgtEl>
                                        <p:attrNameLst>
                                          <p:attrName>style.visibility</p:attrName>
                                        </p:attrNameLst>
                                      </p:cBhvr>
                                      <p:to>
                                        <p:strVal val="hidden"/>
                                      </p:to>
                                    </p:set>
                                  </p:childTnLst>
                                </p:cTn>
                              </p:par>
                              <p:par>
                                <p:cTn id="55" presetID="42"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xit" presetSubtype="4" fill="hold" nodeType="clickEffect">
                                  <p:stCondLst>
                                    <p:cond delay="0"/>
                                  </p:stCondLst>
                                  <p:childTnLst>
                                    <p:anim calcmode="lin" valueType="num">
                                      <p:cBhvr additive="base">
                                        <p:cTn id="70" dur="500"/>
                                        <p:tgtEl>
                                          <p:spTgt spid="10"/>
                                        </p:tgtEl>
                                        <p:attrNameLst>
                                          <p:attrName>ppt_x</p:attrName>
                                        </p:attrNameLst>
                                      </p:cBhvr>
                                      <p:tavLst>
                                        <p:tav tm="0">
                                          <p:val>
                                            <p:strVal val="ppt_x"/>
                                          </p:val>
                                        </p:tav>
                                        <p:tav tm="100000">
                                          <p:val>
                                            <p:strVal val="ppt_x"/>
                                          </p:val>
                                        </p:tav>
                                      </p:tavLst>
                                    </p:anim>
                                    <p:anim calcmode="lin" valueType="num">
                                      <p:cBhvr additive="base">
                                        <p:cTn id="71" dur="500"/>
                                        <p:tgtEl>
                                          <p:spTgt spid="10"/>
                                        </p:tgtEl>
                                        <p:attrNameLst>
                                          <p:attrName>ppt_y</p:attrName>
                                        </p:attrNameLst>
                                      </p:cBhvr>
                                      <p:tavLst>
                                        <p:tav tm="0">
                                          <p:val>
                                            <p:strVal val="ppt_y"/>
                                          </p:val>
                                        </p:tav>
                                        <p:tav tm="100000">
                                          <p:val>
                                            <p:strVal val="1+ppt_h/2"/>
                                          </p:val>
                                        </p:tav>
                                      </p:tavLst>
                                    </p:anim>
                                    <p:set>
                                      <p:cBhvr>
                                        <p:cTn id="72" dur="1" fill="hold">
                                          <p:stCondLst>
                                            <p:cond delay="499"/>
                                          </p:stCondLst>
                                        </p:cTn>
                                        <p:tgtEl>
                                          <p:spTgt spid="10"/>
                                        </p:tgtEl>
                                        <p:attrNameLst>
                                          <p:attrName>style.visibility</p:attrName>
                                        </p:attrNameLst>
                                      </p:cBhvr>
                                      <p:to>
                                        <p:strVal val="hidden"/>
                                      </p:to>
                                    </p:set>
                                  </p:childTnLst>
                                </p:cTn>
                              </p:par>
                              <p:par>
                                <p:cTn id="73" presetID="2" presetClass="exit" presetSubtype="4" fill="hold" grpId="1" nodeType="withEffect">
                                  <p:stCondLst>
                                    <p:cond delay="0"/>
                                  </p:stCondLst>
                                  <p:childTnLst>
                                    <p:anim calcmode="lin" valueType="num">
                                      <p:cBhvr additive="base">
                                        <p:cTn id="74" dur="500"/>
                                        <p:tgtEl>
                                          <p:spTgt spid="11"/>
                                        </p:tgtEl>
                                        <p:attrNameLst>
                                          <p:attrName>ppt_x</p:attrName>
                                        </p:attrNameLst>
                                      </p:cBhvr>
                                      <p:tavLst>
                                        <p:tav tm="0">
                                          <p:val>
                                            <p:strVal val="ppt_x"/>
                                          </p:val>
                                        </p:tav>
                                        <p:tav tm="100000">
                                          <p:val>
                                            <p:strVal val="ppt_x"/>
                                          </p:val>
                                        </p:tav>
                                      </p:tavLst>
                                    </p:anim>
                                    <p:anim calcmode="lin" valueType="num">
                                      <p:cBhvr additive="base">
                                        <p:cTn id="75" dur="500"/>
                                        <p:tgtEl>
                                          <p:spTgt spid="11"/>
                                        </p:tgtEl>
                                        <p:attrNameLst>
                                          <p:attrName>ppt_y</p:attrName>
                                        </p:attrNameLst>
                                      </p:cBhvr>
                                      <p:tavLst>
                                        <p:tav tm="0">
                                          <p:val>
                                            <p:strVal val="ppt_y"/>
                                          </p:val>
                                        </p:tav>
                                        <p:tav tm="100000">
                                          <p:val>
                                            <p:strVal val="1+ppt_h/2"/>
                                          </p:val>
                                        </p:tav>
                                      </p:tavLst>
                                    </p:anim>
                                    <p:set>
                                      <p:cBhvr>
                                        <p:cTn id="76" dur="1" fill="hold">
                                          <p:stCondLst>
                                            <p:cond delay="499"/>
                                          </p:stCondLst>
                                        </p:cTn>
                                        <p:tgtEl>
                                          <p:spTgt spid="11"/>
                                        </p:tgtEl>
                                        <p:attrNameLst>
                                          <p:attrName>style.visibility</p:attrName>
                                        </p:attrNameLst>
                                      </p:cBhvr>
                                      <p:to>
                                        <p:strVal val="hidden"/>
                                      </p:to>
                                    </p:set>
                                  </p:childTnLst>
                                </p:cTn>
                              </p:par>
                              <p:par>
                                <p:cTn id="77" presetID="2" presetClass="entr" presetSubtype="4" fill="hold" nodeType="with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ppt_x"/>
                                          </p:val>
                                        </p:tav>
                                        <p:tav tm="100000">
                                          <p:val>
                                            <p:strVal val="#ppt_x"/>
                                          </p:val>
                                        </p:tav>
                                      </p:tavLst>
                                    </p:anim>
                                    <p:anim calcmode="lin" valueType="num">
                                      <p:cBhvr additive="base">
                                        <p:cTn id="8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9" grpId="0"/>
      <p:bldP spid="9" grpId="1"/>
      <p:bldP spid="11" grpId="0"/>
      <p:bldP spid="11" grpId="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054790" cy="5143500"/>
          </a:xfrm>
          <a:prstGeom prst="rect">
            <a:avLst/>
          </a:prstGeom>
        </p:spPr>
      </p:pic>
    </p:spTree>
    <p:extLst>
      <p:ext uri="{BB962C8B-B14F-4D97-AF65-F5344CB8AC3E}">
        <p14:creationId xmlns:p14="http://schemas.microsoft.com/office/powerpoint/2010/main" val="1215106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0" y="578887"/>
            <a:ext cx="9144000" cy="3897863"/>
            <a:chOff x="0" y="0"/>
            <a:chExt cx="4534469" cy="1756490"/>
          </a:xfrm>
        </p:grpSpPr>
        <p:sp>
          <p:nvSpPr>
            <p:cNvPr id="16" name="Freeform 16"/>
            <p:cNvSpPr/>
            <p:nvPr/>
          </p:nvSpPr>
          <p:spPr>
            <a:xfrm>
              <a:off x="0" y="0"/>
              <a:ext cx="4534469" cy="1756490"/>
            </a:xfrm>
            <a:custGeom>
              <a:avLst/>
              <a:gdLst/>
              <a:ahLst/>
              <a:cxnLst/>
              <a:rect l="l" t="t" r="r" b="b"/>
              <a:pathLst>
                <a:path w="4534469" h="1756490">
                  <a:moveTo>
                    <a:pt x="8993" y="0"/>
                  </a:moveTo>
                  <a:lnTo>
                    <a:pt x="4525476" y="0"/>
                  </a:lnTo>
                  <a:cubicBezTo>
                    <a:pt x="4530443" y="0"/>
                    <a:pt x="4534469" y="4027"/>
                    <a:pt x="4534469" y="8993"/>
                  </a:cubicBezTo>
                  <a:lnTo>
                    <a:pt x="4534469" y="1747496"/>
                  </a:lnTo>
                  <a:cubicBezTo>
                    <a:pt x="4534469" y="1752463"/>
                    <a:pt x="4530443" y="1756490"/>
                    <a:pt x="4525476" y="1756490"/>
                  </a:cubicBezTo>
                  <a:lnTo>
                    <a:pt x="8993" y="1756490"/>
                  </a:lnTo>
                  <a:cubicBezTo>
                    <a:pt x="6608" y="1756490"/>
                    <a:pt x="4321" y="1755542"/>
                    <a:pt x="2634" y="1753856"/>
                  </a:cubicBezTo>
                  <a:cubicBezTo>
                    <a:pt x="948" y="1752169"/>
                    <a:pt x="0" y="1749881"/>
                    <a:pt x="0" y="1747496"/>
                  </a:cubicBezTo>
                  <a:lnTo>
                    <a:pt x="0" y="8993"/>
                  </a:lnTo>
                  <a:cubicBezTo>
                    <a:pt x="0" y="6608"/>
                    <a:pt x="948" y="4321"/>
                    <a:pt x="2634" y="2634"/>
                  </a:cubicBezTo>
                  <a:cubicBezTo>
                    <a:pt x="4321" y="948"/>
                    <a:pt x="6608" y="0"/>
                    <a:pt x="8993" y="0"/>
                  </a:cubicBezTo>
                  <a:close/>
                </a:path>
              </a:pathLst>
            </a:custGeom>
            <a:solidFill>
              <a:srgbClr val="DBCAAB">
                <a:alpha val="49804"/>
              </a:srgbClr>
            </a:solidFill>
          </p:spPr>
        </p:sp>
        <p:sp>
          <p:nvSpPr>
            <p:cNvPr id="17" name="TextBox 17"/>
            <p:cNvSpPr txBox="1"/>
            <p:nvPr/>
          </p:nvSpPr>
          <p:spPr>
            <a:xfrm>
              <a:off x="0" y="-57150"/>
              <a:ext cx="4534469" cy="1813640"/>
            </a:xfrm>
            <a:prstGeom prst="rect">
              <a:avLst/>
            </a:prstGeom>
          </p:spPr>
          <p:txBody>
            <a:bodyPr lIns="25400" tIns="25400" rIns="25400" bIns="25400" rtlCol="0" anchor="ctr"/>
            <a:lstStyle/>
            <a:p>
              <a:pPr algn="ctr" defTabSz="457200">
                <a:lnSpc>
                  <a:spcPts val="1330"/>
                </a:lnSpc>
                <a:spcBef>
                  <a:spcPct val="0"/>
                </a:spcBef>
                <a:buClrTx/>
              </a:pPr>
              <a:endParaRPr sz="900" kern="1200">
                <a:solidFill>
                  <a:prstClr val="black"/>
                </a:solidFill>
                <a:latin typeface="Calibri"/>
                <a:ea typeface="+mn-ea"/>
                <a:cs typeface="+mn-cs"/>
              </a:endParaRPr>
            </a:p>
          </p:txBody>
        </p:sp>
      </p:grpSp>
      <p:sp>
        <p:nvSpPr>
          <p:cNvPr id="23" name="TextBox 23"/>
          <p:cNvSpPr txBox="1"/>
          <p:nvPr/>
        </p:nvSpPr>
        <p:spPr>
          <a:xfrm>
            <a:off x="1077569" y="52400"/>
            <a:ext cx="7244836" cy="589905"/>
          </a:xfrm>
          <a:prstGeom prst="rect">
            <a:avLst/>
          </a:prstGeom>
        </p:spPr>
        <p:txBody>
          <a:bodyPr wrap="square" lIns="0" tIns="0" rIns="0" bIns="0" rtlCol="0" anchor="t">
            <a:spAutoFit/>
          </a:bodyPr>
          <a:lstStyle/>
          <a:p>
            <a:pPr algn="ctr" defTabSz="457200">
              <a:lnSpc>
                <a:spcPts val="4646"/>
              </a:lnSpc>
              <a:buClrTx/>
            </a:pPr>
            <a:r>
              <a:rPr lang="en-US" sz="3574" b="1" kern="1200" dirty="0" err="1">
                <a:solidFill>
                  <a:srgbClr val="AE661E"/>
                </a:solidFill>
                <a:latin typeface="Times New Roman" panose="02020603050405020304" pitchFamily="18" charset="0"/>
                <a:ea typeface="+mn-ea"/>
                <a:cs typeface="Times New Roman" panose="02020603050405020304" pitchFamily="18" charset="0"/>
              </a:rPr>
              <a:t>Bài</a:t>
            </a:r>
            <a:r>
              <a:rPr lang="en-US" sz="3574" b="1" kern="1200" dirty="0">
                <a:solidFill>
                  <a:srgbClr val="AE661E"/>
                </a:solidFill>
                <a:latin typeface="Times New Roman" panose="02020603050405020304" pitchFamily="18" charset="0"/>
                <a:ea typeface="+mn-ea"/>
                <a:cs typeface="Times New Roman" panose="02020603050405020304" pitchFamily="18" charset="0"/>
              </a:rPr>
              <a:t> 1: </a:t>
            </a:r>
            <a:r>
              <a:rPr lang="en-US" sz="3574" b="1" kern="1200" dirty="0" err="1" smtClean="0">
                <a:solidFill>
                  <a:srgbClr val="AE661E"/>
                </a:solidFill>
                <a:latin typeface="Times New Roman" panose="02020603050405020304" pitchFamily="18" charset="0"/>
                <a:ea typeface="+mn-ea"/>
                <a:cs typeface="Times New Roman" panose="02020603050405020304" pitchFamily="18" charset="0"/>
              </a:rPr>
              <a:t>Thơ</a:t>
            </a:r>
            <a:r>
              <a:rPr lang="en-US" sz="3574" b="1" kern="1200" dirty="0" smtClean="0">
                <a:solidFill>
                  <a:srgbClr val="AE661E"/>
                </a:solidFill>
                <a:latin typeface="Times New Roman" panose="02020603050405020304" pitchFamily="18" charset="0"/>
                <a:ea typeface="+mn-ea"/>
                <a:cs typeface="Times New Roman" panose="02020603050405020304" pitchFamily="18" charset="0"/>
              </a:rPr>
              <a:t> </a:t>
            </a:r>
            <a:r>
              <a:rPr lang="en-US" sz="3574" b="1" kern="1200" dirty="0" err="1">
                <a:solidFill>
                  <a:srgbClr val="AE661E"/>
                </a:solidFill>
                <a:latin typeface="Times New Roman" panose="02020603050405020304" pitchFamily="18" charset="0"/>
                <a:ea typeface="+mn-ea"/>
                <a:cs typeface="Times New Roman" panose="02020603050405020304" pitchFamily="18" charset="0"/>
              </a:rPr>
              <a:t>và</a:t>
            </a:r>
            <a:r>
              <a:rPr lang="en-US" sz="3574" b="1" kern="1200" dirty="0">
                <a:solidFill>
                  <a:srgbClr val="AE661E"/>
                </a:solidFill>
                <a:latin typeface="Times New Roman" panose="02020603050405020304" pitchFamily="18" charset="0"/>
                <a:ea typeface="+mn-ea"/>
                <a:cs typeface="Times New Roman" panose="02020603050405020304" pitchFamily="18" charset="0"/>
              </a:rPr>
              <a:t> </a:t>
            </a:r>
            <a:r>
              <a:rPr lang="en-US" sz="3574" b="1" kern="1200" dirty="0" err="1">
                <a:solidFill>
                  <a:srgbClr val="AE661E"/>
                </a:solidFill>
                <a:latin typeface="Times New Roman" panose="02020603050405020304" pitchFamily="18" charset="0"/>
                <a:ea typeface="+mn-ea"/>
                <a:cs typeface="Times New Roman" panose="02020603050405020304" pitchFamily="18" charset="0"/>
              </a:rPr>
              <a:t>thơ</a:t>
            </a:r>
            <a:r>
              <a:rPr lang="en-US" sz="3574" b="1" kern="1200" dirty="0">
                <a:solidFill>
                  <a:srgbClr val="AE661E"/>
                </a:solidFill>
                <a:latin typeface="Times New Roman" panose="02020603050405020304" pitchFamily="18" charset="0"/>
                <a:ea typeface="+mn-ea"/>
                <a:cs typeface="Times New Roman" panose="02020603050405020304" pitchFamily="18" charset="0"/>
              </a:rPr>
              <a:t> song </a:t>
            </a:r>
            <a:r>
              <a:rPr lang="en-US" sz="3574" b="1" kern="1200" dirty="0" err="1">
                <a:solidFill>
                  <a:srgbClr val="AE661E"/>
                </a:solidFill>
                <a:latin typeface="Times New Roman" panose="02020603050405020304" pitchFamily="18" charset="0"/>
                <a:ea typeface="+mn-ea"/>
                <a:cs typeface="Times New Roman" panose="02020603050405020304" pitchFamily="18" charset="0"/>
              </a:rPr>
              <a:t>thất</a:t>
            </a:r>
            <a:r>
              <a:rPr lang="en-US" sz="3574" b="1" kern="1200" dirty="0">
                <a:solidFill>
                  <a:srgbClr val="AE661E"/>
                </a:solidFill>
                <a:latin typeface="Times New Roman" panose="02020603050405020304" pitchFamily="18" charset="0"/>
                <a:ea typeface="+mn-ea"/>
                <a:cs typeface="Times New Roman" panose="02020603050405020304" pitchFamily="18" charset="0"/>
              </a:rPr>
              <a:t> </a:t>
            </a:r>
            <a:r>
              <a:rPr lang="en-US" sz="3574" b="1" kern="1200" dirty="0" err="1">
                <a:solidFill>
                  <a:srgbClr val="AE661E"/>
                </a:solidFill>
                <a:latin typeface="Times New Roman" panose="02020603050405020304" pitchFamily="18" charset="0"/>
                <a:ea typeface="+mn-ea"/>
                <a:cs typeface="Times New Roman" panose="02020603050405020304" pitchFamily="18" charset="0"/>
              </a:rPr>
              <a:t>lục</a:t>
            </a:r>
            <a:r>
              <a:rPr lang="en-US" sz="3574" b="1" kern="1200" dirty="0">
                <a:solidFill>
                  <a:srgbClr val="AE661E"/>
                </a:solidFill>
                <a:latin typeface="Times New Roman" panose="02020603050405020304" pitchFamily="18" charset="0"/>
                <a:ea typeface="+mn-ea"/>
                <a:cs typeface="Times New Roman" panose="02020603050405020304" pitchFamily="18" charset="0"/>
              </a:rPr>
              <a:t> </a:t>
            </a:r>
            <a:r>
              <a:rPr lang="en-US" sz="3574" b="1" kern="1200" dirty="0" err="1" smtClean="0">
                <a:solidFill>
                  <a:srgbClr val="AE661E"/>
                </a:solidFill>
                <a:latin typeface="Times New Roman" panose="02020603050405020304" pitchFamily="18" charset="0"/>
                <a:ea typeface="+mn-ea"/>
                <a:cs typeface="Times New Roman" panose="02020603050405020304" pitchFamily="18" charset="0"/>
              </a:rPr>
              <a:t>bát</a:t>
            </a:r>
            <a:endParaRPr lang="en-US" sz="3600" b="1" kern="1200"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endParaRPr>
          </a:p>
        </p:txBody>
      </p:sp>
      <p:sp>
        <p:nvSpPr>
          <p:cNvPr id="27" name="TextBox 27"/>
          <p:cNvSpPr txBox="1"/>
          <p:nvPr/>
        </p:nvSpPr>
        <p:spPr>
          <a:xfrm>
            <a:off x="704038" y="1389728"/>
            <a:ext cx="7334944" cy="1846659"/>
          </a:xfrm>
          <a:prstGeom prst="rect">
            <a:avLst/>
          </a:prstGeom>
          <a:solidFill>
            <a:schemeClr val="bg1"/>
          </a:solidFill>
        </p:spPr>
        <p:txBody>
          <a:bodyPr wrap="square" lIns="0" tIns="0" rIns="0" bIns="0" rtlCol="0" anchor="t">
            <a:spAutoFit/>
          </a:bodyPr>
          <a:lstStyle/>
          <a:p>
            <a:pPr algn="ctr" defTabSz="457200">
              <a:buClrTx/>
            </a:pPr>
            <a:r>
              <a:rPr lang="en-US" sz="4000" kern="1200" spc="70" dirty="0" err="1" smtClean="0">
                <a:solidFill>
                  <a:srgbClr val="EEECE1">
                    <a:lumMod val="10000"/>
                  </a:srgbClr>
                </a:solidFill>
                <a:latin typeface="Times New Roman" panose="02020603050405020304" pitchFamily="18" charset="0"/>
                <a:ea typeface="+mn-ea"/>
                <a:cs typeface="Times New Roman" panose="02020603050405020304" pitchFamily="18" charset="0"/>
              </a:rPr>
              <a:t>Tiết</a:t>
            </a:r>
            <a:r>
              <a:rPr lang="en-US" sz="4000" kern="1200" spc="70" dirty="0" smtClean="0">
                <a:solidFill>
                  <a:srgbClr val="EEECE1">
                    <a:lumMod val="10000"/>
                  </a:srgbClr>
                </a:solidFill>
                <a:latin typeface="Times New Roman" panose="02020603050405020304" pitchFamily="18" charset="0"/>
                <a:ea typeface="+mn-ea"/>
                <a:cs typeface="Times New Roman" panose="02020603050405020304" pitchFamily="18" charset="0"/>
              </a:rPr>
              <a:t> 10 - </a:t>
            </a:r>
            <a:r>
              <a:rPr lang="en-US" sz="4000" kern="1200" spc="70" dirty="0" err="1" smtClean="0">
                <a:solidFill>
                  <a:srgbClr val="EEECE1">
                    <a:lumMod val="10000"/>
                  </a:srgbClr>
                </a:solidFill>
                <a:latin typeface="Times New Roman" panose="02020603050405020304" pitchFamily="18" charset="0"/>
                <a:ea typeface="+mn-ea"/>
                <a:cs typeface="Times New Roman" panose="02020603050405020304" pitchFamily="18" charset="0"/>
              </a:rPr>
              <a:t>Thực</a:t>
            </a:r>
            <a:r>
              <a:rPr lang="en-US" sz="4000" kern="1200" spc="70" dirty="0" smtClean="0">
                <a:solidFill>
                  <a:srgbClr val="EEECE1">
                    <a:lumMod val="10000"/>
                  </a:srgbClr>
                </a:solidFill>
                <a:latin typeface="Times New Roman" panose="02020603050405020304" pitchFamily="18" charset="0"/>
                <a:ea typeface="+mn-ea"/>
                <a:cs typeface="Times New Roman" panose="02020603050405020304" pitchFamily="18" charset="0"/>
              </a:rPr>
              <a:t> </a:t>
            </a:r>
            <a:r>
              <a:rPr lang="en-US" sz="4000" kern="1200" spc="70" dirty="0" err="1">
                <a:solidFill>
                  <a:srgbClr val="EEECE1">
                    <a:lumMod val="10000"/>
                  </a:srgbClr>
                </a:solidFill>
                <a:latin typeface="Times New Roman" panose="02020603050405020304" pitchFamily="18" charset="0"/>
                <a:ea typeface="+mn-ea"/>
                <a:cs typeface="Times New Roman" panose="02020603050405020304" pitchFamily="18" charset="0"/>
              </a:rPr>
              <a:t>hành</a:t>
            </a:r>
            <a:r>
              <a:rPr lang="en-US" sz="4000" kern="1200" spc="70" dirty="0">
                <a:solidFill>
                  <a:srgbClr val="EEECE1">
                    <a:lumMod val="10000"/>
                  </a:srgbClr>
                </a:solidFill>
                <a:latin typeface="Times New Roman" panose="02020603050405020304" pitchFamily="18" charset="0"/>
                <a:ea typeface="+mn-ea"/>
                <a:cs typeface="Times New Roman" panose="02020603050405020304" pitchFamily="18" charset="0"/>
              </a:rPr>
              <a:t> </a:t>
            </a:r>
            <a:r>
              <a:rPr lang="en-US" sz="4000" kern="1200" spc="70" dirty="0" err="1">
                <a:solidFill>
                  <a:srgbClr val="EEECE1">
                    <a:lumMod val="10000"/>
                  </a:srgbClr>
                </a:solidFill>
                <a:latin typeface="Times New Roman" panose="02020603050405020304" pitchFamily="18" charset="0"/>
                <a:ea typeface="+mn-ea"/>
                <a:cs typeface="Times New Roman" panose="02020603050405020304" pitchFamily="18" charset="0"/>
              </a:rPr>
              <a:t>tiếng</a:t>
            </a:r>
            <a:r>
              <a:rPr lang="en-US" sz="4000" kern="1200" spc="70" dirty="0">
                <a:solidFill>
                  <a:srgbClr val="EEECE1">
                    <a:lumMod val="10000"/>
                  </a:srgbClr>
                </a:solidFill>
                <a:latin typeface="Times New Roman" panose="02020603050405020304" pitchFamily="18" charset="0"/>
                <a:ea typeface="+mn-ea"/>
                <a:cs typeface="Times New Roman" panose="02020603050405020304" pitchFamily="18" charset="0"/>
              </a:rPr>
              <a:t> </a:t>
            </a:r>
            <a:r>
              <a:rPr lang="en-US" sz="4000" kern="1200" spc="70" dirty="0" err="1" smtClean="0">
                <a:solidFill>
                  <a:srgbClr val="EEECE1">
                    <a:lumMod val="10000"/>
                  </a:srgbClr>
                </a:solidFill>
                <a:latin typeface="Times New Roman" panose="02020603050405020304" pitchFamily="18" charset="0"/>
                <a:ea typeface="+mn-ea"/>
                <a:cs typeface="Times New Roman" panose="02020603050405020304" pitchFamily="18" charset="0"/>
              </a:rPr>
              <a:t>Việt</a:t>
            </a:r>
            <a:endParaRPr lang="en-US" sz="4000" kern="1200" spc="70" dirty="0" smtClean="0">
              <a:solidFill>
                <a:srgbClr val="EEECE1">
                  <a:lumMod val="10000"/>
                </a:srgbClr>
              </a:solidFill>
              <a:latin typeface="Times New Roman" panose="02020603050405020304" pitchFamily="18" charset="0"/>
              <a:ea typeface="+mn-ea"/>
              <a:cs typeface="Times New Roman" panose="02020603050405020304" pitchFamily="18" charset="0"/>
            </a:endParaRPr>
          </a:p>
          <a:p>
            <a:pPr algn="ctr" defTabSz="457200">
              <a:buClrTx/>
            </a:pPr>
            <a:r>
              <a:rPr lang="en-US" sz="4000" b="1" kern="1200" spc="70" dirty="0" smtClean="0">
                <a:solidFill>
                  <a:srgbClr val="EEECE1">
                    <a:lumMod val="10000"/>
                  </a:srgbClr>
                </a:solidFill>
                <a:latin typeface="Times New Roman" panose="02020603050405020304" pitchFamily="18" charset="0"/>
                <a:cs typeface="Times New Roman" panose="02020603050405020304" pitchFamily="18" charset="0"/>
              </a:rPr>
              <a:t>MỘT SỐ HIỂU BIẾT VỀ CHỮ NÔM VÀ CHỮ QUỐC NGỮ</a:t>
            </a:r>
            <a:endParaRPr lang="en-US" sz="4000" b="1" kern="1200" spc="70" dirty="0">
              <a:solidFill>
                <a:srgbClr val="EEECE1">
                  <a:lumMod val="10000"/>
                </a:srgbClr>
              </a:solidFill>
              <a:latin typeface="Times New Roman" panose="02020603050405020304" pitchFamily="18" charset="0"/>
              <a:cs typeface="Times New Roman" panose="02020603050405020304" pitchFamily="18" charset="0"/>
            </a:endParaRPr>
          </a:p>
        </p:txBody>
      </p:sp>
      <p:sp>
        <p:nvSpPr>
          <p:cNvPr id="2" name="Freeform 5">
            <a:extLst>
              <a:ext uri="{FF2B5EF4-FFF2-40B4-BE49-F238E27FC236}">
                <a16:creationId xmlns:a16="http://schemas.microsoft.com/office/drawing/2014/main" id="{08A938D6-2131-538E-9189-884243561CF5}"/>
              </a:ext>
            </a:extLst>
          </p:cNvPr>
          <p:cNvSpPr/>
          <p:nvPr/>
        </p:nvSpPr>
        <p:spPr>
          <a:xfrm>
            <a:off x="7359805" y="2754351"/>
            <a:ext cx="1925200" cy="2516180"/>
          </a:xfrm>
          <a:custGeom>
            <a:avLst/>
            <a:gdLst/>
            <a:ahLst/>
            <a:cxnLst/>
            <a:rect l="l" t="t" r="r" b="b"/>
            <a:pathLst>
              <a:path w="4549210" h="4329022">
                <a:moveTo>
                  <a:pt x="0" y="0"/>
                </a:moveTo>
                <a:lnTo>
                  <a:pt x="4549210" y="0"/>
                </a:lnTo>
                <a:lnTo>
                  <a:pt x="4549210" y="4329022"/>
                </a:lnTo>
                <a:lnTo>
                  <a:pt x="0" y="4329022"/>
                </a:lnTo>
                <a:lnTo>
                  <a:pt x="0" y="0"/>
                </a:lnTo>
                <a:close/>
              </a:path>
            </a:pathLst>
          </a:custGeom>
          <a:blipFill>
            <a:blip r:embed="rId3"/>
            <a:stretch>
              <a:fillRect/>
            </a:stretch>
          </a:blipFill>
        </p:spPr>
      </p:sp>
      <p:grpSp>
        <p:nvGrpSpPr>
          <p:cNvPr id="18" name="Group 5">
            <a:extLst>
              <a:ext uri="{FF2B5EF4-FFF2-40B4-BE49-F238E27FC236}">
                <a16:creationId xmlns:a16="http://schemas.microsoft.com/office/drawing/2014/main" id="{FFC4EFD4-95E4-2476-DB01-6A2E01509644}"/>
              </a:ext>
            </a:extLst>
          </p:cNvPr>
          <p:cNvGrpSpPr/>
          <p:nvPr/>
        </p:nvGrpSpPr>
        <p:grpSpPr>
          <a:xfrm>
            <a:off x="462705" y="895350"/>
            <a:ext cx="241333" cy="241333"/>
            <a:chOff x="0" y="0"/>
            <a:chExt cx="812800" cy="812800"/>
          </a:xfrm>
        </p:grpSpPr>
        <p:sp>
          <p:nvSpPr>
            <p:cNvPr id="22"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sp>
        <p:sp>
          <p:nvSpPr>
            <p:cNvPr id="24"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grpSp>
        <p:nvGrpSpPr>
          <p:cNvPr id="25" name="Group 8">
            <a:extLst>
              <a:ext uri="{FF2B5EF4-FFF2-40B4-BE49-F238E27FC236}">
                <a16:creationId xmlns:a16="http://schemas.microsoft.com/office/drawing/2014/main" id="{B2C972DC-DB90-D695-B5BE-40196DCBD10C}"/>
              </a:ext>
            </a:extLst>
          </p:cNvPr>
          <p:cNvGrpSpPr/>
          <p:nvPr/>
        </p:nvGrpSpPr>
        <p:grpSpPr>
          <a:xfrm>
            <a:off x="754461" y="895350"/>
            <a:ext cx="241333" cy="241333"/>
            <a:chOff x="0" y="0"/>
            <a:chExt cx="812800" cy="812800"/>
          </a:xfrm>
        </p:grpSpPr>
        <p:sp>
          <p:nvSpPr>
            <p:cNvPr id="26"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sp>
        <p:sp>
          <p:nvSpPr>
            <p:cNvPr id="29"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grpSp>
        <p:nvGrpSpPr>
          <p:cNvPr id="30" name="Group 11">
            <a:extLst>
              <a:ext uri="{FF2B5EF4-FFF2-40B4-BE49-F238E27FC236}">
                <a16:creationId xmlns:a16="http://schemas.microsoft.com/office/drawing/2014/main" id="{0A18C402-C93C-ED78-08A7-C7A4E73A6A06}"/>
              </a:ext>
            </a:extLst>
          </p:cNvPr>
          <p:cNvGrpSpPr/>
          <p:nvPr/>
        </p:nvGrpSpPr>
        <p:grpSpPr>
          <a:xfrm>
            <a:off x="1043732" y="895350"/>
            <a:ext cx="241333" cy="241333"/>
            <a:chOff x="0" y="0"/>
            <a:chExt cx="812800" cy="812800"/>
          </a:xfrm>
        </p:grpSpPr>
        <p:sp>
          <p:nvSpPr>
            <p:cNvPr id="31"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sp>
        <p:sp>
          <p:nvSpPr>
            <p:cNvPr id="32"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grpSp>
        <p:nvGrpSpPr>
          <p:cNvPr id="33" name="Group 14">
            <a:extLst>
              <a:ext uri="{FF2B5EF4-FFF2-40B4-BE49-F238E27FC236}">
                <a16:creationId xmlns:a16="http://schemas.microsoft.com/office/drawing/2014/main" id="{65761553-2BFF-2AE6-0570-CC19A71D6FEA}"/>
              </a:ext>
            </a:extLst>
          </p:cNvPr>
          <p:cNvGrpSpPr/>
          <p:nvPr/>
        </p:nvGrpSpPr>
        <p:grpSpPr>
          <a:xfrm>
            <a:off x="1333003" y="895350"/>
            <a:ext cx="241333" cy="241333"/>
            <a:chOff x="0" y="0"/>
            <a:chExt cx="812800" cy="812800"/>
          </a:xfrm>
        </p:grpSpPr>
        <p:sp>
          <p:nvSpPr>
            <p:cNvPr id="34"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sp>
        <p:sp>
          <p:nvSpPr>
            <p:cNvPr id="35"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spTree>
    <p:extLst>
      <p:ext uri="{BB962C8B-B14F-4D97-AF65-F5344CB8AC3E}">
        <p14:creationId xmlns:p14="http://schemas.microsoft.com/office/powerpoint/2010/main" val="140894317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35017" y="514350"/>
            <a:ext cx="241333" cy="24133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sp>
        <p:sp>
          <p:nvSpPr>
            <p:cNvPr id="7" name="TextBox 7"/>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grpSp>
        <p:nvGrpSpPr>
          <p:cNvPr id="8" name="Group 8"/>
          <p:cNvGrpSpPr/>
          <p:nvPr/>
        </p:nvGrpSpPr>
        <p:grpSpPr>
          <a:xfrm>
            <a:off x="926773" y="514350"/>
            <a:ext cx="241333" cy="24133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sp>
        <p:sp>
          <p:nvSpPr>
            <p:cNvPr id="10" name="TextBox 10"/>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grpSp>
        <p:nvGrpSpPr>
          <p:cNvPr id="11" name="Group 11"/>
          <p:cNvGrpSpPr/>
          <p:nvPr/>
        </p:nvGrpSpPr>
        <p:grpSpPr>
          <a:xfrm>
            <a:off x="1216044" y="514350"/>
            <a:ext cx="241333" cy="24133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sp>
        <p:sp>
          <p:nvSpPr>
            <p:cNvPr id="13" name="TextBox 13"/>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grpSp>
        <p:nvGrpSpPr>
          <p:cNvPr id="14" name="Group 14"/>
          <p:cNvGrpSpPr/>
          <p:nvPr/>
        </p:nvGrpSpPr>
        <p:grpSpPr>
          <a:xfrm>
            <a:off x="1505315" y="514350"/>
            <a:ext cx="241333" cy="24133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sp>
        <p:sp>
          <p:nvSpPr>
            <p:cNvPr id="16" name="TextBox 16"/>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sp>
        <p:nvSpPr>
          <p:cNvPr id="40" name="TextBox 40"/>
          <p:cNvSpPr txBox="1"/>
          <p:nvPr/>
        </p:nvSpPr>
        <p:spPr>
          <a:xfrm>
            <a:off x="2743200" y="1342038"/>
            <a:ext cx="6574131" cy="1231106"/>
          </a:xfrm>
          <a:prstGeom prst="rect">
            <a:avLst/>
          </a:prstGeom>
        </p:spPr>
        <p:txBody>
          <a:bodyPr wrap="square" lIns="0" tIns="0" rIns="0" bIns="0" rtlCol="0" anchor="t">
            <a:spAutoFit/>
          </a:bodyPr>
          <a:lstStyle/>
          <a:p>
            <a:pPr algn="ctr" defTabSz="457200">
              <a:buClrTx/>
            </a:pPr>
            <a:r>
              <a:rPr lang="en-US" sz="4000" kern="1200" dirty="0">
                <a:solidFill>
                  <a:srgbClr val="605A35"/>
                </a:solidFill>
                <a:latin typeface="#9Slide07 SVNBango" panose="02000000000000000000" pitchFamily="2" charset="0"/>
                <a:ea typeface="+mn-ea"/>
                <a:cs typeface="+mn-cs"/>
              </a:rPr>
              <a:t>I.</a:t>
            </a:r>
          </a:p>
          <a:p>
            <a:pPr algn="ctr" defTabSz="457200">
              <a:buClrTx/>
            </a:pPr>
            <a:r>
              <a:rPr lang="en-US" sz="4000" b="1" kern="1200" dirty="0" err="1" smtClean="0">
                <a:solidFill>
                  <a:srgbClr val="FF0000"/>
                </a:solidFill>
                <a:latin typeface="Times New Roman" panose="02020603050405020304" pitchFamily="18" charset="0"/>
                <a:ea typeface="+mn-ea"/>
                <a:cs typeface="Times New Roman" panose="02020603050405020304" pitchFamily="18" charset="0"/>
              </a:rPr>
              <a:t>Kiến</a:t>
            </a:r>
            <a:r>
              <a:rPr lang="en-US" sz="4000" b="1" kern="1200" dirty="0" smtClean="0">
                <a:solidFill>
                  <a:srgbClr val="FF0000"/>
                </a:solidFill>
                <a:latin typeface="Times New Roman" panose="02020603050405020304" pitchFamily="18" charset="0"/>
                <a:ea typeface="+mn-ea"/>
                <a:cs typeface="Times New Roman" panose="02020603050405020304" pitchFamily="18" charset="0"/>
              </a:rPr>
              <a:t> </a:t>
            </a:r>
            <a:r>
              <a:rPr lang="en-US" sz="4000" b="1" kern="1200" dirty="0" err="1" smtClean="0">
                <a:solidFill>
                  <a:srgbClr val="FF0000"/>
                </a:solidFill>
                <a:latin typeface="Times New Roman" panose="02020603050405020304" pitchFamily="18" charset="0"/>
                <a:ea typeface="+mn-ea"/>
                <a:cs typeface="Times New Roman" panose="02020603050405020304" pitchFamily="18" charset="0"/>
              </a:rPr>
              <a:t>thức</a:t>
            </a:r>
            <a:r>
              <a:rPr lang="en-US" sz="4000" b="1" kern="1200" dirty="0" smtClean="0">
                <a:solidFill>
                  <a:srgbClr val="FF0000"/>
                </a:solidFill>
                <a:latin typeface="Times New Roman" panose="02020603050405020304" pitchFamily="18" charset="0"/>
                <a:ea typeface="+mn-ea"/>
                <a:cs typeface="Times New Roman" panose="02020603050405020304" pitchFamily="18" charset="0"/>
              </a:rPr>
              <a:t> </a:t>
            </a:r>
            <a:r>
              <a:rPr lang="en-US" sz="4000" b="1" kern="1200" dirty="0" err="1" smtClean="0">
                <a:solidFill>
                  <a:srgbClr val="FF0000"/>
                </a:solidFill>
                <a:latin typeface="Times New Roman" panose="02020603050405020304" pitchFamily="18" charset="0"/>
                <a:ea typeface="+mn-ea"/>
                <a:cs typeface="Times New Roman" panose="02020603050405020304" pitchFamily="18" charset="0"/>
              </a:rPr>
              <a:t>Ngữ</a:t>
            </a:r>
            <a:r>
              <a:rPr lang="en-US" sz="4000" b="1" kern="1200" dirty="0" smtClean="0">
                <a:solidFill>
                  <a:srgbClr val="FF0000"/>
                </a:solidFill>
                <a:latin typeface="Times New Roman" panose="02020603050405020304" pitchFamily="18" charset="0"/>
                <a:ea typeface="+mn-ea"/>
                <a:cs typeface="Times New Roman" panose="02020603050405020304" pitchFamily="18" charset="0"/>
              </a:rPr>
              <a:t> </a:t>
            </a:r>
            <a:r>
              <a:rPr lang="en-US" sz="4000" b="1" kern="1200" dirty="0" err="1" smtClean="0">
                <a:solidFill>
                  <a:srgbClr val="FF0000"/>
                </a:solidFill>
                <a:latin typeface="Times New Roman" panose="02020603050405020304" pitchFamily="18" charset="0"/>
                <a:ea typeface="+mn-ea"/>
                <a:cs typeface="Times New Roman" panose="02020603050405020304" pitchFamily="18" charset="0"/>
              </a:rPr>
              <a:t>văn</a:t>
            </a:r>
            <a:endParaRPr lang="en-US" sz="40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2" name="Freeform 2">
            <a:extLst>
              <a:ext uri="{FF2B5EF4-FFF2-40B4-BE49-F238E27FC236}">
                <a16:creationId xmlns:a16="http://schemas.microsoft.com/office/drawing/2014/main" id="{2D994F52-9406-48A6-BD7D-A391C28E9D22}"/>
              </a:ext>
            </a:extLst>
          </p:cNvPr>
          <p:cNvSpPr/>
          <p:nvPr/>
        </p:nvSpPr>
        <p:spPr>
          <a:xfrm>
            <a:off x="190500" y="2099080"/>
            <a:ext cx="3382707" cy="3323509"/>
          </a:xfrm>
          <a:custGeom>
            <a:avLst/>
            <a:gdLst/>
            <a:ahLst/>
            <a:cxnLst/>
            <a:rect l="l" t="t" r="r" b="b"/>
            <a:pathLst>
              <a:path w="5212701" h="5121478">
                <a:moveTo>
                  <a:pt x="0" y="0"/>
                </a:moveTo>
                <a:lnTo>
                  <a:pt x="5212701" y="0"/>
                </a:lnTo>
                <a:lnTo>
                  <a:pt x="5212701" y="5121478"/>
                </a:lnTo>
                <a:lnTo>
                  <a:pt x="0" y="5121478"/>
                </a:lnTo>
                <a:lnTo>
                  <a:pt x="0" y="0"/>
                </a:lnTo>
                <a:close/>
              </a:path>
            </a:pathLst>
          </a:custGeom>
          <a:blipFill>
            <a:blip r:embed="rId3"/>
            <a:stretch>
              <a:fillRect/>
            </a:stretch>
          </a:blipFill>
        </p:spPr>
      </p:sp>
    </p:spTree>
    <p:extLst>
      <p:ext uri="{BB962C8B-B14F-4D97-AF65-F5344CB8AC3E}">
        <p14:creationId xmlns:p14="http://schemas.microsoft.com/office/powerpoint/2010/main" val="837585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_CHỮ NÔM_ _CHỮ QUỐC NGỮ_ Nhìn Lại Quá Trình Xuất Hiện Và Phát Triển _ Góc Hoài Niệm Xư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619" y="132183"/>
            <a:ext cx="7984273" cy="4491153"/>
          </a:xfrm>
          <a:prstGeom prst="rect">
            <a:avLst/>
          </a:prstGeom>
        </p:spPr>
      </p:pic>
    </p:spTree>
    <p:extLst>
      <p:ext uri="{BB962C8B-B14F-4D97-AF65-F5344CB8AC3E}">
        <p14:creationId xmlns:p14="http://schemas.microsoft.com/office/powerpoint/2010/main" val="3765840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98686743"/>
              </p:ext>
            </p:extLst>
          </p:nvPr>
        </p:nvGraphicFramePr>
        <p:xfrm>
          <a:off x="118945" y="305266"/>
          <a:ext cx="8924693" cy="4591235"/>
        </p:xfrm>
        <a:graphic>
          <a:graphicData uri="http://schemas.openxmlformats.org/drawingml/2006/table">
            <a:tbl>
              <a:tblPr firstRow="1" bandRow="1">
                <a:tableStyleId>{5940675A-B579-460E-94D1-54222C63F5DA}</a:tableStyleId>
              </a:tblPr>
              <a:tblGrid>
                <a:gridCol w="1631796">
                  <a:extLst>
                    <a:ext uri="{9D8B030D-6E8A-4147-A177-3AD203B41FA5}">
                      <a16:colId xmlns:a16="http://schemas.microsoft.com/office/drawing/2014/main" val="13168954"/>
                    </a:ext>
                  </a:extLst>
                </a:gridCol>
                <a:gridCol w="3354300">
                  <a:extLst>
                    <a:ext uri="{9D8B030D-6E8A-4147-A177-3AD203B41FA5}">
                      <a16:colId xmlns:a16="http://schemas.microsoft.com/office/drawing/2014/main" val="3914334327"/>
                    </a:ext>
                  </a:extLst>
                </a:gridCol>
                <a:gridCol w="3938597">
                  <a:extLst>
                    <a:ext uri="{9D8B030D-6E8A-4147-A177-3AD203B41FA5}">
                      <a16:colId xmlns:a16="http://schemas.microsoft.com/office/drawing/2014/main" val="24686893"/>
                    </a:ext>
                  </a:extLst>
                </a:gridCol>
              </a:tblGrid>
              <a:tr h="30805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rgbClr val="FF0000"/>
                          </a:solidFill>
                          <a:latin typeface="Times New Roman" panose="02020603050405020304" pitchFamily="18" charset="0"/>
                          <a:cs typeface="Times New Roman" panose="02020603050405020304" pitchFamily="18" charset="0"/>
                        </a:rPr>
                        <a:t>Chữ</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Nôm</a:t>
                      </a:r>
                      <a:endParaRPr lang="en-US" sz="1800" b="1" dirty="0">
                        <a:solidFill>
                          <a:srgbClr val="FF000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rgbClr val="FF0000"/>
                          </a:solidFill>
                          <a:latin typeface="Times New Roman" panose="02020603050405020304" pitchFamily="18" charset="0"/>
                          <a:cs typeface="Times New Roman" panose="02020603050405020304" pitchFamily="18" charset="0"/>
                        </a:rPr>
                        <a:t>Chữ</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Quốc</a:t>
                      </a:r>
                      <a:r>
                        <a:rPr lang="en-US" sz="1800" b="1" baseline="0" dirty="0">
                          <a:solidFill>
                            <a:srgbClr val="FF0000"/>
                          </a:solidFill>
                          <a:latin typeface="Times New Roman" panose="02020603050405020304" pitchFamily="18" charset="0"/>
                          <a:cs typeface="Times New Roman" panose="02020603050405020304" pitchFamily="18" charset="0"/>
                        </a:rPr>
                        <a:t> </a:t>
                      </a:r>
                      <a:r>
                        <a:rPr lang="en-US" sz="1800" b="1" baseline="0" dirty="0" err="1">
                          <a:solidFill>
                            <a:srgbClr val="FF0000"/>
                          </a:solidFill>
                          <a:latin typeface="Times New Roman" panose="02020603050405020304" pitchFamily="18" charset="0"/>
                          <a:cs typeface="Times New Roman" panose="02020603050405020304" pitchFamily="18" charset="0"/>
                        </a:rPr>
                        <a:t>ngữ</a:t>
                      </a:r>
                      <a:endParaRPr lang="en-US" sz="1800" b="1" dirty="0">
                        <a:solidFill>
                          <a:srgbClr val="FF000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3990431121"/>
                  </a:ext>
                </a:extLst>
              </a:tr>
              <a:tr h="779748">
                <a:tc>
                  <a:txBody>
                    <a:bodyPr/>
                    <a:lstStyle/>
                    <a:p>
                      <a:pPr algn="ctr"/>
                      <a:r>
                        <a:rPr lang="en-US" sz="1800" b="1" dirty="0" err="1">
                          <a:solidFill>
                            <a:srgbClr val="002060"/>
                          </a:solidFill>
                          <a:latin typeface="Times New Roman" panose="02020603050405020304" pitchFamily="18" charset="0"/>
                          <a:cs typeface="Times New Roman" panose="02020603050405020304" pitchFamily="18" charset="0"/>
                        </a:rPr>
                        <a:t>Hoàn</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cảnh</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ra</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đời</a:t>
                      </a:r>
                      <a:endParaRPr lang="en-US" sz="1800" b="1" dirty="0">
                        <a:solidFill>
                          <a:srgbClr val="00206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indent="0" algn="just">
                        <a:buFontTx/>
                        <a:buNone/>
                      </a:pPr>
                      <a:endParaRPr lang="en-US" sz="18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endParaRPr>
                    </a:p>
                  </a:txBody>
                  <a:tcPr marL="45720" marR="45720" marT="22860" marB="22860">
                    <a:solidFill>
                      <a:schemeClr val="bg1"/>
                    </a:solidFill>
                  </a:tcPr>
                </a:tc>
                <a:tc>
                  <a:txBody>
                    <a:bodyPr/>
                    <a:lstStyle/>
                    <a:p>
                      <a:pPr algn="just"/>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387233560"/>
                  </a:ext>
                </a:extLst>
              </a:tr>
              <a:tr h="847492">
                <a:tc>
                  <a:txBody>
                    <a:bodyPr/>
                    <a:lstStyle/>
                    <a:p>
                      <a:pPr algn="ctr"/>
                      <a:r>
                        <a:rPr lang="en-US" sz="1800" b="1" dirty="0" err="1">
                          <a:solidFill>
                            <a:srgbClr val="002060"/>
                          </a:solidFill>
                          <a:latin typeface="Times New Roman" panose="02020603050405020304" pitchFamily="18" charset="0"/>
                          <a:cs typeface="Times New Roman" panose="02020603050405020304" pitchFamily="18" charset="0"/>
                        </a:rPr>
                        <a:t>Quá</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trình</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hoàn</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thiện</a:t>
                      </a:r>
                      <a:endParaRPr lang="en-US" sz="1800" b="1" dirty="0">
                        <a:solidFill>
                          <a:srgbClr val="00206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1621404389"/>
                  </a:ext>
                </a:extLst>
              </a:tr>
              <a:tr h="697229">
                <a:tc>
                  <a:txBody>
                    <a:bodyPr/>
                    <a:lstStyle/>
                    <a:p>
                      <a:pPr algn="ctr"/>
                      <a:r>
                        <a:rPr lang="en-US" sz="1800" b="1" dirty="0" err="1">
                          <a:solidFill>
                            <a:srgbClr val="002060"/>
                          </a:solidFill>
                          <a:latin typeface="Times New Roman" panose="02020603050405020304" pitchFamily="18" charset="0"/>
                          <a:cs typeface="Times New Roman" panose="02020603050405020304" pitchFamily="18" charset="0"/>
                        </a:rPr>
                        <a:t>Cấu</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tạo</a:t>
                      </a:r>
                      <a:endParaRPr lang="en-US" sz="1800" b="1" dirty="0">
                        <a:solidFill>
                          <a:srgbClr val="00206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1701175772"/>
                  </a:ext>
                </a:extLst>
              </a:tr>
              <a:tr h="529406">
                <a:tc>
                  <a:txBody>
                    <a:bodyPr/>
                    <a:lstStyle/>
                    <a:p>
                      <a:pPr algn="ctr"/>
                      <a:r>
                        <a:rPr lang="en-US" sz="1800" b="1" dirty="0" err="1" smtClean="0">
                          <a:solidFill>
                            <a:srgbClr val="002060"/>
                          </a:solidFill>
                          <a:latin typeface="Times New Roman" panose="02020603050405020304" pitchFamily="18" charset="0"/>
                          <a:cs typeface="Times New Roman" panose="02020603050405020304" pitchFamily="18" charset="0"/>
                        </a:rPr>
                        <a:t>Ưu</a:t>
                      </a:r>
                      <a:r>
                        <a:rPr lang="en-US" sz="1800" b="1" baseline="0" dirty="0" smtClean="0">
                          <a:solidFill>
                            <a:srgbClr val="002060"/>
                          </a:solidFill>
                          <a:latin typeface="Times New Roman" panose="02020603050405020304" pitchFamily="18" charset="0"/>
                          <a:cs typeface="Times New Roman" panose="02020603050405020304" pitchFamily="18" charset="0"/>
                        </a:rPr>
                        <a:t> </a:t>
                      </a:r>
                      <a:r>
                        <a:rPr lang="en-US" sz="1800" b="1" baseline="0" dirty="0" err="1" smtClean="0">
                          <a:solidFill>
                            <a:srgbClr val="002060"/>
                          </a:solidFill>
                          <a:latin typeface="Times New Roman" panose="02020603050405020304" pitchFamily="18" charset="0"/>
                          <a:cs typeface="Times New Roman" panose="02020603050405020304" pitchFamily="18" charset="0"/>
                        </a:rPr>
                        <a:t>điểm</a:t>
                      </a:r>
                      <a:endParaRPr lang="en-US" sz="1800" b="1" dirty="0">
                        <a:solidFill>
                          <a:srgbClr val="00206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2500889225"/>
                  </a:ext>
                </a:extLst>
              </a:tr>
              <a:tr h="1417320">
                <a:tc>
                  <a:txBody>
                    <a:bodyPr/>
                    <a:lstStyle/>
                    <a:p>
                      <a:pPr algn="ctr"/>
                      <a:r>
                        <a:rPr lang="en-US" sz="1800" b="1" dirty="0" err="1" smtClean="0">
                          <a:solidFill>
                            <a:srgbClr val="002060"/>
                          </a:solidFill>
                          <a:latin typeface="Times New Roman" panose="02020603050405020304" pitchFamily="18" charset="0"/>
                          <a:cs typeface="Times New Roman" panose="02020603050405020304" pitchFamily="18" charset="0"/>
                        </a:rPr>
                        <a:t>Hạn</a:t>
                      </a:r>
                      <a:r>
                        <a:rPr lang="en-US" sz="1800" b="1" dirty="0" smtClean="0">
                          <a:solidFill>
                            <a:srgbClr val="002060"/>
                          </a:solidFill>
                          <a:latin typeface="Times New Roman" panose="02020603050405020304" pitchFamily="18" charset="0"/>
                          <a:cs typeface="Times New Roman" panose="02020603050405020304" pitchFamily="18" charset="0"/>
                        </a:rPr>
                        <a:t> </a:t>
                      </a:r>
                      <a:r>
                        <a:rPr lang="en-US" sz="1800" b="1" dirty="0" err="1" smtClean="0">
                          <a:solidFill>
                            <a:srgbClr val="002060"/>
                          </a:solidFill>
                          <a:latin typeface="Times New Roman" panose="02020603050405020304" pitchFamily="18" charset="0"/>
                          <a:cs typeface="Times New Roman" panose="02020603050405020304" pitchFamily="18" charset="0"/>
                        </a:rPr>
                        <a:t>chế</a:t>
                      </a:r>
                      <a:endParaRPr lang="en-US" sz="1800" b="1" dirty="0">
                        <a:solidFill>
                          <a:srgbClr val="00206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1217979328"/>
                  </a:ext>
                </a:extLst>
              </a:tr>
            </a:tbl>
          </a:graphicData>
        </a:graphic>
      </p:graphicFrame>
    </p:spTree>
    <p:extLst>
      <p:ext uri="{BB962C8B-B14F-4D97-AF65-F5344CB8AC3E}">
        <p14:creationId xmlns:p14="http://schemas.microsoft.com/office/powerpoint/2010/main" val="825274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11760482"/>
              </p:ext>
            </p:extLst>
          </p:nvPr>
        </p:nvGraphicFramePr>
        <p:xfrm>
          <a:off x="85492" y="93392"/>
          <a:ext cx="8924693" cy="5127609"/>
        </p:xfrm>
        <a:graphic>
          <a:graphicData uri="http://schemas.openxmlformats.org/drawingml/2006/table">
            <a:tbl>
              <a:tblPr firstRow="1" bandRow="1">
                <a:tableStyleId>{5940675A-B579-460E-94D1-54222C63F5DA}</a:tableStyleId>
              </a:tblPr>
              <a:tblGrid>
                <a:gridCol w="921799">
                  <a:extLst>
                    <a:ext uri="{9D8B030D-6E8A-4147-A177-3AD203B41FA5}">
                      <a16:colId xmlns:a16="http://schemas.microsoft.com/office/drawing/2014/main" val="13168954"/>
                    </a:ext>
                  </a:extLst>
                </a:gridCol>
                <a:gridCol w="4064297">
                  <a:extLst>
                    <a:ext uri="{9D8B030D-6E8A-4147-A177-3AD203B41FA5}">
                      <a16:colId xmlns:a16="http://schemas.microsoft.com/office/drawing/2014/main" val="3914334327"/>
                    </a:ext>
                  </a:extLst>
                </a:gridCol>
                <a:gridCol w="3938597">
                  <a:extLst>
                    <a:ext uri="{9D8B030D-6E8A-4147-A177-3AD203B41FA5}">
                      <a16:colId xmlns:a16="http://schemas.microsoft.com/office/drawing/2014/main" val="24686893"/>
                    </a:ext>
                  </a:extLst>
                </a:gridCol>
              </a:tblGrid>
              <a:tr h="30805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rgbClr val="FF0000"/>
                          </a:solidFill>
                          <a:latin typeface="Times New Roman" panose="02020603050405020304" pitchFamily="18" charset="0"/>
                          <a:cs typeface="Times New Roman" panose="02020603050405020304" pitchFamily="18" charset="0"/>
                        </a:rPr>
                        <a:t>Chữ</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Nôm</a:t>
                      </a:r>
                      <a:endParaRPr lang="en-US" sz="1800" b="1" dirty="0">
                        <a:solidFill>
                          <a:srgbClr val="FF000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rgbClr val="FF0000"/>
                          </a:solidFill>
                          <a:latin typeface="Times New Roman" panose="02020603050405020304" pitchFamily="18" charset="0"/>
                          <a:cs typeface="Times New Roman" panose="02020603050405020304" pitchFamily="18" charset="0"/>
                        </a:rPr>
                        <a:t>Chữ</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Quốc</a:t>
                      </a:r>
                      <a:r>
                        <a:rPr lang="en-US" sz="1800" b="1" baseline="0" dirty="0">
                          <a:solidFill>
                            <a:srgbClr val="FF0000"/>
                          </a:solidFill>
                          <a:latin typeface="Times New Roman" panose="02020603050405020304" pitchFamily="18" charset="0"/>
                          <a:cs typeface="Times New Roman" panose="02020603050405020304" pitchFamily="18" charset="0"/>
                        </a:rPr>
                        <a:t> </a:t>
                      </a:r>
                      <a:r>
                        <a:rPr lang="en-US" sz="1800" b="1" baseline="0" dirty="0" err="1">
                          <a:solidFill>
                            <a:srgbClr val="FF0000"/>
                          </a:solidFill>
                          <a:latin typeface="Times New Roman" panose="02020603050405020304" pitchFamily="18" charset="0"/>
                          <a:cs typeface="Times New Roman" panose="02020603050405020304" pitchFamily="18" charset="0"/>
                        </a:rPr>
                        <a:t>ngữ</a:t>
                      </a:r>
                      <a:endParaRPr lang="en-US" sz="1800" b="1" dirty="0">
                        <a:solidFill>
                          <a:srgbClr val="FF000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3990431121"/>
                  </a:ext>
                </a:extLst>
              </a:tr>
              <a:tr h="1972929">
                <a:tc>
                  <a:txBody>
                    <a:bodyPr/>
                    <a:lstStyle/>
                    <a:p>
                      <a:pPr algn="ctr"/>
                      <a:r>
                        <a:rPr lang="en-US" sz="1800" b="1" dirty="0" err="1">
                          <a:solidFill>
                            <a:srgbClr val="002060"/>
                          </a:solidFill>
                          <a:latin typeface="Times New Roman" panose="02020603050405020304" pitchFamily="18" charset="0"/>
                          <a:cs typeface="Times New Roman" panose="02020603050405020304" pitchFamily="18" charset="0"/>
                        </a:rPr>
                        <a:t>Hoàn</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cảnh</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ra</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đời</a:t>
                      </a:r>
                      <a:endParaRPr lang="en-US" sz="1800" b="1" dirty="0">
                        <a:solidFill>
                          <a:srgbClr val="00206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indent="0" algn="just">
                        <a:buFontTx/>
                        <a:buNone/>
                      </a:pP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Do bị phong kiến Trung Hoa đô </a:t>
                      </a:r>
                      <a:r>
                        <a:rPr lang="vi-VN" sz="1800" dirty="0" smtClean="0">
                          <a:solidFill>
                            <a:schemeClr val="tx1">
                              <a:lumMod val="95000"/>
                              <a:lumOff val="5000"/>
                            </a:schemeClr>
                          </a:solidFill>
                          <a:latin typeface="Times New Roman" panose="02020603050405020304" pitchFamily="18" charset="0"/>
                          <a:cs typeface="Times New Roman" panose="02020603050405020304" pitchFamily="18" charset="0"/>
                        </a:rPr>
                        <a:t>hộ</a:t>
                      </a:r>
                      <a:r>
                        <a:rPr lang="en-US" sz="1800"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1800" dirty="0" smtClean="0">
                          <a:solidFill>
                            <a:schemeClr val="tx1">
                              <a:lumMod val="95000"/>
                              <a:lumOff val="5000"/>
                            </a:schemeClr>
                          </a:solidFill>
                          <a:latin typeface="Times New Roman" panose="02020603050405020304" pitchFamily="18" charset="0"/>
                          <a:cs typeface="Times New Roman" panose="02020603050405020304" pitchFamily="18" charset="0"/>
                        </a:rPr>
                        <a:t>với </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chính sách đồng hoá rất khốc liệt</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dùng</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Hán</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18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người Việt Nam đã liên tục đứng lên đấu tranh giành quyền độc lập không chỉ về chính trị, kinh tế mà cả về văn hoá</a:t>
                      </a:r>
                      <a:r>
                        <a:rPr lang="en-US" sz="18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en-US" sz="18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1800" b="0" i="0" kern="1200" baseline="0" dirty="0" err="1">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chữ</a:t>
                      </a:r>
                      <a:r>
                        <a:rPr lang="en-US" sz="18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1800" b="0" i="0" kern="1200" baseline="0" dirty="0" err="1">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Nôm</a:t>
                      </a:r>
                      <a:r>
                        <a:rPr lang="en-US" sz="18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1800" b="0" i="0" kern="1200" baseline="0" dirty="0" err="1">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ra</a:t>
                      </a:r>
                      <a:r>
                        <a:rPr lang="en-US" sz="18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1800" b="0" i="0" kern="1200" baseline="0" dirty="0" err="1">
                          <a:solidFill>
                            <a:schemeClr val="tx1">
                              <a:lumMod val="95000"/>
                              <a:lumOff val="5000"/>
                            </a:schemeClr>
                          </a:solidFill>
                          <a:effectLst/>
                          <a:latin typeface="Times New Roman" panose="02020603050405020304" pitchFamily="18" charset="0"/>
                          <a:ea typeface="+mn-ea"/>
                          <a:cs typeface="Times New Roman" panose="02020603050405020304" pitchFamily="18" charset="0"/>
                          <a:sym typeface="Wingdings" panose="05000000000000000000" pitchFamily="2" charset="2"/>
                        </a:rPr>
                        <a:t>đời</a:t>
                      </a:r>
                      <a:endParaRPr lang="en-US" sz="18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endParaRPr>
                    </a:p>
                  </a:txBody>
                  <a:tcPr marL="45720" marR="45720" marT="22860" marB="22860">
                    <a:solidFill>
                      <a:schemeClr val="bg1"/>
                    </a:solidFill>
                  </a:tcPr>
                </a:tc>
                <a:tc>
                  <a:txBody>
                    <a:bodyPr/>
                    <a:lstStyle/>
                    <a:p>
                      <a:pPr algn="just"/>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nhu</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cầu</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truyền</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đạo</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Thiên</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chúa</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sĩ</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Tây</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La-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ghi</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âm</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tiếng</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387233560"/>
                  </a:ext>
                </a:extLst>
              </a:tr>
              <a:tr h="1417320">
                <a:tc>
                  <a:txBody>
                    <a:bodyPr/>
                    <a:lstStyle/>
                    <a:p>
                      <a:pPr algn="ctr"/>
                      <a:r>
                        <a:rPr lang="en-US" sz="1800" b="1" dirty="0" err="1">
                          <a:solidFill>
                            <a:srgbClr val="002060"/>
                          </a:solidFill>
                          <a:latin typeface="Times New Roman" panose="02020603050405020304" pitchFamily="18" charset="0"/>
                          <a:cs typeface="Times New Roman" panose="02020603050405020304" pitchFamily="18" charset="0"/>
                        </a:rPr>
                        <a:t>Quá</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trình</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hoàn</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thiện</a:t>
                      </a:r>
                      <a:endParaRPr lang="en-US" sz="1800" b="1" dirty="0">
                        <a:solidFill>
                          <a:srgbClr val="00206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hữ Nôm manh nha ở Việt Nam vào khoảng từ thế kỉ VIII đến thế kỉ IX, hình thành và hoàn thiện vào khoảng từ cuối thế kỉ X đến thế kỉ XII</a:t>
                      </a: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hế tác từ thế kỉ XVII</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được tu chỉnh qua nhiều giai đoạn, được người Việt tích cực tiếp nhận, truyền bá rộng rãi để đạt đến sự hoàn thiện, ổn định và vị thế như hiện nay. </a:t>
                      </a: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1621404389"/>
                  </a:ext>
                </a:extLst>
              </a:tr>
              <a:tr h="1417320">
                <a:tc>
                  <a:txBody>
                    <a:bodyPr/>
                    <a:lstStyle/>
                    <a:p>
                      <a:pPr algn="ctr"/>
                      <a:r>
                        <a:rPr lang="en-US" sz="1800" b="1" dirty="0" err="1">
                          <a:solidFill>
                            <a:srgbClr val="002060"/>
                          </a:solidFill>
                          <a:latin typeface="Times New Roman" panose="02020603050405020304" pitchFamily="18" charset="0"/>
                          <a:cs typeface="Times New Roman" panose="02020603050405020304" pitchFamily="18" charset="0"/>
                        </a:rPr>
                        <a:t>Cấu</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tạo</a:t>
                      </a:r>
                      <a:endParaRPr lang="en-US" sz="1800" b="1" dirty="0">
                        <a:solidFill>
                          <a:srgbClr val="00206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Chữ Nôm là chữ viết cổ của tiếng Việt</a:t>
                      </a: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C</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hữ Nôm gồm một số chữ mượn y nguyên chữ Hán nhưng phần lớn là những chữ do người Việt tạo ra trên cơ sở chữ Hán</a:t>
                      </a: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Chữ Quốc ngữ là chữ viết ghi âm của tiếng Việt</a:t>
                      </a: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it-IT" sz="18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a:t>
                      </a:r>
                      <a:r>
                        <a:rPr lang="it-IT" sz="1800" b="0" i="0" kern="1200" baseline="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 D</a:t>
                      </a:r>
                      <a:r>
                        <a:rPr lang="it-IT" sz="1800" b="0" i="0" kern="1200" dirty="0">
                          <a:solidFill>
                            <a:schemeClr val="tx1">
                              <a:lumMod val="95000"/>
                              <a:lumOff val="5000"/>
                            </a:schemeClr>
                          </a:solidFill>
                          <a:effectLst/>
                          <a:latin typeface="Times New Roman" panose="02020603050405020304" pitchFamily="18" charset="0"/>
                          <a:ea typeface="+mn-ea"/>
                          <a:cs typeface="Times New Roman" panose="02020603050405020304" pitchFamily="18" charset="0"/>
                        </a:rPr>
                        <a:t>ựa trên hệ chữ cái La-tinh (Latin).</a:t>
                      </a: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1701175772"/>
                  </a:ext>
                </a:extLst>
              </a:tr>
            </a:tbl>
          </a:graphicData>
        </a:graphic>
      </p:graphicFrame>
    </p:spTree>
    <p:extLst>
      <p:ext uri="{BB962C8B-B14F-4D97-AF65-F5344CB8AC3E}">
        <p14:creationId xmlns:p14="http://schemas.microsoft.com/office/powerpoint/2010/main" val="2716462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39525345"/>
              </p:ext>
            </p:extLst>
          </p:nvPr>
        </p:nvGraphicFramePr>
        <p:xfrm>
          <a:off x="89211" y="4184"/>
          <a:ext cx="8976730" cy="5164408"/>
        </p:xfrm>
        <a:graphic>
          <a:graphicData uri="http://schemas.openxmlformats.org/drawingml/2006/table">
            <a:tbl>
              <a:tblPr firstRow="1" bandRow="1">
                <a:tableStyleId>{5940675A-B579-460E-94D1-54222C63F5DA}</a:tableStyleId>
              </a:tblPr>
              <a:tblGrid>
                <a:gridCol w="927174">
                  <a:extLst>
                    <a:ext uri="{9D8B030D-6E8A-4147-A177-3AD203B41FA5}">
                      <a16:colId xmlns:a16="http://schemas.microsoft.com/office/drawing/2014/main" val="13168954"/>
                    </a:ext>
                  </a:extLst>
                </a:gridCol>
                <a:gridCol w="3625472">
                  <a:extLst>
                    <a:ext uri="{9D8B030D-6E8A-4147-A177-3AD203B41FA5}">
                      <a16:colId xmlns:a16="http://schemas.microsoft.com/office/drawing/2014/main" val="3914334327"/>
                    </a:ext>
                  </a:extLst>
                </a:gridCol>
                <a:gridCol w="4424084">
                  <a:extLst>
                    <a:ext uri="{9D8B030D-6E8A-4147-A177-3AD203B41FA5}">
                      <a16:colId xmlns:a16="http://schemas.microsoft.com/office/drawing/2014/main" val="24686893"/>
                    </a:ext>
                  </a:extLst>
                </a:gridCol>
              </a:tblGrid>
              <a:tr h="38100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rgbClr val="FF0000"/>
                          </a:solidFill>
                          <a:latin typeface="Times New Roman" panose="02020603050405020304" pitchFamily="18" charset="0"/>
                          <a:cs typeface="Times New Roman" panose="02020603050405020304" pitchFamily="18" charset="0"/>
                        </a:rPr>
                        <a:t>Chữ</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Nôm</a:t>
                      </a:r>
                      <a:endParaRPr lang="en-US" sz="1800" b="1" dirty="0">
                        <a:solidFill>
                          <a:srgbClr val="FF000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b="1"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err="1">
                          <a:solidFill>
                            <a:srgbClr val="FF0000"/>
                          </a:solidFill>
                          <a:latin typeface="Times New Roman" panose="02020603050405020304" pitchFamily="18" charset="0"/>
                          <a:cs typeface="Times New Roman" panose="02020603050405020304" pitchFamily="18" charset="0"/>
                        </a:rPr>
                        <a:t>Chữ</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Quốc</a:t>
                      </a:r>
                      <a:r>
                        <a:rPr lang="en-US" sz="1800" b="1" baseline="0" dirty="0">
                          <a:solidFill>
                            <a:srgbClr val="FF0000"/>
                          </a:solidFill>
                          <a:latin typeface="Times New Roman" panose="02020603050405020304" pitchFamily="18" charset="0"/>
                          <a:cs typeface="Times New Roman" panose="02020603050405020304" pitchFamily="18" charset="0"/>
                        </a:rPr>
                        <a:t> </a:t>
                      </a:r>
                      <a:r>
                        <a:rPr lang="en-US" sz="1800" b="1" baseline="0" dirty="0" err="1">
                          <a:solidFill>
                            <a:srgbClr val="FF0000"/>
                          </a:solidFill>
                          <a:latin typeface="Times New Roman" panose="02020603050405020304" pitchFamily="18" charset="0"/>
                          <a:cs typeface="Times New Roman" panose="02020603050405020304" pitchFamily="18" charset="0"/>
                        </a:rPr>
                        <a:t>ngữ</a:t>
                      </a:r>
                      <a:endParaRPr lang="en-US" sz="1800" b="1" dirty="0">
                        <a:solidFill>
                          <a:srgbClr val="FF000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3990431121"/>
                  </a:ext>
                </a:extLst>
              </a:tr>
              <a:tr h="2268808">
                <a:tc>
                  <a:txBody>
                    <a:bodyPr/>
                    <a:lstStyle/>
                    <a:p>
                      <a:pPr algn="ctr"/>
                      <a:r>
                        <a:rPr lang="vi-VN" sz="1800" b="1" dirty="0">
                          <a:solidFill>
                            <a:srgbClr val="002060"/>
                          </a:solidFill>
                          <a:latin typeface="Times New Roman" panose="02020603050405020304" pitchFamily="18" charset="0"/>
                          <a:cs typeface="Times New Roman" panose="02020603050405020304" pitchFamily="18" charset="0"/>
                        </a:rPr>
                        <a:t>Ư</a:t>
                      </a:r>
                      <a:r>
                        <a:rPr lang="en-US" sz="1800" b="1" dirty="0">
                          <a:solidFill>
                            <a:srgbClr val="002060"/>
                          </a:solidFill>
                          <a:latin typeface="Times New Roman" panose="02020603050405020304" pitchFamily="18" charset="0"/>
                          <a:cs typeface="Times New Roman" panose="02020603050405020304" pitchFamily="18" charset="0"/>
                        </a:rPr>
                        <a:t>u</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điểm</a:t>
                      </a:r>
                      <a:endParaRPr lang="en-US" sz="1800" b="1" dirty="0">
                        <a:solidFill>
                          <a:srgbClr val="00206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L</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à một thành tựu quan trọng về ngôn ngữ – văn hoá, thể hiện ý chí độc lập, tự chủ, tự cường của dân tộc. </a:t>
                      </a: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Được dùng làm phương tiện sáng tác văn </a:t>
                      </a:r>
                      <a:r>
                        <a:rPr lang="vi-VN" sz="1800" dirty="0" smtClean="0">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err="1" smtClean="0">
                          <a:solidFill>
                            <a:schemeClr val="tx1">
                              <a:lumMod val="95000"/>
                              <a:lumOff val="5000"/>
                            </a:schemeClr>
                          </a:solidFill>
                          <a:latin typeface="Times New Roman" panose="02020603050405020304" pitchFamily="18" charset="0"/>
                          <a:cs typeface="Times New Roman" panose="02020603050405020304" pitchFamily="18" charset="0"/>
                        </a:rPr>
                        <a:t>có</a:t>
                      </a:r>
                      <a:r>
                        <a:rPr lang="en-US" sz="1800"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1800"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smtClean="0">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1800"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smtClean="0">
                          <a:solidFill>
                            <a:schemeClr val="tx1">
                              <a:lumMod val="95000"/>
                              <a:lumOff val="5000"/>
                            </a:schemeClr>
                          </a:solidFill>
                          <a:latin typeface="Times New Roman" panose="02020603050405020304" pitchFamily="18" charset="0"/>
                          <a:cs typeface="Times New Roman" panose="02020603050405020304" pitchFamily="18" charset="0"/>
                        </a:rPr>
                        <a:t>phẩm</a:t>
                      </a:r>
                      <a:r>
                        <a:rPr lang="en-US" sz="1800"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smtClean="0">
                          <a:solidFill>
                            <a:schemeClr val="tx1">
                              <a:lumMod val="95000"/>
                              <a:lumOff val="5000"/>
                            </a:schemeClr>
                          </a:solidFill>
                          <a:latin typeface="Times New Roman" panose="02020603050405020304" pitchFamily="18" charset="0"/>
                          <a:cs typeface="Times New Roman" panose="02020603050405020304" pitchFamily="18" charset="0"/>
                        </a:rPr>
                        <a:t>nổi</a:t>
                      </a:r>
                      <a:r>
                        <a:rPr lang="en-US" sz="1800"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smtClean="0">
                          <a:solidFill>
                            <a:schemeClr val="tx1">
                              <a:lumMod val="95000"/>
                              <a:lumOff val="5000"/>
                            </a:schemeClr>
                          </a:solidFill>
                          <a:latin typeface="Times New Roman" panose="02020603050405020304" pitchFamily="18" charset="0"/>
                          <a:cs typeface="Times New Roman" panose="02020603050405020304" pitchFamily="18" charset="0"/>
                        </a:rPr>
                        <a:t>tiếng</a:t>
                      </a:r>
                      <a:r>
                        <a:rPr lang="en-US" sz="1800" dirty="0" smtClean="0">
                          <a:solidFill>
                            <a:schemeClr val="tx1"/>
                          </a:solidFill>
                          <a:latin typeface="Times New Roman" panose="02020603050405020304" pitchFamily="18" charset="0"/>
                          <a:cs typeface="Times New Roman" panose="02020603050405020304" pitchFamily="18" charset="0"/>
                        </a:rPr>
                        <a:t>:</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1800" i="1" dirty="0" smtClean="0">
                          <a:solidFill>
                            <a:schemeClr val="tx1">
                              <a:lumMod val="95000"/>
                              <a:lumOff val="5000"/>
                            </a:schemeClr>
                          </a:solidFill>
                          <a:latin typeface="Times New Roman" panose="02020603050405020304" pitchFamily="18" charset="0"/>
                          <a:cs typeface="Times New Roman" panose="02020603050405020304" pitchFamily="18" charset="0"/>
                        </a:rPr>
                        <a:t>Quốc </a:t>
                      </a:r>
                      <a:r>
                        <a:rPr lang="vi-VN" sz="1800" i="1" dirty="0">
                          <a:solidFill>
                            <a:schemeClr val="tx1">
                              <a:lumMod val="95000"/>
                              <a:lumOff val="5000"/>
                            </a:schemeClr>
                          </a:solidFill>
                          <a:latin typeface="Times New Roman" panose="02020603050405020304" pitchFamily="18" charset="0"/>
                          <a:cs typeface="Times New Roman" panose="02020603050405020304" pitchFamily="18" charset="0"/>
                        </a:rPr>
                        <a:t>âm thi tập </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(Nguyễn </a:t>
                      </a:r>
                      <a:r>
                        <a:rPr lang="vi-VN" sz="1800" dirty="0" smtClean="0">
                          <a:solidFill>
                            <a:schemeClr val="tx1">
                              <a:lumMod val="95000"/>
                              <a:lumOff val="5000"/>
                            </a:schemeClr>
                          </a:solidFill>
                          <a:latin typeface="Times New Roman" panose="02020603050405020304" pitchFamily="18" charset="0"/>
                          <a:cs typeface="Times New Roman" panose="02020603050405020304" pitchFamily="18" charset="0"/>
                        </a:rPr>
                        <a:t>Trãi)</a:t>
                      </a: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sz="1800"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1800" i="1" dirty="0" smtClean="0">
                          <a:solidFill>
                            <a:schemeClr val="tx1">
                              <a:lumMod val="95000"/>
                              <a:lumOff val="5000"/>
                            </a:schemeClr>
                          </a:solidFill>
                          <a:latin typeface="Times New Roman" panose="02020603050405020304" pitchFamily="18" charset="0"/>
                          <a:cs typeface="Times New Roman" panose="02020603050405020304" pitchFamily="18" charset="0"/>
                        </a:rPr>
                        <a:t>Truyện </a:t>
                      </a:r>
                      <a:r>
                        <a:rPr lang="vi-VN" sz="1800" i="1" dirty="0">
                          <a:solidFill>
                            <a:schemeClr val="tx1">
                              <a:lumMod val="95000"/>
                              <a:lumOff val="5000"/>
                            </a:schemeClr>
                          </a:solidFill>
                          <a:latin typeface="Times New Roman" panose="02020603050405020304" pitchFamily="18" charset="0"/>
                          <a:cs typeface="Times New Roman" panose="02020603050405020304" pitchFamily="18" charset="0"/>
                        </a:rPr>
                        <a:t>Kiều </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(Nguyễn Du</a:t>
                      </a:r>
                      <a:r>
                        <a:rPr lang="vi-VN" sz="18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vi-VN" sz="1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i="1" dirty="0">
                          <a:solidFill>
                            <a:schemeClr val="tx1">
                              <a:lumMod val="95000"/>
                              <a:lumOff val="5000"/>
                            </a:schemeClr>
                          </a:solidFill>
                          <a:latin typeface="Times New Roman" panose="02020603050405020304" pitchFamily="18" charset="0"/>
                          <a:cs typeface="Times New Roman" panose="02020603050405020304" pitchFamily="18" charset="0"/>
                        </a:rPr>
                        <a:t>T</a:t>
                      </a:r>
                      <a:r>
                        <a:rPr lang="vi-VN" sz="1800" i="1" dirty="0">
                          <a:solidFill>
                            <a:schemeClr val="tx1">
                              <a:lumMod val="95000"/>
                              <a:lumOff val="5000"/>
                            </a:schemeClr>
                          </a:solidFill>
                          <a:latin typeface="Times New Roman" panose="02020603050405020304" pitchFamily="18" charset="0"/>
                          <a:cs typeface="Times New Roman" panose="02020603050405020304" pitchFamily="18" charset="0"/>
                        </a:rPr>
                        <a:t>hơ Hồ Xuân </a:t>
                      </a:r>
                      <a:r>
                        <a:rPr lang="vi-VN" sz="1800" i="1" dirty="0" smtClean="0">
                          <a:solidFill>
                            <a:schemeClr val="tx1">
                              <a:lumMod val="95000"/>
                              <a:lumOff val="5000"/>
                            </a:schemeClr>
                          </a:solidFill>
                          <a:latin typeface="Times New Roman" panose="02020603050405020304" pitchFamily="18" charset="0"/>
                          <a:cs typeface="Times New Roman" panose="02020603050405020304" pitchFamily="18" charset="0"/>
                        </a:rPr>
                        <a:t>Hương</a:t>
                      </a:r>
                      <a:r>
                        <a:rPr lang="vi-VN" sz="18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1800" i="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Đơn</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giản</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dễ</a:t>
                      </a: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aseline="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Bằng chứng là trong phong trào Bình dân học vụ sau Cách mạng tháng Tám năm 1945 nhằm xoá nạn mù chữ, diệt “giặc dốt", nhờ chữ Quốc ngữ dễ học mà chỉ sau ba tháng, nhiều người dân thất học đã biết đọc, biết viết.</a:t>
                      </a:r>
                      <a:endParaRPr lang="vi-VN" sz="18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342832054"/>
                  </a:ext>
                </a:extLst>
              </a:tr>
              <a:tr h="2514600">
                <a:tc>
                  <a:txBody>
                    <a:bodyPr/>
                    <a:lstStyle/>
                    <a:p>
                      <a:pPr algn="ctr"/>
                      <a:r>
                        <a:rPr lang="en-US" sz="1800" b="1" dirty="0" err="1">
                          <a:solidFill>
                            <a:srgbClr val="002060"/>
                          </a:solidFill>
                          <a:latin typeface="Times New Roman" panose="02020603050405020304" pitchFamily="18" charset="0"/>
                          <a:cs typeface="Times New Roman" panose="02020603050405020304" pitchFamily="18" charset="0"/>
                        </a:rPr>
                        <a:t>Hạn</a:t>
                      </a:r>
                      <a:r>
                        <a:rPr lang="en-US" sz="1800" b="1" baseline="0" dirty="0">
                          <a:solidFill>
                            <a:srgbClr val="002060"/>
                          </a:solidFill>
                          <a:latin typeface="Times New Roman" panose="02020603050405020304" pitchFamily="18" charset="0"/>
                          <a:cs typeface="Times New Roman" panose="02020603050405020304" pitchFamily="18" charset="0"/>
                        </a:rPr>
                        <a:t> </a:t>
                      </a:r>
                      <a:r>
                        <a:rPr lang="en-US" sz="1800" b="1" baseline="0" dirty="0" err="1">
                          <a:solidFill>
                            <a:srgbClr val="002060"/>
                          </a:solidFill>
                          <a:latin typeface="Times New Roman" panose="02020603050405020304" pitchFamily="18" charset="0"/>
                          <a:cs typeface="Times New Roman" panose="02020603050405020304" pitchFamily="18" charset="0"/>
                        </a:rPr>
                        <a:t>chế</a:t>
                      </a:r>
                      <a:endParaRPr lang="en-US" sz="1800" b="1" dirty="0">
                        <a:solidFill>
                          <a:srgbClr val="002060"/>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K</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hó học vì phải biết chữ Hán mới học được</a:t>
                      </a: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Dùng nhiều chữ cái khác nhau để biểu thị một âm. Ví dụ, âm /k/ được biểu thị bằng ba chữ cái c, k, g;</a:t>
                      </a: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 Dùng một chữ cái để biểu thị nhiều âm khác nhau. Ví dụ, dùng chữ a vừa để ghi âm </a:t>
                      </a:r>
                      <a:r>
                        <a:rPr lang="vi-VN" sz="18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sz="1800" dirty="0" smtClean="0">
                          <a:solidFill>
                            <a:schemeClr val="tx1">
                              <a:lumMod val="95000"/>
                              <a:lumOff val="5000"/>
                            </a:schemeClr>
                          </a:solidFill>
                          <a:latin typeface="Times New Roman" panose="02020603050405020304" pitchFamily="18" charset="0"/>
                          <a:cs typeface="Times New Roman" panose="02020603050405020304" pitchFamily="18" charset="0"/>
                        </a:rPr>
                        <a:t>a</a:t>
                      </a:r>
                      <a:r>
                        <a:rPr lang="vi-VN" sz="1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(ta, tai...), vừa để ghi âm /ã/ (cau, tay...); </a:t>
                      </a: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1800" dirty="0">
                          <a:solidFill>
                            <a:schemeClr val="tx1">
                              <a:lumMod val="95000"/>
                              <a:lumOff val="5000"/>
                            </a:schemeClr>
                          </a:solidFill>
                          <a:latin typeface="Times New Roman" panose="02020603050405020304" pitchFamily="18" charset="0"/>
                          <a:cs typeface="Times New Roman" panose="02020603050405020304" pitchFamily="18" charset="0"/>
                        </a:rPr>
                        <a:t> Dùng nhiều dấu phụ (như ở các chữ ă, â, ô, ơ...) hoặc ghép nhiều chữ cái để biểu thị một âm (như ở các chữ ch, kh, ng...). </a:t>
                      </a:r>
                      <a:endParaRPr lang="en-US" sz="1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1924423743"/>
                  </a:ext>
                </a:extLst>
              </a:tr>
            </a:tbl>
          </a:graphicData>
        </a:graphic>
      </p:graphicFrame>
    </p:spTree>
    <p:extLst>
      <p:ext uri="{BB962C8B-B14F-4D97-AF65-F5344CB8AC3E}">
        <p14:creationId xmlns:p14="http://schemas.microsoft.com/office/powerpoint/2010/main" val="3306318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35017" y="514350"/>
            <a:ext cx="241333" cy="24133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sp>
        <p:sp>
          <p:nvSpPr>
            <p:cNvPr id="7" name="TextBox 7"/>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grpSp>
        <p:nvGrpSpPr>
          <p:cNvPr id="8" name="Group 8"/>
          <p:cNvGrpSpPr/>
          <p:nvPr/>
        </p:nvGrpSpPr>
        <p:grpSpPr>
          <a:xfrm>
            <a:off x="926773" y="514350"/>
            <a:ext cx="241333" cy="24133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sp>
        <p:sp>
          <p:nvSpPr>
            <p:cNvPr id="10" name="TextBox 10"/>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grpSp>
        <p:nvGrpSpPr>
          <p:cNvPr id="11" name="Group 11"/>
          <p:cNvGrpSpPr/>
          <p:nvPr/>
        </p:nvGrpSpPr>
        <p:grpSpPr>
          <a:xfrm>
            <a:off x="1216044" y="514350"/>
            <a:ext cx="241333" cy="24133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sp>
        <p:sp>
          <p:nvSpPr>
            <p:cNvPr id="13" name="TextBox 13"/>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grpSp>
        <p:nvGrpSpPr>
          <p:cNvPr id="14" name="Group 14"/>
          <p:cNvGrpSpPr/>
          <p:nvPr/>
        </p:nvGrpSpPr>
        <p:grpSpPr>
          <a:xfrm>
            <a:off x="1505315" y="514350"/>
            <a:ext cx="241333" cy="24133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sp>
        <p:sp>
          <p:nvSpPr>
            <p:cNvPr id="16" name="TextBox 16"/>
            <p:cNvSpPr txBox="1"/>
            <p:nvPr/>
          </p:nvSpPr>
          <p:spPr>
            <a:xfrm>
              <a:off x="76200" y="57150"/>
              <a:ext cx="660400" cy="679450"/>
            </a:xfrm>
            <a:prstGeom prst="rect">
              <a:avLst/>
            </a:prstGeom>
          </p:spPr>
          <p:txBody>
            <a:bodyPr lIns="25400" tIns="25400" rIns="25400" bIns="25400" rtlCol="0" anchor="ctr"/>
            <a:lstStyle/>
            <a:p>
              <a:pPr algn="ctr" defTabSz="457200">
                <a:lnSpc>
                  <a:spcPts val="630"/>
                </a:lnSpc>
                <a:buClrTx/>
              </a:pPr>
              <a:endParaRPr sz="900" kern="1200">
                <a:solidFill>
                  <a:prstClr val="black"/>
                </a:solidFill>
                <a:latin typeface="Calibri"/>
                <a:ea typeface="+mn-ea"/>
                <a:cs typeface="+mn-cs"/>
              </a:endParaRPr>
            </a:p>
          </p:txBody>
        </p:sp>
      </p:grpSp>
      <p:sp>
        <p:nvSpPr>
          <p:cNvPr id="40" name="TextBox 40"/>
          <p:cNvSpPr txBox="1"/>
          <p:nvPr/>
        </p:nvSpPr>
        <p:spPr>
          <a:xfrm>
            <a:off x="1724023" y="2420008"/>
            <a:ext cx="6574131" cy="1354217"/>
          </a:xfrm>
          <a:prstGeom prst="rect">
            <a:avLst/>
          </a:prstGeom>
        </p:spPr>
        <p:txBody>
          <a:bodyPr wrap="square" lIns="0" tIns="0" rIns="0" bIns="0" rtlCol="0" anchor="t">
            <a:spAutoFit/>
          </a:bodyPr>
          <a:lstStyle/>
          <a:p>
            <a:pPr algn="ctr" defTabSz="457200">
              <a:buClrTx/>
            </a:pPr>
            <a:r>
              <a:rPr lang="en-US" sz="4400" b="1" kern="1200" dirty="0">
                <a:solidFill>
                  <a:srgbClr val="FF0000"/>
                </a:solidFill>
                <a:latin typeface="Times New Roman" panose="02020603050405020304" pitchFamily="18" charset="0"/>
                <a:ea typeface="+mn-ea"/>
                <a:cs typeface="Times New Roman" panose="02020603050405020304" pitchFamily="18" charset="0"/>
              </a:rPr>
              <a:t>II.</a:t>
            </a:r>
          </a:p>
          <a:p>
            <a:pPr algn="ctr" defTabSz="457200">
              <a:buClrTx/>
            </a:pPr>
            <a:r>
              <a:rPr lang="en-US" sz="4400" b="1" kern="1200" dirty="0" err="1">
                <a:solidFill>
                  <a:srgbClr val="FF0000"/>
                </a:solidFill>
                <a:latin typeface="Times New Roman" panose="02020603050405020304" pitchFamily="18" charset="0"/>
                <a:ea typeface="+mn-ea"/>
                <a:cs typeface="Times New Roman" panose="02020603050405020304" pitchFamily="18" charset="0"/>
              </a:rPr>
              <a:t>Thực</a:t>
            </a:r>
            <a:r>
              <a:rPr lang="en-US" sz="4400" b="1" kern="1200" dirty="0">
                <a:solidFill>
                  <a:srgbClr val="FF0000"/>
                </a:solidFill>
                <a:latin typeface="Times New Roman" panose="02020603050405020304" pitchFamily="18" charset="0"/>
                <a:ea typeface="+mn-ea"/>
                <a:cs typeface="Times New Roman" panose="02020603050405020304" pitchFamily="18" charset="0"/>
              </a:rPr>
              <a:t> </a:t>
            </a:r>
            <a:r>
              <a:rPr lang="en-US" sz="4400" b="1" kern="1200" dirty="0" err="1" smtClean="0">
                <a:solidFill>
                  <a:srgbClr val="FF0000"/>
                </a:solidFill>
                <a:latin typeface="Times New Roman" panose="02020603050405020304" pitchFamily="18" charset="0"/>
                <a:ea typeface="+mn-ea"/>
                <a:cs typeface="Times New Roman" panose="02020603050405020304" pitchFamily="18" charset="0"/>
              </a:rPr>
              <a:t>hành</a:t>
            </a:r>
            <a:r>
              <a:rPr lang="en-US" sz="4400" b="1" kern="1200" dirty="0" smtClean="0">
                <a:solidFill>
                  <a:srgbClr val="FF0000"/>
                </a:solidFill>
                <a:latin typeface="Times New Roman" panose="02020603050405020304" pitchFamily="18" charset="0"/>
                <a:ea typeface="+mn-ea"/>
                <a:cs typeface="Times New Roman" panose="02020603050405020304" pitchFamily="18" charset="0"/>
              </a:rPr>
              <a:t> – </a:t>
            </a:r>
            <a:r>
              <a:rPr lang="en-US" sz="4400" b="1" kern="1200" dirty="0" err="1" smtClean="0">
                <a:solidFill>
                  <a:srgbClr val="FF0000"/>
                </a:solidFill>
                <a:latin typeface="Times New Roman" panose="02020603050405020304" pitchFamily="18" charset="0"/>
                <a:ea typeface="+mn-ea"/>
                <a:cs typeface="Times New Roman" panose="02020603050405020304" pitchFamily="18" charset="0"/>
              </a:rPr>
              <a:t>Luyện</a:t>
            </a:r>
            <a:r>
              <a:rPr lang="en-US" sz="4400" b="1" kern="1200" dirty="0" smtClean="0">
                <a:solidFill>
                  <a:srgbClr val="FF0000"/>
                </a:solidFill>
                <a:latin typeface="Times New Roman" panose="02020603050405020304" pitchFamily="18" charset="0"/>
                <a:ea typeface="+mn-ea"/>
                <a:cs typeface="Times New Roman" panose="02020603050405020304" pitchFamily="18" charset="0"/>
              </a:rPr>
              <a:t> </a:t>
            </a:r>
            <a:r>
              <a:rPr lang="en-US" sz="4400" b="1" kern="1200" dirty="0" err="1" smtClean="0">
                <a:solidFill>
                  <a:srgbClr val="FF0000"/>
                </a:solidFill>
                <a:latin typeface="Times New Roman" panose="02020603050405020304" pitchFamily="18" charset="0"/>
                <a:ea typeface="+mn-ea"/>
                <a:cs typeface="Times New Roman" panose="02020603050405020304" pitchFamily="18" charset="0"/>
              </a:rPr>
              <a:t>tập</a:t>
            </a:r>
            <a:endParaRPr lang="en-US" sz="4400" b="1" kern="1200" dirty="0">
              <a:solidFill>
                <a:srgbClr val="FF0000"/>
              </a:solidFill>
              <a:latin typeface="Times New Roman" panose="02020603050405020304" pitchFamily="18" charset="0"/>
              <a:ea typeface="+mn-ea"/>
              <a:cs typeface="Times New Roman" panose="02020603050405020304" pitchFamily="18" charset="0"/>
            </a:endParaRPr>
          </a:p>
        </p:txBody>
      </p:sp>
      <p:sp>
        <p:nvSpPr>
          <p:cNvPr id="2" name="Freeform 4">
            <a:extLst>
              <a:ext uri="{FF2B5EF4-FFF2-40B4-BE49-F238E27FC236}">
                <a16:creationId xmlns:a16="http://schemas.microsoft.com/office/drawing/2014/main" id="{1FB263BB-3ABA-1CD4-8297-2683017B10C4}"/>
              </a:ext>
            </a:extLst>
          </p:cNvPr>
          <p:cNvSpPr/>
          <p:nvPr/>
        </p:nvSpPr>
        <p:spPr>
          <a:xfrm>
            <a:off x="665749" y="375013"/>
            <a:ext cx="3068051" cy="2844437"/>
          </a:xfrm>
          <a:custGeom>
            <a:avLst/>
            <a:gdLst/>
            <a:ahLst/>
            <a:cxnLst/>
            <a:rect l="l" t="t" r="r" b="b"/>
            <a:pathLst>
              <a:path w="4599878" h="4114800">
                <a:moveTo>
                  <a:pt x="0" y="0"/>
                </a:moveTo>
                <a:lnTo>
                  <a:pt x="4599878" y="0"/>
                </a:lnTo>
                <a:lnTo>
                  <a:pt x="4599878" y="4114800"/>
                </a:lnTo>
                <a:lnTo>
                  <a:pt x="0" y="4114800"/>
                </a:lnTo>
                <a:lnTo>
                  <a:pt x="0" y="0"/>
                </a:lnTo>
                <a:close/>
              </a:path>
            </a:pathLst>
          </a:custGeom>
          <a:blipFill>
            <a:blip r:embed="rId3"/>
            <a:stretch>
              <a:fillRect/>
            </a:stretch>
          </a:blipFill>
        </p:spPr>
      </p:sp>
    </p:spTree>
    <p:extLst>
      <p:ext uri="{BB962C8B-B14F-4D97-AF65-F5344CB8AC3E}">
        <p14:creationId xmlns:p14="http://schemas.microsoft.com/office/powerpoint/2010/main" val="1997471281"/>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2073</TotalTime>
  <Words>1622</Words>
  <Application>Microsoft Office PowerPoint</Application>
  <PresentationFormat>On-screen Show (16:9)</PresentationFormat>
  <Paragraphs>131</Paragraphs>
  <Slides>20</Slides>
  <Notes>13</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#9Slide04 Vollkorn Bold</vt:lpstr>
      <vt:lpstr>Wingdings</vt:lpstr>
      <vt:lpstr>Arial</vt:lpstr>
      <vt:lpstr>#9Slide03 Arima Madurai Black</vt:lpstr>
      <vt:lpstr>Calibri</vt:lpstr>
      <vt:lpstr>#9Slide07 IcielSoup of Justice</vt:lpstr>
      <vt:lpstr>Times New Roman</vt:lpstr>
      <vt:lpstr>宋体</vt:lpstr>
      <vt:lpstr>黑体</vt:lpstr>
      <vt:lpstr>#9Slide07 SVNBango</vt:lpstr>
      <vt:lpstr>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Nguyễn Thùy</cp:lastModifiedBy>
  <cp:revision>94</cp:revision>
  <dcterms:modified xsi:type="dcterms:W3CDTF">2024-09-24T14:36:03Z</dcterms:modified>
</cp:coreProperties>
</file>