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570" r:id="rId3"/>
    <p:sldId id="281" r:id="rId4"/>
    <p:sldId id="282" r:id="rId5"/>
    <p:sldId id="497" r:id="rId6"/>
    <p:sldId id="456" r:id="rId7"/>
    <p:sldId id="585" r:id="rId8"/>
    <p:sldId id="586" r:id="rId9"/>
    <p:sldId id="587" r:id="rId10"/>
    <p:sldId id="326" r:id="rId11"/>
    <p:sldId id="574" r:id="rId12"/>
    <p:sldId id="483" r:id="rId13"/>
    <p:sldId id="575" r:id="rId14"/>
    <p:sldId id="603" r:id="rId15"/>
    <p:sldId id="604" r:id="rId16"/>
    <p:sldId id="591" r:id="rId17"/>
    <p:sldId id="580" r:id="rId18"/>
    <p:sldId id="581" r:id="rId19"/>
    <p:sldId id="582" r:id="rId20"/>
    <p:sldId id="484" r:id="rId21"/>
    <p:sldId id="578" r:id="rId22"/>
    <p:sldId id="597" r:id="rId23"/>
    <p:sldId id="598" r:id="rId24"/>
    <p:sldId id="600" r:id="rId25"/>
    <p:sldId id="584" r:id="rId26"/>
    <p:sldId id="543" r:id="rId27"/>
    <p:sldId id="579" r:id="rId28"/>
    <p:sldId id="602" r:id="rId29"/>
    <p:sldId id="576"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2898D4-BA15-08CD-01C7-33E2325F014D}" name="Trung" initials="T" userId="07c07c4db70cfaae"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Admin" initials="A" lastIdx="2" clrIdx="2">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A73F"/>
    <a:srgbClr val="C36512"/>
    <a:srgbClr val="C76610"/>
    <a:srgbClr val="3CA84A"/>
    <a:srgbClr val="0000FF"/>
    <a:srgbClr val="7B7A3C"/>
    <a:srgbClr val="8E955B"/>
    <a:srgbClr val="02023C"/>
    <a:srgbClr val="DE4654"/>
    <a:srgbClr val="8BC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5289" autoAdjust="0"/>
  </p:normalViewPr>
  <p:slideViewPr>
    <p:cSldViewPr>
      <p:cViewPr varScale="1">
        <p:scale>
          <a:sx n="47" d="100"/>
          <a:sy n="47" d="100"/>
        </p:scale>
        <p:origin x="48" y="4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pPr algn="just"/>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dirty="0">
            <a:latin typeface="Times New Roman" panose="02020603050405020304" pitchFamily="18" charset="0"/>
            <a:cs typeface="Times New Roman" panose="02020603050405020304" pitchFamily="18" charset="0"/>
          </a:endParaRPr>
        </a:p>
      </dgm:t>
    </dgm:pt>
    <dgm:pt modelId="{B327BC0A-A89C-479E-B8CD-C46EF1DB42D9}" type="parTrans" cxnId="{98EF93F6-9645-42BA-9EDE-0684263968A6}">
      <dgm:prSet/>
      <dgm:spPr/>
      <dgm:t>
        <a:bodyPr/>
        <a:lstStyle/>
        <a:p>
          <a:pPr algn="just"/>
          <a:endParaRPr lang="en-US">
            <a:latin typeface="Times New Roman" panose="02020603050405020304" pitchFamily="18" charset="0"/>
            <a:cs typeface="Times New Roman" panose="02020603050405020304" pitchFamily="18" charset="0"/>
          </a:endParaRPr>
        </a:p>
      </dgm:t>
    </dgm:pt>
    <dgm:pt modelId="{41D8AE83-6358-42AE-B439-0EFC9D377ED1}" type="sibTrans" cxnId="{98EF93F6-9645-42BA-9EDE-0684263968A6}">
      <dgm:prSet/>
      <dgm:spPr/>
      <dgm:t>
        <a:bodyPr/>
        <a:lstStyle/>
        <a:p>
          <a:pPr algn="just"/>
          <a:endParaRPr lang="en-US">
            <a:latin typeface="Times New Roman" panose="02020603050405020304" pitchFamily="18" charset="0"/>
            <a:cs typeface="Times New Roman" panose="02020603050405020304" pitchFamily="18" charset="0"/>
          </a:endParaRPr>
        </a:p>
      </dgm:t>
    </dgm:pt>
    <dgm:pt modelId="{ECA0ABAF-B23C-4736-AEB9-5FAE681D07FA}">
      <dgm:prSet phldrT="[Text]" custT="1"/>
      <dgm:spPr/>
      <dgm:t>
        <a:bodyPr/>
        <a:lstStyle/>
        <a:p>
          <a:pPr marL="0" indent="515938" algn="just">
            <a:buNone/>
          </a:pPr>
          <a:r>
            <a:rPr lang="en-US" sz="2800">
              <a:latin typeface="Times New Roman" panose="02020603050405020304" pitchFamily="18" charset="0"/>
              <a:cs typeface="Times New Roman" panose="02020603050405020304" pitchFamily="18" charset="0"/>
            </a:rPr>
            <a:t>SGK toán 8 cánh diều trang 94 đến trang 97, kế hoạch bài dạy, thước thẳng, thước êke, bảng phụ hoặc máy tính, máy chiếu, phiếu bài tập, phiếu đánh giá hoạt động nhóm, hoạt động cá nhân.</a:t>
          </a:r>
          <a:endParaRPr lang="en-US" sz="2800" dirty="0">
            <a:latin typeface="Times New Roman" panose="02020603050405020304" pitchFamily="18" charset="0"/>
            <a:cs typeface="Times New Roman" panose="02020603050405020304" pitchFamily="18" charset="0"/>
          </a:endParaRPr>
        </a:p>
      </dgm:t>
    </dgm:pt>
    <dgm:pt modelId="{A44464D3-94BC-4791-92AF-D4DDB39C3B1A}" type="parTrans" cxnId="{8424536B-BE7E-4427-8F9D-11FD9E33F2DF}">
      <dgm:prSet/>
      <dgm:spPr/>
      <dgm:t>
        <a:bodyPr/>
        <a:lstStyle/>
        <a:p>
          <a:pPr algn="just"/>
          <a:endParaRPr lang="en-US">
            <a:latin typeface="Times New Roman" panose="02020603050405020304" pitchFamily="18" charset="0"/>
            <a:cs typeface="Times New Roman" panose="02020603050405020304" pitchFamily="18" charset="0"/>
          </a:endParaRPr>
        </a:p>
      </dgm:t>
    </dgm:pt>
    <dgm:pt modelId="{C021D020-C3B9-4ABB-A06B-CC452B865337}" type="sibTrans" cxnId="{8424536B-BE7E-4427-8F9D-11FD9E33F2DF}">
      <dgm:prSet/>
      <dgm:spPr/>
      <dgm:t>
        <a:bodyPr/>
        <a:lstStyle/>
        <a:p>
          <a:pPr algn="just"/>
          <a:endParaRPr lang="en-US">
            <a:latin typeface="Times New Roman" panose="02020603050405020304" pitchFamily="18" charset="0"/>
            <a:cs typeface="Times New Roman" panose="02020603050405020304" pitchFamily="18" charset="0"/>
          </a:endParaRPr>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pPr algn="just"/>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dirty="0">
            <a:latin typeface="Times New Roman" panose="02020603050405020304" pitchFamily="18" charset="0"/>
            <a:cs typeface="Times New Roman" panose="02020603050405020304" pitchFamily="18" charset="0"/>
          </a:endParaRPr>
        </a:p>
      </dgm:t>
    </dgm:pt>
    <dgm:pt modelId="{887C755C-0A39-4BCA-B05A-04B6066CC9B9}" type="parTrans" cxnId="{114F78D7-52EA-4C98-83EA-2E3113FBAE6C}">
      <dgm:prSet/>
      <dgm:spPr/>
      <dgm:t>
        <a:bodyPr/>
        <a:lstStyle/>
        <a:p>
          <a:pPr algn="just"/>
          <a:endParaRPr lang="en-US">
            <a:latin typeface="Times New Roman" panose="02020603050405020304" pitchFamily="18" charset="0"/>
            <a:cs typeface="Times New Roman" panose="02020603050405020304" pitchFamily="18" charset="0"/>
          </a:endParaRPr>
        </a:p>
      </dgm:t>
    </dgm:pt>
    <dgm:pt modelId="{8A81B1FB-67E6-4DD3-8927-4689A7E10F68}" type="sibTrans" cxnId="{114F78D7-52EA-4C98-83EA-2E3113FBAE6C}">
      <dgm:prSet/>
      <dgm:spPr/>
      <dgm:t>
        <a:bodyPr/>
        <a:lstStyle/>
        <a:p>
          <a:pPr algn="just"/>
          <a:endParaRPr lang="en-US">
            <a:latin typeface="Times New Roman" panose="02020603050405020304" pitchFamily="18" charset="0"/>
            <a:cs typeface="Times New Roman" panose="02020603050405020304" pitchFamily="18" charset="0"/>
          </a:endParaRPr>
        </a:p>
      </dgm:t>
    </dgm:pt>
    <dgm:pt modelId="{704E6F5A-9DD3-4463-B617-DAC4CB1475BA}">
      <dgm:prSet phldrT="[Text]" custT="1"/>
      <dgm:spPr/>
      <dgm:t>
        <a:bodyPr/>
        <a:lstStyle/>
        <a:p>
          <a:pPr algn="just"/>
          <a:r>
            <a:rPr lang="en-US" sz="2800">
              <a:latin typeface="Times New Roman" panose="02020603050405020304" pitchFamily="18" charset="0"/>
              <a:cs typeface="Times New Roman" panose="02020603050405020304" pitchFamily="18" charset="0"/>
            </a:rPr>
            <a:t>SGK, thước thẳng, thước êke, bảng nhóm, bút dạ..</a:t>
          </a:r>
          <a:endParaRPr lang="en-US" sz="2800" dirty="0">
            <a:latin typeface="Times New Roman" panose="02020603050405020304" pitchFamily="18" charset="0"/>
            <a:cs typeface="Times New Roman" panose="02020603050405020304" pitchFamily="18" charset="0"/>
          </a:endParaRPr>
        </a:p>
      </dgm:t>
    </dgm:pt>
    <dgm:pt modelId="{527A9CE6-AF4E-472F-AD59-A231136EB5D9}" type="parTrans" cxnId="{D4D75E30-4B78-4946-8E43-D2A67A5959C0}">
      <dgm:prSet/>
      <dgm:spPr/>
      <dgm:t>
        <a:bodyPr/>
        <a:lstStyle/>
        <a:p>
          <a:pPr algn="just"/>
          <a:endParaRPr lang="en-US">
            <a:latin typeface="Times New Roman" panose="02020603050405020304" pitchFamily="18" charset="0"/>
            <a:cs typeface="Times New Roman" panose="02020603050405020304" pitchFamily="18" charset="0"/>
          </a:endParaRPr>
        </a:p>
      </dgm:t>
    </dgm:pt>
    <dgm:pt modelId="{3EE0876E-E618-456F-81E9-FBAA95CF7E2B}" type="sibTrans" cxnId="{D4D75E30-4B78-4946-8E43-D2A67A5959C0}">
      <dgm:prSet/>
      <dgm:spPr/>
      <dgm:t>
        <a:bodyPr/>
        <a:lstStyle/>
        <a:p>
          <a:pPr algn="just"/>
          <a:endParaRPr lang="en-US">
            <a:latin typeface="Times New Roman" panose="02020603050405020304" pitchFamily="18" charset="0"/>
            <a:cs typeface="Times New Roman" panose="02020603050405020304" pitchFamily="18" charset="0"/>
          </a:endParaRPr>
        </a:p>
      </dgm:t>
    </dgm:pt>
    <dgm:pt modelId="{B8E2012D-783D-4D53-9F70-B478F3A53D4B}">
      <dgm:prSet custT="1"/>
      <dgm:spPr/>
      <dgm:t>
        <a:bodyPr/>
        <a:lstStyle/>
        <a:p>
          <a:r>
            <a:rPr lang="en-US" sz="2800">
              <a:latin typeface="Times New Roman" panose="02020603050405020304" pitchFamily="18" charset="0"/>
              <a:cs typeface="Times New Roman" panose="02020603050405020304" pitchFamily="18" charset="0"/>
            </a:rPr>
            <a:t>Chuẩn bị trước ở nhà phần </a:t>
          </a:r>
          <a:r>
            <a:rPr lang="en-US" sz="2800" i="1">
              <a:latin typeface="Times New Roman" panose="02020603050405020304" pitchFamily="18" charset="0"/>
              <a:cs typeface="Times New Roman" panose="02020603050405020304" pitchFamily="18" charset="0"/>
            </a:rPr>
            <a:t>Hoạt động 1</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Hình 2, 3</a:t>
          </a:r>
          <a:r>
            <a:rPr lang="en-US" sz="2800">
              <a:latin typeface="Times New Roman" panose="02020603050405020304" pitchFamily="18" charset="0"/>
              <a:cs typeface="Times New Roman" panose="02020603050405020304" pitchFamily="18" charset="0"/>
            </a:rPr>
            <a:t>) SGK/94 (Tiết 1)</a:t>
          </a:r>
          <a:endParaRPr lang="vi-VN" sz="2800">
            <a:latin typeface="Times New Roman" panose="02020603050405020304" pitchFamily="18" charset="0"/>
            <a:cs typeface="Times New Roman" panose="02020603050405020304" pitchFamily="18" charset="0"/>
          </a:endParaRPr>
        </a:p>
      </dgm:t>
    </dgm:pt>
    <dgm:pt modelId="{3CF6D70E-861B-4D16-925E-808F143F4A75}" type="parTrans" cxnId="{A34CEEF8-ADA7-4922-A528-E8588CF3E3F6}">
      <dgm:prSet/>
      <dgm:spPr/>
      <dgm:t>
        <a:bodyPr/>
        <a:lstStyle/>
        <a:p>
          <a:endParaRPr lang="vi-VN"/>
        </a:p>
      </dgm:t>
    </dgm:pt>
    <dgm:pt modelId="{A7251461-E9DA-447D-BB87-E048EED8B8F8}" type="sibTrans" cxnId="{A34CEEF8-ADA7-4922-A528-E8588CF3E3F6}">
      <dgm:prSet/>
      <dgm:spPr/>
      <dgm:t>
        <a:bodyPr/>
        <a:lstStyle/>
        <a:p>
          <a:endParaRPr lang="vi-VN"/>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ScaleY="40523" custLinFactNeighborX="-12" custLinFactNeighborY="-59612">
        <dgm:presLayoutVars>
          <dgm:chMax val="0"/>
          <dgm:bulletEnabled val="1"/>
        </dgm:presLayoutVars>
      </dgm:prSet>
      <dgm:spPr/>
    </dgm:pt>
    <dgm:pt modelId="{0DFB8EA2-E9F4-4E7D-B5BF-ABC527E44C63}" type="pres">
      <dgm:prSet presAssocID="{8E595FF9-7F13-4589-ADB1-A98CFA417FE8}" presName="childText" presStyleLbl="revTx" presStyleIdx="0" presStyleCnt="2" custScaleY="102647" custLinFactNeighborX="-518" custLinFactNeighborY="-8163">
        <dgm:presLayoutVars>
          <dgm:bulletEnabled val="1"/>
        </dgm:presLayoutVars>
      </dgm:prSet>
      <dgm:spPr/>
    </dgm:pt>
    <dgm:pt modelId="{D2408717-B530-41AC-B5CE-E14FAEC5B062}" type="pres">
      <dgm:prSet presAssocID="{3B33AAEF-2BF8-4EBB-A3B1-62835B5C81BF}" presName="parentText" presStyleLbl="node1" presStyleIdx="1" presStyleCnt="2" custScaleY="39230" custLinFactNeighborX="-293" custLinFactNeighborY="290">
        <dgm:presLayoutVars>
          <dgm:chMax val="0"/>
          <dgm:bulletEnabled val="1"/>
        </dgm:presLayoutVars>
      </dgm:prSet>
      <dgm:spPr/>
    </dgm:pt>
    <dgm:pt modelId="{8F3B6D51-6576-4847-95F8-097004C88A78}" type="pres">
      <dgm:prSet presAssocID="{3B33AAEF-2BF8-4EBB-A3B1-62835B5C81BF}" presName="childText" presStyleLbl="revTx" presStyleIdx="1" presStyleCnt="2" custLinFactNeighborY="13451">
        <dgm:presLayoutVars>
          <dgm:bulletEnabled val="1"/>
        </dgm:presLayoutVars>
      </dgm:prSet>
      <dgm:spPr/>
    </dgm:pt>
  </dgm:ptLst>
  <dgm:cxnLst>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BF670090-D861-490D-896D-3D64A1954C87}" type="presOf" srcId="{B8E2012D-783D-4D53-9F70-B478F3A53D4B}" destId="{8F3B6D51-6576-4847-95F8-097004C88A78}" srcOrd="0" destOrd="1"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A34CEEF8-ADA7-4922-A528-E8588CF3E3F6}" srcId="{3B33AAEF-2BF8-4EBB-A3B1-62835B5C81BF}" destId="{B8E2012D-783D-4D53-9F70-B478F3A53D4B}" srcOrd="1" destOrd="0" parTransId="{3CF6D70E-861B-4D16-925E-808F143F4A75}" sibTransId="{A7251461-E9DA-447D-BB87-E048EED8B8F8}"/>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0"/>
          <a:ext cx="6403085" cy="485497"/>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kern="1200" dirty="0">
            <a:latin typeface="Times New Roman" panose="02020603050405020304" pitchFamily="18" charset="0"/>
            <a:cs typeface="Times New Roman" panose="02020603050405020304" pitchFamily="18" charset="0"/>
          </a:endParaRPr>
        </a:p>
      </dsp:txBody>
      <dsp:txXfrm>
        <a:off x="23700" y="23700"/>
        <a:ext cx="6355685" cy="438097"/>
      </dsp:txXfrm>
    </dsp:sp>
    <dsp:sp modelId="{0DFB8EA2-E9F4-4E7D-B5BF-ABC527E44C63}">
      <dsp:nvSpPr>
        <dsp:cNvPr id="0" name=""/>
        <dsp:cNvSpPr/>
      </dsp:nvSpPr>
      <dsp:spPr>
        <a:xfrm>
          <a:off x="0" y="534442"/>
          <a:ext cx="6403085" cy="1971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98" tIns="35560" rIns="199136" bIns="35560" numCol="1" spcCol="1270" anchor="t" anchorCtr="0">
          <a:noAutofit/>
        </a:bodyPr>
        <a:lstStyle/>
        <a:p>
          <a:pPr marL="0" lvl="1" indent="515938" algn="just" defTabSz="1244600">
            <a:lnSpc>
              <a:spcPct val="90000"/>
            </a:lnSpc>
            <a:spcBef>
              <a:spcPct val="0"/>
            </a:spcBef>
            <a:spcAft>
              <a:spcPct val="20000"/>
            </a:spcAft>
            <a:buNone/>
          </a:pPr>
          <a:r>
            <a:rPr lang="en-US" sz="2800" kern="1200">
              <a:latin typeface="Times New Roman" panose="02020603050405020304" pitchFamily="18" charset="0"/>
              <a:cs typeface="Times New Roman" panose="02020603050405020304" pitchFamily="18" charset="0"/>
            </a:rPr>
            <a:t>SGK toán 8 cánh diều trang 94 đến trang 97, kế hoạch bài dạy, thước thẳng, thước êke, bảng phụ hoặc máy tính, máy chiếu, phiếu bài tập, phiếu đánh giá hoạt động nhóm, hoạt động cá nhân.</a:t>
          </a:r>
          <a:endParaRPr lang="en-US" sz="2800" kern="1200" dirty="0">
            <a:latin typeface="Times New Roman" panose="02020603050405020304" pitchFamily="18" charset="0"/>
            <a:cs typeface="Times New Roman" panose="02020603050405020304" pitchFamily="18" charset="0"/>
          </a:endParaRPr>
        </a:p>
      </dsp:txBody>
      <dsp:txXfrm>
        <a:off x="0" y="534442"/>
        <a:ext cx="6403085" cy="1971807"/>
      </dsp:txXfrm>
    </dsp:sp>
    <dsp:sp modelId="{D2408717-B530-41AC-B5CE-E14FAEC5B062}">
      <dsp:nvSpPr>
        <dsp:cNvPr id="0" name=""/>
        <dsp:cNvSpPr/>
      </dsp:nvSpPr>
      <dsp:spPr>
        <a:xfrm>
          <a:off x="0" y="2608851"/>
          <a:ext cx="6403085" cy="470006"/>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kern="1200" dirty="0">
            <a:latin typeface="Times New Roman" panose="02020603050405020304" pitchFamily="18" charset="0"/>
            <a:cs typeface="Times New Roman" panose="02020603050405020304" pitchFamily="18" charset="0"/>
          </a:endParaRPr>
        </a:p>
      </dsp:txBody>
      <dsp:txXfrm>
        <a:off x="22944" y="2631795"/>
        <a:ext cx="6357197" cy="424118"/>
      </dsp:txXfrm>
    </dsp:sp>
    <dsp:sp modelId="{8F3B6D51-6576-4847-95F8-097004C88A78}">
      <dsp:nvSpPr>
        <dsp:cNvPr id="0" name=""/>
        <dsp:cNvSpPr/>
      </dsp:nvSpPr>
      <dsp:spPr>
        <a:xfrm>
          <a:off x="0" y="3220800"/>
          <a:ext cx="6403085"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98" tIns="35560" rIns="199136" bIns="35560" numCol="1" spcCol="1270" anchor="t" anchorCtr="0">
          <a:noAutofit/>
        </a:bodyPr>
        <a:lstStyle/>
        <a:p>
          <a:pPr marL="285750" lvl="1" indent="-285750" algn="just" defTabSz="1244600">
            <a:lnSpc>
              <a:spcPct val="90000"/>
            </a:lnSpc>
            <a:spcBef>
              <a:spcPct val="0"/>
            </a:spcBef>
            <a:spcAft>
              <a:spcPct val="20000"/>
            </a:spcAft>
            <a:buChar char="•"/>
          </a:pPr>
          <a:r>
            <a:rPr lang="en-US" sz="2800" kern="1200">
              <a:latin typeface="Times New Roman" panose="02020603050405020304" pitchFamily="18" charset="0"/>
              <a:cs typeface="Times New Roman" panose="02020603050405020304" pitchFamily="18" charset="0"/>
            </a:rPr>
            <a:t>SGK, thước thẳng, thước êke, bảng nhóm, bút dạ..</a:t>
          </a: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har char="•"/>
          </a:pPr>
          <a:r>
            <a:rPr lang="en-US" sz="2800" kern="1200">
              <a:latin typeface="Times New Roman" panose="02020603050405020304" pitchFamily="18" charset="0"/>
              <a:cs typeface="Times New Roman" panose="02020603050405020304" pitchFamily="18" charset="0"/>
            </a:rPr>
            <a:t>Chuẩn bị trước ở nhà phần </a:t>
          </a:r>
          <a:r>
            <a:rPr lang="en-US" sz="2800" i="1" kern="1200">
              <a:latin typeface="Times New Roman" panose="02020603050405020304" pitchFamily="18" charset="0"/>
              <a:cs typeface="Times New Roman" panose="02020603050405020304" pitchFamily="18" charset="0"/>
            </a:rPr>
            <a:t>Hoạt động 1</a:t>
          </a:r>
          <a:r>
            <a:rPr lang="en-US" sz="2800" kern="1200">
              <a:latin typeface="Times New Roman" panose="02020603050405020304" pitchFamily="18" charset="0"/>
              <a:cs typeface="Times New Roman" panose="02020603050405020304" pitchFamily="18" charset="0"/>
            </a:rPr>
            <a:t> (</a:t>
          </a:r>
          <a:r>
            <a:rPr lang="en-US" sz="2800" i="1" kern="1200">
              <a:latin typeface="Times New Roman" panose="02020603050405020304" pitchFamily="18" charset="0"/>
              <a:cs typeface="Times New Roman" panose="02020603050405020304" pitchFamily="18" charset="0"/>
            </a:rPr>
            <a:t>Hình 2, 3</a:t>
          </a:r>
          <a:r>
            <a:rPr lang="en-US" sz="2800" kern="1200">
              <a:latin typeface="Times New Roman" panose="02020603050405020304" pitchFamily="18" charset="0"/>
              <a:cs typeface="Times New Roman" panose="02020603050405020304" pitchFamily="18" charset="0"/>
            </a:rPr>
            <a:t>) SGK/94 (Tiết 1)</a:t>
          </a:r>
          <a:endParaRPr lang="vi-VN" sz="2800" kern="1200">
            <a:latin typeface="Times New Roman" panose="02020603050405020304" pitchFamily="18" charset="0"/>
            <a:cs typeface="Times New Roman" panose="02020603050405020304" pitchFamily="18" charset="0"/>
          </a:endParaRPr>
        </a:p>
      </dsp:txBody>
      <dsp:txXfrm>
        <a:off x="0" y="3220800"/>
        <a:ext cx="6403085" cy="1656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5/17/2025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“a, b) </a:t>
            </a:r>
            <a:r>
              <a:rPr lang="en-US" sz="1200">
                <a:effectLst/>
                <a:latin typeface="Times New Roman" panose="02020603050405020304" pitchFamily="18" charset="0"/>
                <a:ea typeface="Times New Roman" panose="02020603050405020304" pitchFamily="18" charset="0"/>
              </a:rPr>
              <a:t>Hs cắt giấy thực hiện </a:t>
            </a:r>
            <a:r>
              <a:rPr lang="en-US"/>
              <a:t>(Minh họa)” – đưa đến bảng điều khiển bằng GSP 5.</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4043608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HĐ 1 - đưa đến bảng điều khiển bằng GSP 5 (cau a, b)</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3142624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“a, b) </a:t>
            </a:r>
            <a:r>
              <a:rPr lang="en-US" sz="1200">
                <a:effectLst/>
                <a:latin typeface="Times New Roman" panose="02020603050405020304" pitchFamily="18" charset="0"/>
                <a:ea typeface="Times New Roman" panose="02020603050405020304" pitchFamily="18" charset="0"/>
              </a:rPr>
              <a:t>Hs cắt giấy thực hiện </a:t>
            </a:r>
            <a:r>
              <a:rPr lang="en-US"/>
              <a:t>(Minh họa)” – đưa đến bảng điều khiển bằng GSP 5.</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264595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22</a:t>
            </a:fld>
            <a:endParaRPr lang="en-US"/>
          </a:p>
        </p:txBody>
      </p:sp>
    </p:spTree>
    <p:extLst>
      <p:ext uri="{BB962C8B-B14F-4D97-AF65-F5344CB8AC3E}">
        <p14:creationId xmlns:p14="http://schemas.microsoft.com/office/powerpoint/2010/main" val="2923809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1134115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25</a:t>
            </a:fld>
            <a:endParaRPr lang="en-US"/>
          </a:p>
        </p:txBody>
      </p:sp>
    </p:spTree>
    <p:extLst>
      <p:ext uri="{BB962C8B-B14F-4D97-AF65-F5344CB8AC3E}">
        <p14:creationId xmlns:p14="http://schemas.microsoft.com/office/powerpoint/2010/main" val="1548892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BE5A3A-290B-4650-8837-C7DF6B09D7C2}"/>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AAB943A-05E5-4DBB-9439-4AA9AB58B95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37A2A3E-C51E-4812-928F-9F6EDF7D6891}"/>
              </a:ext>
            </a:extLst>
          </p:cNvPr>
          <p:cNvSpPr>
            <a:spLocks noGrp="1"/>
          </p:cNvSpPr>
          <p:nvPr>
            <p:ph type="dt" sz="half" idx="10"/>
          </p:nvPr>
        </p:nvSpPr>
        <p:spPr/>
        <p:txBody>
          <a:bodyPr/>
          <a:lstStyle/>
          <a:p>
            <a:fld id="{5DE9C4D9-BB03-4C0C-9630-F5D180F654E4}" type="datetimeFigureOut">
              <a:rPr lang="en-US" smtClean="0"/>
              <a:t>5/17/2025</a:t>
            </a:fld>
            <a:endParaRPr lang="en-US"/>
          </a:p>
        </p:txBody>
      </p:sp>
      <p:sp>
        <p:nvSpPr>
          <p:cNvPr id="5" name="Chỗ dành sẵn cho Chân trang 4">
            <a:extLst>
              <a:ext uri="{FF2B5EF4-FFF2-40B4-BE49-F238E27FC236}">
                <a16:creationId xmlns:a16="http://schemas.microsoft.com/office/drawing/2014/main" id="{4E7793D6-E57D-4A32-9BA2-23F3DF086B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58CFE39-66CB-4FC5-B2FF-60BABF3EF11C}"/>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51568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4C8E96-EA78-40BF-BDB6-5AD323A5C4C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1FAEDDC-B817-4EED-9D53-E7D15904C0B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7E5799D-AEA1-46D7-9F99-374B9CA01260}"/>
              </a:ext>
            </a:extLst>
          </p:cNvPr>
          <p:cNvSpPr>
            <a:spLocks noGrp="1"/>
          </p:cNvSpPr>
          <p:nvPr>
            <p:ph type="dt" sz="half" idx="10"/>
          </p:nvPr>
        </p:nvSpPr>
        <p:spPr/>
        <p:txBody>
          <a:bodyPr/>
          <a:lstStyle/>
          <a:p>
            <a:fld id="{5DE9C4D9-BB03-4C0C-9630-F5D180F654E4}" type="datetimeFigureOut">
              <a:rPr lang="en-US" smtClean="0"/>
              <a:t>5/17/2025</a:t>
            </a:fld>
            <a:endParaRPr lang="en-US"/>
          </a:p>
        </p:txBody>
      </p:sp>
      <p:sp>
        <p:nvSpPr>
          <p:cNvPr id="5" name="Chỗ dành sẵn cho Chân trang 4">
            <a:extLst>
              <a:ext uri="{FF2B5EF4-FFF2-40B4-BE49-F238E27FC236}">
                <a16:creationId xmlns:a16="http://schemas.microsoft.com/office/drawing/2014/main" id="{1E9E9318-9CF6-4ACA-A5CE-866349534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FD000B7-C01C-4DE0-BFB4-7BE0BE314184}"/>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359045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1D6E89E-E412-49B0-BE62-F2EE4A2B26C5}"/>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81F4A66-C7C1-48F5-AAB5-5A374166ABE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CD16AEB-16D5-42CA-9537-FAD06C886A53}"/>
              </a:ext>
            </a:extLst>
          </p:cNvPr>
          <p:cNvSpPr>
            <a:spLocks noGrp="1"/>
          </p:cNvSpPr>
          <p:nvPr>
            <p:ph type="dt" sz="half" idx="10"/>
          </p:nvPr>
        </p:nvSpPr>
        <p:spPr/>
        <p:txBody>
          <a:bodyPr/>
          <a:lstStyle/>
          <a:p>
            <a:fld id="{5DE9C4D9-BB03-4C0C-9630-F5D180F654E4}" type="datetimeFigureOut">
              <a:rPr lang="en-US" smtClean="0"/>
              <a:t>5/17/2025</a:t>
            </a:fld>
            <a:endParaRPr lang="en-US"/>
          </a:p>
        </p:txBody>
      </p:sp>
      <p:sp>
        <p:nvSpPr>
          <p:cNvPr id="5" name="Chỗ dành sẵn cho Chân trang 4">
            <a:extLst>
              <a:ext uri="{FF2B5EF4-FFF2-40B4-BE49-F238E27FC236}">
                <a16:creationId xmlns:a16="http://schemas.microsoft.com/office/drawing/2014/main" id="{5110061A-2295-4F39-894F-8BF3905A0D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4EAFA22-2B3E-47BF-8F5E-F64F865092D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515802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761EA5-4D33-4A36-8325-0AFDE8063B7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9285093-E273-47EC-8BFD-2D378C93B7D0}"/>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200BCDF-53F2-4681-B896-B97C759BB46D}"/>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86C5409-E40F-4002-9C0B-84C74584F17D}"/>
              </a:ext>
            </a:extLst>
          </p:cNvPr>
          <p:cNvSpPr>
            <a:spLocks noGrp="1"/>
          </p:cNvSpPr>
          <p:nvPr>
            <p:ph type="dt" sz="half" idx="10"/>
          </p:nvPr>
        </p:nvSpPr>
        <p:spPr/>
        <p:txBody>
          <a:bodyPr/>
          <a:lstStyle/>
          <a:p>
            <a:fld id="{5DE9C4D9-BB03-4C0C-9630-F5D180F654E4}" type="datetimeFigureOut">
              <a:rPr lang="en-US" smtClean="0"/>
              <a:t>5/17/2025</a:t>
            </a:fld>
            <a:endParaRPr lang="en-US"/>
          </a:p>
        </p:txBody>
      </p:sp>
      <p:sp>
        <p:nvSpPr>
          <p:cNvPr id="6" name="Chỗ dành sẵn cho Chân trang 5">
            <a:extLst>
              <a:ext uri="{FF2B5EF4-FFF2-40B4-BE49-F238E27FC236}">
                <a16:creationId xmlns:a16="http://schemas.microsoft.com/office/drawing/2014/main" id="{03742CB6-7BBC-4CCA-A49E-F4B0DB855DC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4BB5FB3-9A75-4DFD-82CE-F2954A16401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783450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5CC030-E22D-4C7E-B82F-6C746FBEE35A}"/>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1C16AB-9FFB-4D1E-9898-18C983971D6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848FA3B-CE27-4FB9-967B-9D7414F8DDEB}"/>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3946EAB-6249-4D4C-BE84-13FD2632327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CB35F50-BC3C-4EE3-8A42-9DE4B0D93042}"/>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54FDB98-3C96-4BC5-8100-EFDBD032C580}"/>
              </a:ext>
            </a:extLst>
          </p:cNvPr>
          <p:cNvSpPr>
            <a:spLocks noGrp="1"/>
          </p:cNvSpPr>
          <p:nvPr>
            <p:ph type="dt" sz="half" idx="10"/>
          </p:nvPr>
        </p:nvSpPr>
        <p:spPr/>
        <p:txBody>
          <a:bodyPr/>
          <a:lstStyle/>
          <a:p>
            <a:fld id="{5DE9C4D9-BB03-4C0C-9630-F5D180F654E4}" type="datetimeFigureOut">
              <a:rPr lang="en-US" smtClean="0"/>
              <a:t>5/17/2025</a:t>
            </a:fld>
            <a:endParaRPr lang="en-US"/>
          </a:p>
        </p:txBody>
      </p:sp>
      <p:sp>
        <p:nvSpPr>
          <p:cNvPr id="8" name="Chỗ dành sẵn cho Chân trang 7">
            <a:extLst>
              <a:ext uri="{FF2B5EF4-FFF2-40B4-BE49-F238E27FC236}">
                <a16:creationId xmlns:a16="http://schemas.microsoft.com/office/drawing/2014/main" id="{CE02A3A8-70AB-4CBC-B228-8EE92B606D3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71F50C4-EB83-47B1-B971-F20016E98BFF}"/>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787976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D26466-4061-4AEE-A69B-CB196B06D42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4544B7C-8624-48E3-9CF2-AFFE26A38AC3}"/>
              </a:ext>
            </a:extLst>
          </p:cNvPr>
          <p:cNvSpPr>
            <a:spLocks noGrp="1"/>
          </p:cNvSpPr>
          <p:nvPr>
            <p:ph type="dt" sz="half" idx="10"/>
          </p:nvPr>
        </p:nvSpPr>
        <p:spPr/>
        <p:txBody>
          <a:bodyPr/>
          <a:lstStyle/>
          <a:p>
            <a:fld id="{5DE9C4D9-BB03-4C0C-9630-F5D180F654E4}" type="datetimeFigureOut">
              <a:rPr lang="en-US" smtClean="0"/>
              <a:t>5/17/2025</a:t>
            </a:fld>
            <a:endParaRPr lang="en-US"/>
          </a:p>
        </p:txBody>
      </p:sp>
      <p:sp>
        <p:nvSpPr>
          <p:cNvPr id="4" name="Chỗ dành sẵn cho Chân trang 3">
            <a:extLst>
              <a:ext uri="{FF2B5EF4-FFF2-40B4-BE49-F238E27FC236}">
                <a16:creationId xmlns:a16="http://schemas.microsoft.com/office/drawing/2014/main" id="{C1F059B1-CAD6-423E-A9CD-390BFB122CA2}"/>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A24A03B-D71E-48E8-A1BE-FD13DDD607F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258406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6476802-3A7D-45C0-A6D8-6AA8567F39C8}"/>
              </a:ext>
            </a:extLst>
          </p:cNvPr>
          <p:cNvSpPr>
            <a:spLocks noGrp="1"/>
          </p:cNvSpPr>
          <p:nvPr>
            <p:ph type="dt" sz="half" idx="10"/>
          </p:nvPr>
        </p:nvSpPr>
        <p:spPr/>
        <p:txBody>
          <a:bodyPr/>
          <a:lstStyle/>
          <a:p>
            <a:fld id="{5DE9C4D9-BB03-4C0C-9630-F5D180F654E4}" type="datetimeFigureOut">
              <a:rPr lang="en-US" smtClean="0"/>
              <a:t>5/17/2025</a:t>
            </a:fld>
            <a:endParaRPr lang="en-US"/>
          </a:p>
        </p:txBody>
      </p:sp>
      <p:sp>
        <p:nvSpPr>
          <p:cNvPr id="3" name="Chỗ dành sẵn cho Chân trang 2">
            <a:extLst>
              <a:ext uri="{FF2B5EF4-FFF2-40B4-BE49-F238E27FC236}">
                <a16:creationId xmlns:a16="http://schemas.microsoft.com/office/drawing/2014/main" id="{1B13712D-5B04-4E6A-8A0F-5C28924999B5}"/>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CA2E22E9-1CDF-4FDC-AAE0-4533882ED8E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25617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277932-5BE4-45E5-AC8E-FACA9EA330B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7281689-A220-4734-AC81-35FC709D0BF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1C09AB8-6206-4767-ADA0-0F5BFE4C759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DF5A107-BA2F-4CEF-9B32-74906C309E39}"/>
              </a:ext>
            </a:extLst>
          </p:cNvPr>
          <p:cNvSpPr>
            <a:spLocks noGrp="1"/>
          </p:cNvSpPr>
          <p:nvPr>
            <p:ph type="dt" sz="half" idx="10"/>
          </p:nvPr>
        </p:nvSpPr>
        <p:spPr/>
        <p:txBody>
          <a:bodyPr/>
          <a:lstStyle/>
          <a:p>
            <a:fld id="{5DE9C4D9-BB03-4C0C-9630-F5D180F654E4}" type="datetimeFigureOut">
              <a:rPr lang="en-US" smtClean="0"/>
              <a:t>5/17/2025</a:t>
            </a:fld>
            <a:endParaRPr lang="en-US"/>
          </a:p>
        </p:txBody>
      </p:sp>
      <p:sp>
        <p:nvSpPr>
          <p:cNvPr id="6" name="Chỗ dành sẵn cho Chân trang 5">
            <a:extLst>
              <a:ext uri="{FF2B5EF4-FFF2-40B4-BE49-F238E27FC236}">
                <a16:creationId xmlns:a16="http://schemas.microsoft.com/office/drawing/2014/main" id="{1C10382E-E862-41C1-A96E-11E22F4130A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D0F9C6B-8592-414D-89CA-B1BFD2E633D7}"/>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395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0DA8BF-E5D9-46F3-BF21-BD184503033D}"/>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43884FC-7CB4-4A84-8786-D3B218280DF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8292C80B-F672-4040-9ED6-176F3D4277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776CA2F-89E0-48FF-B7DB-B7435BE2E5F2}"/>
              </a:ext>
            </a:extLst>
          </p:cNvPr>
          <p:cNvSpPr>
            <a:spLocks noGrp="1"/>
          </p:cNvSpPr>
          <p:nvPr>
            <p:ph type="dt" sz="half" idx="10"/>
          </p:nvPr>
        </p:nvSpPr>
        <p:spPr/>
        <p:txBody>
          <a:bodyPr/>
          <a:lstStyle/>
          <a:p>
            <a:fld id="{5DE9C4D9-BB03-4C0C-9630-F5D180F654E4}" type="datetimeFigureOut">
              <a:rPr lang="en-US" smtClean="0"/>
              <a:t>5/17/2025</a:t>
            </a:fld>
            <a:endParaRPr lang="en-US"/>
          </a:p>
        </p:txBody>
      </p:sp>
      <p:sp>
        <p:nvSpPr>
          <p:cNvPr id="6" name="Chỗ dành sẵn cho Chân trang 5">
            <a:extLst>
              <a:ext uri="{FF2B5EF4-FFF2-40B4-BE49-F238E27FC236}">
                <a16:creationId xmlns:a16="http://schemas.microsoft.com/office/drawing/2014/main" id="{2580E76E-FA8D-4FBC-BCFF-C35B8797649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EBF6CBD-9D8A-44F6-BEBD-EA780CC7CDB5}"/>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64301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D26D3B-4D83-4901-B953-D52E007DFDC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921C6C4-6DBC-4E30-97B6-5A0B683E966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76BC1D8-FBB1-44B4-AD6C-9A98F65D07C1}"/>
              </a:ext>
            </a:extLst>
          </p:cNvPr>
          <p:cNvSpPr>
            <a:spLocks noGrp="1"/>
          </p:cNvSpPr>
          <p:nvPr>
            <p:ph type="dt" sz="half" idx="10"/>
          </p:nvPr>
        </p:nvSpPr>
        <p:spPr/>
        <p:txBody>
          <a:bodyPr/>
          <a:lstStyle/>
          <a:p>
            <a:fld id="{5DE9C4D9-BB03-4C0C-9630-F5D180F654E4}" type="datetimeFigureOut">
              <a:rPr lang="en-US" smtClean="0"/>
              <a:t>5/17/2025</a:t>
            </a:fld>
            <a:endParaRPr lang="en-US"/>
          </a:p>
        </p:txBody>
      </p:sp>
      <p:sp>
        <p:nvSpPr>
          <p:cNvPr id="5" name="Chỗ dành sẵn cho Chân trang 4">
            <a:extLst>
              <a:ext uri="{FF2B5EF4-FFF2-40B4-BE49-F238E27FC236}">
                <a16:creationId xmlns:a16="http://schemas.microsoft.com/office/drawing/2014/main" id="{E106A809-2D05-4F49-A350-721D1F61D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D31A982-DCE9-4452-B352-F525A3C40909}"/>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13109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8643E9C-D4D0-4C27-9B92-8E7B64182860}"/>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8D2274-438C-4DFA-AB47-D2EC50A510F3}"/>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F6C0C3D-3E8C-4FA2-9C4A-FB6A74AB65A3}"/>
              </a:ext>
            </a:extLst>
          </p:cNvPr>
          <p:cNvSpPr>
            <a:spLocks noGrp="1"/>
          </p:cNvSpPr>
          <p:nvPr>
            <p:ph type="dt" sz="half" idx="10"/>
          </p:nvPr>
        </p:nvSpPr>
        <p:spPr/>
        <p:txBody>
          <a:bodyPr/>
          <a:lstStyle/>
          <a:p>
            <a:fld id="{5DE9C4D9-BB03-4C0C-9630-F5D180F654E4}" type="datetimeFigureOut">
              <a:rPr lang="en-US" smtClean="0"/>
              <a:t>5/17/2025</a:t>
            </a:fld>
            <a:endParaRPr lang="en-US"/>
          </a:p>
        </p:txBody>
      </p:sp>
      <p:sp>
        <p:nvSpPr>
          <p:cNvPr id="5" name="Chỗ dành sẵn cho Chân trang 4">
            <a:extLst>
              <a:ext uri="{FF2B5EF4-FFF2-40B4-BE49-F238E27FC236}">
                <a16:creationId xmlns:a16="http://schemas.microsoft.com/office/drawing/2014/main" id="{B2C93262-3164-4660-9FF4-3F62E2AFFB9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2037D9B-155D-4BA7-B28F-D052B396D9FA}"/>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51882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10" name="矩形: 圆角 9"/>
          <p:cNvSpPr/>
          <p:nvPr userDrawn="1"/>
        </p:nvSpPr>
        <p:spPr>
          <a:xfrm>
            <a:off x="355607" y="200029"/>
            <a:ext cx="8432786" cy="4743443"/>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圆角 11"/>
          <p:cNvSpPr/>
          <p:nvPr userDrawn="1"/>
        </p:nvSpPr>
        <p:spPr>
          <a:xfrm>
            <a:off x="483433" y="303976"/>
            <a:ext cx="8139659" cy="449958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矩形: 圆角 59"/>
          <p:cNvSpPr/>
          <p:nvPr userDrawn="1"/>
        </p:nvSpPr>
        <p:spPr>
          <a:xfrm>
            <a:off x="530276" y="342860"/>
            <a:ext cx="8046000" cy="4428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3" name="矩形: 一个圆顶角，剪去另一个顶角 12"/>
          <p:cNvSpPr/>
          <p:nvPr userDrawn="1"/>
        </p:nvSpPr>
        <p:spPr>
          <a:xfrm rot="5400000" flipV="1">
            <a:off x="52277" y="64877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718661" y="100489"/>
            <a:ext cx="7612380" cy="46101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
        <p:nvSpPr>
          <p:cNvPr id="65" name="矩形: 一个圆顶角，剪去另一个顶角 64"/>
          <p:cNvSpPr/>
          <p:nvPr userDrawn="1"/>
        </p:nvSpPr>
        <p:spPr>
          <a:xfrm rot="5400000" flipV="1">
            <a:off x="52277" y="136265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8400350" y="2040258"/>
            <a:ext cx="675000" cy="324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8373350" y="278114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8373350" y="349502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8373350" y="4208914"/>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180642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5/17/2025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BC07D31-4B56-4456-B116-34D421119C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194F17A-712D-4687-B4B7-996AFB00A49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8CCD1E4-6DA5-4A95-A4B6-EECB6CDD60E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E9C4D9-BB03-4C0C-9630-F5D180F654E4}" type="datetimeFigureOut">
              <a:rPr lang="en-US" smtClean="0"/>
              <a:t>5/17/2025</a:t>
            </a:fld>
            <a:endParaRPr lang="en-US"/>
          </a:p>
        </p:txBody>
      </p:sp>
      <p:sp>
        <p:nvSpPr>
          <p:cNvPr id="5" name="Chỗ dành sẵn cho Chân trang 4">
            <a:extLst>
              <a:ext uri="{FF2B5EF4-FFF2-40B4-BE49-F238E27FC236}">
                <a16:creationId xmlns:a16="http://schemas.microsoft.com/office/drawing/2014/main" id="{FB198DB4-ACDF-494E-933C-55FE66AC6A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F8B1083-D58F-4699-A741-E7EA538450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20C7E6-65DD-4795-8988-78B3EDD8A9D6}" type="slidenum">
              <a:rPr lang="en-US" smtClean="0"/>
              <a:t>‹#›</a:t>
            </a:fld>
            <a:endParaRPr lang="en-US"/>
          </a:p>
        </p:txBody>
      </p:sp>
    </p:spTree>
    <p:extLst>
      <p:ext uri="{BB962C8B-B14F-4D97-AF65-F5344CB8AC3E}">
        <p14:creationId xmlns:p14="http://schemas.microsoft.com/office/powerpoint/2010/main" val="35061700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file:///D:\1.%20NHOM%20SOAN%20PPT%20WORD%20TOAN%208\DU%20AN%20PPT%20TOAN%208%20CD\C&#212;%20PH&#431;&#416;NG\C5%20B1%20T1,2%20DINH%20LY%20PYTHAGORE%20(TO%204%20LE%20THI%20ANH%20TUYET)%20PB\MINH%20H&#7884;A%20H&#272;%201.gsp" TargetMode="External"/><Relationship Id="rId5" Type="http://schemas.openxmlformats.org/officeDocument/2006/relationships/image" Target="../media/image27.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7.jpe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11" Type="http://schemas.openxmlformats.org/officeDocument/2006/relationships/image" Target="../media/image35.emf"/><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33.jpe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11" Type="http://schemas.openxmlformats.org/officeDocument/2006/relationships/image" Target="../media/image59.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33.jpe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jpe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jpe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11" Type="http://schemas.openxmlformats.org/officeDocument/2006/relationships/image" Target="../media/image56.emf"/><Relationship Id="rId5" Type="http://schemas.openxmlformats.org/officeDocument/2006/relationships/image" Target="../media/image53.png"/><Relationship Id="rId10" Type="http://schemas.openxmlformats.org/officeDocument/2006/relationships/image" Target="../media/image85.png"/><Relationship Id="rId4" Type="http://schemas.openxmlformats.org/officeDocument/2006/relationships/image" Target="../media/image47.jpeg"/><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3.png"/><Relationship Id="rId5" Type="http://schemas.openxmlformats.org/officeDocument/2006/relationships/image" Target="../media/image61.emf"/><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93.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hyperlink" Target="http://www.allwhitebackground.com/colorful-background-images.html" TargetMode="External"/><Relationship Id="rId13"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publicdomainpictures.net/en/view-image.php?image=317882&amp;picture=abstract-background" TargetMode="External"/><Relationship Id="rId11" Type="http://schemas.openxmlformats.org/officeDocument/2006/relationships/image" Target="../media/image9.png"/><Relationship Id="rId5" Type="http://schemas.openxmlformats.org/officeDocument/2006/relationships/image" Target="../media/image5.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hyperlink" Target="https://www.wisc-online.com/assetrepository/viewasset?id=1508" TargetMode="External"/><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Chỗ dành sẵn cho Nội dung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7"/>
            <a:ext cx="7252232" cy="5143493"/>
          </a:xfrm>
          <a:prstGeom prst="rect">
            <a:avLst/>
          </a:prstGeom>
        </p:spPr>
      </p:pic>
      <p:sp>
        <p:nvSpPr>
          <p:cNvPr id="18" name="Rectangle 1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8" name="Hộp Văn bản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1" y="717592"/>
            <a:ext cx="9139429" cy="507831"/>
          </a:xfrm>
          <a:prstGeom prst="rect">
            <a:avLst/>
          </a:prstGeom>
          <a:noFill/>
        </p:spPr>
        <p:txBody>
          <a:bodyPr wrap="square" rtlCol="0">
            <a:spAutoFit/>
          </a:bodyPr>
          <a:lstStyle/>
          <a:p>
            <a:pPr defTabSz="685800">
              <a:spcAft>
                <a:spcPts val="450"/>
              </a:spcAft>
            </a:pPr>
            <a:r>
              <a:rPr lang="en-US" sz="27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10" name="Hộp Văn bản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285" y="1962661"/>
            <a:ext cx="9139429" cy="784830"/>
          </a:xfrm>
          <a:prstGeom prst="rect">
            <a:avLst/>
          </a:prstGeom>
          <a:noFill/>
        </p:spPr>
        <p:txBody>
          <a:bodyPr wrap="square" rtlCol="0">
            <a:spAutoFit/>
          </a:bodyPr>
          <a:lstStyle/>
          <a:p>
            <a:pPr algn="ctr" defTabSz="685800">
              <a:spcAft>
                <a:spcPts val="450"/>
              </a:spcAft>
            </a:pPr>
            <a:r>
              <a:rPr lang="en-US" sz="45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2" name="Hộp Văn bản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2285" y="222914"/>
            <a:ext cx="9141714" cy="553998"/>
          </a:xfrm>
          <a:prstGeom prst="rect">
            <a:avLst/>
          </a:prstGeom>
          <a:noFill/>
        </p:spPr>
        <p:txBody>
          <a:bodyPr wrap="square" rtlCol="0">
            <a:spAutoFit/>
          </a:bodyPr>
          <a:lstStyle/>
          <a:p>
            <a:pPr defTabSz="685800"/>
            <a:r>
              <a:rPr lang="en-US" sz="3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
        <p:nvSpPr>
          <p:cNvPr id="2" name="Hộp Văn bản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20889EB-D51C-D0A2-EB6F-3BC9E4398867}"/>
              </a:ext>
            </a:extLst>
          </p:cNvPr>
          <p:cNvSpPr txBox="1"/>
          <p:nvPr/>
        </p:nvSpPr>
        <p:spPr>
          <a:xfrm>
            <a:off x="411931" y="3013265"/>
            <a:ext cx="8732069" cy="553998"/>
          </a:xfrm>
          <a:prstGeom prst="rect">
            <a:avLst/>
          </a:prstGeom>
          <a:noFill/>
        </p:spPr>
        <p:txBody>
          <a:bodyPr wrap="square" rtlCol="0">
            <a:spAutoFit/>
          </a:bodyPr>
          <a:lstStyle/>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GVSB: Nguyễn Thị Hải Yến</a:t>
            </a:r>
          </a:p>
        </p:txBody>
      </p:sp>
    </p:spTree>
    <p:extLst>
      <p:ext uri="{BB962C8B-B14F-4D97-AF65-F5344CB8AC3E}">
        <p14:creationId xmlns:p14="http://schemas.microsoft.com/office/powerpoint/2010/main" val="214388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581400" y="255731"/>
            <a:ext cx="2133600" cy="646331"/>
          </a:xfrm>
          <a:prstGeom prst="rect">
            <a:avLst/>
          </a:prstGeom>
          <a:noFill/>
        </p:spPr>
        <p:txBody>
          <a:bodyPr wrap="square">
            <a:spAutoFit/>
          </a:bodyPr>
          <a:lstStyle/>
          <a:p>
            <a:r>
              <a:rPr lang="en-US" sz="3600" b="1" dirty="0">
                <a:solidFill>
                  <a:srgbClr val="FF0000"/>
                </a:solidFill>
                <a:latin typeface="Times New Roman" panose="02020603050405020304" pitchFamily="18" charset="0"/>
                <a:ea typeface="Calibri" panose="020F0502020204030204" pitchFamily="34" charset="0"/>
              </a:rPr>
              <a:t> </a:t>
            </a:r>
            <a:r>
              <a:rPr lang="en-US" sz="3600" b="1" err="1">
                <a:solidFill>
                  <a:srgbClr val="FF0000"/>
                </a:solidFill>
                <a:latin typeface="Times New Roman" panose="02020603050405020304" pitchFamily="18" charset="0"/>
                <a:ea typeface="Calibri" panose="020F0502020204030204" pitchFamily="34" charset="0"/>
              </a:rPr>
              <a:t>Mục</a:t>
            </a:r>
            <a:r>
              <a:rPr lang="en-US" sz="3600" b="1">
                <a:solidFill>
                  <a:srgbClr val="FF0000"/>
                </a:solidFill>
                <a:latin typeface="Times New Roman" panose="02020603050405020304" pitchFamily="18" charset="0"/>
                <a:ea typeface="Calibri" panose="020F0502020204030204" pitchFamily="34" charset="0"/>
              </a:rPr>
              <a:t> tiêu</a:t>
            </a:r>
            <a:endParaRPr lang="en-US" sz="3600" dirty="0">
              <a:solidFill>
                <a:prstClr val="black"/>
              </a:solidFill>
            </a:endParaRPr>
          </a:p>
        </p:txBody>
      </p:sp>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8994EDE-4559-CBB5-49A9-A02BC5458958}"/>
              </a:ext>
            </a:extLst>
          </p:cNvPr>
          <p:cNvSpPr txBox="1"/>
          <p:nvPr/>
        </p:nvSpPr>
        <p:spPr>
          <a:xfrm>
            <a:off x="457200" y="902062"/>
            <a:ext cx="8229600" cy="2831544"/>
          </a:xfrm>
          <a:prstGeom prst="rect">
            <a:avLst/>
          </a:prstGeom>
          <a:noFill/>
        </p:spPr>
        <p:txBody>
          <a:bodyPr wrap="square">
            <a:spAutoFit/>
          </a:bodyPr>
          <a:lstStyle/>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rPr>
              <a:t>- Giải thích được định lí Pythagore.</a:t>
            </a:r>
            <a:endParaRPr lang="vi-VN" sz="28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rPr>
              <a:t>- Tính được độ dài cạnh trong tam giác vuông bằng cách sử dụng định lí Pythagore.</a:t>
            </a:r>
            <a:endParaRPr lang="vi-VN" sz="28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a:effectLst/>
                <a:latin typeface="Times New Roman" panose="02020603050405020304" pitchFamily="18" charset="0"/>
                <a:ea typeface="Times New Roman" panose="02020603050405020304" pitchFamily="18" charset="0"/>
              </a:rPr>
              <a:t>- Giải quyết được một số vấn đề thực tiễn gắn với việc vận dụng định lí Pythagore (ví dụ: tính khoảng cách giữa hai vị trí).</a:t>
            </a:r>
            <a:endParaRPr lang="vi-VN"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690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5000" b="-3000"/>
          </a:stretch>
        </a:blipFill>
        <a:effectLst/>
      </p:bgPr>
    </p:bg>
    <p:spTree>
      <p:nvGrpSpPr>
        <p:cNvPr id="1" name=""/>
        <p:cNvGrpSpPr/>
        <p:nvPr/>
      </p:nvGrpSpPr>
      <p:grpSpPr>
        <a:xfrm>
          <a:off x="0" y="0"/>
          <a:ext cx="0" cy="0"/>
          <a:chOff x="0" y="0"/>
          <a:chExt cx="0" cy="0"/>
        </a:xfrm>
      </p:grpSpPr>
      <p:sp>
        <p:nvSpPr>
          <p:cNvPr id="18" name="Freeform: Shape 1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352476E-3017-BDB1-AAFA-AB3F3EFC8AE6}"/>
              </a:ext>
            </a:extLst>
          </p:cNvPr>
          <p:cNvSpPr/>
          <p:nvPr/>
        </p:nvSpPr>
        <p:spPr>
          <a:xfrm>
            <a:off x="1524001" y="362446"/>
            <a:ext cx="6095997" cy="1160859"/>
          </a:xfrm>
          <a:custGeom>
            <a:avLst/>
            <a:gdLst>
              <a:gd name="connsiteX0" fmla="*/ 0 w 6095997"/>
              <a:gd name="connsiteY0" fmla="*/ 116086 h 1160859"/>
              <a:gd name="connsiteX1" fmla="*/ 116086 w 6095997"/>
              <a:gd name="connsiteY1" fmla="*/ 0 h 1160859"/>
              <a:gd name="connsiteX2" fmla="*/ 5979911 w 6095997"/>
              <a:gd name="connsiteY2" fmla="*/ 0 h 1160859"/>
              <a:gd name="connsiteX3" fmla="*/ 6095997 w 6095997"/>
              <a:gd name="connsiteY3" fmla="*/ 116086 h 1160859"/>
              <a:gd name="connsiteX4" fmla="*/ 6095997 w 6095997"/>
              <a:gd name="connsiteY4" fmla="*/ 1044773 h 1160859"/>
              <a:gd name="connsiteX5" fmla="*/ 5979911 w 6095997"/>
              <a:gd name="connsiteY5" fmla="*/ 1160859 h 1160859"/>
              <a:gd name="connsiteX6" fmla="*/ 116086 w 6095997"/>
              <a:gd name="connsiteY6" fmla="*/ 1160859 h 1160859"/>
              <a:gd name="connsiteX7" fmla="*/ 0 w 6095997"/>
              <a:gd name="connsiteY7" fmla="*/ 1044773 h 1160859"/>
              <a:gd name="connsiteX8" fmla="*/ 0 w 6095997"/>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5997" h="1160859">
                <a:moveTo>
                  <a:pt x="0" y="116086"/>
                </a:moveTo>
                <a:cubicBezTo>
                  <a:pt x="0" y="51973"/>
                  <a:pt x="51973" y="0"/>
                  <a:pt x="116086" y="0"/>
                </a:cubicBezTo>
                <a:lnTo>
                  <a:pt x="5979911" y="0"/>
                </a:lnTo>
                <a:cubicBezTo>
                  <a:pt x="6044024" y="0"/>
                  <a:pt x="6095997" y="51973"/>
                  <a:pt x="6095997" y="116086"/>
                </a:cubicBezTo>
                <a:lnTo>
                  <a:pt x="6095997" y="1044773"/>
                </a:lnTo>
                <a:cubicBezTo>
                  <a:pt x="6095997" y="1108886"/>
                  <a:pt x="6044024" y="1160859"/>
                  <a:pt x="5979911" y="1160859"/>
                </a:cubicBezTo>
                <a:lnTo>
                  <a:pt x="116086" y="1160859"/>
                </a:lnTo>
                <a:cubicBezTo>
                  <a:pt x="51973" y="1160859"/>
                  <a:pt x="0" y="1108886"/>
                  <a:pt x="0" y="1044773"/>
                </a:cubicBezTo>
                <a:lnTo>
                  <a:pt x="0" y="116086"/>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4010" tIns="87340" rIns="114010" bIns="87340" numCol="1" spcCol="1270" anchor="ctr" anchorCtr="0">
            <a:noAutofit/>
          </a:bodyPr>
          <a:lstStyle/>
          <a:p>
            <a:pPr marL="0" lvl="0" indent="0" algn="ctr" defTabSz="1866900">
              <a:lnSpc>
                <a:spcPct val="90000"/>
              </a:lnSpc>
              <a:spcBef>
                <a:spcPct val="0"/>
              </a:spcBef>
              <a:spcAft>
                <a:spcPct val="35000"/>
              </a:spcAft>
              <a:buNone/>
            </a:pPr>
            <a:r>
              <a:rPr lang="en-US" sz="4200" b="1" kern="1200">
                <a:latin typeface="Times New Roman" panose="02020603050405020304" pitchFamily="18" charset="0"/>
                <a:cs typeface="Times New Roman" panose="02020603050405020304" pitchFamily="18" charset="0"/>
              </a:rPr>
              <a:t>ĐỊNH LÝ PYTHAGORE</a:t>
            </a:r>
            <a:endParaRPr lang="vi-VN" sz="4200" b="1" kern="1200">
              <a:latin typeface="Times New Roman" panose="02020603050405020304" pitchFamily="18" charset="0"/>
              <a:cs typeface="Times New Roman" panose="02020603050405020304" pitchFamily="18" charset="0"/>
            </a:endParaRPr>
          </a:p>
        </p:txBody>
      </p:sp>
      <p:sp>
        <p:nvSpPr>
          <p:cNvPr id="20" name="Freeform: Shape 1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188EE15-969E-27A7-5BD7-693E5FC2BD15}"/>
              </a:ext>
            </a:extLst>
          </p:cNvPr>
          <p:cNvSpPr/>
          <p:nvPr/>
        </p:nvSpPr>
        <p:spPr>
          <a:xfrm>
            <a:off x="2133600" y="1523305"/>
            <a:ext cx="609599" cy="870644"/>
          </a:xfrm>
          <a:custGeom>
            <a:avLst/>
            <a:gdLst/>
            <a:ahLst/>
            <a:cxnLst/>
            <a:rect l="0" t="0" r="0" b="0"/>
            <a:pathLst>
              <a:path>
                <a:moveTo>
                  <a:pt x="0" y="0"/>
                </a:moveTo>
                <a:lnTo>
                  <a:pt x="0" y="870644"/>
                </a:lnTo>
                <a:lnTo>
                  <a:pt x="609599" y="870644"/>
                </a:lnTo>
              </a:path>
            </a:pathLst>
          </a:custGeom>
          <a:noFill/>
          <a:scene3d>
            <a:camera prst="orthographicFront"/>
            <a:lightRig rig="threePt" dir="t">
              <a:rot lat="0" lon="0" rev="7500000"/>
            </a:lightRig>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Freeform: Shape 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BC15B0E-4882-C3E6-D732-0BF91954348B}"/>
              </a:ext>
            </a:extLst>
          </p:cNvPr>
          <p:cNvSpPr/>
          <p:nvPr/>
        </p:nvSpPr>
        <p:spPr>
          <a:xfrm>
            <a:off x="2743200" y="1813520"/>
            <a:ext cx="4724420" cy="1160859"/>
          </a:xfrm>
          <a:custGeom>
            <a:avLst/>
            <a:gdLst>
              <a:gd name="connsiteX0" fmla="*/ 0 w 4543455"/>
              <a:gd name="connsiteY0" fmla="*/ 116086 h 1160859"/>
              <a:gd name="connsiteX1" fmla="*/ 116086 w 4543455"/>
              <a:gd name="connsiteY1" fmla="*/ 0 h 1160859"/>
              <a:gd name="connsiteX2" fmla="*/ 4427369 w 4543455"/>
              <a:gd name="connsiteY2" fmla="*/ 0 h 1160859"/>
              <a:gd name="connsiteX3" fmla="*/ 4543455 w 4543455"/>
              <a:gd name="connsiteY3" fmla="*/ 116086 h 1160859"/>
              <a:gd name="connsiteX4" fmla="*/ 4543455 w 4543455"/>
              <a:gd name="connsiteY4" fmla="*/ 1044773 h 1160859"/>
              <a:gd name="connsiteX5" fmla="*/ 4427369 w 4543455"/>
              <a:gd name="connsiteY5" fmla="*/ 1160859 h 1160859"/>
              <a:gd name="connsiteX6" fmla="*/ 116086 w 4543455"/>
              <a:gd name="connsiteY6" fmla="*/ 1160859 h 1160859"/>
              <a:gd name="connsiteX7" fmla="*/ 0 w 4543455"/>
              <a:gd name="connsiteY7" fmla="*/ 1044773 h 1160859"/>
              <a:gd name="connsiteX8" fmla="*/ 0 w 4543455"/>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3455" h="1160859">
                <a:moveTo>
                  <a:pt x="0" y="116086"/>
                </a:moveTo>
                <a:cubicBezTo>
                  <a:pt x="0" y="51973"/>
                  <a:pt x="51973" y="0"/>
                  <a:pt x="116086" y="0"/>
                </a:cubicBezTo>
                <a:lnTo>
                  <a:pt x="4427369" y="0"/>
                </a:lnTo>
                <a:cubicBezTo>
                  <a:pt x="4491482" y="0"/>
                  <a:pt x="4543455" y="51973"/>
                  <a:pt x="4543455" y="116086"/>
                </a:cubicBezTo>
                <a:lnTo>
                  <a:pt x="4543455" y="1044773"/>
                </a:lnTo>
                <a:cubicBezTo>
                  <a:pt x="4543455" y="1108886"/>
                  <a:pt x="4491482" y="1160859"/>
                  <a:pt x="4427369" y="1160859"/>
                </a:cubicBezTo>
                <a:lnTo>
                  <a:pt x="116086" y="1160859"/>
                </a:lnTo>
                <a:cubicBezTo>
                  <a:pt x="51973" y="1160859"/>
                  <a:pt x="0" y="1108886"/>
                  <a:pt x="0" y="1044773"/>
                </a:cubicBezTo>
                <a:lnTo>
                  <a:pt x="0" y="116086"/>
                </a:lnTo>
                <a:close/>
              </a:path>
            </a:pathLst>
          </a:custGeom>
          <a:scene3d>
            <a:camera prst="orthographicFront"/>
            <a:lightRig rig="threePt" dir="t">
              <a:rot lat="0" lon="0" rev="7500000"/>
            </a:lightRig>
          </a:scene3d>
          <a:sp3d z="-152400" extrusionH="63500" prstMaterial="dkEdge">
            <a:bevelT w="12445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390" tIns="82260" rIns="106390" bIns="82260" numCol="1" spcCol="1270" anchor="ctr" anchorCtr="0">
            <a:noAutofit/>
          </a:bodyPr>
          <a:lstStyle/>
          <a:p>
            <a:pPr marL="0" lvl="0" indent="0" algn="ctr" defTabSz="1689100">
              <a:lnSpc>
                <a:spcPct val="90000"/>
              </a:lnSpc>
              <a:spcBef>
                <a:spcPct val="0"/>
              </a:spcBef>
              <a:spcAft>
                <a:spcPct val="35000"/>
              </a:spcAft>
              <a:buNone/>
            </a:pPr>
            <a:r>
              <a:rPr lang="en-US" sz="3800" kern="1200">
                <a:latin typeface="Times New Roman" panose="02020603050405020304" pitchFamily="18" charset="0"/>
                <a:cs typeface="Times New Roman" panose="02020603050405020304" pitchFamily="18" charset="0"/>
              </a:rPr>
              <a:t>Định lý Pythagore</a:t>
            </a:r>
            <a:endParaRPr lang="vi-VN" sz="3800" kern="1200">
              <a:latin typeface="Times New Roman" panose="02020603050405020304" pitchFamily="18" charset="0"/>
              <a:cs typeface="Times New Roman" panose="02020603050405020304" pitchFamily="18" charset="0"/>
            </a:endParaRPr>
          </a:p>
        </p:txBody>
      </p:sp>
      <p:sp>
        <p:nvSpPr>
          <p:cNvPr id="22" name="Freeform: Shape 2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46850BE-A6B4-4DEB-0DD0-0CDE2FF2E935}"/>
              </a:ext>
            </a:extLst>
          </p:cNvPr>
          <p:cNvSpPr/>
          <p:nvPr/>
        </p:nvSpPr>
        <p:spPr>
          <a:xfrm>
            <a:off x="2133600" y="1523305"/>
            <a:ext cx="609599" cy="2321718"/>
          </a:xfrm>
          <a:custGeom>
            <a:avLst/>
            <a:gdLst/>
            <a:ahLst/>
            <a:cxnLst/>
            <a:rect l="0" t="0" r="0" b="0"/>
            <a:pathLst>
              <a:path>
                <a:moveTo>
                  <a:pt x="0" y="0"/>
                </a:moveTo>
                <a:lnTo>
                  <a:pt x="0" y="2321718"/>
                </a:lnTo>
                <a:lnTo>
                  <a:pt x="609599" y="2321718"/>
                </a:lnTo>
              </a:path>
            </a:pathLst>
          </a:custGeom>
          <a:noFill/>
          <a:scene3d>
            <a:camera prst="orthographicFront"/>
            <a:lightRig rig="threePt" dir="t">
              <a:rot lat="0" lon="0" rev="7500000"/>
            </a:lightRig>
          </a:scene3d>
          <a:sp3d z="-40000"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Freeform: Shape 2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63461AC-9675-FDD3-B7BB-21D5274EBF6C}"/>
              </a:ext>
            </a:extLst>
          </p:cNvPr>
          <p:cNvSpPr/>
          <p:nvPr/>
        </p:nvSpPr>
        <p:spPr>
          <a:xfrm>
            <a:off x="2743200" y="3264594"/>
            <a:ext cx="4724400" cy="1160859"/>
          </a:xfrm>
          <a:custGeom>
            <a:avLst/>
            <a:gdLst>
              <a:gd name="connsiteX0" fmla="*/ 0 w 4543436"/>
              <a:gd name="connsiteY0" fmla="*/ 116086 h 1160859"/>
              <a:gd name="connsiteX1" fmla="*/ 116086 w 4543436"/>
              <a:gd name="connsiteY1" fmla="*/ 0 h 1160859"/>
              <a:gd name="connsiteX2" fmla="*/ 4427350 w 4543436"/>
              <a:gd name="connsiteY2" fmla="*/ 0 h 1160859"/>
              <a:gd name="connsiteX3" fmla="*/ 4543436 w 4543436"/>
              <a:gd name="connsiteY3" fmla="*/ 116086 h 1160859"/>
              <a:gd name="connsiteX4" fmla="*/ 4543436 w 4543436"/>
              <a:gd name="connsiteY4" fmla="*/ 1044773 h 1160859"/>
              <a:gd name="connsiteX5" fmla="*/ 4427350 w 4543436"/>
              <a:gd name="connsiteY5" fmla="*/ 1160859 h 1160859"/>
              <a:gd name="connsiteX6" fmla="*/ 116086 w 4543436"/>
              <a:gd name="connsiteY6" fmla="*/ 1160859 h 1160859"/>
              <a:gd name="connsiteX7" fmla="*/ 0 w 4543436"/>
              <a:gd name="connsiteY7" fmla="*/ 1044773 h 1160859"/>
              <a:gd name="connsiteX8" fmla="*/ 0 w 4543436"/>
              <a:gd name="connsiteY8" fmla="*/ 116086 h 116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3436" h="1160859">
                <a:moveTo>
                  <a:pt x="0" y="116086"/>
                </a:moveTo>
                <a:cubicBezTo>
                  <a:pt x="0" y="51973"/>
                  <a:pt x="51973" y="0"/>
                  <a:pt x="116086" y="0"/>
                </a:cubicBezTo>
                <a:lnTo>
                  <a:pt x="4427350" y="0"/>
                </a:lnTo>
                <a:cubicBezTo>
                  <a:pt x="4491463" y="0"/>
                  <a:pt x="4543436" y="51973"/>
                  <a:pt x="4543436" y="116086"/>
                </a:cubicBezTo>
                <a:lnTo>
                  <a:pt x="4543436" y="1044773"/>
                </a:lnTo>
                <a:cubicBezTo>
                  <a:pt x="4543436" y="1108886"/>
                  <a:pt x="4491463" y="1160859"/>
                  <a:pt x="4427350" y="1160859"/>
                </a:cubicBezTo>
                <a:lnTo>
                  <a:pt x="116086" y="1160859"/>
                </a:lnTo>
                <a:cubicBezTo>
                  <a:pt x="51973" y="1160859"/>
                  <a:pt x="0" y="1108886"/>
                  <a:pt x="0" y="1044773"/>
                </a:cubicBezTo>
                <a:lnTo>
                  <a:pt x="0" y="116086"/>
                </a:lnTo>
                <a:close/>
              </a:path>
            </a:pathLst>
          </a:custGeom>
          <a:scene3d>
            <a:camera prst="orthographicFront"/>
            <a:lightRig rig="threePt" dir="t">
              <a:rot lat="0" lon="0" rev="7500000"/>
            </a:lightRig>
          </a:scene3d>
          <a:sp3d z="-152400" extrusionH="63500" prstMaterial="dkEdge">
            <a:bevelT w="12445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390" tIns="82260" rIns="106390" bIns="82260" numCol="1" spcCol="1270" anchor="ctr" anchorCtr="0">
            <a:noAutofit/>
          </a:bodyPr>
          <a:lstStyle/>
          <a:p>
            <a:pPr marL="0" lvl="0" indent="0" defTabSz="1689100">
              <a:lnSpc>
                <a:spcPct val="90000"/>
              </a:lnSpc>
              <a:spcBef>
                <a:spcPct val="0"/>
              </a:spcBef>
              <a:spcAft>
                <a:spcPct val="35000"/>
              </a:spcAft>
              <a:buNone/>
            </a:pPr>
            <a:r>
              <a:rPr lang="en-US" sz="3800" kern="1200" dirty="0" err="1">
                <a:latin typeface="Times New Roman" panose="02020603050405020304" pitchFamily="18" charset="0"/>
                <a:cs typeface="Times New Roman" panose="02020603050405020304" pitchFamily="18" charset="0"/>
              </a:rPr>
              <a:t>Định</a:t>
            </a:r>
            <a:r>
              <a:rPr lang="en-US" sz="3800" kern="1200" dirty="0">
                <a:latin typeface="Times New Roman" panose="02020603050405020304" pitchFamily="18" charset="0"/>
                <a:cs typeface="Times New Roman" panose="02020603050405020304" pitchFamily="18" charset="0"/>
              </a:rPr>
              <a:t> </a:t>
            </a:r>
            <a:r>
              <a:rPr lang="en-US" sz="3800" kern="1200" err="1">
                <a:latin typeface="Times New Roman" panose="02020603050405020304" pitchFamily="18" charset="0"/>
                <a:cs typeface="Times New Roman" panose="02020603050405020304" pitchFamily="18" charset="0"/>
              </a:rPr>
              <a:t>lý</a:t>
            </a:r>
            <a:r>
              <a:rPr lang="en-US" sz="3800" kern="1200">
                <a:latin typeface="Times New Roman" panose="02020603050405020304" pitchFamily="18" charset="0"/>
                <a:cs typeface="Times New Roman" panose="02020603050405020304" pitchFamily="18" charset="0"/>
              </a:rPr>
              <a:t> </a:t>
            </a:r>
            <a:r>
              <a:rPr lang="en-US" sz="3800" dirty="0">
                <a:latin typeface="Times New Roman" panose="02020603050405020304" pitchFamily="18" charset="0"/>
                <a:cs typeface="Times New Roman" panose="02020603050405020304" pitchFamily="18" charset="0"/>
              </a:rPr>
              <a:t>P</a:t>
            </a:r>
            <a:r>
              <a:rPr lang="en-US" sz="3800" kern="1200">
                <a:latin typeface="Times New Roman" panose="02020603050405020304" pitchFamily="18" charset="0"/>
                <a:cs typeface="Times New Roman" panose="02020603050405020304" pitchFamily="18" charset="0"/>
              </a:rPr>
              <a:t>ythagore </a:t>
            </a:r>
            <a:r>
              <a:rPr lang="en-US" sz="3800" kern="1200" dirty="0" err="1">
                <a:latin typeface="Times New Roman" panose="02020603050405020304" pitchFamily="18" charset="0"/>
                <a:cs typeface="Times New Roman" panose="02020603050405020304" pitchFamily="18" charset="0"/>
              </a:rPr>
              <a:t>đảo</a:t>
            </a:r>
            <a:endParaRPr lang="vi-VN" sz="3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175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t="-4000" r="-5000" b="-3000"/>
          </a:stretch>
        </a:blipFill>
        <a:effectLst/>
      </p:bgPr>
    </p:bg>
    <p:spTree>
      <p:nvGrpSpPr>
        <p:cNvPr id="1" name=""/>
        <p:cNvGrpSpPr/>
        <p:nvPr/>
      </p:nvGrpSpPr>
      <p:grpSpPr>
        <a:xfrm>
          <a:off x="0" y="0"/>
          <a:ext cx="0" cy="0"/>
          <a:chOff x="0" y="0"/>
          <a:chExt cx="0" cy="0"/>
        </a:xfrm>
      </p:grpSpPr>
      <p:sp>
        <p:nvSpPr>
          <p:cNvPr id="2" name="Rectangl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1C8DF0-24C1-F672-EC27-47015EFB4C67}"/>
              </a:ext>
            </a:extLst>
          </p:cNvPr>
          <p:cNvSpPr/>
          <p:nvPr/>
        </p:nvSpPr>
        <p:spPr>
          <a:xfrm>
            <a:off x="1371600" y="72351"/>
            <a:ext cx="667997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ln/>
                <a:solidFill>
                  <a:srgbClr val="FF0000"/>
                </a:solidFill>
                <a:latin typeface="Times New Roman" panose="02020603050405020304" pitchFamily="18" charset="0"/>
                <a:cs typeface="Times New Roman" panose="02020603050405020304" pitchFamily="18" charset="0"/>
              </a:rPr>
              <a:t>BÀI 1: ĐỊNH LÝ PYTHAGORE (TIẾT 1)</a:t>
            </a:r>
            <a:endParaRPr lang="en-US" sz="2800" b="1" dirty="0">
              <a:ln/>
              <a:solidFill>
                <a:srgbClr val="FF0000"/>
              </a:solidFill>
              <a:latin typeface="Times New Roman" panose="02020603050405020304" pitchFamily="18" charset="0"/>
              <a:cs typeface="Times New Roman" panose="02020603050405020304" pitchFamily="18" charset="0"/>
            </a:endParaRPr>
          </a:p>
        </p:txBody>
      </p:sp>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F88977A-1C52-FB2F-BD04-41D232BA5AD1}"/>
              </a:ext>
            </a:extLst>
          </p:cNvPr>
          <p:cNvSpPr txBox="1"/>
          <p:nvPr/>
        </p:nvSpPr>
        <p:spPr>
          <a:xfrm>
            <a:off x="291870" y="467146"/>
            <a:ext cx="3331297"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1. Định lý Pythagore</a:t>
            </a:r>
            <a:endParaRPr lang="vi-VN" sz="2800" b="1">
              <a:solidFill>
                <a:srgbClr val="0000FF"/>
              </a:solidFill>
              <a:latin typeface="Times New Roman" panose="02020603050405020304" pitchFamily="18" charset="0"/>
              <a:cs typeface="Times New Roman" panose="02020603050405020304" pitchFamily="18" charset="0"/>
            </a:endParaRPr>
          </a:p>
        </p:txBody>
      </p:sp>
      <p:sp>
        <p:nvSpPr>
          <p:cNvPr id="5" name="TextBox 4" descr="OPL20U25GSXzBJYl68kk8uQGfFKzs7yb1M4KJWUiLk6ZEvGF+qCIPSnY57AbBFCvTW$15.2023.9$9+K4lPs7H94VUqPe2XwIsfPRnrXQE//QTEXxb8/8N4CNc6FpgZahzpTjFhMzSA7T/nHJa11DE8Ng2TP3iAmRczFlmslSuUNOgUeb6yRvs0=">
            <a:hlinkClick r:id="rId6" action="ppaction://hlinkfile"/>
            <a:extLst>
              <a:ext uri="{FF2B5EF4-FFF2-40B4-BE49-F238E27FC236}">
                <a16:creationId xmlns:a16="http://schemas.microsoft.com/office/drawing/2014/main" id="{A2A9208E-26A8-DDBB-7708-D0360006AF2C}"/>
              </a:ext>
            </a:extLst>
          </p:cNvPr>
          <p:cNvSpPr txBox="1"/>
          <p:nvPr/>
        </p:nvSpPr>
        <p:spPr>
          <a:xfrm>
            <a:off x="374396" y="911350"/>
            <a:ext cx="4426204"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HĐ 1</a:t>
            </a:r>
            <a:r>
              <a:rPr lang="en-US" sz="2800" b="1">
                <a:solidFill>
                  <a:srgbClr val="C00000"/>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(HS xem SGK/94-95)</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4" name="Đếm ngược 5 phút có tiếng"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2EE555DC-1D7B-02E8-4A56-2F162FE543F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67400" y="1795943"/>
            <a:ext cx="2573866" cy="1447800"/>
          </a:xfrm>
          <a:prstGeom prst="roundRect">
            <a:avLst/>
          </a:prstGeom>
        </p:spPr>
      </p:pic>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73F980B-A9B3-1834-E674-77ABD1B196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550" y="3881108"/>
            <a:ext cx="1189566" cy="1189566"/>
          </a:xfrm>
          <a:prstGeom prst="rect">
            <a:avLst/>
          </a:prstGeom>
        </p:spPr>
      </p:pic>
      <p:grpSp>
        <p:nvGrpSpPr>
          <p:cNvPr id="45" name="Group 4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CE9DC4D-66E4-4679-B267-E0B4F56725B5}"/>
              </a:ext>
            </a:extLst>
          </p:cNvPr>
          <p:cNvGrpSpPr/>
          <p:nvPr/>
        </p:nvGrpSpPr>
        <p:grpSpPr>
          <a:xfrm>
            <a:off x="374396" y="1581150"/>
            <a:ext cx="4735812" cy="3155987"/>
            <a:chOff x="374396" y="2005509"/>
            <a:chExt cx="4735812" cy="3155987"/>
          </a:xfrm>
        </p:grpSpPr>
        <p:sp>
          <p:nvSpPr>
            <p:cNvPr id="27" name="Rectangle: Diagonal Corners Rounded 26">
              <a:extLst>
                <a:ext uri="{FF2B5EF4-FFF2-40B4-BE49-F238E27FC236}">
                  <a16:creationId xmlns:a16="http://schemas.microsoft.com/office/drawing/2014/main" id="{9DA41E93-F966-D7CD-80A7-EDEFB8F89A98}"/>
                </a:ext>
              </a:extLst>
            </p:cNvPr>
            <p:cNvSpPr/>
            <p:nvPr/>
          </p:nvSpPr>
          <p:spPr>
            <a:xfrm>
              <a:off x="383921" y="2174708"/>
              <a:ext cx="4726287" cy="2986788"/>
            </a:xfrm>
            <a:prstGeom prst="round2DiagRect">
              <a:avLst/>
            </a:prstGeom>
            <a:noFill/>
            <a:ln>
              <a:solidFill>
                <a:srgbClr val="40A7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en-US" sz="2800">
                  <a:solidFill>
                    <a:schemeClr val="tx1"/>
                  </a:solidFill>
                  <a:effectLst/>
                  <a:latin typeface="Times New Roman" panose="02020603050405020304" pitchFamily="18" charset="0"/>
                  <a:ea typeface="Times New Roman" panose="02020603050405020304" pitchFamily="18" charset="0"/>
                </a:rPr>
                <a:t>- Hoạt động nhóm 5 phút bằng kỹ thuật khăn trãi bàn.</a:t>
              </a:r>
            </a:p>
            <a:p>
              <a:pPr algn="just">
                <a:spcBef>
                  <a:spcPts val="300"/>
                </a:spcBef>
                <a:spcAft>
                  <a:spcPts val="300"/>
                </a:spcAft>
              </a:pPr>
              <a:r>
                <a:rPr lang="en-US" sz="2800">
                  <a:solidFill>
                    <a:schemeClr val="tx1"/>
                  </a:solidFill>
                  <a:latin typeface="Times New Roman" panose="02020603050405020304" pitchFamily="18" charset="0"/>
                  <a:ea typeface="Times New Roman" panose="02020603050405020304" pitchFamily="18" charset="0"/>
                </a:rPr>
                <a:t>- </a:t>
              </a:r>
              <a:r>
                <a:rPr lang="en-US" sz="2800">
                  <a:solidFill>
                    <a:schemeClr val="tx1"/>
                  </a:solidFill>
                  <a:effectLst/>
                  <a:latin typeface="Times New Roman" panose="02020603050405020304" pitchFamily="18" charset="0"/>
                  <a:ea typeface="Times New Roman" panose="02020603050405020304" pitchFamily="18" charset="0"/>
                </a:rPr>
                <a:t>1 nhóm báo cáo, các nhóm còn lại quan sát, lắng nghe và nêu nhận xét, phản biện.</a:t>
              </a:r>
              <a:endParaRPr lang="vi-VN" sz="2800">
                <a:solidFill>
                  <a:schemeClr val="tx1"/>
                </a:solidFill>
                <a:effectLst/>
                <a:latin typeface="Times New Roman" panose="02020603050405020304" pitchFamily="18" charset="0"/>
                <a:ea typeface="Times New Roman" panose="02020603050405020304" pitchFamily="18" charset="0"/>
              </a:endParaRPr>
            </a:p>
          </p:txBody>
        </p:sp>
        <p:sp>
          <p:nvSpPr>
            <p:cNvPr id="44" name="Rectangle: Rounded Corners 43">
              <a:extLst>
                <a:ext uri="{FF2B5EF4-FFF2-40B4-BE49-F238E27FC236}">
                  <a16:creationId xmlns:a16="http://schemas.microsoft.com/office/drawing/2014/main" id="{06349095-1C9B-0D4A-0678-72062BF7AD50}"/>
                </a:ext>
              </a:extLst>
            </p:cNvPr>
            <p:cNvSpPr/>
            <p:nvPr/>
          </p:nvSpPr>
          <p:spPr>
            <a:xfrm>
              <a:off x="374396" y="2005509"/>
              <a:ext cx="2286000" cy="523220"/>
            </a:xfrm>
            <a:prstGeom prst="roundRect">
              <a:avLst/>
            </a:prstGeom>
            <a:solidFill>
              <a:srgbClr val="00B050"/>
            </a:solidFill>
            <a:ln>
              <a:solidFill>
                <a:srgbClr val="40A7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YÊU CẦU</a:t>
              </a:r>
              <a:endParaRPr lang="vi-VN" sz="2800" b="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1142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anim calcmode="lin" valueType="num">
                                      <p:cBhvr>
                                        <p:cTn id="16" dur="1000" fill="hold"/>
                                        <p:tgtEl>
                                          <p:spTgt spid="45"/>
                                        </p:tgtEl>
                                        <p:attrNameLst>
                                          <p:attrName>ppt_x</p:attrName>
                                        </p:attrNameLst>
                                      </p:cBhvr>
                                      <p:tavLst>
                                        <p:tav tm="0">
                                          <p:val>
                                            <p:strVal val="#ppt_x"/>
                                          </p:val>
                                        </p:tav>
                                        <p:tav tm="100000">
                                          <p:val>
                                            <p:strVal val="#ppt_x"/>
                                          </p:val>
                                        </p:tav>
                                      </p:tavLst>
                                    </p:anim>
                                    <p:anim calcmode="lin" valueType="num">
                                      <p:cBhvr>
                                        <p:cTn id="17" dur="1000" fill="hold"/>
                                        <p:tgtEl>
                                          <p:spTgt spid="4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5000" b="-3000"/>
          </a:stretch>
        </a:blipFill>
        <a:effectLst/>
      </p:bgPr>
    </p:bg>
    <p:spTree>
      <p:nvGrpSpPr>
        <p:cNvPr id="1" name=""/>
        <p:cNvGrpSpPr/>
        <p:nvPr/>
      </p:nvGrpSpPr>
      <p:grpSpPr>
        <a:xfrm>
          <a:off x="0" y="0"/>
          <a:ext cx="0" cy="0"/>
          <a:chOff x="0" y="0"/>
          <a:chExt cx="0" cy="0"/>
        </a:xfrm>
      </p:grpSpPr>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9C6B2F5-C05B-29F3-466D-EE7EBABCAE35}"/>
              </a:ext>
            </a:extLst>
          </p:cNvPr>
          <p:cNvSpPr txBox="1"/>
          <p:nvPr/>
        </p:nvSpPr>
        <p:spPr>
          <a:xfrm>
            <a:off x="4368800" y="1447601"/>
            <a:ext cx="1524000" cy="523220"/>
          </a:xfrm>
          <a:prstGeom prst="rect">
            <a:avLst/>
          </a:prstGeom>
          <a:noFill/>
        </p:spPr>
        <p:txBody>
          <a:bodyPr wrap="square">
            <a:spAutoFit/>
          </a:bodyPr>
          <a:lstStyle/>
          <a:p>
            <a:pPr algn="just">
              <a:spcBef>
                <a:spcPts val="300"/>
              </a:spcBef>
              <a:spcAft>
                <a:spcPts val="300"/>
              </a:spcAft>
            </a:pPr>
            <a:r>
              <a:rPr lang="en-US" sz="2800" b="1">
                <a:effectLst/>
                <a:latin typeface="Times New Roman" panose="02020603050405020304" pitchFamily="18" charset="0"/>
                <a:ea typeface="Times New Roman" panose="02020603050405020304" pitchFamily="18" charset="0"/>
              </a:rPr>
              <a:t>c) </a:t>
            </a:r>
            <a:r>
              <a:rPr lang="en-US" sz="2800">
                <a:effectLst/>
                <a:latin typeface="Times New Roman" panose="02020603050405020304" pitchFamily="18" charset="0"/>
                <a:ea typeface="Times New Roman" panose="02020603050405020304" pitchFamily="18" charset="0"/>
              </a:rPr>
              <a:t>Ta có:</a:t>
            </a:r>
            <a:endParaRPr lang="vi-VN" sz="280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A687651-95C6-D0DF-5139-1AE9736D3D85}"/>
                  </a:ext>
                </a:extLst>
              </p:cNvPr>
              <p:cNvSpPr txBox="1"/>
              <p:nvPr/>
            </p:nvSpPr>
            <p:spPr>
              <a:xfrm>
                <a:off x="4368800" y="1990202"/>
                <a:ext cx="4181337" cy="922560"/>
              </a:xfrm>
              <a:prstGeom prst="rect">
                <a:avLst/>
              </a:prstGeom>
              <a:noFill/>
            </p:spPr>
            <p:txBody>
              <a:bodyPr wrap="none" lIns="0" tIns="0" rIns="0" bIns="0" rtlCol="0">
                <a:spAutoFit/>
              </a:bodyPr>
              <a:lstStyle/>
              <a:p>
                <a14:m>
                  <m:oMath xmlns:m="http://schemas.openxmlformats.org/officeDocument/2006/math">
                    <m:sSub>
                      <m:sSubPr>
                        <m:ctrlPr>
                          <a:rPr lang="vi-VN" sz="280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𝐴𝐵𝐶𝐷</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𝑀𝑁𝑃𝑄</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𝐴𝑄𝑀</m:t>
                        </m:r>
                      </m:sub>
                    </m:sSub>
                  </m:oMath>
                </a14:m>
                <a:r>
                  <a:rPr lang="vi-VN" sz="2800" b="0">
                    <a:latin typeface="Cambria Math" panose="02040503050406030204" pitchFamily="18" charset="0"/>
                  </a:rPr>
                  <a:t>+</a:t>
                </a:r>
              </a:p>
              <a:p>
                <a:r>
                  <a:rPr lang="vi-VN" sz="2800" b="0"/>
                  <a:t>        </a:t>
                </a:r>
                <a14:m>
                  <m:oMath xmlns:m="http://schemas.openxmlformats.org/officeDocument/2006/math">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𝐵𝑀𝑁</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𝐶𝑁𝑃</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𝐷𝑃𝑄</m:t>
                        </m:r>
                      </m:sub>
                    </m:sSub>
                  </m:oMath>
                </a14:m>
                <a:endParaRPr lang="vi-VN" sz="2800" i="1" dirty="0">
                  <a:latin typeface="+mj-lt"/>
                </a:endParaRPr>
              </a:p>
            </p:txBody>
          </p:sp>
        </mc:Choice>
        <mc:Fallback xmlns="">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A687651-95C6-D0DF-5139-1AE9736D3D85}"/>
                  </a:ext>
                </a:extLst>
              </p:cNvPr>
              <p:cNvSpPr txBox="1">
                <a:spLocks noRot="1" noChangeAspect="1" noMove="1" noResize="1" noEditPoints="1" noAdjustHandles="1" noChangeArrowheads="1" noChangeShapeType="1" noTextEdit="1"/>
              </p:cNvSpPr>
              <p:nvPr/>
            </p:nvSpPr>
            <p:spPr>
              <a:xfrm>
                <a:off x="4368800" y="1990202"/>
                <a:ext cx="4181337" cy="922560"/>
              </a:xfrm>
              <a:prstGeom prst="rect">
                <a:avLst/>
              </a:prstGeom>
              <a:blipFill>
                <a:blip r:embed="rId4"/>
                <a:stretch>
                  <a:fillRect t="-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8BF8037-3C90-C8D2-AA12-BD1DDF69B77F}"/>
                  </a:ext>
                </a:extLst>
              </p:cNvPr>
              <p:cNvSpPr txBox="1"/>
              <p:nvPr/>
            </p:nvSpPr>
            <p:spPr>
              <a:xfrm>
                <a:off x="4368800" y="2932143"/>
                <a:ext cx="2401555" cy="430887"/>
              </a:xfrm>
              <a:prstGeom prst="rect">
                <a:avLst/>
              </a:prstGeom>
              <a:noFill/>
            </p:spPr>
            <p:txBody>
              <a:bodyPr wrap="none" lIns="0" tIns="0" rIns="0" bIns="0" rtlCol="0">
                <a:spAutoFit/>
              </a:bodyPr>
              <a:lstStyle/>
              <a:p>
                <a:r>
                  <a:rPr lang="vi-VN" sz="2800" dirty="0">
                    <a:latin typeface="+mj-lt"/>
                  </a:rPr>
                  <a:t>Mà </a:t>
                </a:r>
                <a14:m>
                  <m:oMath xmlns:m="http://schemas.openxmlformats.org/officeDocument/2006/math">
                    <m:sSub>
                      <m:sSubPr>
                        <m:ctrlPr>
                          <a:rPr lang="vi-VN" sz="2800" i="1" smtClean="0">
                            <a:latin typeface="Cambria Math" panose="02040503050406030204" pitchFamily="18" charset="0"/>
                          </a:rPr>
                        </m:ctrlPr>
                      </m:sSubPr>
                      <m:e>
                        <m:sSub>
                          <m:sSubPr>
                            <m:ctrlPr>
                              <a:rPr lang="vi-VN" sz="280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1</m:t>
                            </m:r>
                          </m:sub>
                        </m:sSub>
                        <m:r>
                          <a:rPr lang="vi-VN" sz="2800" b="0" i="1" smtClean="0">
                            <a:latin typeface="Cambria Math" panose="02040503050406030204" pitchFamily="18" charset="0"/>
                          </a:rPr>
                          <m:t> = </m:t>
                        </m:r>
                        <m:r>
                          <a:rPr lang="vi-VN" sz="2800" b="0" i="1" smtClean="0">
                            <a:latin typeface="Cambria Math" panose="02040503050406030204" pitchFamily="18" charset="0"/>
                          </a:rPr>
                          <m:t>𝑆</m:t>
                        </m:r>
                      </m:e>
                      <m:sub>
                        <m:r>
                          <a:rPr lang="vi-VN" sz="2800" b="0" i="1" smtClean="0">
                            <a:latin typeface="Cambria Math" panose="02040503050406030204" pitchFamily="18" charset="0"/>
                          </a:rPr>
                          <m:t>𝐴𝐵𝐶𝐷</m:t>
                        </m:r>
                      </m:sub>
                    </m:sSub>
                  </m:oMath>
                </a14:m>
                <a:endParaRPr lang="vi-VN" sz="2800" i="1" dirty="0">
                  <a:latin typeface="+mj-lt"/>
                </a:endParaRPr>
              </a:p>
            </p:txBody>
          </p:sp>
        </mc:Choice>
        <mc:Fallback xmlns="">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8BF8037-3C90-C8D2-AA12-BD1DDF69B77F}"/>
                  </a:ext>
                </a:extLst>
              </p:cNvPr>
              <p:cNvSpPr txBox="1">
                <a:spLocks noRot="1" noChangeAspect="1" noMove="1" noResize="1" noEditPoints="1" noAdjustHandles="1" noChangeArrowheads="1" noChangeShapeType="1" noTextEdit="1"/>
              </p:cNvSpPr>
              <p:nvPr/>
            </p:nvSpPr>
            <p:spPr>
              <a:xfrm>
                <a:off x="4368800" y="2932143"/>
                <a:ext cx="2401555" cy="430887"/>
              </a:xfrm>
              <a:prstGeom prst="rect">
                <a:avLst/>
              </a:prstGeom>
              <a:blipFill>
                <a:blip r:embed="rId5"/>
                <a:stretch>
                  <a:fillRect l="-9137" t="-25352" b="-478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3296E17-99F9-BB57-F7AD-6B8F5FF04E40}"/>
                  </a:ext>
                </a:extLst>
              </p:cNvPr>
              <p:cNvSpPr txBox="1"/>
              <p:nvPr/>
            </p:nvSpPr>
            <p:spPr>
              <a:xfrm>
                <a:off x="4368800" y="3382411"/>
                <a:ext cx="4160498" cy="92256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vi-VN" sz="280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2</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𝑀𝑁𝑃𝑄</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𝐴𝑄𝑀</m:t>
                          </m:r>
                        </m:sub>
                      </m:sSub>
                      <m:r>
                        <a:rPr lang="vi-VN" sz="2800" b="0" i="1" smtClean="0">
                          <a:latin typeface="Cambria Math" panose="02040503050406030204" pitchFamily="18" charset="0"/>
                        </a:rPr>
                        <m:t>+</m:t>
                      </m:r>
                    </m:oMath>
                  </m:oMathPara>
                </a14:m>
                <a:endParaRPr lang="vi-VN" sz="2800" b="0" i="1">
                  <a:latin typeface="Cambria Math" panose="02040503050406030204" pitchFamily="18" charset="0"/>
                </a:endParaRPr>
              </a:p>
              <a:p>
                <a:r>
                  <a:rPr lang="vi-VN" sz="2800" b="0"/>
                  <a:t>       </a:t>
                </a:r>
                <a14:m>
                  <m:oMath xmlns:m="http://schemas.openxmlformats.org/officeDocument/2006/math">
                    <m:r>
                      <a:rPr lang="vi-VN" sz="2800" b="0" i="1" smtClean="0">
                        <a:latin typeface="Cambria Math" panose="02040503050406030204" pitchFamily="18" charset="0"/>
                      </a:rPr>
                      <m:t>+ </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𝐵𝑀𝑁</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𝐶𝑁𝑃</m:t>
                        </m:r>
                      </m:sub>
                    </m:sSub>
                    <m:r>
                      <a:rPr lang="vi-VN" sz="2800" b="0" i="1" smtClean="0">
                        <a:latin typeface="Cambria Math" panose="02040503050406030204" pitchFamily="18" charset="0"/>
                      </a:rPr>
                      <m:t>+</m:t>
                    </m:r>
                    <m:sSub>
                      <m:sSubPr>
                        <m:ctrlPr>
                          <a:rPr lang="vi-VN" sz="2800" b="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𝐷𝑃𝑄</m:t>
                        </m:r>
                      </m:sub>
                    </m:sSub>
                  </m:oMath>
                </a14:m>
                <a:endParaRPr lang="vi-VN" sz="2800" i="1" dirty="0">
                  <a:latin typeface="+mj-lt"/>
                </a:endParaRPr>
              </a:p>
            </p:txBody>
          </p:sp>
        </mc:Choice>
        <mc:Fallback xmlns="">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3296E17-99F9-BB57-F7AD-6B8F5FF04E40}"/>
                  </a:ext>
                </a:extLst>
              </p:cNvPr>
              <p:cNvSpPr txBox="1">
                <a:spLocks noRot="1" noChangeAspect="1" noMove="1" noResize="1" noEditPoints="1" noAdjustHandles="1" noChangeArrowheads="1" noChangeShapeType="1" noTextEdit="1"/>
              </p:cNvSpPr>
              <p:nvPr/>
            </p:nvSpPr>
            <p:spPr>
              <a:xfrm>
                <a:off x="4368800" y="3382411"/>
                <a:ext cx="4160498" cy="92256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3147E63-3182-E564-B6C3-112669A1E7CA}"/>
                  </a:ext>
                </a:extLst>
              </p:cNvPr>
              <p:cNvSpPr txBox="1"/>
              <p:nvPr/>
            </p:nvSpPr>
            <p:spPr>
              <a:xfrm>
                <a:off x="4343400" y="4324350"/>
                <a:ext cx="2250937" cy="430887"/>
              </a:xfrm>
              <a:prstGeom prst="rect">
                <a:avLst/>
              </a:prstGeom>
              <a:noFill/>
            </p:spPr>
            <p:txBody>
              <a:bodyPr wrap="none" lIns="0" tIns="0" rIns="0" bIns="0" rtlCol="0">
                <a:spAutoFit/>
              </a:bodyPr>
              <a:lstStyle/>
              <a:p>
                <a:r>
                  <a:rPr lang="vi-VN" sz="2800">
                    <a:latin typeface="+mj-lt"/>
                  </a:rPr>
                  <a:t>Suy ra </a:t>
                </a:r>
                <a14:m>
                  <m:oMath xmlns:m="http://schemas.openxmlformats.org/officeDocument/2006/math">
                    <m:sSub>
                      <m:sSubPr>
                        <m:ctrlPr>
                          <a:rPr lang="vi-VN" sz="2800" i="1">
                            <a:latin typeface="Cambria Math" panose="02040503050406030204" pitchFamily="18" charset="0"/>
                          </a:rPr>
                        </m:ctrlPr>
                      </m:sSubPr>
                      <m:e>
                        <m:r>
                          <a:rPr lang="vi-VN" sz="2800" i="1">
                            <a:latin typeface="Cambria Math" panose="02040503050406030204" pitchFamily="18" charset="0"/>
                          </a:rPr>
                          <m:t>𝑆</m:t>
                        </m:r>
                      </m:e>
                      <m:sub>
                        <m:r>
                          <a:rPr lang="vi-VN" sz="2800" i="1">
                            <a:latin typeface="Cambria Math" panose="02040503050406030204" pitchFamily="18" charset="0"/>
                          </a:rPr>
                          <m:t>1</m:t>
                        </m:r>
                      </m:sub>
                    </m:sSub>
                    <m:r>
                      <a:rPr lang="vi-VN" sz="2800" b="0" i="1" smtClean="0">
                        <a:latin typeface="Cambria Math" panose="02040503050406030204" pitchFamily="18" charset="0"/>
                      </a:rPr>
                      <m:t>=</m:t>
                    </m:r>
                    <m:sSub>
                      <m:sSubPr>
                        <m:ctrlPr>
                          <a:rPr lang="vi-VN" sz="280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2</m:t>
                        </m:r>
                      </m:sub>
                    </m:sSub>
                    <m:r>
                      <m:rPr>
                        <m:nor/>
                      </m:rPr>
                      <a:rPr lang="vi-VN" sz="2800" b="0" i="1" smtClean="0">
                        <a:latin typeface="+mj-lt"/>
                      </a:rPr>
                      <m:t> </m:t>
                    </m:r>
                  </m:oMath>
                </a14:m>
                <a:endParaRPr lang="vi-VN" sz="2800">
                  <a:latin typeface="+mj-lt"/>
                </a:endParaRPr>
              </a:p>
            </p:txBody>
          </p:sp>
        </mc:Choice>
        <mc:Fallback xmlns="">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3147E63-3182-E564-B6C3-112669A1E7CA}"/>
                  </a:ext>
                </a:extLst>
              </p:cNvPr>
              <p:cNvSpPr txBox="1">
                <a:spLocks noRot="1" noChangeAspect="1" noMove="1" noResize="1" noEditPoints="1" noAdjustHandles="1" noChangeArrowheads="1" noChangeShapeType="1" noTextEdit="1"/>
              </p:cNvSpPr>
              <p:nvPr/>
            </p:nvSpPr>
            <p:spPr>
              <a:xfrm>
                <a:off x="4343400" y="4324350"/>
                <a:ext cx="2250937" cy="430887"/>
              </a:xfrm>
              <a:prstGeom prst="rect">
                <a:avLst/>
              </a:prstGeom>
              <a:blipFill>
                <a:blip r:embed="rId7"/>
                <a:stretch>
                  <a:fillRect l="-9756" t="-25352" b="-49296"/>
                </a:stretch>
              </a:blipFill>
            </p:spPr>
            <p:txBody>
              <a:bodyPr/>
              <a:lstStyle/>
              <a:p>
                <a:r>
                  <a:rPr lang="en-US">
                    <a:noFill/>
                  </a:rPr>
                  <a:t> </a:t>
                </a:r>
              </a:p>
            </p:txBody>
          </p:sp>
        </mc:Fallback>
      </mc:AlternateContent>
      <p:sp>
        <p:nvSpPr>
          <p:cNvPr id="4" name="Rectangl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F84843B-6C70-2598-D6C0-2834FDAF6B2E}"/>
              </a:ext>
            </a:extLst>
          </p:cNvPr>
          <p:cNvSpPr/>
          <p:nvPr/>
        </p:nvSpPr>
        <p:spPr>
          <a:xfrm>
            <a:off x="1371600" y="72351"/>
            <a:ext cx="667997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ln/>
                <a:solidFill>
                  <a:srgbClr val="FF0000"/>
                </a:solidFill>
                <a:latin typeface="Times New Roman" panose="02020603050405020304" pitchFamily="18" charset="0"/>
                <a:cs typeface="Times New Roman" panose="02020603050405020304" pitchFamily="18" charset="0"/>
              </a:rPr>
              <a:t>BÀI 1: ĐỊNH LÝ PYTHAGORE (TIẾT 1)</a:t>
            </a:r>
            <a:endParaRPr lang="en-US" sz="2800" b="1" dirty="0">
              <a:ln/>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18FD327-5C81-411B-111E-B385BD6E6C7D}"/>
              </a:ext>
            </a:extLst>
          </p:cNvPr>
          <p:cNvSpPr txBox="1"/>
          <p:nvPr/>
        </p:nvSpPr>
        <p:spPr>
          <a:xfrm>
            <a:off x="291870" y="467146"/>
            <a:ext cx="3331297"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1. Định lý Pythagore</a:t>
            </a:r>
            <a:endParaRPr lang="vi-VN" sz="2800" b="1">
              <a:solidFill>
                <a:srgbClr val="0000FF"/>
              </a:solidFill>
              <a:latin typeface="Times New Roman" panose="02020603050405020304" pitchFamily="18" charset="0"/>
              <a:cs typeface="Times New Roman" panose="02020603050405020304" pitchFamily="18" charset="0"/>
            </a:endParaRPr>
          </a:p>
        </p:txBody>
      </p:sp>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A601905-CA3C-8EC2-8676-E7F65EB317E1}"/>
              </a:ext>
            </a:extLst>
          </p:cNvPr>
          <p:cNvSpPr txBox="1"/>
          <p:nvPr/>
        </p:nvSpPr>
        <p:spPr>
          <a:xfrm>
            <a:off x="374396" y="911350"/>
            <a:ext cx="2660904"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HĐ </a:t>
            </a:r>
            <a:r>
              <a:rPr lang="en-US" sz="2800" b="1">
                <a:solidFill>
                  <a:srgbClr val="C00000"/>
                </a:solidFill>
                <a:latin typeface="Times New Roman" panose="02020603050405020304" pitchFamily="18" charset="0"/>
                <a:cs typeface="Times New Roman" panose="02020603050405020304" pitchFamily="18" charset="0"/>
              </a:rPr>
              <a:t>1:</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4" name="TextBox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B5C1393-D577-4846-9BA6-7BA170B75017}"/>
              </a:ext>
            </a:extLst>
          </p:cNvPr>
          <p:cNvSpPr txBox="1"/>
          <p:nvPr/>
        </p:nvSpPr>
        <p:spPr>
          <a:xfrm>
            <a:off x="5867400" y="905000"/>
            <a:ext cx="1090978"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D04110A-E5ED-C569-BCAF-DEF014C2C7DE}"/>
              </a:ext>
            </a:extLst>
          </p:cNvPr>
          <p:cNvPicPr>
            <a:picLocks noChangeAspect="1"/>
          </p:cNvPicPr>
          <p:nvPr/>
        </p:nvPicPr>
        <p:blipFill>
          <a:blip r:embed="rId8"/>
          <a:stretch>
            <a:fillRect/>
          </a:stretch>
        </p:blipFill>
        <p:spPr>
          <a:xfrm>
            <a:off x="457200" y="1459104"/>
            <a:ext cx="2715768" cy="2868168"/>
          </a:xfrm>
          <a:prstGeom prst="rect">
            <a:avLst/>
          </a:prstGeom>
        </p:spPr>
      </p:pic>
    </p:spTree>
    <p:extLst>
      <p:ext uri="{BB962C8B-B14F-4D97-AF65-F5344CB8AC3E}">
        <p14:creationId xmlns:p14="http://schemas.microsoft.com/office/powerpoint/2010/main" val="414304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9C6B2F5-C05B-29F3-466D-EE7EBABCAE35}"/>
              </a:ext>
            </a:extLst>
          </p:cNvPr>
          <p:cNvSpPr txBox="1"/>
          <p:nvPr/>
        </p:nvSpPr>
        <p:spPr>
          <a:xfrm>
            <a:off x="472761" y="1421252"/>
            <a:ext cx="1797677" cy="523220"/>
          </a:xfrm>
          <a:prstGeom prst="rect">
            <a:avLst/>
          </a:prstGeom>
          <a:noFill/>
        </p:spPr>
        <p:txBody>
          <a:bodyPr wrap="square">
            <a:spAutoFit/>
          </a:bodyPr>
          <a:lstStyle/>
          <a:p>
            <a:pPr algn="just">
              <a:spcBef>
                <a:spcPts val="300"/>
              </a:spcBef>
              <a:spcAft>
                <a:spcPts val="300"/>
              </a:spcAft>
            </a:pPr>
            <a:r>
              <a:rPr lang="en-US" sz="2800" b="1">
                <a:effectLst/>
                <a:latin typeface="Times New Roman" panose="02020603050405020304" pitchFamily="18" charset="0"/>
                <a:ea typeface="Times New Roman" panose="02020603050405020304" pitchFamily="18" charset="0"/>
              </a:rPr>
              <a:t>d)</a:t>
            </a:r>
            <a:r>
              <a:rPr lang="en-US" sz="2800">
                <a:effectLst/>
                <a:latin typeface="Times New Roman" panose="02020603050405020304" pitchFamily="18" charset="0"/>
                <a:ea typeface="Times New Roman" panose="02020603050405020304" pitchFamily="18" charset="0"/>
              </a:rPr>
              <a:t> Ta có:</a:t>
            </a:r>
            <a:endParaRPr lang="vi-VN" sz="280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8BF8037-3C90-C8D2-AA12-BD1DDF69B77F}"/>
                  </a:ext>
                </a:extLst>
              </p:cNvPr>
              <p:cNvSpPr txBox="1"/>
              <p:nvPr/>
            </p:nvSpPr>
            <p:spPr>
              <a:xfrm>
                <a:off x="1394137" y="1966198"/>
                <a:ext cx="4775025" cy="43088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vi-VN" sz="2800" i="1" smtClean="0">
                              <a:latin typeface="Cambria Math" panose="02040503050406030204" pitchFamily="18" charset="0"/>
                            </a:rPr>
                          </m:ctrlPr>
                        </m:sSubPr>
                        <m:e>
                          <m:r>
                            <a:rPr lang="vi-VN" sz="2800" b="0" i="1" smtClean="0">
                              <a:latin typeface="Cambria Math" panose="02040503050406030204" pitchFamily="18" charset="0"/>
                            </a:rPr>
                            <m:t>𝑆</m:t>
                          </m:r>
                        </m:e>
                        <m:sub>
                          <m:r>
                            <a:rPr lang="vi-VN" sz="2800" b="0" i="1" smtClean="0">
                              <a:latin typeface="Cambria Math" panose="02040503050406030204" pitchFamily="18" charset="0"/>
                            </a:rPr>
                            <m:t>1</m:t>
                          </m:r>
                        </m:sub>
                      </m:sSub>
                      <m:r>
                        <a:rPr lang="vi-VN" sz="2800" b="0" i="1" smtClean="0">
                          <a:latin typeface="Cambria Math" panose="02040503050406030204" pitchFamily="18" charset="0"/>
                        </a:rPr>
                        <m:t>=</m:t>
                      </m:r>
                      <m:sSup>
                        <m:sSupPr>
                          <m:ctrlPr>
                            <a:rPr lang="vi-VN" sz="2800" b="0" i="1" smtClean="0">
                              <a:latin typeface="Cambria Math" panose="02040503050406030204" pitchFamily="18" charset="0"/>
                            </a:rPr>
                          </m:ctrlPr>
                        </m:sSupPr>
                        <m:e>
                          <m:d>
                            <m:dPr>
                              <m:ctrlPr>
                                <a:rPr lang="vi-VN" sz="2800" i="1">
                                  <a:latin typeface="Cambria Math" panose="02040503050406030204" pitchFamily="18" charset="0"/>
                                </a:rPr>
                              </m:ctrlPr>
                            </m:dPr>
                            <m:e>
                              <m:r>
                                <a:rPr lang="vi-VN" sz="2800" b="0" i="1" smtClean="0">
                                  <a:latin typeface="Cambria Math" panose="02040503050406030204" pitchFamily="18" charset="0"/>
                                </a:rPr>
                                <m:t>𝑏</m:t>
                              </m:r>
                              <m:r>
                                <a:rPr lang="vi-VN" sz="2800" b="0" i="1" smtClean="0">
                                  <a:latin typeface="Cambria Math" panose="02040503050406030204" pitchFamily="18" charset="0"/>
                                </a:rPr>
                                <m:t>+</m:t>
                              </m:r>
                              <m:r>
                                <a:rPr lang="vi-VN" sz="2800" b="0" i="1" smtClean="0">
                                  <a:latin typeface="Cambria Math" panose="02040503050406030204" pitchFamily="18" charset="0"/>
                                </a:rPr>
                                <m:t>𝑐</m:t>
                              </m:r>
                            </m:e>
                          </m:d>
                        </m:e>
                        <m:sup>
                          <m:r>
                            <a:rPr lang="vi-VN" sz="2800" b="0" i="1" smtClean="0">
                              <a:latin typeface="Cambria Math" panose="02040503050406030204" pitchFamily="18" charset="0"/>
                            </a:rPr>
                            <m:t>2</m:t>
                          </m:r>
                        </m:sup>
                      </m:sSup>
                      <m:r>
                        <a:rPr lang="vi-VN" sz="2800" b="0" i="1" smtClean="0">
                          <a:latin typeface="Cambria Math" panose="02040503050406030204" pitchFamily="18" charset="0"/>
                        </a:rPr>
                        <m:t>=</m:t>
                      </m:r>
                      <m:sSup>
                        <m:sSupPr>
                          <m:ctrlPr>
                            <a:rPr lang="vi-VN" sz="2800" b="0" i="1" smtClean="0">
                              <a:latin typeface="Cambria Math" panose="02040503050406030204" pitchFamily="18" charset="0"/>
                            </a:rPr>
                          </m:ctrlPr>
                        </m:sSupPr>
                        <m:e>
                          <m:r>
                            <a:rPr lang="vi-VN" sz="2800" i="1">
                              <a:latin typeface="Cambria Math" panose="02040503050406030204" pitchFamily="18" charset="0"/>
                            </a:rPr>
                            <m:t>𝑏</m:t>
                          </m:r>
                        </m:e>
                        <m:sup>
                          <m:r>
                            <a:rPr lang="vi-VN" sz="2800" b="0" i="1" smtClean="0">
                              <a:latin typeface="Cambria Math" panose="02040503050406030204" pitchFamily="18" charset="0"/>
                            </a:rPr>
                            <m:t>2</m:t>
                          </m:r>
                        </m:sup>
                      </m:sSup>
                      <m:r>
                        <a:rPr lang="vi-VN" sz="2800" b="0" i="1" smtClean="0">
                          <a:latin typeface="Cambria Math" panose="02040503050406030204" pitchFamily="18" charset="0"/>
                        </a:rPr>
                        <m:t>+</m:t>
                      </m:r>
                      <m:sSup>
                        <m:sSupPr>
                          <m:ctrlPr>
                            <a:rPr lang="vi-VN" sz="2800" b="0" i="1" smtClean="0">
                              <a:latin typeface="Cambria Math" panose="02040503050406030204" pitchFamily="18" charset="0"/>
                            </a:rPr>
                          </m:ctrlPr>
                        </m:sSupPr>
                        <m:e>
                          <m:r>
                            <a:rPr lang="vi-VN" sz="2800" b="0" i="1" smtClean="0">
                              <a:latin typeface="Cambria Math" panose="02040503050406030204" pitchFamily="18" charset="0"/>
                            </a:rPr>
                            <m:t>𝑐</m:t>
                          </m:r>
                        </m:e>
                        <m:sup>
                          <m:r>
                            <a:rPr lang="vi-VN" sz="2800" b="0" i="1" smtClean="0">
                              <a:latin typeface="Cambria Math" panose="02040503050406030204" pitchFamily="18" charset="0"/>
                            </a:rPr>
                            <m:t>2</m:t>
                          </m:r>
                        </m:sup>
                      </m:sSup>
                      <m:r>
                        <a:rPr lang="vi-VN" sz="2800" b="0" i="1" smtClean="0">
                          <a:latin typeface="Cambria Math" panose="02040503050406030204" pitchFamily="18" charset="0"/>
                        </a:rPr>
                        <m:t>+2</m:t>
                      </m:r>
                      <m:r>
                        <a:rPr lang="vi-VN" sz="2800" b="0" i="1" smtClean="0">
                          <a:latin typeface="Cambria Math" panose="02040503050406030204" pitchFamily="18" charset="0"/>
                        </a:rPr>
                        <m:t>𝑏𝑐</m:t>
                      </m:r>
                    </m:oMath>
                  </m:oMathPara>
                </a14:m>
                <a:endParaRPr lang="vi-VN" sz="2800" i="1">
                  <a:latin typeface="+mj-lt"/>
                </a:endParaRPr>
              </a:p>
            </p:txBody>
          </p:sp>
        </mc:Choice>
        <mc:Fallback xmlns="">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8BF8037-3C90-C8D2-AA12-BD1DDF69B77F}"/>
                  </a:ext>
                </a:extLst>
              </p:cNvPr>
              <p:cNvSpPr txBox="1">
                <a:spLocks noRot="1" noChangeAspect="1" noMove="1" noResize="1" noEditPoints="1" noAdjustHandles="1" noChangeArrowheads="1" noChangeShapeType="1" noTextEdit="1"/>
              </p:cNvSpPr>
              <p:nvPr/>
            </p:nvSpPr>
            <p:spPr>
              <a:xfrm>
                <a:off x="1394137" y="1966198"/>
                <a:ext cx="4775025"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3296E17-99F9-BB57-F7AD-6B8F5FF04E40}"/>
                  </a:ext>
                </a:extLst>
              </p:cNvPr>
              <p:cNvSpPr txBox="1"/>
              <p:nvPr/>
            </p:nvSpPr>
            <p:spPr>
              <a:xfrm>
                <a:off x="1366244" y="2542665"/>
                <a:ext cx="241540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vi-VN" sz="2800" i="1">
                              <a:latin typeface="Cambria Math" panose="02040503050406030204" pitchFamily="18" charset="0"/>
                            </a:rPr>
                          </m:ctrlPr>
                        </m:sSubPr>
                        <m:e>
                          <m:r>
                            <a:rPr lang="vi-VN" sz="2800" i="1">
                              <a:latin typeface="Cambria Math" panose="02040503050406030204" pitchFamily="18" charset="0"/>
                            </a:rPr>
                            <m:t>𝑆</m:t>
                          </m:r>
                        </m:e>
                        <m:sub>
                          <m:r>
                            <a:rPr lang="vi-VN" sz="2800" i="1">
                              <a:latin typeface="Cambria Math" panose="02040503050406030204" pitchFamily="18" charset="0"/>
                            </a:rPr>
                            <m:t>2</m:t>
                          </m:r>
                        </m:sub>
                      </m:sSub>
                      <m:r>
                        <a:rPr lang="vi-VN" sz="2800" i="1">
                          <a:latin typeface="Cambria Math" panose="02040503050406030204" pitchFamily="18" charset="0"/>
                        </a:rPr>
                        <m:t> =</m:t>
                      </m:r>
                      <m:sSup>
                        <m:sSupPr>
                          <m:ctrlPr>
                            <a:rPr lang="vi-VN" sz="2800" i="1">
                              <a:latin typeface="Cambria Math" panose="02040503050406030204" pitchFamily="18" charset="0"/>
                            </a:rPr>
                          </m:ctrlPr>
                        </m:sSupPr>
                        <m:e>
                          <m:r>
                            <a:rPr lang="vi-VN" sz="2800" i="1">
                              <a:latin typeface="Cambria Math" panose="02040503050406030204" pitchFamily="18" charset="0"/>
                            </a:rPr>
                            <m:t> </m:t>
                          </m:r>
                          <m:r>
                            <a:rPr lang="vi-VN" sz="2800" i="1">
                              <a:latin typeface="Cambria Math" panose="02040503050406030204" pitchFamily="18" charset="0"/>
                            </a:rPr>
                            <m:t>𝑎</m:t>
                          </m:r>
                        </m:e>
                        <m:sup>
                          <m:r>
                            <a:rPr lang="vi-VN" sz="2800" i="1">
                              <a:latin typeface="Cambria Math" panose="02040503050406030204" pitchFamily="18" charset="0"/>
                            </a:rPr>
                            <m:t>2</m:t>
                          </m:r>
                        </m:sup>
                      </m:sSup>
                      <m:r>
                        <a:rPr lang="vi-VN" sz="2800" i="1">
                          <a:latin typeface="Cambria Math" panose="02040503050406030204" pitchFamily="18" charset="0"/>
                        </a:rPr>
                        <m:t> + 2</m:t>
                      </m:r>
                      <m:r>
                        <a:rPr lang="vi-VN" sz="2800" i="1">
                          <a:latin typeface="Cambria Math" panose="02040503050406030204" pitchFamily="18" charset="0"/>
                        </a:rPr>
                        <m:t>𝑏𝑐</m:t>
                      </m:r>
                    </m:oMath>
                  </m:oMathPara>
                </a14:m>
                <a:endParaRPr lang="vi-VN" sz="2800" i="1">
                  <a:latin typeface="Cambria Math" panose="02040503050406030204" pitchFamily="18" charset="0"/>
                </a:endParaRPr>
              </a:p>
            </p:txBody>
          </p:sp>
        </mc:Choice>
        <mc:Fallback xmlns="">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3296E17-99F9-BB57-F7AD-6B8F5FF04E40}"/>
                  </a:ext>
                </a:extLst>
              </p:cNvPr>
              <p:cNvSpPr txBox="1">
                <a:spLocks noRot="1" noChangeAspect="1" noMove="1" noResize="1" noEditPoints="1" noAdjustHandles="1" noChangeArrowheads="1" noChangeShapeType="1" noTextEdit="1"/>
              </p:cNvSpPr>
              <p:nvPr/>
            </p:nvSpPr>
            <p:spPr>
              <a:xfrm>
                <a:off x="1366244" y="2542665"/>
                <a:ext cx="2415405" cy="43088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3147E63-3182-E564-B6C3-112669A1E7CA}"/>
                  </a:ext>
                </a:extLst>
              </p:cNvPr>
              <p:cNvSpPr txBox="1"/>
              <p:nvPr/>
            </p:nvSpPr>
            <p:spPr>
              <a:xfrm>
                <a:off x="1023608" y="3134877"/>
                <a:ext cx="1867819" cy="430887"/>
              </a:xfrm>
              <a:prstGeom prst="rect">
                <a:avLst/>
              </a:prstGeom>
              <a:noFill/>
            </p:spPr>
            <p:txBody>
              <a:bodyPr wrap="none" lIns="0" tIns="0" rIns="0" bIns="0" rtlCol="0">
                <a:spAutoFit/>
              </a:bodyPr>
              <a:lstStyle/>
              <a:p>
                <a:r>
                  <a:rPr lang="vi-VN" sz="2800">
                    <a:latin typeface="+mj-lt"/>
                  </a:rPr>
                  <a:t>Mà </a:t>
                </a:r>
                <a14:m>
                  <m:oMath xmlns:m="http://schemas.openxmlformats.org/officeDocument/2006/math">
                    <m:sSub>
                      <m:sSubPr>
                        <m:ctrlPr>
                          <a:rPr lang="vi-VN" sz="2800" i="1">
                            <a:latin typeface="Cambria Math" panose="02040503050406030204" pitchFamily="18" charset="0"/>
                          </a:rPr>
                        </m:ctrlPr>
                      </m:sSubPr>
                      <m:e>
                        <m:sSub>
                          <m:sSubPr>
                            <m:ctrlPr>
                              <a:rPr lang="vi-VN" sz="2800" i="1">
                                <a:latin typeface="Cambria Math" panose="02040503050406030204" pitchFamily="18" charset="0"/>
                              </a:rPr>
                            </m:ctrlPr>
                          </m:sSubPr>
                          <m:e>
                            <m:r>
                              <a:rPr lang="vi-VN" sz="2800" i="1">
                                <a:latin typeface="Cambria Math" panose="02040503050406030204" pitchFamily="18" charset="0"/>
                              </a:rPr>
                              <m:t>𝑆</m:t>
                            </m:r>
                          </m:e>
                          <m:sub>
                            <m:r>
                              <a:rPr lang="vi-VN" sz="2800" i="1">
                                <a:latin typeface="Cambria Math" panose="02040503050406030204" pitchFamily="18" charset="0"/>
                              </a:rPr>
                              <m:t>1</m:t>
                            </m:r>
                          </m:sub>
                        </m:sSub>
                        <m:r>
                          <a:rPr lang="vi-VN" sz="2800" i="1">
                            <a:latin typeface="Cambria Math" panose="02040503050406030204" pitchFamily="18" charset="0"/>
                          </a:rPr>
                          <m:t> = </m:t>
                        </m:r>
                        <m:r>
                          <a:rPr lang="vi-VN" sz="2800" i="1">
                            <a:latin typeface="Cambria Math" panose="02040503050406030204" pitchFamily="18" charset="0"/>
                          </a:rPr>
                          <m:t>𝑆</m:t>
                        </m:r>
                      </m:e>
                      <m:sub>
                        <m:r>
                          <a:rPr lang="vi-VN" sz="2800" i="1">
                            <a:latin typeface="Cambria Math" panose="02040503050406030204" pitchFamily="18" charset="0"/>
                          </a:rPr>
                          <m:t>2</m:t>
                        </m:r>
                      </m:sub>
                    </m:sSub>
                  </m:oMath>
                </a14:m>
                <a:endParaRPr lang="vi-VN" sz="2800" i="1">
                  <a:latin typeface="Cambria Math" panose="02040503050406030204" pitchFamily="18" charset="0"/>
                </a:endParaRPr>
              </a:p>
            </p:txBody>
          </p:sp>
        </mc:Choice>
        <mc:Fallback xmlns="">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3147E63-3182-E564-B6C3-112669A1E7CA}"/>
                  </a:ext>
                </a:extLst>
              </p:cNvPr>
              <p:cNvSpPr txBox="1">
                <a:spLocks noRot="1" noChangeAspect="1" noMove="1" noResize="1" noEditPoints="1" noAdjustHandles="1" noChangeArrowheads="1" noChangeShapeType="1" noTextEdit="1"/>
              </p:cNvSpPr>
              <p:nvPr/>
            </p:nvSpPr>
            <p:spPr>
              <a:xfrm>
                <a:off x="1023608" y="3134877"/>
                <a:ext cx="1867819" cy="430887"/>
              </a:xfrm>
              <a:prstGeom prst="rect">
                <a:avLst/>
              </a:prstGeom>
              <a:blipFill>
                <a:blip r:embed="rId5"/>
                <a:stretch>
                  <a:fillRect l="-11765" t="-25352" b="-492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ED0D899-B657-0097-FD6A-EB27A7F6C5C7}"/>
                  </a:ext>
                </a:extLst>
              </p:cNvPr>
              <p:cNvSpPr txBox="1"/>
              <p:nvPr/>
            </p:nvSpPr>
            <p:spPr>
              <a:xfrm>
                <a:off x="1066800" y="3767712"/>
                <a:ext cx="3285195" cy="430887"/>
              </a:xfrm>
              <a:prstGeom prst="rect">
                <a:avLst/>
              </a:prstGeom>
              <a:noFill/>
            </p:spPr>
            <p:txBody>
              <a:bodyPr wrap="none" lIns="0" tIns="0" rIns="0" bIns="0" rtlCol="0">
                <a:spAutoFit/>
              </a:bodyPr>
              <a:lstStyle/>
              <a:p>
                <a:r>
                  <a:rPr lang="vi-VN" sz="2800">
                    <a:latin typeface="+mj-lt"/>
                  </a:rPr>
                  <a:t>Do đó </a:t>
                </a:r>
                <a14:m>
                  <m:oMath xmlns:m="http://schemas.openxmlformats.org/officeDocument/2006/math">
                    <m:sSup>
                      <m:sSupPr>
                        <m:ctrlPr>
                          <a:rPr lang="vi-VN" sz="2800" i="1">
                            <a:latin typeface="Cambria Math" panose="02040503050406030204" pitchFamily="18" charset="0"/>
                          </a:rPr>
                        </m:ctrlPr>
                      </m:sSupPr>
                      <m:e>
                        <m:r>
                          <a:rPr lang="vi-VN" sz="2800" i="1">
                            <a:latin typeface="Cambria Math" panose="02040503050406030204" pitchFamily="18" charset="0"/>
                          </a:rPr>
                          <m:t>𝑎</m:t>
                        </m:r>
                      </m:e>
                      <m:sup>
                        <m:r>
                          <a:rPr lang="vi-VN" sz="2800" i="1">
                            <a:latin typeface="Cambria Math" panose="02040503050406030204" pitchFamily="18" charset="0"/>
                          </a:rPr>
                          <m:t>2</m:t>
                        </m:r>
                      </m:sup>
                    </m:sSup>
                    <m:r>
                      <a:rPr lang="vi-VN" sz="2800" i="1">
                        <a:latin typeface="Cambria Math" panose="02040503050406030204" pitchFamily="18" charset="0"/>
                      </a:rPr>
                      <m:t> = </m:t>
                    </m:r>
                    <m:sSup>
                      <m:sSupPr>
                        <m:ctrlPr>
                          <a:rPr lang="vi-VN" sz="2800" i="1">
                            <a:latin typeface="Cambria Math" panose="02040503050406030204" pitchFamily="18" charset="0"/>
                          </a:rPr>
                        </m:ctrlPr>
                      </m:sSupPr>
                      <m:e>
                        <m:r>
                          <a:rPr lang="vi-VN" sz="2800" i="1">
                            <a:latin typeface="Cambria Math" panose="02040503050406030204" pitchFamily="18" charset="0"/>
                          </a:rPr>
                          <m:t>𝑏</m:t>
                        </m:r>
                      </m:e>
                      <m:sup>
                        <m:r>
                          <a:rPr lang="vi-VN" sz="2800" i="1">
                            <a:latin typeface="Cambria Math" panose="02040503050406030204" pitchFamily="18" charset="0"/>
                          </a:rPr>
                          <m:t>2</m:t>
                        </m:r>
                      </m:sup>
                    </m:sSup>
                    <m:r>
                      <a:rPr lang="vi-VN" sz="2800" i="1">
                        <a:latin typeface="Cambria Math" panose="02040503050406030204" pitchFamily="18" charset="0"/>
                      </a:rPr>
                      <m:t> + </m:t>
                    </m:r>
                    <m:sSup>
                      <m:sSupPr>
                        <m:ctrlPr>
                          <a:rPr lang="vi-VN" sz="2800" i="1">
                            <a:latin typeface="Cambria Math" panose="02040503050406030204" pitchFamily="18" charset="0"/>
                          </a:rPr>
                        </m:ctrlPr>
                      </m:sSupPr>
                      <m:e>
                        <m:r>
                          <a:rPr lang="vi-VN" sz="2800" i="1">
                            <a:latin typeface="Cambria Math" panose="02040503050406030204" pitchFamily="18" charset="0"/>
                          </a:rPr>
                          <m:t>𝑐</m:t>
                        </m:r>
                      </m:e>
                      <m:sup>
                        <m:r>
                          <a:rPr lang="vi-VN" sz="2800" i="1">
                            <a:latin typeface="Cambria Math" panose="02040503050406030204" pitchFamily="18" charset="0"/>
                          </a:rPr>
                          <m:t>2</m:t>
                        </m:r>
                      </m:sup>
                    </m:sSup>
                  </m:oMath>
                </a14:m>
                <a:endParaRPr lang="vi-VN" sz="2800" i="1">
                  <a:latin typeface="Cambria Math" panose="02040503050406030204" pitchFamily="18" charset="0"/>
                </a:endParaRPr>
              </a:p>
            </p:txBody>
          </p:sp>
        </mc:Choice>
        <mc:Fallback xmlns="">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ED0D899-B657-0097-FD6A-EB27A7F6C5C7}"/>
                  </a:ext>
                </a:extLst>
              </p:cNvPr>
              <p:cNvSpPr txBox="1">
                <a:spLocks noRot="1" noChangeAspect="1" noMove="1" noResize="1" noEditPoints="1" noAdjustHandles="1" noChangeArrowheads="1" noChangeShapeType="1" noTextEdit="1"/>
              </p:cNvSpPr>
              <p:nvPr/>
            </p:nvSpPr>
            <p:spPr>
              <a:xfrm>
                <a:off x="1066800" y="3767712"/>
                <a:ext cx="3285195" cy="430887"/>
              </a:xfrm>
              <a:prstGeom prst="rect">
                <a:avLst/>
              </a:prstGeom>
              <a:blipFill>
                <a:blip r:embed="rId6"/>
                <a:stretch>
                  <a:fillRect l="-6494" t="-25352" b="-49296"/>
                </a:stretch>
              </a:blipFill>
            </p:spPr>
            <p:txBody>
              <a:bodyPr/>
              <a:lstStyle/>
              <a:p>
                <a:r>
                  <a:rPr lang="en-US">
                    <a:noFill/>
                  </a:rPr>
                  <a:t> </a:t>
                </a:r>
              </a:p>
            </p:txBody>
          </p:sp>
        </mc:Fallback>
      </mc:AlternateContent>
      <p:sp>
        <p:nvSpPr>
          <p:cNvPr id="2" name="Rectangl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AD3A6A4-EB08-3E73-B1BE-8F6AD981B129}"/>
              </a:ext>
            </a:extLst>
          </p:cNvPr>
          <p:cNvSpPr/>
          <p:nvPr/>
        </p:nvSpPr>
        <p:spPr>
          <a:xfrm>
            <a:off x="1371600" y="72351"/>
            <a:ext cx="667997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ln/>
                <a:solidFill>
                  <a:srgbClr val="FF0000"/>
                </a:solidFill>
                <a:latin typeface="Times New Roman" panose="02020603050405020304" pitchFamily="18" charset="0"/>
                <a:cs typeface="Times New Roman" panose="02020603050405020304" pitchFamily="18" charset="0"/>
              </a:rPr>
              <a:t>BÀI 1: ĐỊNH LÝ PYTHAGORE (TIẾT 1)</a:t>
            </a:r>
            <a:endParaRPr lang="en-US" sz="2800" b="1" dirty="0">
              <a:ln/>
              <a:solidFill>
                <a:srgbClr val="FF0000"/>
              </a:solidFill>
              <a:latin typeface="Times New Roman" panose="02020603050405020304" pitchFamily="18" charset="0"/>
              <a:cs typeface="Times New Roman" panose="02020603050405020304" pitchFamily="18" charset="0"/>
            </a:endParaRPr>
          </a:p>
        </p:txBody>
      </p:sp>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F4D74B0-2372-B76B-82AF-4B34E52CD0E2}"/>
              </a:ext>
            </a:extLst>
          </p:cNvPr>
          <p:cNvSpPr txBox="1"/>
          <p:nvPr/>
        </p:nvSpPr>
        <p:spPr>
          <a:xfrm>
            <a:off x="291870" y="467146"/>
            <a:ext cx="3331297"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1. Định lý Pythagore</a:t>
            </a:r>
            <a:endParaRPr lang="vi-VN" sz="2800" b="1">
              <a:solidFill>
                <a:srgbClr val="0000FF"/>
              </a:solidFill>
              <a:latin typeface="Times New Roman" panose="02020603050405020304" pitchFamily="18" charset="0"/>
              <a:cs typeface="Times New Roman" panose="02020603050405020304" pitchFamily="18" charset="0"/>
            </a:endParaRPr>
          </a:p>
        </p:txBody>
      </p:sp>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A21BC57-593E-E1DB-5244-E11CD8A6C13C}"/>
              </a:ext>
            </a:extLst>
          </p:cNvPr>
          <p:cNvSpPr txBox="1"/>
          <p:nvPr/>
        </p:nvSpPr>
        <p:spPr>
          <a:xfrm>
            <a:off x="374396" y="911350"/>
            <a:ext cx="2660904"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HĐ </a:t>
            </a:r>
            <a:r>
              <a:rPr lang="en-US" sz="2800" b="1">
                <a:solidFill>
                  <a:srgbClr val="C00000"/>
                </a:solidFill>
                <a:latin typeface="Times New Roman" panose="02020603050405020304" pitchFamily="18" charset="0"/>
                <a:cs typeface="Times New Roman" panose="02020603050405020304" pitchFamily="18" charset="0"/>
              </a:rPr>
              <a:t>1:</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6" name="TextBox 1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1216DF0-EB81-A196-B294-BBCDA17BBF74}"/>
              </a:ext>
            </a:extLst>
          </p:cNvPr>
          <p:cNvSpPr txBox="1"/>
          <p:nvPr/>
        </p:nvSpPr>
        <p:spPr>
          <a:xfrm>
            <a:off x="4975346" y="990366"/>
            <a:ext cx="1090978"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11" name="Pictur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29B9C50-E09D-E502-61C5-A6E8E8AC88E6}"/>
              </a:ext>
            </a:extLst>
          </p:cNvPr>
          <p:cNvPicPr>
            <a:picLocks noChangeAspect="1"/>
          </p:cNvPicPr>
          <p:nvPr/>
        </p:nvPicPr>
        <p:blipFill>
          <a:blip r:embed="rId7"/>
          <a:stretch>
            <a:fillRect/>
          </a:stretch>
        </p:blipFill>
        <p:spPr>
          <a:xfrm>
            <a:off x="6151055" y="1700793"/>
            <a:ext cx="2715768" cy="2868168"/>
          </a:xfrm>
          <a:prstGeom prst="rect">
            <a:avLst/>
          </a:prstGeom>
        </p:spPr>
      </p:pic>
    </p:spTree>
    <p:extLst>
      <p:ext uri="{BB962C8B-B14F-4D97-AF65-F5344CB8AC3E}">
        <p14:creationId xmlns:p14="http://schemas.microsoft.com/office/powerpoint/2010/main" val="25879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p:nvPr/>
        </p:nvSpPr>
        <p:spPr>
          <a:xfrm>
            <a:off x="291870" y="1039416"/>
            <a:ext cx="8537594" cy="1532334"/>
          </a:xfrm>
          <a:prstGeom prst="roundRect">
            <a:avLst/>
          </a:prstGeom>
          <a:noFill/>
          <a:ln w="38100">
            <a:solidFill>
              <a:srgbClr val="0000FF"/>
            </a:solidFill>
          </a:ln>
        </p:spPr>
        <p:txBody>
          <a:bodyPr wrap="square" rtlCol="0">
            <a:spAutoFit/>
          </a:bodyPr>
          <a:lstStyle/>
          <a:p>
            <a:pPr algn="just"/>
            <a:r>
              <a:rPr lang="en-US" sz="2800" i="1" dirty="0">
                <a:solidFill>
                  <a:srgbClr val="C00000"/>
                </a:solidFill>
                <a:latin typeface="Times New Roman" panose="02020603050405020304" pitchFamily="18" charset="0"/>
                <a:cs typeface="Times New Roman" panose="02020603050405020304" pitchFamily="18" charset="0"/>
              </a:rPr>
              <a:t>Định lý </a:t>
            </a:r>
            <a:r>
              <a:rPr lang="en-US" sz="2800" i="1" dirty="0" err="1">
                <a:solidFill>
                  <a:srgbClr val="C00000"/>
                </a:solidFill>
                <a:latin typeface="Times New Roman" panose="02020603050405020304" pitchFamily="18" charset="0"/>
                <a:cs typeface="Times New Roman" panose="02020603050405020304" pitchFamily="18" charset="0"/>
              </a:rPr>
              <a:t>Pythagore</a:t>
            </a:r>
            <a:r>
              <a:rPr lang="en-US" sz="2800" i="1" dirty="0">
                <a:solidFill>
                  <a:srgbClr val="C00000"/>
                </a:solidFill>
                <a:latin typeface="Times New Roman" panose="02020603050405020304" pitchFamily="18" charset="0"/>
                <a:cs typeface="Times New Roman" panose="02020603050405020304" pitchFamily="18" charset="0"/>
              </a:rPr>
              <a:t>: </a:t>
            </a:r>
            <a:r>
              <a:rPr lang="en-US" sz="2800" dirty="0">
                <a:solidFill>
                  <a:srgbClr val="C00000"/>
                </a:solidFill>
                <a:latin typeface="Times New Roman" panose="02020603050405020304" pitchFamily="18" charset="0"/>
                <a:cs typeface="Times New Roman" panose="02020603050405020304" pitchFamily="18" charset="0"/>
              </a:rPr>
              <a:t>Trong một tam giác vuông, bình </a:t>
            </a:r>
            <a:r>
              <a:rPr lang="en-US" sz="2800">
                <a:solidFill>
                  <a:srgbClr val="C00000"/>
                </a:solidFill>
                <a:latin typeface="Times New Roman" panose="02020603050405020304" pitchFamily="18" charset="0"/>
                <a:cs typeface="Times New Roman" panose="02020603050405020304" pitchFamily="18" charset="0"/>
              </a:rPr>
              <a:t>phương của cạnh </a:t>
            </a:r>
            <a:r>
              <a:rPr lang="en-US" sz="2800" dirty="0">
                <a:solidFill>
                  <a:srgbClr val="C00000"/>
                </a:solidFill>
                <a:latin typeface="Times New Roman" panose="02020603050405020304" pitchFamily="18" charset="0"/>
                <a:cs typeface="Times New Roman" panose="02020603050405020304" pitchFamily="18" charset="0"/>
              </a:rPr>
              <a:t>huyền bằng </a:t>
            </a:r>
            <a:r>
              <a:rPr lang="en-US" sz="2800">
                <a:solidFill>
                  <a:srgbClr val="C00000"/>
                </a:solidFill>
                <a:latin typeface="Times New Roman" panose="02020603050405020304" pitchFamily="18" charset="0"/>
                <a:cs typeface="Times New Roman" panose="02020603050405020304" pitchFamily="18" charset="0"/>
              </a:rPr>
              <a:t>tổng các bình phương của hai </a:t>
            </a:r>
            <a:r>
              <a:rPr lang="en-US" sz="2800" dirty="0">
                <a:solidFill>
                  <a:srgbClr val="C00000"/>
                </a:solidFill>
                <a:latin typeface="Times New Roman" panose="02020603050405020304" pitchFamily="18" charset="0"/>
                <a:cs typeface="Times New Roman" panose="02020603050405020304" pitchFamily="18" charset="0"/>
              </a:rPr>
              <a:t>cạnh góc vuông. </a:t>
            </a:r>
          </a:p>
        </p:txBody>
      </p:sp>
      <mc:AlternateContent xmlns:mc="http://schemas.openxmlformats.org/markup-compatibility/2006" xmlns:a14="http://schemas.microsoft.com/office/drawing/2010/main">
        <mc:Choice Requires="a14">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3225EB6-5AA1-2C50-8592-5422DE42CB21}"/>
                  </a:ext>
                </a:extLst>
              </p:cNvPr>
              <p:cNvSpPr txBox="1"/>
              <p:nvPr/>
            </p:nvSpPr>
            <p:spPr>
              <a:xfrm>
                <a:off x="303203" y="2724150"/>
                <a:ext cx="4116397" cy="1384995"/>
              </a:xfrm>
              <a:prstGeom prst="rect">
                <a:avLst/>
              </a:prstGeom>
              <a:noFill/>
            </p:spPr>
            <p:txBody>
              <a:bodyPr wrap="square" rtlCol="0">
                <a:spAutoFit/>
              </a:bodyPr>
              <a:lstStyle/>
              <a:p>
                <a:pPr algn="just"/>
                <a:r>
                  <a:rPr lang="en-US" sz="2800">
                    <a:solidFill>
                      <a:schemeClr val="tx1">
                        <a:lumMod val="95000"/>
                        <a:lumOff val="5000"/>
                      </a:schemeClr>
                    </a:solidFill>
                    <a:latin typeface="Times New Roman" panose="02020603050405020304" pitchFamily="18" charset="0"/>
                    <a:cs typeface="Times New Roman" panose="02020603050405020304" pitchFamily="18" charset="0"/>
                  </a:rPr>
                  <a:t>Tam giác</a:t>
                </a:r>
                <a:r>
                  <a:rPr lang="en-US" sz="2800" i="1">
                    <a:solidFill>
                      <a:schemeClr val="tx1">
                        <a:lumMod val="95000"/>
                        <a:lumOff val="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𝐴𝐵𝐶</m:t>
                    </m:r>
                  </m:oMath>
                </a14:m>
                <a:r>
                  <a:rPr lang="en-US" sz="2800" i="1">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vuông tại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theo định lý Pythagore ta có: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oMath>
                </a14:m>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3225EB6-5AA1-2C50-8592-5422DE42CB21}"/>
                  </a:ext>
                </a:extLst>
              </p:cNvPr>
              <p:cNvSpPr txBox="1">
                <a:spLocks noRot="1" noChangeAspect="1" noMove="1" noResize="1" noEditPoints="1" noAdjustHandles="1" noChangeArrowheads="1" noChangeShapeType="1" noTextEdit="1"/>
              </p:cNvSpPr>
              <p:nvPr/>
            </p:nvSpPr>
            <p:spPr>
              <a:xfrm>
                <a:off x="303203" y="2724150"/>
                <a:ext cx="4116397" cy="1384995"/>
              </a:xfrm>
              <a:prstGeom prst="rect">
                <a:avLst/>
              </a:prstGeom>
              <a:blipFill>
                <a:blip r:embed="rId3"/>
                <a:stretch>
                  <a:fillRect l="-3111" t="-4846" r="-2963" b="-11454"/>
                </a:stretch>
              </a:blipFill>
            </p:spPr>
            <p:txBody>
              <a:bodyPr/>
              <a:lstStyle/>
              <a:p>
                <a:r>
                  <a:rPr lang="en-US">
                    <a:noFill/>
                  </a:rPr>
                  <a:t> </a:t>
                </a:r>
              </a:p>
            </p:txBody>
          </p:sp>
        </mc:Fallback>
      </mc:AlternateContent>
      <p:sp>
        <p:nvSpPr>
          <p:cNvPr id="2" name="Rectangl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8C49DF3-E831-3190-F072-08FD41A1E6F1}"/>
              </a:ext>
            </a:extLst>
          </p:cNvPr>
          <p:cNvSpPr/>
          <p:nvPr/>
        </p:nvSpPr>
        <p:spPr>
          <a:xfrm>
            <a:off x="1371600" y="72351"/>
            <a:ext cx="667997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ln/>
                <a:solidFill>
                  <a:srgbClr val="FF0000"/>
                </a:solidFill>
                <a:latin typeface="Times New Roman" panose="02020603050405020304" pitchFamily="18" charset="0"/>
                <a:cs typeface="Times New Roman" panose="02020603050405020304" pitchFamily="18" charset="0"/>
              </a:rPr>
              <a:t>BÀI 1: ĐỊNH LÝ PYTHAGORE (TIẾT 1)</a:t>
            </a:r>
            <a:endParaRPr lang="en-US" sz="2800" b="1" dirty="0">
              <a:ln/>
              <a:solidFill>
                <a:srgbClr val="FF0000"/>
              </a:solidFill>
              <a:latin typeface="Times New Roman" panose="02020603050405020304" pitchFamily="18" charset="0"/>
              <a:cs typeface="Times New Roman" panose="02020603050405020304" pitchFamily="18" charset="0"/>
            </a:endParaRPr>
          </a:p>
        </p:txBody>
      </p:sp>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0D73CE7-7B7C-1DFD-2CF8-A8EA5AF60AC1}"/>
              </a:ext>
            </a:extLst>
          </p:cNvPr>
          <p:cNvSpPr txBox="1"/>
          <p:nvPr/>
        </p:nvSpPr>
        <p:spPr>
          <a:xfrm>
            <a:off x="291870" y="467146"/>
            <a:ext cx="3331297"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1. Định lý Pythagore</a:t>
            </a:r>
            <a:endParaRPr lang="vi-VN" sz="2800" b="1">
              <a:solidFill>
                <a:srgbClr val="0000FF"/>
              </a:solidFill>
              <a:latin typeface="Times New Roman" panose="02020603050405020304" pitchFamily="18" charset="0"/>
              <a:cs typeface="Times New Roman" panose="02020603050405020304" pitchFamily="18" charset="0"/>
            </a:endParaRPr>
          </a:p>
        </p:txBody>
      </p:sp>
      <p:pic>
        <p:nvPicPr>
          <p:cNvPr id="10" name="Pictur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25ECC6D-A6AE-4A74-A3E2-7BD5831F08FE}"/>
              </a:ext>
            </a:extLst>
          </p:cNvPr>
          <p:cNvPicPr>
            <a:picLocks noChangeAspect="1"/>
          </p:cNvPicPr>
          <p:nvPr/>
        </p:nvPicPr>
        <p:blipFill>
          <a:blip r:embed="rId4"/>
          <a:stretch>
            <a:fillRect/>
          </a:stretch>
        </p:blipFill>
        <p:spPr>
          <a:xfrm>
            <a:off x="5486400" y="2571750"/>
            <a:ext cx="2668524" cy="2087880"/>
          </a:xfrm>
          <a:prstGeom prst="rect">
            <a:avLst/>
          </a:prstGeom>
        </p:spPr>
      </p:pic>
    </p:spTree>
    <p:extLst>
      <p:ext uri="{BB962C8B-B14F-4D97-AF65-F5344CB8AC3E}">
        <p14:creationId xmlns:p14="http://schemas.microsoft.com/office/powerpoint/2010/main" val="63710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p:nvPr/>
            </p:nvSpPr>
            <p:spPr>
              <a:xfrm>
                <a:off x="270099" y="940362"/>
                <a:ext cx="6816502" cy="1384995"/>
              </a:xfrm>
              <a:prstGeom prst="rect">
                <a:avLst/>
              </a:prstGeom>
              <a:noFill/>
            </p:spPr>
            <p:txBody>
              <a:bodyPr wrap="square" rtlCol="0">
                <a:spAutoFit/>
              </a:bodyPr>
              <a:lstStyle/>
              <a:p>
                <a:pPr algn="just"/>
                <a:r>
                  <a:rPr lang="en-US" sz="2800" b="1" dirty="0">
                    <a:solidFill>
                      <a:srgbClr val="C00000"/>
                    </a:solidFill>
                    <a:latin typeface="Times New Roman" panose="02020603050405020304" pitchFamily="18" charset="0"/>
                    <a:cs typeface="Times New Roman" panose="02020603050405020304" pitchFamily="18" charset="0"/>
                  </a:rPr>
                  <a:t>VD 1:</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Cho tam giác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𝐴𝐵𝐶</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có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=5 </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oMath>
                </a14:m>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và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=12 </m:t>
                    </m:r>
                    <m:r>
                      <m:rPr>
                        <m:nor/>
                      </m:rPr>
                      <a:rPr lang="en-US" sz="2800" b="0" smtClean="0">
                        <a:solidFill>
                          <a:schemeClr val="tx1">
                            <a:lumMod val="95000"/>
                            <a:lumOff val="5000"/>
                          </a:schemeClr>
                        </a:solidFill>
                        <a:latin typeface="Times New Roman" panose="02020603050405020304" pitchFamily="18" charset="0"/>
                        <a:cs typeface="Times New Roman" panose="02020603050405020304" pitchFamily="18" charset="0"/>
                      </a:rPr>
                      <m:t>cm</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Tính độ dài của cạnh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mc:Choice>
        <mc:Fallback xmlns="">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a:spLocks noRot="1" noChangeAspect="1" noMove="1" noResize="1" noEditPoints="1" noAdjustHandles="1" noChangeArrowheads="1" noChangeShapeType="1" noTextEdit="1"/>
              </p:cNvSpPr>
              <p:nvPr/>
            </p:nvSpPr>
            <p:spPr>
              <a:xfrm>
                <a:off x="270099" y="940362"/>
                <a:ext cx="6816502" cy="1384995"/>
              </a:xfrm>
              <a:prstGeom prst="rect">
                <a:avLst/>
              </a:prstGeom>
              <a:blipFill>
                <a:blip r:embed="rId5"/>
                <a:stretch>
                  <a:fillRect l="-1787" t="-4405" r="-1787" b="-11454"/>
                </a:stretch>
              </a:blipFill>
            </p:spPr>
            <p:txBody>
              <a:bodyPr/>
              <a:lstStyle/>
              <a:p>
                <a:r>
                  <a:rPr lang="en-US">
                    <a:noFill/>
                  </a:rPr>
                  <a:t> </a:t>
                </a:r>
              </a:p>
            </p:txBody>
          </p:sp>
        </mc:Fallback>
      </mc:AlternateContent>
      <p:pic>
        <p:nvPicPr>
          <p:cNvPr id="2" name="Đếm ngược 3 phút có tiếng"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4D874B6F-D38F-3C2D-9C67-26067FB8434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50167" y="979092"/>
            <a:ext cx="1393833" cy="784031"/>
          </a:xfrm>
          <a:prstGeom prst="rect">
            <a:avLst/>
          </a:prstGeom>
        </p:spPr>
      </p:pic>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5474417-C0E8-BA35-1F28-135271F4AE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8267700" y="-29039"/>
            <a:ext cx="990600" cy="990600"/>
          </a:xfrm>
          <a:prstGeom prst="rect">
            <a:avLst/>
          </a:prstGeom>
        </p:spPr>
      </p:pic>
      <p:sp>
        <p:nvSpPr>
          <p:cNvPr id="9" name="Rectangl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0516B47-6EFA-0F26-4A77-639A8083644B}"/>
              </a:ext>
            </a:extLst>
          </p:cNvPr>
          <p:cNvSpPr/>
          <p:nvPr/>
        </p:nvSpPr>
        <p:spPr>
          <a:xfrm>
            <a:off x="1371600" y="72351"/>
            <a:ext cx="667997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ln/>
                <a:solidFill>
                  <a:srgbClr val="FF0000"/>
                </a:solidFill>
                <a:latin typeface="Times New Roman" panose="02020603050405020304" pitchFamily="18" charset="0"/>
                <a:cs typeface="Times New Roman" panose="02020603050405020304" pitchFamily="18" charset="0"/>
              </a:rPr>
              <a:t>BÀI 1: ĐỊNH LÝ PYTHAGORE (TIẾT 1)</a:t>
            </a:r>
            <a:endParaRPr lang="en-US" sz="2800" b="1" dirty="0">
              <a:ln/>
              <a:solidFill>
                <a:srgbClr val="FF0000"/>
              </a:solidFill>
              <a:latin typeface="Times New Roman" panose="02020603050405020304" pitchFamily="18" charset="0"/>
              <a:cs typeface="Times New Roman" panose="02020603050405020304" pitchFamily="18" charset="0"/>
            </a:endParaRPr>
          </a:p>
        </p:txBody>
      </p:sp>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4357870-FF6D-0359-F6FA-C25EE9E32107}"/>
              </a:ext>
            </a:extLst>
          </p:cNvPr>
          <p:cNvSpPr txBox="1"/>
          <p:nvPr/>
        </p:nvSpPr>
        <p:spPr>
          <a:xfrm>
            <a:off x="300194" y="458919"/>
            <a:ext cx="3331297"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1. Định lý Pythagore</a:t>
            </a:r>
            <a:endParaRPr lang="vi-VN" sz="2800" b="1">
              <a:solidFill>
                <a:srgbClr val="0000FF"/>
              </a:solidFill>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52C9858-AAFE-7AB9-2218-A339114355D8}"/>
              </a:ext>
            </a:extLst>
          </p:cNvPr>
          <p:cNvSpPr txBox="1"/>
          <p:nvPr/>
        </p:nvSpPr>
        <p:spPr>
          <a:xfrm>
            <a:off x="3869124" y="1912102"/>
            <a:ext cx="12954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46EE23D-5987-A5B4-358B-63222D8EBCC1}"/>
                  </a:ext>
                </a:extLst>
              </p:cNvPr>
              <p:cNvSpPr txBox="1"/>
              <p:nvPr/>
            </p:nvSpPr>
            <p:spPr>
              <a:xfrm>
                <a:off x="291870" y="4459429"/>
                <a:ext cx="4691744" cy="563744"/>
              </a:xfrm>
              <a:prstGeom prst="rect">
                <a:avLst/>
              </a:prstGeom>
              <a:noFill/>
            </p:spPr>
            <p:txBody>
              <a:bodyPr wrap="square" rtlCol="0">
                <a:spAutoFit/>
              </a:bodyPr>
              <a:lstStyle/>
              <a:p>
                <a:pPr algn="just"/>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Do đó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ad>
                      <m:radPr>
                        <m:degHide m:val="on"/>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169</m:t>
                        </m:r>
                      </m:e>
                    </m:rad>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=13 </m:t>
                    </m:r>
                    <m:d>
                      <m:d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dPr>
                      <m:e>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e>
                    </m:d>
                  </m:oMath>
                </a14:m>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46EE23D-5987-A5B4-358B-63222D8EBCC1}"/>
                  </a:ext>
                </a:extLst>
              </p:cNvPr>
              <p:cNvSpPr txBox="1">
                <a:spLocks noRot="1" noChangeAspect="1" noMove="1" noResize="1" noEditPoints="1" noAdjustHandles="1" noChangeArrowheads="1" noChangeShapeType="1" noTextEdit="1"/>
              </p:cNvSpPr>
              <p:nvPr/>
            </p:nvSpPr>
            <p:spPr>
              <a:xfrm>
                <a:off x="291870" y="4459429"/>
                <a:ext cx="4691744" cy="563744"/>
              </a:xfrm>
              <a:prstGeom prst="rect">
                <a:avLst/>
              </a:prstGeom>
              <a:blipFill>
                <a:blip r:embed="rId8"/>
                <a:stretch>
                  <a:fillRect l="-2727" t="-4348"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3335B3A-E15A-688D-32C4-3BDD94E8249F}"/>
                  </a:ext>
                </a:extLst>
              </p:cNvPr>
              <p:cNvSpPr txBox="1"/>
              <p:nvPr/>
            </p:nvSpPr>
            <p:spPr>
              <a:xfrm>
                <a:off x="300194" y="2314272"/>
                <a:ext cx="4508730" cy="1384995"/>
              </a:xfrm>
              <a:prstGeom prst="rect">
                <a:avLst/>
              </a:prstGeom>
              <a:noFill/>
            </p:spPr>
            <p:txBody>
              <a:bodyPr wrap="square">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Do tam giác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𝐵𝐶</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nên theo định lý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Pythagore</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ta có: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oMath>
                </a14:m>
                <a:endParaRPr lang="vi-VN" sz="2800" dirty="0"/>
              </a:p>
            </p:txBody>
          </p:sp>
        </mc:Choice>
        <mc:Fallback xmlns="">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3335B3A-E15A-688D-32C4-3BDD94E8249F}"/>
                  </a:ext>
                </a:extLst>
              </p:cNvPr>
              <p:cNvSpPr txBox="1">
                <a:spLocks noRot="1" noChangeAspect="1" noMove="1" noResize="1" noEditPoints="1" noAdjustHandles="1" noChangeArrowheads="1" noChangeShapeType="1" noTextEdit="1"/>
              </p:cNvSpPr>
              <p:nvPr/>
            </p:nvSpPr>
            <p:spPr>
              <a:xfrm>
                <a:off x="300194" y="2314272"/>
                <a:ext cx="4508730" cy="1384995"/>
              </a:xfrm>
              <a:prstGeom prst="rect">
                <a:avLst/>
              </a:prstGeom>
              <a:blipFill>
                <a:blip r:embed="rId9"/>
                <a:stretch>
                  <a:fillRect l="-2703" t="-4846" r="-1351" b="-114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5323B32-C5CD-7B3D-E92D-A75F7B8D3B64}"/>
                  </a:ext>
                </a:extLst>
              </p:cNvPr>
              <p:cNvSpPr txBox="1"/>
              <p:nvPr/>
            </p:nvSpPr>
            <p:spPr>
              <a:xfrm>
                <a:off x="291870" y="3624383"/>
                <a:ext cx="4864330" cy="954107"/>
              </a:xfrm>
              <a:prstGeom prst="rect">
                <a:avLst/>
              </a:prstGeom>
              <a:noFill/>
            </p:spPr>
            <p:txBody>
              <a:bodyPr wrap="square">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Suy ra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12</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oMath>
                </a14:m>
                <a:endParaRPr lang="en-US" sz="2800" i="1" dirty="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endParaRPr>
              </a:p>
              <a:p>
                <a:r>
                  <a:rPr lang="en-US" sz="2800" b="0" dirty="0">
                    <a:solidFill>
                      <a:schemeClr val="tx1">
                        <a:lumMod val="95000"/>
                        <a:lumOff val="5000"/>
                      </a:schemeClr>
                    </a:solidFill>
                    <a:ea typeface="Cambria Math" panose="02040503050406030204" pitchFamily="18" charset="0"/>
                    <a:cs typeface="Times New Roman" panose="02020603050405020304" pitchFamily="18" charset="0"/>
                  </a:rPr>
                  <a:t>                     </a:t>
                </a:r>
                <a14:m>
                  <m:oMath xmlns:m="http://schemas.openxmlformats.org/officeDocument/2006/math">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=25+144=169</m:t>
                    </m:r>
                  </m:oMath>
                </a14:m>
                <a:endParaRPr lang="vi-VN" sz="2800"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5323B32-C5CD-7B3D-E92D-A75F7B8D3B64}"/>
                  </a:ext>
                </a:extLst>
              </p:cNvPr>
              <p:cNvSpPr txBox="1">
                <a:spLocks noRot="1" noChangeAspect="1" noMove="1" noResize="1" noEditPoints="1" noAdjustHandles="1" noChangeArrowheads="1" noChangeShapeType="1" noTextEdit="1"/>
              </p:cNvSpPr>
              <p:nvPr/>
            </p:nvSpPr>
            <p:spPr>
              <a:xfrm>
                <a:off x="291870" y="3624383"/>
                <a:ext cx="4864330" cy="954107"/>
              </a:xfrm>
              <a:prstGeom prst="rect">
                <a:avLst/>
              </a:prstGeom>
              <a:blipFill>
                <a:blip r:embed="rId10"/>
                <a:stretch>
                  <a:fillRect l="-2632" t="-7051"/>
                </a:stretch>
              </a:blipFill>
            </p:spPr>
            <p:txBody>
              <a:bodyPr/>
              <a:lstStyle/>
              <a:p>
                <a:r>
                  <a:rPr lang="en-US">
                    <a:noFill/>
                  </a:rPr>
                  <a:t> </a:t>
                </a:r>
              </a:p>
            </p:txBody>
          </p:sp>
        </mc:Fallback>
      </mc:AlternateContent>
      <p:pic>
        <p:nvPicPr>
          <p:cNvPr id="11" name="Pictur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DD54357-C368-60C7-B0B4-410BA90977C3}"/>
              </a:ext>
            </a:extLst>
          </p:cNvPr>
          <p:cNvPicPr>
            <a:picLocks noChangeAspect="1"/>
          </p:cNvPicPr>
          <p:nvPr/>
        </p:nvPicPr>
        <p:blipFill>
          <a:blip r:embed="rId11"/>
          <a:stretch>
            <a:fillRect/>
          </a:stretch>
        </p:blipFill>
        <p:spPr>
          <a:xfrm>
            <a:off x="5562600" y="2314272"/>
            <a:ext cx="3439668" cy="1850136"/>
          </a:xfrm>
          <a:prstGeom prst="rect">
            <a:avLst/>
          </a:prstGeom>
        </p:spPr>
      </p:pic>
    </p:spTree>
    <p:extLst>
      <p:ext uri="{BB962C8B-B14F-4D97-AF65-F5344CB8AC3E}">
        <p14:creationId xmlns:p14="http://schemas.microsoft.com/office/powerpoint/2010/main" val="276933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bldLst>
      <p:bldP spid="4"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p:nvPr/>
            </p:nvSpPr>
            <p:spPr>
              <a:xfrm>
                <a:off x="314536" y="930672"/>
                <a:ext cx="7076864" cy="954107"/>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LT 1:</a:t>
                </a:r>
                <a:r>
                  <a:rPr lang="en-US" sz="2800" b="1">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Tính độ dài đường chéo của hình vuông có độ dài cạnh là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𝑎</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a:t>
                </a:r>
              </a:p>
            </p:txBody>
          </p:sp>
        </mc:Choice>
        <mc:Fallback xmlns="">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2A9208E-26A8-DDBB-7708-D0360006AF2C}"/>
                  </a:ext>
                </a:extLst>
              </p:cNvPr>
              <p:cNvSpPr txBox="1">
                <a:spLocks noRot="1" noChangeAspect="1" noMove="1" noResize="1" noEditPoints="1" noAdjustHandles="1" noChangeArrowheads="1" noChangeShapeType="1" noTextEdit="1"/>
              </p:cNvSpPr>
              <p:nvPr/>
            </p:nvSpPr>
            <p:spPr>
              <a:xfrm>
                <a:off x="314536" y="930672"/>
                <a:ext cx="7076864" cy="954107"/>
              </a:xfrm>
              <a:prstGeom prst="rect">
                <a:avLst/>
              </a:prstGeom>
              <a:blipFill>
                <a:blip r:embed="rId5"/>
                <a:stretch>
                  <a:fillRect l="-1809" t="-7051" r="-1723" b="-17308"/>
                </a:stretch>
              </a:blipFill>
            </p:spPr>
            <p:txBody>
              <a:bodyPr/>
              <a:lstStyle/>
              <a:p>
                <a:r>
                  <a:rPr lang="en-US">
                    <a:noFill/>
                  </a:rPr>
                  <a:t> </a:t>
                </a:r>
              </a:p>
            </p:txBody>
          </p:sp>
        </mc:Fallback>
      </mc:AlternateContent>
      <p:pic>
        <p:nvPicPr>
          <p:cNvPr id="2" name="Đếm ngược 3 phút có tiếng"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7F735700-832E-95C5-9786-0C00AC315E2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67600" y="819150"/>
            <a:ext cx="1676400" cy="942975"/>
          </a:xfrm>
          <a:prstGeom prst="rect">
            <a:avLst/>
          </a:prstGeom>
        </p:spPr>
      </p:pic>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FABE65E-C03C-EC85-0B38-A5622F4F9E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0177" y="-137951"/>
            <a:ext cx="943823" cy="943823"/>
          </a:xfrm>
          <a:prstGeom prst="rect">
            <a:avLst/>
          </a:prstGeom>
        </p:spPr>
      </p:pic>
      <p:sp>
        <p:nvSpPr>
          <p:cNvPr id="4" name="Rectangl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55DE4BF-DB44-3E1E-1B23-F9A3E3478CFF}"/>
              </a:ext>
            </a:extLst>
          </p:cNvPr>
          <p:cNvSpPr/>
          <p:nvPr/>
        </p:nvSpPr>
        <p:spPr>
          <a:xfrm>
            <a:off x="1371600" y="72351"/>
            <a:ext cx="667997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a:ln/>
                <a:solidFill>
                  <a:srgbClr val="FF0000"/>
                </a:solidFill>
                <a:latin typeface="Times New Roman" panose="02020603050405020304" pitchFamily="18" charset="0"/>
                <a:cs typeface="Times New Roman" panose="02020603050405020304" pitchFamily="18" charset="0"/>
              </a:rPr>
              <a:t>BÀI 1: ĐỊNH LÝ PYTHAGORE (TIẾT 1)</a:t>
            </a:r>
            <a:endParaRPr lang="en-US" sz="2800" b="1" dirty="0">
              <a:ln/>
              <a:solidFill>
                <a:srgbClr val="FF0000"/>
              </a:solidFill>
              <a:latin typeface="Times New Roman" panose="02020603050405020304" pitchFamily="18" charset="0"/>
              <a:cs typeface="Times New Roman" panose="02020603050405020304" pitchFamily="18" charset="0"/>
            </a:endParaRPr>
          </a:p>
        </p:txBody>
      </p:sp>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FFAAEA8-08EB-2C35-20C1-1E444A629D3D}"/>
              </a:ext>
            </a:extLst>
          </p:cNvPr>
          <p:cNvSpPr txBox="1"/>
          <p:nvPr/>
        </p:nvSpPr>
        <p:spPr>
          <a:xfrm>
            <a:off x="291870" y="467146"/>
            <a:ext cx="3331297" cy="523220"/>
          </a:xfrm>
          <a:prstGeom prst="rect">
            <a:avLst/>
          </a:prstGeom>
          <a:noFill/>
        </p:spPr>
        <p:txBody>
          <a:bodyPr wrap="none" rtlCol="0">
            <a:spAutoFit/>
          </a:bodyPr>
          <a:lstStyle/>
          <a:p>
            <a:r>
              <a:rPr lang="en-US" sz="2800" b="1">
                <a:solidFill>
                  <a:srgbClr val="0000FF"/>
                </a:solidFill>
                <a:latin typeface="Times New Roman" panose="02020603050405020304" pitchFamily="18" charset="0"/>
                <a:cs typeface="Times New Roman" panose="02020603050405020304" pitchFamily="18" charset="0"/>
              </a:rPr>
              <a:t>1. Định lý Pythagore</a:t>
            </a:r>
            <a:endParaRPr lang="vi-VN" sz="2800" b="1">
              <a:solidFill>
                <a:srgbClr val="0000FF"/>
              </a:solidFill>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10D890A-57E0-D6CE-8825-A374E911347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490" y="2077369"/>
            <a:ext cx="2768830" cy="2845367"/>
          </a:xfrm>
          <a:prstGeom prst="rect">
            <a:avLst/>
          </a:prstGeom>
          <a:noFill/>
          <a:ln>
            <a:noFill/>
          </a:ln>
        </p:spPr>
      </p:pic>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243BB80-E59C-2D97-2C82-B7626D2288C6}"/>
              </a:ext>
            </a:extLst>
          </p:cNvPr>
          <p:cNvSpPr txBox="1"/>
          <p:nvPr/>
        </p:nvSpPr>
        <p:spPr>
          <a:xfrm>
            <a:off x="3873270" y="1684651"/>
            <a:ext cx="12954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DB504E4-4CFB-48CF-BE05-430A2FA0262F}"/>
                  </a:ext>
                </a:extLst>
              </p:cNvPr>
              <p:cNvSpPr txBox="1"/>
              <p:nvPr/>
            </p:nvSpPr>
            <p:spPr>
              <a:xfrm>
                <a:off x="3429000" y="4393776"/>
                <a:ext cx="3886200" cy="565155"/>
              </a:xfrm>
              <a:prstGeom prst="rect">
                <a:avLst/>
              </a:prstGeom>
              <a:noFill/>
            </p:spPr>
            <p:txBody>
              <a:bodyPr wrap="square" rtlCol="0">
                <a:spAutoFit/>
              </a:bodyPr>
              <a:lstStyle/>
              <a:p>
                <a:pPr algn="just"/>
                <a:r>
                  <a:rPr lang="en-US" sz="2800">
                    <a:solidFill>
                      <a:schemeClr val="tx1"/>
                    </a:solidFill>
                    <a:latin typeface="Times New Roman" panose="02020603050405020304" pitchFamily="18" charset="0"/>
                    <a:cs typeface="Times New Roman" panose="02020603050405020304" pitchFamily="18" charset="0"/>
                  </a:rPr>
                  <a:t>Do đó </a:t>
                </a:r>
                <a14:m>
                  <m:oMath xmlns:m="http://schemas.openxmlformats.org/officeDocument/2006/math">
                    <m:r>
                      <a:rPr lang="en-US" sz="2800" i="1">
                        <a:solidFill>
                          <a:schemeClr val="tx1"/>
                        </a:solidFill>
                        <a:latin typeface="Cambria Math" panose="02040503050406030204" pitchFamily="18" charset="0"/>
                        <a:cs typeface="Times New Roman" panose="02020603050405020304" pitchFamily="18" charset="0"/>
                      </a:rPr>
                      <m:t>𝐴</m:t>
                    </m:r>
                    <m:r>
                      <a:rPr lang="en-US" sz="2800" b="0" i="1" smtClean="0">
                        <a:solidFill>
                          <a:schemeClr val="tx1"/>
                        </a:solidFill>
                        <a:latin typeface="Cambria Math" panose="02040503050406030204" pitchFamily="18" charset="0"/>
                        <a:cs typeface="Times New Roman" panose="02020603050405020304" pitchFamily="18" charset="0"/>
                      </a:rPr>
                      <m:t>𝐶</m:t>
                    </m:r>
                    <m:r>
                      <a:rPr lang="en-US" sz="2800" b="0" i="1" smtClean="0">
                        <a:solidFill>
                          <a:schemeClr val="tx1"/>
                        </a:solidFill>
                        <a:latin typeface="Cambria Math" panose="02040503050406030204" pitchFamily="18" charset="0"/>
                        <a:cs typeface="Times New Roman" panose="02020603050405020304" pitchFamily="18" charset="0"/>
                      </a:rPr>
                      <m:t>=</m:t>
                    </m:r>
                    <m:r>
                      <a:rPr lang="en-US" sz="2800" b="0" i="1" smtClean="0">
                        <a:solidFill>
                          <a:schemeClr val="tx1"/>
                        </a:solidFill>
                        <a:latin typeface="Cambria Math" panose="02040503050406030204" pitchFamily="18" charset="0"/>
                        <a:cs typeface="Times New Roman" panose="02020603050405020304" pitchFamily="18" charset="0"/>
                      </a:rPr>
                      <m:t>𝑎</m:t>
                    </m:r>
                    <m:rad>
                      <m:radPr>
                        <m:degHide m:val="on"/>
                        <m:ctrlPr>
                          <a:rPr lang="en-US" sz="2800" b="0" i="1" smtClean="0">
                            <a:solidFill>
                              <a:schemeClr val="tx1"/>
                            </a:solidFill>
                            <a:latin typeface="Cambria Math" panose="02040503050406030204" pitchFamily="18" charset="0"/>
                            <a:cs typeface="Times New Roman" panose="02020603050405020304" pitchFamily="18" charset="0"/>
                          </a:rPr>
                        </m:ctrlPr>
                      </m:radPr>
                      <m:deg/>
                      <m:e>
                        <m:r>
                          <a:rPr lang="en-US" sz="2800" b="0" i="1" smtClean="0">
                            <a:solidFill>
                              <a:schemeClr val="tx1"/>
                            </a:solidFill>
                            <a:latin typeface="Cambria Math" panose="02040503050406030204" pitchFamily="18" charset="0"/>
                            <a:cs typeface="Times New Roman" panose="02020603050405020304" pitchFamily="18" charset="0"/>
                          </a:rPr>
                          <m:t>2</m:t>
                        </m:r>
                      </m:e>
                    </m:rad>
                    <m:r>
                      <m:rPr>
                        <m:nor/>
                      </m:rPr>
                      <a:rPr lang="en-US" sz="2800" b="0" i="1" smtClean="0">
                        <a:solidFill>
                          <a:schemeClr val="tx1"/>
                        </a:solidFill>
                        <a:latin typeface="Times New Roman" panose="02020603050405020304" pitchFamily="18" charset="0"/>
                        <a:cs typeface="Times New Roman" panose="02020603050405020304" pitchFamily="18" charset="0"/>
                      </a:rPr>
                      <m:t> </m:t>
                    </m:r>
                    <m:r>
                      <m:rPr>
                        <m:nor/>
                      </m:rPr>
                      <a:rPr lang="en-US" sz="2800" b="0" i="0" smtClean="0">
                        <a:solidFill>
                          <a:schemeClr val="tx1"/>
                        </a:solidFill>
                        <a:latin typeface="Cambria Math" panose="02040503050406030204" pitchFamily="18" charset="0"/>
                        <a:cs typeface="Times New Roman" panose="02020603050405020304" pitchFamily="18" charset="0"/>
                      </a:rPr>
                      <m:t>.</m:t>
                    </m:r>
                  </m:oMath>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DB504E4-4CFB-48CF-BE05-430A2FA0262F}"/>
                  </a:ext>
                </a:extLst>
              </p:cNvPr>
              <p:cNvSpPr txBox="1">
                <a:spLocks noRot="1" noChangeAspect="1" noMove="1" noResize="1" noEditPoints="1" noAdjustHandles="1" noChangeArrowheads="1" noChangeShapeType="1" noTextEdit="1"/>
              </p:cNvSpPr>
              <p:nvPr/>
            </p:nvSpPr>
            <p:spPr>
              <a:xfrm>
                <a:off x="3429000" y="4393776"/>
                <a:ext cx="3886200" cy="565155"/>
              </a:xfrm>
              <a:prstGeom prst="rect">
                <a:avLst/>
              </a:prstGeom>
              <a:blipFill>
                <a:blip r:embed="rId9"/>
                <a:stretch>
                  <a:fillRect l="-3297" t="-4348"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3F4F7C9-1BBE-0C4D-75DC-5F9F6C804C4F}"/>
                  </a:ext>
                </a:extLst>
              </p:cNvPr>
              <p:cNvSpPr txBox="1"/>
              <p:nvPr/>
            </p:nvSpPr>
            <p:spPr>
              <a:xfrm>
                <a:off x="3441700" y="2205635"/>
                <a:ext cx="5309450" cy="1384995"/>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Do tam giác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𝐴</m:t>
                    </m:r>
                    <m:r>
                      <a:rPr lang="en-US" sz="2800" i="1">
                        <a:solidFill>
                          <a:schemeClr val="tx1"/>
                        </a:solidFill>
                        <a:latin typeface="Cambria Math" panose="02040503050406030204" pitchFamily="18" charset="0"/>
                        <a:cs typeface="Times New Roman" panose="02020603050405020304" pitchFamily="18" charset="0"/>
                      </a:rPr>
                      <m:t>𝐵𝐶</m:t>
                    </m:r>
                  </m:oMath>
                </a14:m>
                <a:r>
                  <a:rPr lang="en-US" sz="2800">
                    <a:solidFill>
                      <a:schemeClr val="tx1"/>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𝐵</m:t>
                    </m:r>
                  </m:oMath>
                </a14:m>
                <a:r>
                  <a:rPr lang="en-US" sz="2800">
                    <a:solidFill>
                      <a:schemeClr val="tx1"/>
                    </a:solidFill>
                    <a:latin typeface="Times New Roman" panose="02020603050405020304" pitchFamily="18" charset="0"/>
                    <a:cs typeface="Times New Roman" panose="02020603050405020304" pitchFamily="18" charset="0"/>
                  </a:rPr>
                  <a:t> nên theo định lý Pythagore ta có:</a:t>
                </a:r>
              </a:p>
              <a:p>
                <a:pPr algn="ctr"/>
                <a:r>
                  <a:rPr lang="en-US" sz="28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𝐴𝐶</m:t>
                        </m:r>
                      </m:e>
                      <m:sup>
                        <m:r>
                          <a:rPr lang="en-US" sz="2800" i="1" smtClean="0">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𝐴𝐵</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 </m:t>
                        </m:r>
                        <m:r>
                          <a:rPr lang="en-US" sz="2800" b="0" i="1" smtClean="0">
                            <a:solidFill>
                              <a:schemeClr val="tx1"/>
                            </a:solidFill>
                            <a:latin typeface="Cambria Math" panose="02040503050406030204" pitchFamily="18" charset="0"/>
                            <a:cs typeface="Times New Roman" panose="02020603050405020304" pitchFamily="18" charset="0"/>
                          </a:rPr>
                          <m:t>𝐵𝐶</m:t>
                        </m:r>
                      </m:e>
                      <m:sup>
                        <m:r>
                          <a:rPr lang="en-US" sz="2800" i="1">
                            <a:solidFill>
                              <a:schemeClr val="tx1"/>
                            </a:solidFill>
                            <a:latin typeface="Cambria Math" panose="02040503050406030204" pitchFamily="18" charset="0"/>
                            <a:cs typeface="Times New Roman" panose="02020603050405020304" pitchFamily="18" charset="0"/>
                          </a:rPr>
                          <m:t>2</m:t>
                        </m:r>
                      </m:sup>
                    </m:sSup>
                  </m:oMath>
                </a14:m>
                <a:endParaRPr lang="vi-VN" sz="2800">
                  <a:solidFill>
                    <a:schemeClr val="tx1"/>
                  </a:solidFill>
                </a:endParaRPr>
              </a:p>
            </p:txBody>
          </p:sp>
        </mc:Choice>
        <mc:Fallback xmlns="">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3F4F7C9-1BBE-0C4D-75DC-5F9F6C804C4F}"/>
                  </a:ext>
                </a:extLst>
              </p:cNvPr>
              <p:cNvSpPr txBox="1">
                <a:spLocks noRot="1" noChangeAspect="1" noMove="1" noResize="1" noEditPoints="1" noAdjustHandles="1" noChangeArrowheads="1" noChangeShapeType="1" noTextEdit="1"/>
              </p:cNvSpPr>
              <p:nvPr/>
            </p:nvSpPr>
            <p:spPr>
              <a:xfrm>
                <a:off x="3441700" y="2205635"/>
                <a:ext cx="5309450" cy="1384995"/>
              </a:xfrm>
              <a:prstGeom prst="rect">
                <a:avLst/>
              </a:prstGeom>
              <a:blipFill>
                <a:blip r:embed="rId10"/>
                <a:stretch>
                  <a:fillRect l="-2411" t="-4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AD73462-1DC7-7E4E-22B8-C96BF4B0898D}"/>
                  </a:ext>
                </a:extLst>
              </p:cNvPr>
              <p:cNvSpPr txBox="1"/>
              <p:nvPr/>
            </p:nvSpPr>
            <p:spPr>
              <a:xfrm>
                <a:off x="3429000" y="3730593"/>
                <a:ext cx="5239908" cy="523220"/>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Suy ra </a:t>
                </a:r>
                <a14:m>
                  <m:oMath xmlns:m="http://schemas.openxmlformats.org/officeDocument/2006/math">
                    <m:sSup>
                      <m:sSupPr>
                        <m:ctrlPr>
                          <a:rPr lang="en-US" sz="280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𝐴𝐶</m:t>
                        </m:r>
                      </m:e>
                      <m:sup>
                        <m:r>
                          <a:rPr lang="en-US" sz="2800" i="1" smtClean="0">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𝑎</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 +</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 </m:t>
                        </m:r>
                        <m:r>
                          <a:rPr lang="en-US" sz="2800" b="0" i="1" smtClean="0">
                            <a:solidFill>
                              <a:schemeClr val="tx1"/>
                            </a:solidFill>
                            <a:latin typeface="Cambria Math" panose="02040503050406030204" pitchFamily="18" charset="0"/>
                            <a:cs typeface="Times New Roman" panose="02020603050405020304" pitchFamily="18" charset="0"/>
                          </a:rPr>
                          <m:t>𝑎</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 =</m:t>
                    </m:r>
                    <m:sSup>
                      <m:sSupPr>
                        <m:ctrlPr>
                          <a:rPr lang="en-US" sz="2800" i="1">
                            <a:solidFill>
                              <a:schemeClr val="tx1"/>
                            </a:solidFill>
                            <a:latin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cs typeface="Times New Roman" panose="02020603050405020304" pitchFamily="18" charset="0"/>
                          </a:rPr>
                          <m:t> </m:t>
                        </m:r>
                        <m:r>
                          <a:rPr lang="en-US" sz="2800" b="0" i="1" smtClean="0">
                            <a:solidFill>
                              <a:schemeClr val="tx1"/>
                            </a:solidFill>
                            <a:latin typeface="Cambria Math" panose="02040503050406030204" pitchFamily="18" charset="0"/>
                            <a:cs typeface="Times New Roman" panose="02020603050405020304" pitchFamily="18" charset="0"/>
                          </a:rPr>
                          <m:t>2</m:t>
                        </m:r>
                        <m:r>
                          <a:rPr lang="en-US" sz="2800" i="1">
                            <a:solidFill>
                              <a:schemeClr val="tx1"/>
                            </a:solidFill>
                            <a:latin typeface="Cambria Math" panose="02040503050406030204" pitchFamily="18" charset="0"/>
                            <a:cs typeface="Times New Roman" panose="02020603050405020304" pitchFamily="18" charset="0"/>
                          </a:rPr>
                          <m:t>𝑎</m:t>
                        </m:r>
                      </m:e>
                      <m:sup>
                        <m:r>
                          <a:rPr lang="en-US" sz="2800" i="1">
                            <a:solidFill>
                              <a:schemeClr val="tx1"/>
                            </a:solidFill>
                            <a:latin typeface="Cambria Math" panose="02040503050406030204" pitchFamily="18" charset="0"/>
                            <a:cs typeface="Times New Roman" panose="02020603050405020304" pitchFamily="18" charset="0"/>
                          </a:rPr>
                          <m:t>2</m:t>
                        </m:r>
                      </m:sup>
                    </m:sSup>
                  </m:oMath>
                </a14:m>
                <a:endParaRPr lang="vi-VN" sz="2800" i="1">
                  <a:solidFill>
                    <a:schemeClr val="tx1"/>
                  </a:solidFill>
                  <a:latin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AD73462-1DC7-7E4E-22B8-C96BF4B0898D}"/>
                  </a:ext>
                </a:extLst>
              </p:cNvPr>
              <p:cNvSpPr txBox="1">
                <a:spLocks noRot="1" noChangeAspect="1" noMove="1" noResize="1" noEditPoints="1" noAdjustHandles="1" noChangeArrowheads="1" noChangeShapeType="1" noTextEdit="1"/>
              </p:cNvSpPr>
              <p:nvPr/>
            </p:nvSpPr>
            <p:spPr>
              <a:xfrm>
                <a:off x="3429000" y="3730593"/>
                <a:ext cx="5239908" cy="523220"/>
              </a:xfrm>
              <a:prstGeom prst="rect">
                <a:avLst/>
              </a:prstGeom>
              <a:blipFill>
                <a:blip r:embed="rId11"/>
                <a:stretch>
                  <a:fillRect l="-2445" t="-12791" b="-31395"/>
                </a:stretch>
              </a:blipFill>
            </p:spPr>
            <p:txBody>
              <a:bodyPr/>
              <a:lstStyle/>
              <a:p>
                <a:r>
                  <a:rPr lang="en-US">
                    <a:noFill/>
                  </a:rPr>
                  <a:t> </a:t>
                </a:r>
              </a:p>
            </p:txBody>
          </p:sp>
        </mc:Fallback>
      </mc:AlternateContent>
    </p:spTree>
    <p:extLst>
      <p:ext uri="{BB962C8B-B14F-4D97-AF65-F5344CB8AC3E}">
        <p14:creationId xmlns:p14="http://schemas.microsoft.com/office/powerpoint/2010/main" val="37063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bldLst>
      <p:bldP spid="7" grpId="0"/>
      <p:bldP spid="8"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1ABD889-CCEB-4BFD-B139-AA3762F04A82}"/>
              </a:ext>
            </a:extLst>
          </p:cNvPr>
          <p:cNvSpPr/>
          <p:nvPr/>
        </p:nvSpPr>
        <p:spPr>
          <a:xfrm rot="5400000">
            <a:off x="-56438" y="54154"/>
            <a:ext cx="2701390" cy="2593086"/>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96778" y="875020"/>
            <a:ext cx="2914977" cy="596823"/>
          </a:xfrm>
          <a:prstGeom prst="rect">
            <a:avLst/>
          </a:prstGeom>
        </p:spPr>
      </p:pic>
      <p:graphicFrame>
        <p:nvGraphicFramePr>
          <p:cNvPr id="8" name="Diagram 7" descr="OPL20U25GSXzBJYl68kk8uQGfFKzs7yb1M4KJWUiLk6ZEvGF+qCIPSnY57AbBFCvTW$15.2023.9$9+K4lPs7H94VUqPe2XwIsfPRnrXQE//QTEXxb8/8N4CNc6FpgZahzpTjFhMzSA7T/nHJa11DE8Ng2TP3iAmRczFlmslSuUNOgUeb6yRvs0="/>
          <p:cNvGraphicFramePr/>
          <p:nvPr>
            <p:extLst>
              <p:ext uri="{D42A27DB-BD31-4B8C-83A1-F6EECF244321}">
                <p14:modId xmlns:p14="http://schemas.microsoft.com/office/powerpoint/2010/main" val="2801131884"/>
              </p:ext>
            </p:extLst>
          </p:nvPr>
        </p:nvGraphicFramePr>
        <p:xfrm>
          <a:off x="2457131" y="246139"/>
          <a:ext cx="6403086"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E5C9E7A5-AF2E-4D50-8726-C7D64A106B64}"/>
                                            </p:graphicEl>
                                          </p:spTgt>
                                        </p:tgtEl>
                                        <p:attrNameLst>
                                          <p:attrName>style.visibility</p:attrName>
                                        </p:attrNameLst>
                                      </p:cBhvr>
                                      <p:to>
                                        <p:strVal val="visible"/>
                                      </p:to>
                                    </p:set>
                                    <p:animEffect transition="in" filter="fade">
                                      <p:cBhvr>
                                        <p:cTn id="7" dur="1000"/>
                                        <p:tgtEl>
                                          <p:spTgt spid="8">
                                            <p:graphicEl>
                                              <a:dgm id="{E5C9E7A5-AF2E-4D50-8726-C7D64A106B64}"/>
                                            </p:graphicEl>
                                          </p:spTgt>
                                        </p:tgtEl>
                                      </p:cBhvr>
                                    </p:animEffect>
                                    <p:anim calcmode="lin" valueType="num">
                                      <p:cBhvr>
                                        <p:cTn id="8" dur="1000" fill="hold"/>
                                        <p:tgtEl>
                                          <p:spTgt spid="8">
                                            <p:graphicEl>
                                              <a:dgm id="{E5C9E7A5-AF2E-4D50-8726-C7D64A106B64}"/>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E5C9E7A5-AF2E-4D50-8726-C7D64A106B6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0DFB8EA2-E9F4-4E7D-B5BF-ABC527E44C63}"/>
                                            </p:graphicEl>
                                          </p:spTgt>
                                        </p:tgtEl>
                                        <p:attrNameLst>
                                          <p:attrName>style.visibility</p:attrName>
                                        </p:attrNameLst>
                                      </p:cBhvr>
                                      <p:to>
                                        <p:strVal val="visible"/>
                                      </p:to>
                                    </p:set>
                                    <p:animEffect transition="in" filter="fade">
                                      <p:cBhvr>
                                        <p:cTn id="14" dur="1000"/>
                                        <p:tgtEl>
                                          <p:spTgt spid="8">
                                            <p:graphicEl>
                                              <a:dgm id="{0DFB8EA2-E9F4-4E7D-B5BF-ABC527E44C63}"/>
                                            </p:graphicEl>
                                          </p:spTgt>
                                        </p:tgtEl>
                                      </p:cBhvr>
                                    </p:animEffect>
                                    <p:anim calcmode="lin" valueType="num">
                                      <p:cBhvr>
                                        <p:cTn id="15" dur="1000" fill="hold"/>
                                        <p:tgtEl>
                                          <p:spTgt spid="8">
                                            <p:graphicEl>
                                              <a:dgm id="{0DFB8EA2-E9F4-4E7D-B5BF-ABC527E44C63}"/>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0DFB8EA2-E9F4-4E7D-B5BF-ABC527E44C63}"/>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D2408717-B530-41AC-B5CE-E14FAEC5B062}"/>
                                            </p:graphicEl>
                                          </p:spTgt>
                                        </p:tgtEl>
                                        <p:attrNameLst>
                                          <p:attrName>style.visibility</p:attrName>
                                        </p:attrNameLst>
                                      </p:cBhvr>
                                      <p:to>
                                        <p:strVal val="visible"/>
                                      </p:to>
                                    </p:set>
                                    <p:animEffect transition="in" filter="fade">
                                      <p:cBhvr>
                                        <p:cTn id="21" dur="1000"/>
                                        <p:tgtEl>
                                          <p:spTgt spid="8">
                                            <p:graphicEl>
                                              <a:dgm id="{D2408717-B530-41AC-B5CE-E14FAEC5B062}"/>
                                            </p:graphicEl>
                                          </p:spTgt>
                                        </p:tgtEl>
                                      </p:cBhvr>
                                    </p:animEffect>
                                    <p:anim calcmode="lin" valueType="num">
                                      <p:cBhvr>
                                        <p:cTn id="22" dur="1000" fill="hold"/>
                                        <p:tgtEl>
                                          <p:spTgt spid="8">
                                            <p:graphicEl>
                                              <a:dgm id="{D2408717-B530-41AC-B5CE-E14FAEC5B062}"/>
                                            </p:graphicEl>
                                          </p:spTgt>
                                        </p:tgtEl>
                                        <p:attrNameLst>
                                          <p:attrName>ppt_x</p:attrName>
                                        </p:attrNameLst>
                                      </p:cBhvr>
                                      <p:tavLst>
                                        <p:tav tm="0">
                                          <p:val>
                                            <p:strVal val="#ppt_x"/>
                                          </p:val>
                                        </p:tav>
                                        <p:tav tm="100000">
                                          <p:val>
                                            <p:strVal val="#ppt_x"/>
                                          </p:val>
                                        </p:tav>
                                      </p:tavLst>
                                    </p:anim>
                                    <p:anim calcmode="lin" valueType="num">
                                      <p:cBhvr>
                                        <p:cTn id="23" dur="1000" fill="hold"/>
                                        <p:tgtEl>
                                          <p:spTgt spid="8">
                                            <p:graphicEl>
                                              <a:dgm id="{D2408717-B530-41AC-B5CE-E14FAEC5B062}"/>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graphicEl>
                                              <a:dgm id="{8F3B6D51-6576-4847-95F8-097004C88A78}"/>
                                            </p:graphicEl>
                                          </p:spTgt>
                                        </p:tgtEl>
                                        <p:attrNameLst>
                                          <p:attrName>style.visibility</p:attrName>
                                        </p:attrNameLst>
                                      </p:cBhvr>
                                      <p:to>
                                        <p:strVal val="visible"/>
                                      </p:to>
                                    </p:set>
                                    <p:animEffect transition="in" filter="fade">
                                      <p:cBhvr>
                                        <p:cTn id="28" dur="1000"/>
                                        <p:tgtEl>
                                          <p:spTgt spid="8">
                                            <p:graphicEl>
                                              <a:dgm id="{8F3B6D51-6576-4847-95F8-097004C88A78}"/>
                                            </p:graphicEl>
                                          </p:spTgt>
                                        </p:tgtEl>
                                      </p:cBhvr>
                                    </p:animEffect>
                                    <p:anim calcmode="lin" valueType="num">
                                      <p:cBhvr>
                                        <p:cTn id="29" dur="1000" fill="hold"/>
                                        <p:tgtEl>
                                          <p:spTgt spid="8">
                                            <p:graphicEl>
                                              <a:dgm id="{8F3B6D51-6576-4847-95F8-097004C88A78}"/>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8F3B6D51-6576-4847-95F8-097004C88A7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p:nvPr/>
            </p:nvSpPr>
            <p:spPr>
              <a:xfrm>
                <a:off x="152400" y="595571"/>
                <a:ext cx="8537594" cy="2246769"/>
              </a:xfrm>
              <a:prstGeom prst="rect">
                <a:avLst/>
              </a:prstGeom>
              <a:noFill/>
            </p:spPr>
            <p:txBody>
              <a:bodyPr wrap="square" rtlCol="0">
                <a:spAutoFit/>
              </a:bodyPr>
              <a:lstStyle/>
              <a:p>
                <a:pPr algn="just"/>
                <a:r>
                  <a:rPr lang="en-US" sz="2800" b="1" dirty="0">
                    <a:solidFill>
                      <a:srgbClr val="C00000"/>
                    </a:solidFill>
                    <a:latin typeface="Times New Roman" panose="02020603050405020304" pitchFamily="18" charset="0"/>
                    <a:cs typeface="Times New Roman" panose="02020603050405020304" pitchFamily="18" charset="0"/>
                  </a:rPr>
                  <a:t>BT 1: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Cho tam giác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𝐴𝐵𝐶</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Tìm độ dài cạnh còn lại trong mỗi trường hợp sau:</a:t>
                </a:r>
              </a:p>
              <a:p>
                <a:pPr algn="just"/>
                <a:r>
                  <a:rPr lang="en-US" sz="2800" b="0" dirty="0">
                    <a:solidFill>
                      <a:schemeClr val="tx1">
                        <a:lumMod val="95000"/>
                        <a:lumOff val="5000"/>
                      </a:schemeClr>
                    </a:solidFill>
                    <a:latin typeface="Times New Roman" panose="02020603050405020304" pitchFamily="18" charset="0"/>
                    <a:cs typeface="Times New Roman" panose="02020603050405020304" pitchFamily="18" charset="0"/>
                  </a:rPr>
                  <a:t>a)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=8 </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=17 </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 </m:t>
                    </m:r>
                  </m:oMath>
                </a14:m>
                <a:endParaRPr lang="en-US" sz="2800" b="0" i="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2800" b="0" dirty="0">
                    <a:solidFill>
                      <a:schemeClr val="tx1">
                        <a:lumMod val="95000"/>
                        <a:lumOff val="5000"/>
                      </a:schemeClr>
                    </a:solidFill>
                    <a:latin typeface="Times New Roman" panose="02020603050405020304" pitchFamily="18" charset="0"/>
                    <a:cs typeface="Times New Roman" panose="02020603050405020304" pitchFamily="18" charset="0"/>
                  </a:rPr>
                  <a:t>b) </a:t>
                </a:r>
                <a14:m>
                  <m:oMath xmlns:m="http://schemas.openxmlformats.org/officeDocument/2006/math">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=20 </m:t>
                    </m:r>
                    <m:r>
                      <m:rPr>
                        <m:nor/>
                      </m:rPr>
                      <a:rPr lang="en-US" sz="2800" i="0">
                        <a:solidFill>
                          <a:schemeClr val="tx1">
                            <a:lumMod val="95000"/>
                            <a:lumOff val="5000"/>
                          </a:schemeClr>
                        </a:solidFill>
                        <a:latin typeface="Times New Roman" panose="02020603050405020304" pitchFamily="18" charset="0"/>
                        <a:cs typeface="Times New Roman" panose="02020603050405020304" pitchFamily="18" charset="0"/>
                      </a:rPr>
                      <m:t>cm</m:t>
                    </m:r>
                    <m:r>
                      <m:rPr>
                        <m:nor/>
                      </m:rPr>
                      <a:rPr lang="en-US" sz="2800" i="0">
                        <a:solidFill>
                          <a:schemeClr val="tx1">
                            <a:lumMod val="95000"/>
                            <a:lumOff val="5000"/>
                          </a:schemeClr>
                        </a:solidFill>
                        <a:latin typeface="Times New Roman" panose="02020603050405020304" pitchFamily="18" charset="0"/>
                        <a:cs typeface="Times New Roman" panose="02020603050405020304" pitchFamily="18" charset="0"/>
                      </a:rPr>
                      <m:t>, </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𝐴𝐶</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=21 </m:t>
                    </m:r>
                    <m:r>
                      <m:rPr>
                        <m:nor/>
                      </m:rPr>
                      <a:rPr lang="en-US" sz="2800" i="0">
                        <a:solidFill>
                          <a:schemeClr val="tx1">
                            <a:lumMod val="95000"/>
                            <a:lumOff val="5000"/>
                          </a:schemeClr>
                        </a:solidFill>
                        <a:latin typeface="Times New Roman" panose="02020603050405020304" pitchFamily="18" charset="0"/>
                        <a:cs typeface="Times New Roman" panose="02020603050405020304" pitchFamily="18" charset="0"/>
                      </a:rPr>
                      <m:t>cm</m:t>
                    </m:r>
                    <m:r>
                      <m:rPr>
                        <m:nor/>
                      </m:rPr>
                      <a:rPr lang="en-US" sz="2800" i="0">
                        <a:solidFill>
                          <a:schemeClr val="tx1">
                            <a:lumMod val="95000"/>
                            <a:lumOff val="5000"/>
                          </a:schemeClr>
                        </a:solidFill>
                        <a:latin typeface="Times New Roman" panose="02020603050405020304" pitchFamily="18" charset="0"/>
                        <a:cs typeface="Times New Roman" panose="02020603050405020304" pitchFamily="18" charset="0"/>
                      </a:rPr>
                      <m:t>; </m:t>
                    </m:r>
                  </m:oMath>
                </a14:m>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2800" b="0" dirty="0">
                    <a:solidFill>
                      <a:schemeClr val="tx1">
                        <a:lumMod val="95000"/>
                        <a:lumOff val="5000"/>
                      </a:schemeClr>
                    </a:solidFill>
                    <a:latin typeface="Times New Roman" panose="02020603050405020304" pitchFamily="18" charset="0"/>
                    <a:cs typeface="Times New Roman" panose="02020603050405020304" pitchFamily="18" charset="0"/>
                  </a:rPr>
                  <a:t>c) </a:t>
                </a:r>
                <a14:m>
                  <m:oMath xmlns:m="http://schemas.openxmlformats.org/officeDocument/2006/math">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6</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mc:Choice>
        <mc:Fallback xmlns="">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a:spLocks noRot="1" noChangeAspect="1" noMove="1" noResize="1" noEditPoints="1" noAdjustHandles="1" noChangeArrowheads="1" noChangeShapeType="1" noTextEdit="1"/>
              </p:cNvSpPr>
              <p:nvPr/>
            </p:nvSpPr>
            <p:spPr>
              <a:xfrm>
                <a:off x="152400" y="595571"/>
                <a:ext cx="8537594" cy="2246769"/>
              </a:xfrm>
              <a:prstGeom prst="rect">
                <a:avLst/>
              </a:prstGeom>
              <a:blipFill>
                <a:blip r:embed="rId3"/>
                <a:stretch>
                  <a:fillRect l="-1428" t="-2989" r="-1356" b="-6793"/>
                </a:stretch>
              </a:blipFill>
            </p:spPr>
            <p:txBody>
              <a:bodyPr/>
              <a:lstStyle/>
              <a:p>
                <a:r>
                  <a:rPr lang="en-US">
                    <a:noFill/>
                  </a:rPr>
                  <a:t> </a:t>
                </a:r>
              </a:p>
            </p:txBody>
          </p:sp>
        </mc:Fallback>
      </mc:AlternateContent>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7C4643F-1CBC-6071-85F4-2401CFF606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228600" y="3335595"/>
            <a:ext cx="1676400" cy="1676400"/>
          </a:xfrm>
          <a:prstGeom prst="rect">
            <a:avLst/>
          </a:prstGeom>
        </p:spPr>
      </p:pic>
      <p:sp>
        <p:nvSpPr>
          <p:cNvPr id="8" name="Rectangl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7295D99-6B8B-9F2B-7A52-568F75607FEF}"/>
              </a:ext>
            </a:extLst>
          </p:cNvPr>
          <p:cNvSpPr/>
          <p:nvPr/>
        </p:nvSpPr>
        <p:spPr>
          <a:xfrm>
            <a:off x="0" y="-19050"/>
            <a:ext cx="9144000" cy="523220"/>
          </a:xfrm>
          <a:prstGeom prst="rect">
            <a:avLst/>
          </a:prstGeom>
          <a:solidFill>
            <a:srgbClr val="3CA84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34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p:nvPr/>
        </p:nvSpPr>
        <p:spPr>
          <a:xfrm>
            <a:off x="228600" y="595571"/>
            <a:ext cx="12192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1:</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DB3F261-1B06-3723-D065-697A2C2B9607}"/>
              </a:ext>
            </a:extLst>
          </p:cNvPr>
          <p:cNvSpPr txBox="1"/>
          <p:nvPr/>
        </p:nvSpPr>
        <p:spPr>
          <a:xfrm>
            <a:off x="3962400" y="595571"/>
            <a:ext cx="12192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91EA43F-D50A-A6E3-0F2F-7EB31E10F67C}"/>
                  </a:ext>
                </a:extLst>
              </p:cNvPr>
              <p:cNvSpPr txBox="1"/>
              <p:nvPr/>
            </p:nvSpPr>
            <p:spPr>
              <a:xfrm>
                <a:off x="258062" y="1050806"/>
                <a:ext cx="6218938" cy="523220"/>
              </a:xfrm>
              <a:prstGeom prst="rect">
                <a:avLst/>
              </a:prstGeom>
              <a:noFill/>
            </p:spPr>
            <p:txBody>
              <a:bodyPr wrap="square" rtlCol="0">
                <a:spAutoFit/>
              </a:bodyPr>
              <a:lstStyle/>
              <a:p>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Ta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=8 </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=17 </m:t>
                    </m:r>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mc:Choice>
        <mc:Fallback xmlns="">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91EA43F-D50A-A6E3-0F2F-7EB31E10F67C}"/>
                  </a:ext>
                </a:extLst>
              </p:cNvPr>
              <p:cNvSpPr txBox="1">
                <a:spLocks noRot="1" noChangeAspect="1" noMove="1" noResize="1" noEditPoints="1" noAdjustHandles="1" noChangeArrowheads="1" noChangeShapeType="1" noTextEdit="1"/>
              </p:cNvSpPr>
              <p:nvPr/>
            </p:nvSpPr>
            <p:spPr>
              <a:xfrm>
                <a:off x="258062" y="1050806"/>
                <a:ext cx="6218938" cy="523220"/>
              </a:xfrm>
              <a:prstGeom prst="rect">
                <a:avLst/>
              </a:prstGeom>
              <a:blipFill>
                <a:blip r:embed="rId3"/>
                <a:stretch>
                  <a:fillRect l="-1959"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55E6872-EF5C-AB19-1CBD-2161B39631B4}"/>
                  </a:ext>
                </a:extLst>
              </p:cNvPr>
              <p:cNvSpPr txBox="1"/>
              <p:nvPr/>
            </p:nvSpPr>
            <p:spPr>
              <a:xfrm>
                <a:off x="258062" y="4220458"/>
                <a:ext cx="4809237" cy="568169"/>
              </a:xfrm>
              <a:prstGeom prst="rect">
                <a:avLst/>
              </a:prstGeom>
              <a:noFill/>
            </p:spPr>
            <p:txBody>
              <a:bodyPr wrap="square" rtlCol="0">
                <a:spAutoFit/>
              </a:bodyPr>
              <a:lstStyle/>
              <a:p>
                <a:pPr algn="just"/>
                <a:r>
                  <a:rPr lang="en-US" sz="2800">
                    <a:solidFill>
                      <a:schemeClr val="tx1">
                        <a:lumMod val="95000"/>
                        <a:lumOff val="5000"/>
                      </a:schemeClr>
                    </a:solidFill>
                    <a:latin typeface="Times New Roman" panose="02020603050405020304" pitchFamily="18" charset="0"/>
                    <a:cs typeface="Times New Roman" panose="02020603050405020304" pitchFamily="18" charset="0"/>
                  </a:rPr>
                  <a:t>Do đó </a:t>
                </a:r>
                <a14:m>
                  <m:oMath xmlns:m="http://schemas.openxmlformats.org/officeDocument/2006/math">
                    <m:r>
                      <a:rPr lang="en-US" sz="2800" i="1">
                        <a:solidFill>
                          <a:schemeClr val="tx1">
                            <a:lumMod val="95000"/>
                            <a:lumOff val="5000"/>
                          </a:schemeClr>
                        </a:solidFill>
                        <a:latin typeface="Cambria Math" panose="02040503050406030204" pitchFamily="18" charset="0"/>
                        <a:cs typeface="Times New Roman" panose="02020603050405020304" pitchFamily="18" charset="0"/>
                      </a:rPr>
                      <m:t>𝐴</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ad>
                      <m:radPr>
                        <m:degHide m:val="on"/>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225</m:t>
                        </m:r>
                      </m:e>
                    </m:rad>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=15 </m:t>
                    </m:r>
                    <m:d>
                      <m:d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dPr>
                      <m:e>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e>
                    </m:d>
                  </m:oMath>
                </a14:m>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55E6872-EF5C-AB19-1CBD-2161B39631B4}"/>
                  </a:ext>
                </a:extLst>
              </p:cNvPr>
              <p:cNvSpPr txBox="1">
                <a:spLocks noRot="1" noChangeAspect="1" noMove="1" noResize="1" noEditPoints="1" noAdjustHandles="1" noChangeArrowheads="1" noChangeShapeType="1" noTextEdit="1"/>
              </p:cNvSpPr>
              <p:nvPr/>
            </p:nvSpPr>
            <p:spPr>
              <a:xfrm>
                <a:off x="258062" y="4220458"/>
                <a:ext cx="4809237" cy="568169"/>
              </a:xfrm>
              <a:prstGeom prst="rect">
                <a:avLst/>
              </a:prstGeom>
              <a:blipFill>
                <a:blip r:embed="rId4"/>
                <a:stretch>
                  <a:fillRect l="-2535" t="-2128" b="-287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CBD61A9-7FAD-50F5-6D04-F450C8E450D1}"/>
                  </a:ext>
                </a:extLst>
              </p:cNvPr>
              <p:cNvSpPr txBox="1"/>
              <p:nvPr/>
            </p:nvSpPr>
            <p:spPr>
              <a:xfrm>
                <a:off x="228601" y="1502916"/>
                <a:ext cx="4482984" cy="1384995"/>
              </a:xfrm>
              <a:prstGeom prst="rect">
                <a:avLst/>
              </a:prstGeom>
              <a:noFill/>
            </p:spPr>
            <p:txBody>
              <a:bodyPr wrap="square">
                <a:spAutoFit/>
              </a:bodyPr>
              <a:lstStyle/>
              <a:p>
                <a:pPr algn="just"/>
                <a:r>
                  <a:rPr lang="en-US" sz="2800">
                    <a:solidFill>
                      <a:schemeClr val="tx1">
                        <a:lumMod val="95000"/>
                        <a:lumOff val="5000"/>
                      </a:schemeClr>
                    </a:solidFill>
                    <a:latin typeface="Times New Roman" panose="02020603050405020304" pitchFamily="18" charset="0"/>
                    <a:cs typeface="Times New Roman" panose="02020603050405020304" pitchFamily="18" charset="0"/>
                  </a:rPr>
                  <a:t>Do tam giác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𝐵𝐶</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nên theo định lý Pythagore ta có: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oMath>
                </a14:m>
                <a:endParaRPr lang="vi-VN" sz="2800"/>
              </a:p>
            </p:txBody>
          </p:sp>
        </mc:Choice>
        <mc:Fallback xmlns="">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CBD61A9-7FAD-50F5-6D04-F450C8E450D1}"/>
                  </a:ext>
                </a:extLst>
              </p:cNvPr>
              <p:cNvSpPr txBox="1">
                <a:spLocks noRot="1" noChangeAspect="1" noMove="1" noResize="1" noEditPoints="1" noAdjustHandles="1" noChangeArrowheads="1" noChangeShapeType="1" noTextEdit="1"/>
              </p:cNvSpPr>
              <p:nvPr/>
            </p:nvSpPr>
            <p:spPr>
              <a:xfrm>
                <a:off x="228601" y="1502916"/>
                <a:ext cx="4482984" cy="1384995"/>
              </a:xfrm>
              <a:prstGeom prst="rect">
                <a:avLst/>
              </a:prstGeom>
              <a:blipFill>
                <a:blip r:embed="rId5"/>
                <a:stretch>
                  <a:fillRect l="-2857" t="-4846" r="-2721" b="-114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79A3C72-B507-1AA2-8560-73B9F3782485}"/>
                  </a:ext>
                </a:extLst>
              </p:cNvPr>
              <p:cNvSpPr txBox="1"/>
              <p:nvPr/>
            </p:nvSpPr>
            <p:spPr>
              <a:xfrm>
                <a:off x="299356" y="2816801"/>
                <a:ext cx="4272644" cy="523220"/>
              </a:xfrm>
              <a:prstGeom prst="rect">
                <a:avLst/>
              </a:prstGeom>
              <a:noFill/>
            </p:spPr>
            <p:txBody>
              <a:bodyPr wrap="square">
                <a:spAutoFit/>
              </a:bodyPr>
              <a:lstStyle/>
              <a:p>
                <a:r>
                  <a:rPr lang="en-US" sz="2800">
                    <a:solidFill>
                      <a:schemeClr val="tx1">
                        <a:lumMod val="95000"/>
                        <a:lumOff val="5000"/>
                      </a:schemeClr>
                    </a:solidFill>
                    <a:latin typeface="Times New Roman" panose="02020603050405020304" pitchFamily="18" charset="0"/>
                    <a:cs typeface="Times New Roman" panose="02020603050405020304" pitchFamily="18" charset="0"/>
                  </a:rPr>
                  <a:t>Suy ra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17</m:t>
                        </m:r>
                      </m:e>
                      <m:sup>
                        <m: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8</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oMath>
                </a14:m>
                <a:endParaRPr lang="vi-VN" sz="2800">
                  <a:latin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79A3C72-B507-1AA2-8560-73B9F3782485}"/>
                  </a:ext>
                </a:extLst>
              </p:cNvPr>
              <p:cNvSpPr txBox="1">
                <a:spLocks noRot="1" noChangeAspect="1" noMove="1" noResize="1" noEditPoints="1" noAdjustHandles="1" noChangeArrowheads="1" noChangeShapeType="1" noTextEdit="1"/>
              </p:cNvSpPr>
              <p:nvPr/>
            </p:nvSpPr>
            <p:spPr>
              <a:xfrm>
                <a:off x="299356" y="2816801"/>
                <a:ext cx="4272644" cy="523220"/>
              </a:xfrm>
              <a:prstGeom prst="rect">
                <a:avLst/>
              </a:prstGeom>
              <a:blipFill>
                <a:blip r:embed="rId6"/>
                <a:stretch>
                  <a:fillRect l="-2853"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3EB36CC-049E-8158-99E5-661AA709D19C}"/>
                  </a:ext>
                </a:extLst>
              </p:cNvPr>
              <p:cNvSpPr txBox="1"/>
              <p:nvPr/>
            </p:nvSpPr>
            <p:spPr>
              <a:xfrm>
                <a:off x="283463" y="3307865"/>
                <a:ext cx="4136138" cy="95410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2800" i="0" smtClean="0">
                          <a:solidFill>
                            <a:schemeClr val="tx1">
                              <a:lumMod val="95000"/>
                              <a:lumOff val="5000"/>
                            </a:schemeClr>
                          </a:solidFill>
                          <a:latin typeface="Times New Roman" panose="020206030504050203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17</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8</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oMath>
                  </m:oMathPara>
                </a14:m>
                <a:endPar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endParaRPr>
              </a:p>
              <a:p>
                <a:r>
                  <a:rPr lang="en-US" sz="2800" b="0">
                    <a:solidFill>
                      <a:schemeClr val="tx1">
                        <a:lumMod val="95000"/>
                        <a:lumOff val="5000"/>
                      </a:schemeClr>
                    </a:solidFill>
                    <a:ea typeface="Cambria Math" panose="02040503050406030204" pitchFamily="18" charset="0"/>
                    <a:cs typeface="Times New Roman" panose="02020603050405020304" pitchFamily="18" charset="0"/>
                  </a:rPr>
                  <a:t>              </a:t>
                </a:r>
                <a14:m>
                  <m:oMath xmlns:m="http://schemas.openxmlformats.org/officeDocument/2006/math">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=289</m:t>
                    </m:r>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a:latin typeface="Cambria Math" panose="02040503050406030204" pitchFamily="18" charset="0"/>
                    <a:ea typeface="Cambria Math" panose="02040503050406030204" pitchFamily="18" charset="0"/>
                    <a:cs typeface="Times New Roman" panose="02020603050405020304" pitchFamily="18" charset="0"/>
                  </a:rPr>
                  <a:t>64 = 225</a:t>
                </a:r>
                <a:endParaRPr lang="vi-VN" sz="280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3" name="TextBox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3EB36CC-049E-8158-99E5-661AA709D19C}"/>
                  </a:ext>
                </a:extLst>
              </p:cNvPr>
              <p:cNvSpPr txBox="1">
                <a:spLocks noRot="1" noChangeAspect="1" noMove="1" noResize="1" noEditPoints="1" noAdjustHandles="1" noChangeArrowheads="1" noChangeShapeType="1" noTextEdit="1"/>
              </p:cNvSpPr>
              <p:nvPr/>
            </p:nvSpPr>
            <p:spPr>
              <a:xfrm>
                <a:off x="283463" y="3307865"/>
                <a:ext cx="4136138" cy="954107"/>
              </a:xfrm>
              <a:prstGeom prst="rect">
                <a:avLst/>
              </a:prstGeom>
              <a:blipFill>
                <a:blip r:embed="rId7"/>
                <a:stretch>
                  <a:fillRect r="-147" b="-16026"/>
                </a:stretch>
              </a:blipFill>
            </p:spPr>
            <p:txBody>
              <a:bodyPr/>
              <a:lstStyle/>
              <a:p>
                <a:r>
                  <a:rPr lang="en-US">
                    <a:noFill/>
                  </a:rPr>
                  <a:t> </a:t>
                </a:r>
              </a:p>
            </p:txBody>
          </p:sp>
        </mc:Fallback>
      </mc:AlternateContent>
      <p:pic>
        <p:nvPicPr>
          <p:cNvPr id="18" name="Picture 1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C90D9DF-0C7A-7E4B-284B-0095A6E188C0}"/>
              </a:ext>
            </a:extLst>
          </p:cNvPr>
          <p:cNvPicPr>
            <a:picLocks noChangeAspect="1"/>
          </p:cNvPicPr>
          <p:nvPr/>
        </p:nvPicPr>
        <p:blipFill>
          <a:blip r:embed="rId8"/>
          <a:stretch>
            <a:fillRect/>
          </a:stretch>
        </p:blipFill>
        <p:spPr>
          <a:xfrm>
            <a:off x="4942331" y="1497231"/>
            <a:ext cx="3973068" cy="2392680"/>
          </a:xfrm>
          <a:prstGeom prst="rect">
            <a:avLst/>
          </a:prstGeom>
        </p:spPr>
      </p:pic>
      <p:sp>
        <p:nvSpPr>
          <p:cNvPr id="19" name="Rectangle 1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C74C8E0-403C-8D39-8E0B-8EDB71B13FE6}"/>
              </a:ext>
            </a:extLst>
          </p:cNvPr>
          <p:cNvSpPr/>
          <p:nvPr/>
        </p:nvSpPr>
        <p:spPr>
          <a:xfrm>
            <a:off x="0" y="-19050"/>
            <a:ext cx="9144000" cy="523220"/>
          </a:xfrm>
          <a:prstGeom prst="rect">
            <a:avLst/>
          </a:prstGeom>
          <a:solidFill>
            <a:srgbClr val="3CA84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15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91EA43F-D50A-A6E3-0F2F-7EB31E10F67C}"/>
                  </a:ext>
                </a:extLst>
              </p:cNvPr>
              <p:cNvSpPr txBox="1"/>
              <p:nvPr/>
            </p:nvSpPr>
            <p:spPr>
              <a:xfrm>
                <a:off x="228600" y="1098370"/>
                <a:ext cx="5418837" cy="523220"/>
              </a:xfrm>
              <a:prstGeom prst="rect">
                <a:avLst/>
              </a:prstGeom>
              <a:noFill/>
            </p:spPr>
            <p:txBody>
              <a:bodyPr wrap="square" rtlCol="0">
                <a:spAutoFit/>
              </a:bodyPr>
              <a:lstStyle/>
              <a:p>
                <a:r>
                  <a:rPr lang="en-US" sz="2800" b="1">
                    <a:solidFill>
                      <a:schemeClr val="tx1">
                        <a:lumMod val="95000"/>
                        <a:lumOff val="5000"/>
                      </a:schemeClr>
                    </a:solidFill>
                    <a:latin typeface="Times New Roman" panose="02020603050405020304" pitchFamily="18" charset="0"/>
                    <a:cs typeface="Times New Roman" panose="02020603050405020304" pitchFamily="18" charset="0"/>
                  </a:rPr>
                  <a:t>b) </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Ta có </a:t>
                </a:r>
                <a14:m>
                  <m:oMath xmlns:m="http://schemas.openxmlformats.org/officeDocument/2006/math">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=20 </m:t>
                    </m:r>
                    <m:r>
                      <m:rPr>
                        <m:nor/>
                      </m:rPr>
                      <a:rPr lang="en-US" sz="2800">
                        <a:solidFill>
                          <a:schemeClr val="tx1">
                            <a:lumMod val="95000"/>
                            <a:lumOff val="5000"/>
                          </a:schemeClr>
                        </a:solidFill>
                        <a:latin typeface="Times New Roman" panose="02020603050405020304" pitchFamily="18" charset="0"/>
                        <a:cs typeface="Times New Roman" panose="02020603050405020304" pitchFamily="18" charset="0"/>
                      </a:rPr>
                      <m:t>cm</m:t>
                    </m:r>
                    <m:r>
                      <m:rPr>
                        <m:nor/>
                      </m:rPr>
                      <a:rPr lang="en-US" sz="2800">
                        <a:solidFill>
                          <a:schemeClr val="tx1">
                            <a:lumMod val="95000"/>
                            <a:lumOff val="5000"/>
                          </a:schemeClr>
                        </a:solidFill>
                        <a:latin typeface="Times New Roman" panose="02020603050405020304" pitchFamily="18" charset="0"/>
                        <a:cs typeface="Times New Roman" panose="02020603050405020304" pitchFamily="18" charset="0"/>
                      </a:rPr>
                      <m:t>, </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21 </m:t>
                    </m:r>
                    <m:r>
                      <m:rPr>
                        <m:nor/>
                      </m:rPr>
                      <a:rPr lang="en-US" sz="2800">
                        <a:solidFill>
                          <a:schemeClr val="tx1">
                            <a:lumMod val="95000"/>
                            <a:lumOff val="5000"/>
                          </a:schemeClr>
                        </a:solidFill>
                        <a:latin typeface="Times New Roman" panose="02020603050405020304" pitchFamily="18" charset="0"/>
                        <a:cs typeface="Times New Roman" panose="02020603050405020304" pitchFamily="18" charset="0"/>
                      </a:rPr>
                      <m:t>cm</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a:t>
                </a:r>
              </a:p>
            </p:txBody>
          </p:sp>
        </mc:Choice>
        <mc:Fallback xmlns="">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91EA43F-D50A-A6E3-0F2F-7EB31E10F67C}"/>
                  </a:ext>
                </a:extLst>
              </p:cNvPr>
              <p:cNvSpPr txBox="1">
                <a:spLocks noRot="1" noChangeAspect="1" noMove="1" noResize="1" noEditPoints="1" noAdjustHandles="1" noChangeArrowheads="1" noChangeShapeType="1" noTextEdit="1"/>
              </p:cNvSpPr>
              <p:nvPr/>
            </p:nvSpPr>
            <p:spPr>
              <a:xfrm>
                <a:off x="228600" y="1098370"/>
                <a:ext cx="5418837" cy="523220"/>
              </a:xfrm>
              <a:prstGeom prst="rect">
                <a:avLst/>
              </a:prstGeom>
              <a:blipFill>
                <a:blip r:embed="rId4"/>
                <a:stretch>
                  <a:fillRect l="-2365" t="-11628" r="-3153"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55E6872-EF5C-AB19-1CBD-2161B39631B4}"/>
                  </a:ext>
                </a:extLst>
              </p:cNvPr>
              <p:cNvSpPr txBox="1"/>
              <p:nvPr/>
            </p:nvSpPr>
            <p:spPr>
              <a:xfrm>
                <a:off x="228600" y="3859795"/>
                <a:ext cx="4656837" cy="563744"/>
              </a:xfrm>
              <a:prstGeom prst="rect">
                <a:avLst/>
              </a:prstGeom>
              <a:noFill/>
            </p:spPr>
            <p:txBody>
              <a:bodyPr wrap="square" rtlCol="0">
                <a:spAutoFit/>
              </a:bodyPr>
              <a:lstStyle/>
              <a:p>
                <a:pPr algn="just"/>
                <a:r>
                  <a:rPr lang="en-US" sz="2800">
                    <a:solidFill>
                      <a:schemeClr val="tx1">
                        <a:lumMod val="95000"/>
                        <a:lumOff val="5000"/>
                      </a:schemeClr>
                    </a:solidFill>
                    <a:latin typeface="Times New Roman" panose="02020603050405020304" pitchFamily="18" charset="0"/>
                    <a:cs typeface="Times New Roman" panose="02020603050405020304" pitchFamily="18" charset="0"/>
                  </a:rPr>
                  <a:t>Do đó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ad>
                      <m:radPr>
                        <m:degHide m:val="on"/>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841</m:t>
                        </m:r>
                      </m:e>
                    </m:rad>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=29 </m:t>
                    </m:r>
                    <m:d>
                      <m:d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dPr>
                      <m:e>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e>
                    </m:d>
                  </m:oMath>
                </a14:m>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55E6872-EF5C-AB19-1CBD-2161B39631B4}"/>
                  </a:ext>
                </a:extLst>
              </p:cNvPr>
              <p:cNvSpPr txBox="1">
                <a:spLocks noRot="1" noChangeAspect="1" noMove="1" noResize="1" noEditPoints="1" noAdjustHandles="1" noChangeArrowheads="1" noChangeShapeType="1" noTextEdit="1"/>
              </p:cNvSpPr>
              <p:nvPr/>
            </p:nvSpPr>
            <p:spPr>
              <a:xfrm>
                <a:off x="228600" y="3859795"/>
                <a:ext cx="4656837" cy="563744"/>
              </a:xfrm>
              <a:prstGeom prst="rect">
                <a:avLst/>
              </a:prstGeom>
              <a:blipFill>
                <a:blip r:embed="rId5"/>
                <a:stretch>
                  <a:fillRect l="-2752" t="-3226"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CBD61A9-7FAD-50F5-6D04-F450C8E450D1}"/>
                  </a:ext>
                </a:extLst>
              </p:cNvPr>
              <p:cNvSpPr txBox="1"/>
              <p:nvPr/>
            </p:nvSpPr>
            <p:spPr>
              <a:xfrm>
                <a:off x="254001" y="1558269"/>
                <a:ext cx="4546600" cy="1384995"/>
              </a:xfrm>
              <a:prstGeom prst="rect">
                <a:avLst/>
              </a:prstGeom>
              <a:noFill/>
            </p:spPr>
            <p:txBody>
              <a:bodyPr wrap="square">
                <a:spAutoFit/>
              </a:bodyPr>
              <a:lstStyle/>
              <a:p>
                <a:r>
                  <a:rPr lang="en-US" sz="2800">
                    <a:solidFill>
                      <a:schemeClr val="tx1">
                        <a:lumMod val="95000"/>
                        <a:lumOff val="5000"/>
                      </a:schemeClr>
                    </a:solidFill>
                    <a:latin typeface="Times New Roman" panose="02020603050405020304" pitchFamily="18" charset="0"/>
                    <a:cs typeface="Times New Roman" panose="02020603050405020304" pitchFamily="18" charset="0"/>
                  </a:rPr>
                  <a:t>Do tam giác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𝐵𝐶</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nên theo định lý Pythagore ta có: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oMath>
                </a14:m>
                <a:endParaRPr lang="vi-VN" sz="2800"/>
              </a:p>
            </p:txBody>
          </p:sp>
        </mc:Choice>
        <mc:Fallback xmlns="">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CBD61A9-7FAD-50F5-6D04-F450C8E450D1}"/>
                  </a:ext>
                </a:extLst>
              </p:cNvPr>
              <p:cNvSpPr txBox="1">
                <a:spLocks noRot="1" noChangeAspect="1" noMove="1" noResize="1" noEditPoints="1" noAdjustHandles="1" noChangeArrowheads="1" noChangeShapeType="1" noTextEdit="1"/>
              </p:cNvSpPr>
              <p:nvPr/>
            </p:nvSpPr>
            <p:spPr>
              <a:xfrm>
                <a:off x="254001" y="1558269"/>
                <a:ext cx="4546600" cy="1384995"/>
              </a:xfrm>
              <a:prstGeom prst="rect">
                <a:avLst/>
              </a:prstGeom>
              <a:blipFill>
                <a:blip r:embed="rId6"/>
                <a:stretch>
                  <a:fillRect l="-2815" t="-4846" r="-402" b="-114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79A3C72-B507-1AA2-8560-73B9F3782485}"/>
                  </a:ext>
                </a:extLst>
              </p:cNvPr>
              <p:cNvSpPr txBox="1"/>
              <p:nvPr/>
            </p:nvSpPr>
            <p:spPr>
              <a:xfrm>
                <a:off x="228600" y="2905688"/>
                <a:ext cx="5037838" cy="954107"/>
              </a:xfrm>
              <a:prstGeom prst="rect">
                <a:avLst/>
              </a:prstGeom>
              <a:noFill/>
            </p:spPr>
            <p:txBody>
              <a:bodyPr wrap="square">
                <a:spAutoFit/>
              </a:bodyPr>
              <a:lstStyle/>
              <a:p>
                <a:r>
                  <a:rPr lang="en-US" sz="2800">
                    <a:solidFill>
                      <a:schemeClr val="tx1">
                        <a:lumMod val="95000"/>
                        <a:lumOff val="5000"/>
                      </a:schemeClr>
                    </a:solidFill>
                    <a:latin typeface="Times New Roman" panose="02020603050405020304" pitchFamily="18" charset="0"/>
                    <a:cs typeface="Times New Roman" panose="02020603050405020304" pitchFamily="18" charset="0"/>
                  </a:rPr>
                  <a:t>Suy ra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20</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 21</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2800" b="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endParaRPr>
              </a:p>
              <a:p>
                <a:r>
                  <a:rPr lang="en-US" sz="2800">
                    <a:solidFill>
                      <a:schemeClr val="tx1">
                        <a:lumMod val="95000"/>
                        <a:lumOff val="5000"/>
                      </a:schemeClr>
                    </a:solidFill>
                    <a:ea typeface="Cambria Math" panose="02040503050406030204" pitchFamily="18" charset="0"/>
                    <a:cs typeface="Times New Roman" panose="02020603050405020304" pitchFamily="18" charset="0"/>
                  </a:rPr>
                  <a:t>                      </a:t>
                </a:r>
                <a14:m>
                  <m:oMath xmlns:m="http://schemas.openxmlformats.org/officeDocument/2006/math">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=400+</m:t>
                    </m:r>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441=841</m:t>
                    </m:r>
                  </m:oMath>
                </a14:m>
                <a:endParaRPr lang="vi-VN" sz="280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79A3C72-B507-1AA2-8560-73B9F3782485}"/>
                  </a:ext>
                </a:extLst>
              </p:cNvPr>
              <p:cNvSpPr txBox="1">
                <a:spLocks noRot="1" noChangeAspect="1" noMove="1" noResize="1" noEditPoints="1" noAdjustHandles="1" noChangeArrowheads="1" noChangeShapeType="1" noTextEdit="1"/>
              </p:cNvSpPr>
              <p:nvPr/>
            </p:nvSpPr>
            <p:spPr>
              <a:xfrm>
                <a:off x="228600" y="2905688"/>
                <a:ext cx="5037838" cy="954107"/>
              </a:xfrm>
              <a:prstGeom prst="rect">
                <a:avLst/>
              </a:prstGeom>
              <a:blipFill>
                <a:blip r:embed="rId7"/>
                <a:stretch>
                  <a:fillRect l="-2542" t="-7051"/>
                </a:stretch>
              </a:blipFill>
            </p:spPr>
            <p:txBody>
              <a:bodyPr/>
              <a:lstStyle/>
              <a:p>
                <a:r>
                  <a:rPr lang="en-US">
                    <a:noFill/>
                  </a:rPr>
                  <a:t> </a:t>
                </a:r>
              </a:p>
            </p:txBody>
          </p:sp>
        </mc:Fallback>
      </mc:AlternateContent>
      <p:sp>
        <p:nvSpPr>
          <p:cNvPr id="2" name="TextBox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0294D3A-EB5F-B27B-DCA1-4CD9753B15B6}"/>
              </a:ext>
            </a:extLst>
          </p:cNvPr>
          <p:cNvSpPr txBox="1"/>
          <p:nvPr/>
        </p:nvSpPr>
        <p:spPr>
          <a:xfrm>
            <a:off x="228600" y="595571"/>
            <a:ext cx="12192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1:</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F6BB8FD-823E-71D8-E0B3-6130962786FC}"/>
              </a:ext>
            </a:extLst>
          </p:cNvPr>
          <p:cNvSpPr txBox="1"/>
          <p:nvPr/>
        </p:nvSpPr>
        <p:spPr>
          <a:xfrm>
            <a:off x="3962400" y="595571"/>
            <a:ext cx="12192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15" name="Pictur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B053939-A346-BAC3-1D47-542784CDB71E}"/>
              </a:ext>
            </a:extLst>
          </p:cNvPr>
          <p:cNvPicPr>
            <a:picLocks noChangeAspect="1"/>
          </p:cNvPicPr>
          <p:nvPr/>
        </p:nvPicPr>
        <p:blipFill>
          <a:blip r:embed="rId8"/>
          <a:stretch>
            <a:fillRect/>
          </a:stretch>
        </p:blipFill>
        <p:spPr>
          <a:xfrm>
            <a:off x="5791200" y="1558269"/>
            <a:ext cx="2955036" cy="2449068"/>
          </a:xfrm>
          <a:prstGeom prst="rect">
            <a:avLst/>
          </a:prstGeom>
        </p:spPr>
      </p:pic>
      <p:sp>
        <p:nvSpPr>
          <p:cNvPr id="16" name="Rectangle 1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52DCB51-F89E-F627-63C1-7E8F9702F05E}"/>
              </a:ext>
            </a:extLst>
          </p:cNvPr>
          <p:cNvSpPr/>
          <p:nvPr/>
        </p:nvSpPr>
        <p:spPr>
          <a:xfrm>
            <a:off x="0" y="-19050"/>
            <a:ext cx="9144000" cy="523220"/>
          </a:xfrm>
          <a:prstGeom prst="rect">
            <a:avLst/>
          </a:prstGeom>
          <a:solidFill>
            <a:srgbClr val="3CA84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67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4000" r="-5000" b="-3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91EA43F-D50A-A6E3-0F2F-7EB31E10F67C}"/>
                  </a:ext>
                </a:extLst>
              </p:cNvPr>
              <p:cNvSpPr txBox="1"/>
              <p:nvPr/>
            </p:nvSpPr>
            <p:spPr>
              <a:xfrm>
                <a:off x="228600" y="1112441"/>
                <a:ext cx="4656837" cy="523220"/>
              </a:xfrm>
              <a:prstGeom prst="rect">
                <a:avLst/>
              </a:prstGeom>
              <a:noFill/>
            </p:spPr>
            <p:txBody>
              <a:bodyPr wrap="square" rtlCol="0">
                <a:spAutoFit/>
              </a:bodyPr>
              <a:lstStyle/>
              <a:p>
                <a:r>
                  <a:rPr lang="en-US" sz="2800" b="1">
                    <a:solidFill>
                      <a:schemeClr val="tx1">
                        <a:lumMod val="95000"/>
                        <a:lumOff val="5000"/>
                      </a:schemeClr>
                    </a:solidFill>
                    <a:latin typeface="Times New Roman" panose="02020603050405020304" pitchFamily="18" charset="0"/>
                    <a:cs typeface="Times New Roman" panose="02020603050405020304" pitchFamily="18" charset="0"/>
                  </a:rPr>
                  <a:t>c) </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Ta có </a:t>
                </a:r>
                <a14:m>
                  <m:oMath xmlns:m="http://schemas.openxmlformats.org/officeDocument/2006/math">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𝐴𝐵</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𝐴𝐶</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=6 </m:t>
                    </m:r>
                    <m:r>
                      <m:rPr>
                        <m:nor/>
                      </m:rPr>
                      <a:rPr lang="en-US" sz="2800">
                        <a:solidFill>
                          <a:schemeClr val="tx1">
                            <a:lumMod val="95000"/>
                            <a:lumOff val="5000"/>
                          </a:schemeClr>
                        </a:solidFill>
                        <a:latin typeface="Times New Roman" panose="02020603050405020304" pitchFamily="18" charset="0"/>
                        <a:cs typeface="Times New Roman" panose="02020603050405020304" pitchFamily="18" charset="0"/>
                      </a:rPr>
                      <m:t>cm</m:t>
                    </m:r>
                  </m:oMath>
                </a14:m>
                <a:r>
                  <a:rPr lang="en-US" sz="2800">
                    <a:solidFill>
                      <a:schemeClr val="tx1">
                        <a:lumMod val="95000"/>
                        <a:lumOff val="5000"/>
                      </a:schemeClr>
                    </a:solidFill>
                    <a:latin typeface="Times New Roman" panose="02020603050405020304" pitchFamily="18" charset="0"/>
                    <a:cs typeface="Times New Roman" panose="02020603050405020304" pitchFamily="18" charset="0"/>
                  </a:rPr>
                  <a:t>. </a:t>
                </a:r>
              </a:p>
            </p:txBody>
          </p:sp>
        </mc:Choice>
        <mc:Fallback xmlns="">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91EA43F-D50A-A6E3-0F2F-7EB31E10F67C}"/>
                  </a:ext>
                </a:extLst>
              </p:cNvPr>
              <p:cNvSpPr txBox="1">
                <a:spLocks noRot="1" noChangeAspect="1" noMove="1" noResize="1" noEditPoints="1" noAdjustHandles="1" noChangeArrowheads="1" noChangeShapeType="1" noTextEdit="1"/>
              </p:cNvSpPr>
              <p:nvPr/>
            </p:nvSpPr>
            <p:spPr>
              <a:xfrm>
                <a:off x="228600" y="1112441"/>
                <a:ext cx="4656837" cy="523220"/>
              </a:xfrm>
              <a:prstGeom prst="rect">
                <a:avLst/>
              </a:prstGeom>
              <a:blipFill>
                <a:blip r:embed="rId4"/>
                <a:stretch>
                  <a:fillRect l="-2752"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55E6872-EF5C-AB19-1CBD-2161B39631B4}"/>
                  </a:ext>
                </a:extLst>
              </p:cNvPr>
              <p:cNvSpPr txBox="1"/>
              <p:nvPr/>
            </p:nvSpPr>
            <p:spPr>
              <a:xfrm>
                <a:off x="228600" y="3867150"/>
                <a:ext cx="4656837" cy="565155"/>
              </a:xfrm>
              <a:prstGeom prst="rect">
                <a:avLst/>
              </a:prstGeom>
              <a:noFill/>
            </p:spPr>
            <p:txBody>
              <a:bodyPr wrap="square" rtlCol="0">
                <a:spAutoFit/>
              </a:bodyPr>
              <a:lstStyle/>
              <a:p>
                <a:pPr algn="just"/>
                <a:r>
                  <a:rPr lang="en-US" sz="2800">
                    <a:solidFill>
                      <a:schemeClr val="tx1">
                        <a:lumMod val="95000"/>
                        <a:lumOff val="5000"/>
                      </a:schemeClr>
                    </a:solidFill>
                    <a:latin typeface="Times New Roman" panose="02020603050405020304" pitchFamily="18" charset="0"/>
                    <a:cs typeface="Times New Roman" panose="02020603050405020304" pitchFamily="18" charset="0"/>
                  </a:rPr>
                  <a:t>Do đó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ad>
                      <m:radPr>
                        <m:degHide m:val="on"/>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72</m:t>
                        </m:r>
                      </m:e>
                    </m:rad>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6</m:t>
                    </m:r>
                    <m:rad>
                      <m:radPr>
                        <m:degHide m:val="on"/>
                        <m:ctrlPr>
                          <a:rPr lang="en-US" sz="2800" i="1">
                            <a:solidFill>
                              <a:schemeClr val="tx1">
                                <a:lumMod val="95000"/>
                                <a:lumOff val="5000"/>
                              </a:schemeClr>
                            </a:solidFill>
                            <a:latin typeface="Cambria Math" panose="02040503050406030204" pitchFamily="18" charset="0"/>
                            <a:cs typeface="Times New Roman" panose="02020603050405020304" pitchFamily="18" charset="0"/>
                          </a:rPr>
                        </m:ctrlPr>
                      </m:radPr>
                      <m:deg/>
                      <m:e>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e>
                    </m:rad>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 </m:t>
                    </m:r>
                    <m:d>
                      <m:d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dPr>
                      <m:e>
                        <m:r>
                          <m:rPr>
                            <m:nor/>
                          </m:rPr>
                          <a:rPr lang="en-US" sz="2800" b="0" i="0" smtClean="0">
                            <a:solidFill>
                              <a:schemeClr val="tx1">
                                <a:lumMod val="95000"/>
                                <a:lumOff val="5000"/>
                              </a:schemeClr>
                            </a:solidFill>
                            <a:latin typeface="Times New Roman" panose="02020603050405020304" pitchFamily="18" charset="0"/>
                            <a:cs typeface="Times New Roman" panose="02020603050405020304" pitchFamily="18" charset="0"/>
                          </a:rPr>
                          <m:t>cm</m:t>
                        </m:r>
                      </m:e>
                    </m:d>
                  </m:oMath>
                </a14:m>
                <a:endParaRPr lang="en-US" sz="280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55E6872-EF5C-AB19-1CBD-2161B39631B4}"/>
                  </a:ext>
                </a:extLst>
              </p:cNvPr>
              <p:cNvSpPr txBox="1">
                <a:spLocks noRot="1" noChangeAspect="1" noMove="1" noResize="1" noEditPoints="1" noAdjustHandles="1" noChangeArrowheads="1" noChangeShapeType="1" noTextEdit="1"/>
              </p:cNvSpPr>
              <p:nvPr/>
            </p:nvSpPr>
            <p:spPr>
              <a:xfrm>
                <a:off x="228600" y="3867150"/>
                <a:ext cx="4656837" cy="565155"/>
              </a:xfrm>
              <a:prstGeom prst="rect">
                <a:avLst/>
              </a:prstGeom>
              <a:blipFill>
                <a:blip r:embed="rId5"/>
                <a:stretch>
                  <a:fillRect l="-2752" t="-3226"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CBD61A9-7FAD-50F5-6D04-F450C8E450D1}"/>
                  </a:ext>
                </a:extLst>
              </p:cNvPr>
              <p:cNvSpPr txBox="1"/>
              <p:nvPr/>
            </p:nvSpPr>
            <p:spPr>
              <a:xfrm>
                <a:off x="228600" y="1581150"/>
                <a:ext cx="4495801" cy="1384995"/>
              </a:xfrm>
              <a:prstGeom prst="rect">
                <a:avLst/>
              </a:prstGeom>
              <a:noFill/>
            </p:spPr>
            <p:txBody>
              <a:bodyPr wrap="square">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Do tam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r>
                      <a:rPr lang="en-US" sz="2800" i="1">
                        <a:solidFill>
                          <a:schemeClr val="tx1">
                            <a:lumMod val="95000"/>
                            <a:lumOff val="5000"/>
                          </a:schemeClr>
                        </a:solidFill>
                        <a:latin typeface="Cambria Math" panose="02040503050406030204" pitchFamily="18" charset="0"/>
                        <a:cs typeface="Times New Roman" panose="02020603050405020304" pitchFamily="18" charset="0"/>
                      </a:rPr>
                      <m:t>𝐵𝐶</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vuông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m:t>
                    </m:r>
                  </m:oMath>
                </a14:m>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nên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Pythagore</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ta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𝐴𝐵</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cs typeface="Times New Roman" panose="02020603050405020304" pitchFamily="18" charset="0"/>
                          </a:rPr>
                          <m:t>𝐴𝐶</m:t>
                        </m:r>
                      </m:e>
                      <m:sup>
                        <m:r>
                          <a:rPr lang="en-US" sz="2800" i="1">
                            <a:solidFill>
                              <a:schemeClr val="tx1">
                                <a:lumMod val="95000"/>
                                <a:lumOff val="5000"/>
                              </a:schemeClr>
                            </a:solidFill>
                            <a:latin typeface="Cambria Math" panose="02040503050406030204" pitchFamily="18" charset="0"/>
                            <a:cs typeface="Times New Roman" panose="02020603050405020304" pitchFamily="18" charset="0"/>
                          </a:rPr>
                          <m:t>2</m:t>
                        </m:r>
                      </m:sup>
                    </m:sSup>
                  </m:oMath>
                </a14:m>
                <a:endParaRPr lang="vi-VN" sz="2800" dirty="0"/>
              </a:p>
            </p:txBody>
          </p:sp>
        </mc:Choice>
        <mc:Fallback xmlns="">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CBD61A9-7FAD-50F5-6D04-F450C8E450D1}"/>
                  </a:ext>
                </a:extLst>
              </p:cNvPr>
              <p:cNvSpPr txBox="1">
                <a:spLocks noRot="1" noChangeAspect="1" noMove="1" noResize="1" noEditPoints="1" noAdjustHandles="1" noChangeArrowheads="1" noChangeShapeType="1" noTextEdit="1"/>
              </p:cNvSpPr>
              <p:nvPr/>
            </p:nvSpPr>
            <p:spPr>
              <a:xfrm>
                <a:off x="228600" y="1581150"/>
                <a:ext cx="4495801" cy="1384995"/>
              </a:xfrm>
              <a:prstGeom prst="rect">
                <a:avLst/>
              </a:prstGeom>
              <a:blipFill>
                <a:blip r:embed="rId6"/>
                <a:stretch>
                  <a:fillRect l="-2849" t="-4386" r="-1628" b="-109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79A3C72-B507-1AA2-8560-73B9F3782485}"/>
                  </a:ext>
                </a:extLst>
              </p:cNvPr>
              <p:cNvSpPr txBox="1"/>
              <p:nvPr/>
            </p:nvSpPr>
            <p:spPr>
              <a:xfrm>
                <a:off x="228600" y="2952750"/>
                <a:ext cx="4495801" cy="954107"/>
              </a:xfrm>
              <a:prstGeom prst="rect">
                <a:avLst/>
              </a:prstGeom>
              <a:noFill/>
            </p:spPr>
            <p:txBody>
              <a:bodyPr wrap="square">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Suy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𝐵𝐶</m:t>
                        </m:r>
                      </m:e>
                      <m:sup>
                        <m:r>
                          <a:rPr lang="en-US" sz="280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6</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6</m:t>
                        </m:r>
                      </m:e>
                      <m:sup>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2</m:t>
                        </m:r>
                      </m:sup>
                    </m:sSup>
                  </m:oMath>
                </a14:m>
                <a:endPar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endParaRPr>
              </a:p>
              <a:p>
                <a:r>
                  <a:rPr lang="en-US" sz="2800">
                    <a:solidFill>
                      <a:schemeClr val="tx1">
                        <a:lumMod val="95000"/>
                        <a:lumOff val="5000"/>
                      </a:schemeClr>
                    </a:solidFill>
                    <a:ea typeface="Cambria Math" panose="02040503050406030204" pitchFamily="18" charset="0"/>
                    <a:cs typeface="Times New Roman" panose="02020603050405020304" pitchFamily="18" charset="0"/>
                  </a:rPr>
                  <a:t>                      </a:t>
                </a:r>
                <a14:m>
                  <m:oMath xmlns:m="http://schemas.openxmlformats.org/officeDocument/2006/math">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36</m:t>
                    </m:r>
                    <m:r>
                      <a:rPr lang="en-US" sz="2800" i="1">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chemeClr val="tx1">
                            <a:lumMod val="95000"/>
                            <a:lumOff val="5000"/>
                          </a:schemeClr>
                        </a:solidFill>
                        <a:latin typeface="Cambria Math" panose="02040503050406030204" pitchFamily="18" charset="0"/>
                        <a:ea typeface="Cambria Math" panose="02040503050406030204" pitchFamily="18" charset="0"/>
                        <a:cs typeface="Times New Roman" panose="02020603050405020304" pitchFamily="18" charset="0"/>
                      </a:rPr>
                      <m:t>36=72</m:t>
                    </m:r>
                  </m:oMath>
                </a14:m>
                <a:endParaRPr lang="vi-VN" sz="2800"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79A3C72-B507-1AA2-8560-73B9F3782485}"/>
                  </a:ext>
                </a:extLst>
              </p:cNvPr>
              <p:cNvSpPr txBox="1">
                <a:spLocks noRot="1" noChangeAspect="1" noMove="1" noResize="1" noEditPoints="1" noAdjustHandles="1" noChangeArrowheads="1" noChangeShapeType="1" noTextEdit="1"/>
              </p:cNvSpPr>
              <p:nvPr/>
            </p:nvSpPr>
            <p:spPr>
              <a:xfrm>
                <a:off x="228600" y="2952750"/>
                <a:ext cx="4495801" cy="954107"/>
              </a:xfrm>
              <a:prstGeom prst="rect">
                <a:avLst/>
              </a:prstGeom>
              <a:blipFill>
                <a:blip r:embed="rId7"/>
                <a:stretch>
                  <a:fillRect l="-2849" t="-6369"/>
                </a:stretch>
              </a:blipFill>
            </p:spPr>
            <p:txBody>
              <a:bodyPr/>
              <a:lstStyle/>
              <a:p>
                <a:r>
                  <a:rPr lang="en-US">
                    <a:noFill/>
                  </a:rPr>
                  <a:t> </a:t>
                </a:r>
              </a:p>
            </p:txBody>
          </p:sp>
        </mc:Fallback>
      </mc:AlternateContent>
      <p:sp>
        <p:nvSpPr>
          <p:cNvPr id="2" name="TextBox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06A7823-EE20-2F17-1A00-F59784218AC6}"/>
              </a:ext>
            </a:extLst>
          </p:cNvPr>
          <p:cNvSpPr txBox="1"/>
          <p:nvPr/>
        </p:nvSpPr>
        <p:spPr>
          <a:xfrm>
            <a:off x="228600" y="595571"/>
            <a:ext cx="12192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1:</a:t>
            </a:r>
            <a:endParaRPr lang="en-US" sz="2800">
              <a:solidFill>
                <a:srgbClr val="C00000"/>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9A38292-B9B0-0995-8159-DC71FACF8B31}"/>
              </a:ext>
            </a:extLst>
          </p:cNvPr>
          <p:cNvSpPr txBox="1"/>
          <p:nvPr/>
        </p:nvSpPr>
        <p:spPr>
          <a:xfrm>
            <a:off x="3962400" y="595571"/>
            <a:ext cx="12192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C00000"/>
              </a:solidFill>
              <a:latin typeface="Times New Roman" panose="02020603050405020304" pitchFamily="18" charset="0"/>
              <a:cs typeface="Times New Roman" panose="02020603050405020304" pitchFamily="18" charset="0"/>
            </a:endParaRPr>
          </a:p>
        </p:txBody>
      </p:sp>
      <p:pic>
        <p:nvPicPr>
          <p:cNvPr id="16" name="Picture 1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8728755-9D47-F043-0727-767E1B3A9254}"/>
              </a:ext>
            </a:extLst>
          </p:cNvPr>
          <p:cNvPicPr>
            <a:picLocks noChangeAspect="1"/>
          </p:cNvPicPr>
          <p:nvPr/>
        </p:nvPicPr>
        <p:blipFill>
          <a:blip r:embed="rId8"/>
          <a:stretch>
            <a:fillRect/>
          </a:stretch>
        </p:blipFill>
        <p:spPr>
          <a:xfrm>
            <a:off x="5715000" y="1430020"/>
            <a:ext cx="2706624" cy="2430780"/>
          </a:xfrm>
          <a:prstGeom prst="rect">
            <a:avLst/>
          </a:prstGeom>
        </p:spPr>
      </p:pic>
      <p:sp>
        <p:nvSpPr>
          <p:cNvPr id="17" name="Rectangle 1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CF297A-BF0D-DE01-9859-02EA12F4F4E6}"/>
              </a:ext>
            </a:extLst>
          </p:cNvPr>
          <p:cNvSpPr/>
          <p:nvPr/>
        </p:nvSpPr>
        <p:spPr>
          <a:xfrm>
            <a:off x="0" y="-19050"/>
            <a:ext cx="9144000" cy="523220"/>
          </a:xfrm>
          <a:prstGeom prst="rect">
            <a:avLst/>
          </a:prstGeom>
          <a:solidFill>
            <a:srgbClr val="3CA84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74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5000" b="-3000"/>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BEAAB2C-6F37-41E2-8B18-0C90C5CB2A76}"/>
              </a:ext>
            </a:extLst>
          </p:cNvPr>
          <p:cNvSpPr txBox="1"/>
          <p:nvPr/>
        </p:nvSpPr>
        <p:spPr>
          <a:xfrm>
            <a:off x="252401" y="590550"/>
            <a:ext cx="7367599" cy="1384995"/>
          </a:xfrm>
          <a:prstGeom prst="rect">
            <a:avLst/>
          </a:prstGeom>
          <a:noFill/>
        </p:spPr>
        <p:txBody>
          <a:bodyPr wrap="square" rtlCol="0">
            <a:spAutoFit/>
          </a:bodyPr>
          <a:lstStyle/>
          <a:p>
            <a:pPr algn="just"/>
            <a:r>
              <a:rPr lang="en-US" sz="2800" b="1" dirty="0">
                <a:solidFill>
                  <a:srgbClr val="C00000"/>
                </a:solidFill>
                <a:latin typeface="Times New Roman" panose="02020603050405020304" pitchFamily="18" charset="0"/>
                <a:cs typeface="Times New Roman" panose="02020603050405020304" pitchFamily="18" charset="0"/>
              </a:rPr>
              <a:t>BT 3:</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Cho tam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vuông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độ</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cạnh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góc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vuông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1 dm.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độ</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cạnh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huyền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tam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7" name="Đồng hồ đếm ngược 2 phút có tiếng"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8701B364-2CBA-1DC0-6FB7-C5D184ABEC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13917" y="1047750"/>
            <a:ext cx="1219197" cy="685798"/>
          </a:xfrm>
          <a:prstGeom prst="rect">
            <a:avLst/>
          </a:prstGeom>
        </p:spPr>
      </p:pic>
      <p:sp>
        <p:nvSpPr>
          <p:cNvPr id="8" name="Rectangl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3CDD0EA-7CFC-A8C4-121C-D814BA00DA33}"/>
              </a:ext>
            </a:extLst>
          </p:cNvPr>
          <p:cNvSpPr/>
          <p:nvPr/>
        </p:nvSpPr>
        <p:spPr>
          <a:xfrm>
            <a:off x="0" y="-19050"/>
            <a:ext cx="9144000" cy="523220"/>
          </a:xfrm>
          <a:prstGeom prst="rect">
            <a:avLst/>
          </a:prstGeom>
          <a:solidFill>
            <a:srgbClr val="3CA84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LUYỆN TẬP</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D2466C7-46A8-BF14-EA05-2F9C17B7DB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8358199" y="-29230"/>
            <a:ext cx="1066800" cy="1066800"/>
          </a:xfrm>
          <a:prstGeom prst="rect">
            <a:avLst/>
          </a:prstGeom>
        </p:spPr>
      </p:pic>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4F0E40C-0663-5A2E-D801-063149154473}"/>
              </a:ext>
            </a:extLst>
          </p:cNvPr>
          <p:cNvSpPr txBox="1"/>
          <p:nvPr/>
        </p:nvSpPr>
        <p:spPr>
          <a:xfrm>
            <a:off x="3859200" y="1565729"/>
            <a:ext cx="1447800" cy="584775"/>
          </a:xfrm>
          <a:prstGeom prst="rect">
            <a:avLst/>
          </a:prstGeom>
          <a:noFill/>
        </p:spPr>
        <p:txBody>
          <a:bodyPr wrap="square" rtlCol="0">
            <a:spAutoFit/>
          </a:bodyPr>
          <a:lstStyle/>
          <a:p>
            <a:pPr algn="ctr"/>
            <a:r>
              <a:rPr lang="en-US" sz="3200" b="1">
                <a:solidFill>
                  <a:srgbClr val="C00000"/>
                </a:solidFill>
                <a:latin typeface="Times New Roman" panose="02020603050405020304" pitchFamily="18" charset="0"/>
                <a:cs typeface="Times New Roman" panose="02020603050405020304" pitchFamily="18" charset="0"/>
              </a:rPr>
              <a:t>Giải</a:t>
            </a:r>
            <a:endParaRPr lang="en-US" sz="320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9F59F39-92D1-2992-676C-3BE28F77CACC}"/>
                  </a:ext>
                </a:extLst>
              </p:cNvPr>
              <p:cNvSpPr txBox="1"/>
              <p:nvPr/>
            </p:nvSpPr>
            <p:spPr>
              <a:xfrm>
                <a:off x="274171" y="3816123"/>
                <a:ext cx="3870354" cy="565155"/>
              </a:xfrm>
              <a:prstGeom prst="rect">
                <a:avLst/>
              </a:prstGeom>
              <a:noFill/>
            </p:spPr>
            <p:txBody>
              <a:bodyPr wrap="square" rtlCol="0">
                <a:spAutoFit/>
              </a:bodyPr>
              <a:lstStyle/>
              <a:p>
                <a:pPr algn="just"/>
                <a:r>
                  <a:rPr lang="en-US" sz="2800" dirty="0">
                    <a:solidFill>
                      <a:schemeClr val="tx1"/>
                    </a:solidFill>
                    <a:latin typeface="Times New Roman" panose="02020603050405020304" pitchFamily="18" charset="0"/>
                    <a:cs typeface="Times New Roman" panose="02020603050405020304" pitchFamily="18" charset="0"/>
                  </a:rPr>
                  <a:t>Do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𝐵𝐶</m:t>
                    </m:r>
                    <m:r>
                      <a:rPr lang="en-US" sz="2800" b="0" i="1" smtClean="0">
                        <a:solidFill>
                          <a:schemeClr val="tx1"/>
                        </a:solidFill>
                        <a:latin typeface="Cambria Math" panose="02040503050406030204" pitchFamily="18" charset="0"/>
                        <a:cs typeface="Times New Roman" panose="02020603050405020304" pitchFamily="18" charset="0"/>
                      </a:rPr>
                      <m:t>=</m:t>
                    </m:r>
                    <m:rad>
                      <m:radPr>
                        <m:degHide m:val="on"/>
                        <m:ctrlPr>
                          <a:rPr lang="en-US" sz="2800" b="0" i="1" smtClean="0">
                            <a:solidFill>
                              <a:schemeClr val="tx1"/>
                            </a:solidFill>
                            <a:latin typeface="Cambria Math" panose="02040503050406030204" pitchFamily="18" charset="0"/>
                            <a:cs typeface="Times New Roman" panose="02020603050405020304" pitchFamily="18" charset="0"/>
                          </a:rPr>
                        </m:ctrlPr>
                      </m:radPr>
                      <m:deg/>
                      <m:e>
                        <m:r>
                          <a:rPr lang="en-US" sz="2800" b="0" i="1" smtClean="0">
                            <a:solidFill>
                              <a:schemeClr val="tx1"/>
                            </a:solidFill>
                            <a:latin typeface="Cambria Math" panose="02040503050406030204" pitchFamily="18" charset="0"/>
                            <a:cs typeface="Times New Roman" panose="02020603050405020304" pitchFamily="18" charset="0"/>
                          </a:rPr>
                          <m:t>2</m:t>
                        </m:r>
                      </m:e>
                    </m:rad>
                    <m:r>
                      <m:rPr>
                        <m:nor/>
                      </m:rPr>
                      <a:rPr lang="en-US" sz="2800" b="0" i="0" smtClean="0">
                        <a:solidFill>
                          <a:schemeClr val="tx1"/>
                        </a:solidFill>
                        <a:latin typeface="Cambria Math" panose="02040503050406030204" pitchFamily="18" charset="0"/>
                        <a:cs typeface="Times New Roman" panose="02020603050405020304" pitchFamily="18" charset="0"/>
                      </a:rPr>
                      <m:t> </m:t>
                    </m:r>
                    <m:d>
                      <m:dPr>
                        <m:ctrlPr>
                          <a:rPr lang="en-US" sz="2800" b="0" i="1" smtClean="0">
                            <a:solidFill>
                              <a:schemeClr val="tx1"/>
                            </a:solidFill>
                            <a:latin typeface="Cambria Math" panose="02040503050406030204" pitchFamily="18" charset="0"/>
                            <a:cs typeface="Times New Roman" panose="02020603050405020304" pitchFamily="18" charset="0"/>
                          </a:rPr>
                        </m:ctrlPr>
                      </m:dPr>
                      <m:e>
                        <m:r>
                          <m:rPr>
                            <m:nor/>
                          </m:rPr>
                          <a:rPr lang="en-US" sz="2800" b="0" i="0" smtClean="0">
                            <a:solidFill>
                              <a:schemeClr val="tx1"/>
                            </a:solidFill>
                            <a:latin typeface="Times New Roman" panose="02020603050405020304" pitchFamily="18" charset="0"/>
                            <a:cs typeface="Times New Roman" panose="02020603050405020304" pitchFamily="18" charset="0"/>
                          </a:rPr>
                          <m:t>dm</m:t>
                        </m:r>
                      </m:e>
                    </m:d>
                  </m:oMath>
                </a14:m>
                <a:endParaRPr lang="en-US"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9F59F39-92D1-2992-676C-3BE28F77CACC}"/>
                  </a:ext>
                </a:extLst>
              </p:cNvPr>
              <p:cNvSpPr txBox="1">
                <a:spLocks noRot="1" noChangeAspect="1" noMove="1" noResize="1" noEditPoints="1" noAdjustHandles="1" noChangeArrowheads="1" noChangeShapeType="1" noTextEdit="1"/>
              </p:cNvSpPr>
              <p:nvPr/>
            </p:nvSpPr>
            <p:spPr>
              <a:xfrm>
                <a:off x="274171" y="3816123"/>
                <a:ext cx="3870354" cy="565155"/>
              </a:xfrm>
              <a:prstGeom prst="rect">
                <a:avLst/>
              </a:prstGeom>
              <a:blipFill>
                <a:blip r:embed="rId7"/>
                <a:stretch>
                  <a:fillRect l="-3307" t="-3226" b="-29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ABD9065-4A8A-0F04-E425-2A7D226156C2}"/>
                  </a:ext>
                </a:extLst>
              </p:cNvPr>
              <p:cNvSpPr txBox="1"/>
              <p:nvPr/>
            </p:nvSpPr>
            <p:spPr>
              <a:xfrm>
                <a:off x="252400" y="2144154"/>
                <a:ext cx="5321300" cy="1384995"/>
              </a:xfrm>
              <a:prstGeom prst="rect">
                <a:avLst/>
              </a:prstGeom>
              <a:noFill/>
            </p:spPr>
            <p:txBody>
              <a:bodyPr wrap="square">
                <a:spAutoFit/>
              </a:bodyPr>
              <a:lstStyle/>
              <a:p>
                <a:r>
                  <a:rPr lang="en-US" sz="2800" dirty="0">
                    <a:solidFill>
                      <a:schemeClr val="tx1"/>
                    </a:solidFill>
                    <a:latin typeface="Times New Roman" panose="02020603050405020304" pitchFamily="18" charset="0"/>
                    <a:cs typeface="Times New Roman" panose="02020603050405020304" pitchFamily="18" charset="0"/>
                  </a:rPr>
                  <a:t>Do tam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𝐴</m:t>
                    </m:r>
                    <m:r>
                      <a:rPr lang="en-US" sz="2800" i="1">
                        <a:solidFill>
                          <a:schemeClr val="tx1"/>
                        </a:solidFill>
                        <a:latin typeface="Cambria Math" panose="02040503050406030204" pitchFamily="18" charset="0"/>
                        <a:cs typeface="Times New Roman" panose="02020603050405020304" pitchFamily="18" charset="0"/>
                      </a:rPr>
                      <m:t>𝐵𝐶</m:t>
                    </m:r>
                  </m:oMath>
                </a14:m>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𝐴</m:t>
                    </m:r>
                  </m:oMath>
                </a14:m>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Pythagore</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centerGroup"/>
                    </m:oMathParaPr>
                    <m:oMath xmlns:m="http://schemas.openxmlformats.org/officeDocument/2006/math">
                      <m:sSup>
                        <m:sSupPr>
                          <m:ctrlPr>
                            <a:rPr lang="en-US" sz="280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𝐵𝐶</m:t>
                          </m:r>
                        </m:e>
                        <m:sup>
                          <m:r>
                            <a:rPr lang="en-US" sz="2800" i="1" smtClean="0">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𝐴𝐵</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𝐴𝐶</m:t>
                          </m:r>
                        </m:e>
                        <m:sup>
                          <m:r>
                            <a:rPr lang="en-US" sz="2800" i="1">
                              <a:solidFill>
                                <a:schemeClr val="tx1"/>
                              </a:solidFill>
                              <a:latin typeface="Cambria Math" panose="02040503050406030204" pitchFamily="18" charset="0"/>
                              <a:cs typeface="Times New Roman" panose="02020603050405020304" pitchFamily="18" charset="0"/>
                            </a:rPr>
                            <m:t>2</m:t>
                          </m:r>
                        </m:sup>
                      </m:sSup>
                    </m:oMath>
                  </m:oMathPara>
                </a14:m>
                <a:endParaRPr lang="vi-VN" sz="2800" dirty="0">
                  <a:solidFill>
                    <a:schemeClr val="tx1"/>
                  </a:solidFill>
                </a:endParaRPr>
              </a:p>
            </p:txBody>
          </p:sp>
        </mc:Choice>
        <mc:Fallback xmlns="">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ABD9065-4A8A-0F04-E425-2A7D226156C2}"/>
                  </a:ext>
                </a:extLst>
              </p:cNvPr>
              <p:cNvSpPr txBox="1">
                <a:spLocks noRot="1" noChangeAspect="1" noMove="1" noResize="1" noEditPoints="1" noAdjustHandles="1" noChangeArrowheads="1" noChangeShapeType="1" noTextEdit="1"/>
              </p:cNvSpPr>
              <p:nvPr/>
            </p:nvSpPr>
            <p:spPr>
              <a:xfrm>
                <a:off x="252400" y="2144154"/>
                <a:ext cx="5321300" cy="1384995"/>
              </a:xfrm>
              <a:prstGeom prst="rect">
                <a:avLst/>
              </a:prstGeom>
              <a:blipFill>
                <a:blip r:embed="rId8"/>
                <a:stretch>
                  <a:fillRect l="-2291" t="-4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28BB460-2215-F0CD-75B2-194B79EEC3CB}"/>
                  </a:ext>
                </a:extLst>
              </p:cNvPr>
              <p:cNvSpPr txBox="1"/>
              <p:nvPr/>
            </p:nvSpPr>
            <p:spPr>
              <a:xfrm>
                <a:off x="241514" y="3413092"/>
                <a:ext cx="6172198" cy="523220"/>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Suy ra </a:t>
                </a:r>
                <a14:m>
                  <m:oMath xmlns:m="http://schemas.openxmlformats.org/officeDocument/2006/math">
                    <m:sSup>
                      <m:sSupPr>
                        <m:ctrlPr>
                          <a:rPr lang="en-US" sz="28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𝐵𝐶</m:t>
                        </m:r>
                      </m:e>
                      <m:sup>
                        <m:r>
                          <a:rPr lang="en-US" sz="28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m:t>
                        </m:r>
                      </m:e>
                      <m: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m:t>
                        </m:r>
                      </m:e>
                      <m: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m:t>
                    </m:r>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1=2</m:t>
                    </m:r>
                  </m:oMath>
                </a14:m>
                <a:endParaRPr lang="vi-VN" sz="280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28BB460-2215-F0CD-75B2-194B79EEC3CB}"/>
                  </a:ext>
                </a:extLst>
              </p:cNvPr>
              <p:cNvSpPr txBox="1">
                <a:spLocks noRot="1" noChangeAspect="1" noMove="1" noResize="1" noEditPoints="1" noAdjustHandles="1" noChangeArrowheads="1" noChangeShapeType="1" noTextEdit="1"/>
              </p:cNvSpPr>
              <p:nvPr/>
            </p:nvSpPr>
            <p:spPr>
              <a:xfrm>
                <a:off x="241514" y="3413092"/>
                <a:ext cx="6172198" cy="523220"/>
              </a:xfrm>
              <a:prstGeom prst="rect">
                <a:avLst/>
              </a:prstGeom>
              <a:blipFill>
                <a:blip r:embed="rId9"/>
                <a:stretch>
                  <a:fillRect l="-2075"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E3694BC-CDD0-D5B4-1832-3B02B1114EFC}"/>
                  </a:ext>
                </a:extLst>
              </p:cNvPr>
              <p:cNvSpPr txBox="1"/>
              <p:nvPr/>
            </p:nvSpPr>
            <p:spPr>
              <a:xfrm>
                <a:off x="219742" y="4324350"/>
                <a:ext cx="8771857" cy="565155"/>
              </a:xfrm>
              <a:prstGeom prst="rect">
                <a:avLst/>
              </a:prstGeom>
              <a:noFill/>
            </p:spPr>
            <p:txBody>
              <a:bodyPr wrap="square" rtlCol="0">
                <a:spAutoFit/>
              </a:bodyPr>
              <a:lstStyle/>
              <a:p>
                <a:pPr algn="just"/>
                <a:r>
                  <a:rPr lang="en-US" sz="2800">
                    <a:solidFill>
                      <a:schemeClr val="tx1"/>
                    </a:solidFill>
                    <a:latin typeface="Times New Roman" panose="02020603050405020304" pitchFamily="18" charset="0"/>
                    <a:cs typeface="Times New Roman" panose="02020603050405020304" pitchFamily="18" charset="0"/>
                  </a:rPr>
                  <a:t>Vậy độ dài cạnh huyền của tam giác vuông cân là</a:t>
                </a:r>
                <a14:m>
                  <m:oMath xmlns:m="http://schemas.openxmlformats.org/officeDocument/2006/math">
                    <m:r>
                      <m:rPr>
                        <m:nor/>
                      </m:rPr>
                      <a:rPr lang="en-US" sz="2800" b="0" i="0" smtClean="0">
                        <a:solidFill>
                          <a:schemeClr val="tx1"/>
                        </a:solidFill>
                        <a:latin typeface="Times New Roman" panose="02020603050405020304" pitchFamily="18" charset="0"/>
                        <a:cs typeface="Times New Roman" panose="02020603050405020304" pitchFamily="18" charset="0"/>
                      </a:rPr>
                      <m:t> </m:t>
                    </m:r>
                    <m:rad>
                      <m:radPr>
                        <m:degHide m:val="on"/>
                        <m:ctrlPr>
                          <a:rPr lang="en-US" sz="2800" b="0" i="1" smtClean="0">
                            <a:solidFill>
                              <a:schemeClr val="tx1"/>
                            </a:solidFill>
                            <a:latin typeface="Cambria Math" panose="02040503050406030204" pitchFamily="18" charset="0"/>
                            <a:cs typeface="Times New Roman" panose="02020603050405020304" pitchFamily="18" charset="0"/>
                          </a:rPr>
                        </m:ctrlPr>
                      </m:radPr>
                      <m:deg/>
                      <m:e>
                        <m:r>
                          <a:rPr lang="en-US" sz="2800" b="0" i="1" smtClean="0">
                            <a:solidFill>
                              <a:schemeClr val="tx1"/>
                            </a:solidFill>
                            <a:latin typeface="Cambria Math" panose="02040503050406030204" pitchFamily="18" charset="0"/>
                            <a:cs typeface="Times New Roman" panose="02020603050405020304" pitchFamily="18" charset="0"/>
                          </a:rPr>
                          <m:t>2</m:t>
                        </m:r>
                      </m:e>
                    </m:rad>
                    <m:r>
                      <a:rPr lang="en-US" sz="2800" b="0" i="0" smtClean="0">
                        <a:solidFill>
                          <a:schemeClr val="tx1"/>
                        </a:solidFill>
                        <a:latin typeface="Cambria Math" panose="02040503050406030204" pitchFamily="18" charset="0"/>
                        <a:cs typeface="Times New Roman" panose="02020603050405020304" pitchFamily="18" charset="0"/>
                      </a:rPr>
                      <m:t> </m:t>
                    </m:r>
                    <m:r>
                      <m:rPr>
                        <m:sty m:val="p"/>
                      </m:rPr>
                      <a:rPr lang="en-US" sz="2800" b="0" i="0" smtClean="0">
                        <a:solidFill>
                          <a:schemeClr val="tx1"/>
                        </a:solidFill>
                        <a:latin typeface="Cambria Math" panose="02040503050406030204" pitchFamily="18" charset="0"/>
                        <a:cs typeface="Times New Roman" panose="02020603050405020304" pitchFamily="18" charset="0"/>
                      </a:rPr>
                      <m:t>dm</m:t>
                    </m:r>
                  </m:oMath>
                </a14:m>
                <a:r>
                  <a:rPr lang="en-US" sz="2800">
                    <a:solidFill>
                      <a:schemeClr val="tx1"/>
                    </a:solidFill>
                    <a:latin typeface="Times New Roman" panose="02020603050405020304" pitchFamily="18" charset="0"/>
                    <a:cs typeface="Times New Roman" panose="02020603050405020304" pitchFamily="18" charset="0"/>
                  </a:rPr>
                  <a:t>.</a:t>
                </a:r>
              </a:p>
            </p:txBody>
          </p:sp>
        </mc:Choice>
        <mc:Fallback xmlns="">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E3694BC-CDD0-D5B4-1832-3B02B1114EFC}"/>
                  </a:ext>
                </a:extLst>
              </p:cNvPr>
              <p:cNvSpPr txBox="1">
                <a:spLocks noRot="1" noChangeAspect="1" noMove="1" noResize="1" noEditPoints="1" noAdjustHandles="1" noChangeArrowheads="1" noChangeShapeType="1" noTextEdit="1"/>
              </p:cNvSpPr>
              <p:nvPr/>
            </p:nvSpPr>
            <p:spPr>
              <a:xfrm>
                <a:off x="219742" y="4324350"/>
                <a:ext cx="8771857" cy="565155"/>
              </a:xfrm>
              <a:prstGeom prst="rect">
                <a:avLst/>
              </a:prstGeom>
              <a:blipFill>
                <a:blip r:embed="rId10"/>
                <a:stretch>
                  <a:fillRect l="-1390" t="-3226" b="-29032"/>
                </a:stretch>
              </a:blipFill>
            </p:spPr>
            <p:txBody>
              <a:bodyPr/>
              <a:lstStyle/>
              <a:p>
                <a:r>
                  <a:rPr lang="en-US">
                    <a:noFill/>
                  </a:rPr>
                  <a:t> </a:t>
                </a:r>
              </a:p>
            </p:txBody>
          </p:sp>
        </mc:Fallback>
      </mc:AlternateContent>
      <p:pic>
        <p:nvPicPr>
          <p:cNvPr id="11" name="Pictur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7AD34E5-DF5B-7EF6-2576-B4E25584B0D0}"/>
              </a:ext>
            </a:extLst>
          </p:cNvPr>
          <p:cNvPicPr>
            <a:picLocks noChangeAspect="1"/>
          </p:cNvPicPr>
          <p:nvPr/>
        </p:nvPicPr>
        <p:blipFill>
          <a:blip r:embed="rId11"/>
          <a:stretch>
            <a:fillRect/>
          </a:stretch>
        </p:blipFill>
        <p:spPr>
          <a:xfrm>
            <a:off x="5953883" y="1813559"/>
            <a:ext cx="2726436" cy="2430780"/>
          </a:xfrm>
          <a:prstGeom prst="rect">
            <a:avLst/>
          </a:prstGeom>
        </p:spPr>
      </p:pic>
    </p:spTree>
    <p:extLst>
      <p:ext uri="{BB962C8B-B14F-4D97-AF65-F5344CB8AC3E}">
        <p14:creationId xmlns:p14="http://schemas.microsoft.com/office/powerpoint/2010/main" val="20856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childTnLst>
        </p:cTn>
      </p:par>
    </p:tnLst>
    <p:bldLst>
      <p:bldP spid="4" grpId="0"/>
      <p:bldP spid="5" grpId="0"/>
      <p:bldP spid="6"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15.2023.9$9+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HOẠT ĐỘNG</a:t>
            </a:r>
          </a:p>
        </p:txBody>
      </p:sp>
      <p:sp>
        <p:nvSpPr>
          <p:cNvPr id="2" name="TextBox 10" descr="OPL20U25GSXzBJYl68kk8uQGfFKzs7yb1M4KJWUiLk6ZEvGF+qCIPSnY57AbBFCvTW$15.2023.9$9+K4lPs7H94VUqPe2XwIsfPRnrXQE//QTEXxb8/8N4CNc6FpgZahzpTjFhMzSA7T/nHJa11DE8Ng2TP3iAmRczFlmslSuUNOgUeb6yRvs0="/>
          <p:cNvSpPr txBox="1"/>
          <p:nvPr/>
        </p:nvSpPr>
        <p:spPr>
          <a:xfrm>
            <a:off x="4075090" y="1815147"/>
            <a:ext cx="2438400" cy="583565"/>
          </a:xfrm>
          <a:prstGeom prst="rect">
            <a:avLst/>
          </a:prstGeom>
          <a:noFill/>
        </p:spPr>
        <p:txBody>
          <a:bodyPr wrap="square">
            <a:spAutoFit/>
          </a:bodyPr>
          <a:lstStyle/>
          <a:p>
            <a:r>
              <a:rPr lang="en-GB" altLang="en-US" sz="3200" b="1" dirty="0">
                <a:solidFill>
                  <a:srgbClr val="FF0000"/>
                </a:solidFill>
                <a:latin typeface="Times New Roman" panose="02020603050405020304" pitchFamily="18" charset="0"/>
              </a:rPr>
              <a:t>VẬN DỤNG</a:t>
            </a:r>
          </a:p>
        </p:txBody>
      </p:sp>
      <p:pic>
        <p:nvPicPr>
          <p:cNvPr id="9" name="Pictur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E77C668-E424-1B86-D789-EB74A1BD6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582049"/>
            <a:ext cx="2323809" cy="223492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t="-4000" r="-5000" b="-3000"/>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F407E09-1DCC-C3D3-57C8-B386030C1DB4}"/>
              </a:ext>
            </a:extLst>
          </p:cNvPr>
          <p:cNvSpPr txBox="1"/>
          <p:nvPr/>
        </p:nvSpPr>
        <p:spPr>
          <a:xfrm>
            <a:off x="304799" y="706311"/>
            <a:ext cx="5657691" cy="2677656"/>
          </a:xfrm>
          <a:prstGeom prst="rect">
            <a:avLst/>
          </a:prstGeom>
          <a:noFill/>
        </p:spPr>
        <p:txBody>
          <a:bodyPr wrap="square" rtlCol="0">
            <a:spAutoFit/>
          </a:bodyPr>
          <a:lstStyle/>
          <a:p>
            <a:pPr algn="just"/>
            <a:r>
              <a:rPr lang="en-US" sz="2800" b="1" dirty="0">
                <a:solidFill>
                  <a:srgbClr val="C36512"/>
                </a:solidFill>
                <a:latin typeface="Times New Roman" panose="02020603050405020304" pitchFamily="18" charset="0"/>
                <a:cs typeface="Times New Roman" panose="02020603050405020304" pitchFamily="18" charset="0"/>
              </a:rPr>
              <a:t>BT 5:</a:t>
            </a:r>
            <a:r>
              <a:rPr lang="en-US" sz="2800" b="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Hình 9</a:t>
            </a:r>
            <a:r>
              <a:rPr lang="en-US" sz="2800" dirty="0">
                <a:latin typeface="Times New Roman" panose="02020603050405020304" pitchFamily="18" charset="0"/>
                <a:cs typeface="Times New Roman" panose="02020603050405020304" pitchFamily="18" charset="0"/>
              </a:rPr>
              <a:t> mô tả một thanh gỗ dài 2,6 m dựa vào một bức tường thẳng đứng. Chân thanh gỗ cách mép tường một khoảng là 1 m. Khoảng cách từ điểm thanh gỗ chạm vào tường đến mặt đất là bao nhiêu mét? </a:t>
            </a:r>
          </a:p>
        </p:txBody>
      </p:sp>
      <p:grpSp>
        <p:nvGrpSpPr>
          <p:cNvPr id="11" name="Group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161F9A4-75C5-837E-98A3-4B9C079A0ADE}"/>
              </a:ext>
            </a:extLst>
          </p:cNvPr>
          <p:cNvGrpSpPr/>
          <p:nvPr/>
        </p:nvGrpSpPr>
        <p:grpSpPr>
          <a:xfrm>
            <a:off x="6477000" y="473350"/>
            <a:ext cx="2152491" cy="3466115"/>
            <a:chOff x="6488287" y="706311"/>
            <a:chExt cx="2152491" cy="3466115"/>
          </a:xfrm>
        </p:grpSpPr>
        <p:pic>
          <p:nvPicPr>
            <p:cNvPr id="8" name="Picture 7">
              <a:extLst>
                <a:ext uri="{FF2B5EF4-FFF2-40B4-BE49-F238E27FC236}">
                  <a16:creationId xmlns:a16="http://schemas.microsoft.com/office/drawing/2014/main" id="{FAEC7901-0CBF-6316-2CD5-359AABF6493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8287" y="706311"/>
              <a:ext cx="2152491" cy="3018044"/>
            </a:xfrm>
            <a:prstGeom prst="rect">
              <a:avLst/>
            </a:prstGeom>
            <a:noFill/>
            <a:ln>
              <a:noFill/>
            </a:ln>
          </p:spPr>
        </p:pic>
        <p:sp>
          <p:nvSpPr>
            <p:cNvPr id="10" name="TextBox 9">
              <a:extLst>
                <a:ext uri="{FF2B5EF4-FFF2-40B4-BE49-F238E27FC236}">
                  <a16:creationId xmlns:a16="http://schemas.microsoft.com/office/drawing/2014/main" id="{AE73EC96-2E5C-D2F8-CB51-817B182AFE2D}"/>
                </a:ext>
              </a:extLst>
            </p:cNvPr>
            <p:cNvSpPr txBox="1"/>
            <p:nvPr/>
          </p:nvSpPr>
          <p:spPr>
            <a:xfrm>
              <a:off x="7059788" y="3649206"/>
              <a:ext cx="1447800" cy="523220"/>
            </a:xfrm>
            <a:prstGeom prst="rect">
              <a:avLst/>
            </a:prstGeom>
            <a:noFill/>
          </p:spPr>
          <p:txBody>
            <a:bodyPr wrap="square">
              <a:spAutoFit/>
            </a:bodyPr>
            <a:lstStyle/>
            <a:p>
              <a:r>
                <a:rPr lang="en-US" sz="2800" i="1">
                  <a:latin typeface="Times New Roman" panose="02020603050405020304" pitchFamily="18" charset="0"/>
                  <a:cs typeface="Times New Roman" panose="02020603050405020304" pitchFamily="18" charset="0"/>
                </a:rPr>
                <a:t>Hình 9</a:t>
              </a:r>
              <a:endParaRPr lang="vi-VN" sz="2800"/>
            </a:p>
          </p:txBody>
        </p:sp>
      </p:grpSp>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0965224-A651-0B88-E467-5E1927F60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177" y="3870545"/>
            <a:ext cx="1096224" cy="1096224"/>
          </a:xfrm>
          <a:prstGeom prst="rect">
            <a:avLst/>
          </a:prstGeom>
        </p:spPr>
      </p:pic>
      <p:pic>
        <p:nvPicPr>
          <p:cNvPr id="7" name="Đếm ngược 5 phút có tiếng"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940BF633-51EB-6590-87DD-1F7A79BA003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47800" y="4109519"/>
            <a:ext cx="1524000" cy="857250"/>
          </a:xfrm>
          <a:prstGeom prst="rect">
            <a:avLst/>
          </a:prstGeom>
        </p:spPr>
      </p:pic>
      <p:sp>
        <p:nvSpPr>
          <p:cNvPr id="9" name="Rectangl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D8A41C9-2DB0-77D3-8B7C-D29E78823719}"/>
              </a:ext>
            </a:extLst>
          </p:cNvPr>
          <p:cNvSpPr/>
          <p:nvPr/>
        </p:nvSpPr>
        <p:spPr>
          <a:xfrm>
            <a:off x="0" y="-19050"/>
            <a:ext cx="9144000" cy="523220"/>
          </a:xfrm>
          <a:prstGeom prst="rect">
            <a:avLst/>
          </a:prstGeom>
          <a:solidFill>
            <a:srgbClr val="C766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VẬN DỤNG</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16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4000" r="-5000" b="-3000"/>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F407E09-1DCC-C3D3-57C8-B386030C1DB4}"/>
              </a:ext>
            </a:extLst>
          </p:cNvPr>
          <p:cNvSpPr txBox="1"/>
          <p:nvPr/>
        </p:nvSpPr>
        <p:spPr>
          <a:xfrm>
            <a:off x="270547" y="597559"/>
            <a:ext cx="1219200" cy="523220"/>
          </a:xfrm>
          <a:prstGeom prst="rect">
            <a:avLst/>
          </a:prstGeom>
          <a:noFill/>
        </p:spPr>
        <p:txBody>
          <a:bodyPr wrap="square" rtlCol="0">
            <a:spAutoFit/>
          </a:bodyPr>
          <a:lstStyle/>
          <a:p>
            <a:pPr algn="just"/>
            <a:r>
              <a:rPr lang="en-US" sz="2800" b="1">
                <a:solidFill>
                  <a:srgbClr val="C00000"/>
                </a:solidFill>
                <a:latin typeface="Times New Roman" panose="02020603050405020304" pitchFamily="18" charset="0"/>
                <a:cs typeface="Times New Roman" panose="02020603050405020304" pitchFamily="18" charset="0"/>
              </a:rPr>
              <a:t>BT 5:</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8" name="Pictur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AEC7901-0CBF-6316-2CD5-359AABF649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1553" y="580370"/>
            <a:ext cx="2524347" cy="3539429"/>
          </a:xfrm>
          <a:prstGeom prst="rect">
            <a:avLst/>
          </a:prstGeom>
          <a:noFill/>
          <a:ln>
            <a:noFill/>
          </a:ln>
        </p:spPr>
      </p:pic>
      <p:sp>
        <p:nvSpPr>
          <p:cNvPr id="2" name="TextBox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F4DA35-9922-6DAF-D3E2-5B88B5F23BBC}"/>
              </a:ext>
            </a:extLst>
          </p:cNvPr>
          <p:cNvSpPr txBox="1"/>
          <p:nvPr/>
        </p:nvSpPr>
        <p:spPr>
          <a:xfrm>
            <a:off x="4002750" y="597559"/>
            <a:ext cx="1219200" cy="523220"/>
          </a:xfrm>
          <a:prstGeom prst="rect">
            <a:avLst/>
          </a:prstGeom>
          <a:noFill/>
        </p:spPr>
        <p:txBody>
          <a:bodyPr wrap="square" rtlCol="0">
            <a:spAutoFit/>
          </a:bodyPr>
          <a:lstStyle/>
          <a:p>
            <a:pPr algn="ctr"/>
            <a:r>
              <a:rPr lang="en-US" sz="2800" b="1">
                <a:solidFill>
                  <a:srgbClr val="C00000"/>
                </a:solidFill>
                <a:latin typeface="Times New Roman" panose="02020603050405020304" pitchFamily="18" charset="0"/>
                <a:cs typeface="Times New Roman" panose="02020603050405020304" pitchFamily="18" charset="0"/>
              </a:rPr>
              <a:t>Giải</a:t>
            </a:r>
            <a:endParaRPr lang="en-US" sz="2800">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80A6B53-9B15-90DD-69BC-EEFCAE92A513}"/>
                  </a:ext>
                </a:extLst>
              </p:cNvPr>
              <p:cNvSpPr txBox="1"/>
              <p:nvPr/>
            </p:nvSpPr>
            <p:spPr>
              <a:xfrm>
                <a:off x="373488" y="3105150"/>
                <a:ext cx="5927273" cy="614142"/>
              </a:xfrm>
              <a:prstGeom prst="rect">
                <a:avLst/>
              </a:prstGeom>
              <a:noFill/>
            </p:spPr>
            <p:txBody>
              <a:bodyPr wrap="square" rtlCol="0">
                <a:spAutoFit/>
              </a:bodyPr>
              <a:lstStyle/>
              <a:p>
                <a:pPr algn="just"/>
                <a:r>
                  <a:rPr lang="en-US" sz="2800">
                    <a:solidFill>
                      <a:schemeClr val="tx1"/>
                    </a:solidFill>
                    <a:latin typeface="Times New Roman" panose="02020603050405020304" pitchFamily="18" charset="0"/>
                    <a:cs typeface="Times New Roman" panose="02020603050405020304" pitchFamily="18" charset="0"/>
                  </a:rPr>
                  <a:t>Do đó </a:t>
                </a:r>
                <a14:m>
                  <m:oMath xmlns:m="http://schemas.openxmlformats.org/officeDocument/2006/math">
                    <m:r>
                      <a:rPr lang="en-US" sz="2800" i="1">
                        <a:solidFill>
                          <a:schemeClr val="tx1"/>
                        </a:solidFill>
                        <a:latin typeface="Cambria Math" panose="02040503050406030204" pitchFamily="18" charset="0"/>
                        <a:cs typeface="Times New Roman" panose="02020603050405020304" pitchFamily="18" charset="0"/>
                      </a:rPr>
                      <m:t>𝐴</m:t>
                    </m:r>
                    <m:r>
                      <a:rPr lang="en-US" sz="2800" b="0" i="1" smtClean="0">
                        <a:solidFill>
                          <a:schemeClr val="tx1"/>
                        </a:solidFill>
                        <a:latin typeface="Cambria Math" panose="02040503050406030204" pitchFamily="18" charset="0"/>
                        <a:cs typeface="Times New Roman" panose="02020603050405020304" pitchFamily="18" charset="0"/>
                      </a:rPr>
                      <m:t>𝐶</m:t>
                    </m:r>
                    <m:r>
                      <a:rPr lang="en-US" sz="2800" b="0" i="1" smtClean="0">
                        <a:solidFill>
                          <a:schemeClr val="tx1"/>
                        </a:solidFill>
                        <a:latin typeface="Cambria Math" panose="02040503050406030204" pitchFamily="18" charset="0"/>
                        <a:cs typeface="Times New Roman" panose="02020603050405020304" pitchFamily="18" charset="0"/>
                      </a:rPr>
                      <m:t>=</m:t>
                    </m:r>
                    <m:rad>
                      <m:radPr>
                        <m:degHide m:val="on"/>
                        <m:ctrlPr>
                          <a:rPr lang="en-US" sz="2800" b="0" i="1" smtClean="0">
                            <a:solidFill>
                              <a:schemeClr val="tx1"/>
                            </a:solidFill>
                            <a:latin typeface="Cambria Math" panose="02040503050406030204" pitchFamily="18" charset="0"/>
                            <a:cs typeface="Times New Roman" panose="02020603050405020304" pitchFamily="18" charset="0"/>
                          </a:rPr>
                        </m:ctrlPr>
                      </m:radPr>
                      <m:deg/>
                      <m:e>
                        <m:r>
                          <a:rPr lang="en-US" sz="2800" b="0" i="1" smtClean="0">
                            <a:solidFill>
                              <a:schemeClr val="tx1"/>
                            </a:solidFill>
                            <a:latin typeface="Cambria Math" panose="02040503050406030204" pitchFamily="18" charset="0"/>
                            <a:cs typeface="Times New Roman" panose="02020603050405020304" pitchFamily="18" charset="0"/>
                          </a:rPr>
                          <m:t>5,76</m:t>
                        </m:r>
                      </m:e>
                    </m:rad>
                    <m:r>
                      <a:rPr lang="en-US" sz="2800" b="0" i="1" smtClean="0">
                        <a:solidFill>
                          <a:schemeClr val="tx1"/>
                        </a:solidFill>
                        <a:latin typeface="Cambria Math" panose="02040503050406030204" pitchFamily="18" charset="0"/>
                        <a:cs typeface="Times New Roman" panose="02020603050405020304" pitchFamily="18" charset="0"/>
                      </a:rPr>
                      <m:t>=2,4 </m:t>
                    </m:r>
                    <m:d>
                      <m:dPr>
                        <m:ctrlPr>
                          <a:rPr lang="en-US" sz="2800" b="0" i="1" smtClean="0">
                            <a:solidFill>
                              <a:schemeClr val="tx1"/>
                            </a:solidFill>
                            <a:latin typeface="Cambria Math" panose="02040503050406030204" pitchFamily="18" charset="0"/>
                            <a:cs typeface="Times New Roman" panose="02020603050405020304" pitchFamily="18" charset="0"/>
                          </a:rPr>
                        </m:ctrlPr>
                      </m:dPr>
                      <m:e>
                        <m:r>
                          <m:rPr>
                            <m:nor/>
                          </m:rPr>
                          <a:rPr lang="en-US" sz="2800" b="0" i="0" smtClean="0">
                            <a:solidFill>
                              <a:schemeClr val="tx1"/>
                            </a:solidFill>
                            <a:latin typeface="Times New Roman" panose="02020603050405020304" pitchFamily="18" charset="0"/>
                            <a:cs typeface="Times New Roman" panose="02020603050405020304" pitchFamily="18" charset="0"/>
                          </a:rPr>
                          <m:t>m</m:t>
                        </m:r>
                      </m:e>
                    </m:d>
                  </m:oMath>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80A6B53-9B15-90DD-69BC-EEFCAE92A513}"/>
                  </a:ext>
                </a:extLst>
              </p:cNvPr>
              <p:cNvSpPr txBox="1">
                <a:spLocks noRot="1" noChangeAspect="1" noMove="1" noResize="1" noEditPoints="1" noAdjustHandles="1" noChangeArrowheads="1" noChangeShapeType="1" noTextEdit="1"/>
              </p:cNvSpPr>
              <p:nvPr/>
            </p:nvSpPr>
            <p:spPr>
              <a:xfrm>
                <a:off x="373488" y="3105150"/>
                <a:ext cx="5927273" cy="614142"/>
              </a:xfrm>
              <a:prstGeom prst="rect">
                <a:avLst/>
              </a:prstGeom>
              <a:blipFill>
                <a:blip r:embed="rId4"/>
                <a:stretch>
                  <a:fillRect l="-2055" b="-24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4F9917A-1FF7-CEB9-35EE-5F961B73A962}"/>
                  </a:ext>
                </a:extLst>
              </p:cNvPr>
              <p:cNvSpPr txBox="1"/>
              <p:nvPr/>
            </p:nvSpPr>
            <p:spPr>
              <a:xfrm>
                <a:off x="340831" y="1081806"/>
                <a:ext cx="6517169" cy="963854"/>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Do tam giác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𝐴</m:t>
                    </m:r>
                    <m:r>
                      <a:rPr lang="en-US" sz="2800" i="1">
                        <a:solidFill>
                          <a:schemeClr val="tx1"/>
                        </a:solidFill>
                        <a:latin typeface="Cambria Math" panose="02040503050406030204" pitchFamily="18" charset="0"/>
                        <a:cs typeface="Times New Roman" panose="02020603050405020304" pitchFamily="18" charset="0"/>
                      </a:rPr>
                      <m:t>𝐵𝐶</m:t>
                    </m:r>
                  </m:oMath>
                </a14:m>
                <a:r>
                  <a:rPr lang="en-US" sz="2800">
                    <a:solidFill>
                      <a:schemeClr val="tx1"/>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𝐴</m:t>
                    </m:r>
                  </m:oMath>
                </a14:m>
                <a:r>
                  <a:rPr lang="en-US" sz="2800">
                    <a:solidFill>
                      <a:schemeClr val="tx1"/>
                    </a:solidFill>
                    <a:latin typeface="Times New Roman" panose="02020603050405020304" pitchFamily="18" charset="0"/>
                    <a:cs typeface="Times New Roman" panose="02020603050405020304" pitchFamily="18" charset="0"/>
                  </a:rPr>
                  <a:t> nên theo định lý Pythagore ta có: </a:t>
                </a:r>
                <a14:m>
                  <m:oMath xmlns:m="http://schemas.openxmlformats.org/officeDocument/2006/math">
                    <m:sSup>
                      <m:sSupPr>
                        <m:ctrlPr>
                          <a:rPr lang="en-US" sz="280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𝐵𝐶</m:t>
                        </m:r>
                      </m:e>
                      <m:sup>
                        <m:r>
                          <a:rPr lang="en-US" sz="2800" i="1" smtClean="0">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𝐴𝐵</m:t>
                        </m:r>
                      </m:e>
                      <m:sup>
                        <m:r>
                          <a:rPr lang="en-US" sz="2800" i="1">
                            <a:solidFill>
                              <a:schemeClr val="tx1"/>
                            </a:solidFill>
                            <a:latin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cs typeface="Times New Roman" panose="02020603050405020304" pitchFamily="18" charset="0"/>
                          </a:rPr>
                          <m:t>𝐴𝐶</m:t>
                        </m:r>
                      </m:e>
                      <m:sup>
                        <m:r>
                          <a:rPr lang="en-US" sz="2800" i="1">
                            <a:solidFill>
                              <a:schemeClr val="tx1"/>
                            </a:solidFill>
                            <a:latin typeface="Cambria Math" panose="02040503050406030204" pitchFamily="18" charset="0"/>
                            <a:cs typeface="Times New Roman" panose="02020603050405020304" pitchFamily="18" charset="0"/>
                          </a:rPr>
                          <m:t>2</m:t>
                        </m:r>
                      </m:sup>
                    </m:sSup>
                  </m:oMath>
                </a14:m>
                <a:endParaRPr lang="vi-VN" sz="2800">
                  <a:solidFill>
                    <a:schemeClr val="tx1"/>
                  </a:solidFill>
                </a:endParaRPr>
              </a:p>
            </p:txBody>
          </p:sp>
        </mc:Choice>
        <mc:Fallback xmlns="">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4F9917A-1FF7-CEB9-35EE-5F961B73A962}"/>
                  </a:ext>
                </a:extLst>
              </p:cNvPr>
              <p:cNvSpPr txBox="1">
                <a:spLocks noRot="1" noChangeAspect="1" noMove="1" noResize="1" noEditPoints="1" noAdjustHandles="1" noChangeArrowheads="1" noChangeShapeType="1" noTextEdit="1"/>
              </p:cNvSpPr>
              <p:nvPr/>
            </p:nvSpPr>
            <p:spPr>
              <a:xfrm>
                <a:off x="340831" y="1081806"/>
                <a:ext cx="6517169" cy="963854"/>
              </a:xfrm>
              <a:prstGeom prst="rect">
                <a:avLst/>
              </a:prstGeom>
              <a:blipFill>
                <a:blip r:embed="rId5"/>
                <a:stretch>
                  <a:fillRect l="-1964" t="-6289" r="-2339"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D39C12D-5396-6D88-4652-6E158E35FBAD}"/>
                  </a:ext>
                </a:extLst>
              </p:cNvPr>
              <p:cNvSpPr txBox="1"/>
              <p:nvPr/>
            </p:nvSpPr>
            <p:spPr>
              <a:xfrm>
                <a:off x="373488" y="2113808"/>
                <a:ext cx="6285390" cy="954107"/>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Suy ra  </a:t>
                </a:r>
                <a14:m>
                  <m:oMath xmlns:m="http://schemas.openxmlformats.org/officeDocument/2006/math">
                    <m:sSup>
                      <m:sSupPr>
                        <m:ctrlP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sSup>
                          <m:sSupPr>
                            <m:ctrlP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𝐴𝐶</m:t>
                            </m:r>
                          </m:e>
                          <m: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𝐵𝐶</m:t>
                        </m:r>
                      </m:e>
                      <m: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𝐴𝐵</m:t>
                        </m:r>
                      </m:e>
                      <m: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p>
                <a:r>
                  <a:rPr lang="en-US" sz="2800" b="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2,6</m:t>
                        </m:r>
                      </m:e>
                      <m:sup>
                        <m:r>
                          <a:rPr lang="en-US" sz="28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m:t>
                        </m:r>
                      </m:e>
                      <m:sup>
                        <m:r>
                          <a:rPr lang="en-US" sz="28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=5,76</m:t>
                    </m:r>
                  </m:oMath>
                </a14:m>
                <a:endParaRPr lang="vi-VN" sz="280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D39C12D-5396-6D88-4652-6E158E35FBAD}"/>
                  </a:ext>
                </a:extLst>
              </p:cNvPr>
              <p:cNvSpPr txBox="1">
                <a:spLocks noRot="1" noChangeAspect="1" noMove="1" noResize="1" noEditPoints="1" noAdjustHandles="1" noChangeArrowheads="1" noChangeShapeType="1" noTextEdit="1"/>
              </p:cNvSpPr>
              <p:nvPr/>
            </p:nvSpPr>
            <p:spPr>
              <a:xfrm>
                <a:off x="373488" y="2113808"/>
                <a:ext cx="6285390" cy="954107"/>
              </a:xfrm>
              <a:prstGeom prst="rect">
                <a:avLst/>
              </a:prstGeom>
              <a:blipFill>
                <a:blip r:embed="rId6"/>
                <a:stretch>
                  <a:fillRect l="-1940" t="-7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A287DA2-E724-3000-DC36-7E5F29F5387D}"/>
                  </a:ext>
                </a:extLst>
              </p:cNvPr>
              <p:cNvSpPr txBox="1"/>
              <p:nvPr/>
            </p:nvSpPr>
            <p:spPr>
              <a:xfrm>
                <a:off x="373488" y="3714750"/>
                <a:ext cx="6831259" cy="954107"/>
              </a:xfrm>
              <a:prstGeom prst="rect">
                <a:avLst/>
              </a:prstGeom>
              <a:noFill/>
            </p:spPr>
            <p:txBody>
              <a:bodyPr wrap="square">
                <a:spAutoFit/>
              </a:bodyPr>
              <a:lstStyle/>
              <a:p>
                <a:r>
                  <a:rPr lang="en-US" sz="2800">
                    <a:solidFill>
                      <a:schemeClr val="tx1"/>
                    </a:solidFill>
                    <a:latin typeface="Times New Roman" panose="02020603050405020304" pitchFamily="18" charset="0"/>
                    <a:cs typeface="Times New Roman" panose="02020603050405020304" pitchFamily="18" charset="0"/>
                  </a:rPr>
                  <a:t>Vậy khoảng cách từ điểm thanh gỗ chạm vào tường đến mặt đất là </a:t>
                </a:r>
                <a14:m>
                  <m:oMath xmlns:m="http://schemas.openxmlformats.org/officeDocument/2006/math">
                    <m:r>
                      <a:rPr lang="en-US" sz="2800" i="1">
                        <a:solidFill>
                          <a:schemeClr val="tx1"/>
                        </a:solidFill>
                        <a:latin typeface="Cambria Math" panose="02040503050406030204" pitchFamily="18" charset="0"/>
                        <a:cs typeface="Times New Roman" panose="02020603050405020304" pitchFamily="18" charset="0"/>
                      </a:rPr>
                      <m:t>2,4</m:t>
                    </m:r>
                  </m:oMath>
                </a14:m>
                <a:r>
                  <a:rPr lang="en-US" sz="2800">
                    <a:solidFill>
                      <a:schemeClr val="tx1"/>
                    </a:solidFill>
                    <a:latin typeface="Times New Roman" panose="02020603050405020304" pitchFamily="18" charset="0"/>
                    <a:cs typeface="Times New Roman" panose="02020603050405020304" pitchFamily="18" charset="0"/>
                  </a:rPr>
                  <a:t> m. </a:t>
                </a:r>
                <a:endParaRPr lang="vi-VN" sz="2800">
                  <a:solidFill>
                    <a:schemeClr val="tx1"/>
                  </a:solidFill>
                </a:endParaRPr>
              </a:p>
            </p:txBody>
          </p:sp>
        </mc:Choice>
        <mc:Fallback xmlns="">
          <p:sp>
            <p:nvSpPr>
              <p:cNvPr id="13" name="TextBox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A287DA2-E724-3000-DC36-7E5F29F5387D}"/>
                  </a:ext>
                </a:extLst>
              </p:cNvPr>
              <p:cNvSpPr txBox="1">
                <a:spLocks noRot="1" noChangeAspect="1" noMove="1" noResize="1" noEditPoints="1" noAdjustHandles="1" noChangeArrowheads="1" noChangeShapeType="1" noTextEdit="1"/>
              </p:cNvSpPr>
              <p:nvPr/>
            </p:nvSpPr>
            <p:spPr>
              <a:xfrm>
                <a:off x="373488" y="3714750"/>
                <a:ext cx="6831259" cy="954107"/>
              </a:xfrm>
              <a:prstGeom prst="rect">
                <a:avLst/>
              </a:prstGeom>
              <a:blipFill>
                <a:blip r:embed="rId7"/>
                <a:stretch>
                  <a:fillRect l="-1784" t="-6369" b="-16561"/>
                </a:stretch>
              </a:blipFill>
            </p:spPr>
            <p:txBody>
              <a:bodyPr/>
              <a:lstStyle/>
              <a:p>
                <a:r>
                  <a:rPr lang="en-US">
                    <a:noFill/>
                  </a:rPr>
                  <a:t> </a:t>
                </a:r>
              </a:p>
            </p:txBody>
          </p:sp>
        </mc:Fallback>
      </mc:AlternateContent>
      <p:sp>
        <p:nvSpPr>
          <p:cNvPr id="11" name="Rectangl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0E9E937-D7C2-810E-3680-2394F358868B}"/>
              </a:ext>
            </a:extLst>
          </p:cNvPr>
          <p:cNvSpPr/>
          <p:nvPr/>
        </p:nvSpPr>
        <p:spPr>
          <a:xfrm>
            <a:off x="0" y="-19050"/>
            <a:ext cx="9144000" cy="523220"/>
          </a:xfrm>
          <a:prstGeom prst="rect">
            <a:avLst/>
          </a:prstGeom>
          <a:solidFill>
            <a:srgbClr val="C766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VẬN DỤNG</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717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5000" r="-3000" b="-4000"/>
          </a:stretch>
        </a:blipFill>
        <a:effectLst/>
      </p:bgPr>
    </p:bg>
    <p:spTree>
      <p:nvGrpSpPr>
        <p:cNvPr id="1" name=""/>
        <p:cNvGrpSpPr/>
        <p:nvPr/>
      </p:nvGrpSpPr>
      <p:grpSpPr>
        <a:xfrm>
          <a:off x="0" y="0"/>
          <a:ext cx="0" cy="0"/>
          <a:chOff x="0" y="0"/>
          <a:chExt cx="0" cy="0"/>
        </a:xfrm>
      </p:grpSpPr>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85800" y="179362"/>
            <a:ext cx="7772400" cy="646331"/>
          </a:xfrm>
          <a:prstGeom prst="rect">
            <a:avLst/>
          </a:prstGeom>
          <a:noFill/>
        </p:spPr>
        <p:txBody>
          <a:bodyPr wrap="square">
            <a:spAutoFit/>
          </a:bodyPr>
          <a:lstStyle/>
          <a:p>
            <a:pPr algn="ctr"/>
            <a:r>
              <a:rPr lang="en-US" sz="3600" b="1" dirty="0">
                <a:solidFill>
                  <a:srgbClr val="FF0000"/>
                </a:solidFill>
                <a:latin typeface="Times New Roman" panose="02020603050405020304" pitchFamily="18" charset="0"/>
                <a:ea typeface="Calibri" panose="020F0502020204030204" pitchFamily="34" charset="0"/>
              </a:rPr>
              <a:t> HƯỚNG DẪN VỀ NHÀ</a:t>
            </a:r>
            <a:endParaRPr lang="en-US" sz="3600" dirty="0">
              <a:solidFill>
                <a:prstClr val="black"/>
              </a:solidFill>
            </a:endParaRPr>
          </a:p>
        </p:txBody>
      </p:sp>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A38E089-E60F-FC0A-A2AF-0D8A54F2F172}"/>
              </a:ext>
            </a:extLst>
          </p:cNvPr>
          <p:cNvSpPr txBox="1"/>
          <p:nvPr/>
        </p:nvSpPr>
        <p:spPr>
          <a:xfrm>
            <a:off x="317626" y="875333"/>
            <a:ext cx="8534400" cy="1384995"/>
          </a:xfrm>
          <a:prstGeom prst="rect">
            <a:avLst/>
          </a:prstGeom>
          <a:noFill/>
        </p:spPr>
        <p:txBody>
          <a:bodyPr wrap="square">
            <a:spAutoFit/>
          </a:bodyPr>
          <a:lstStyle/>
          <a:p>
            <a:r>
              <a:rPr lang="vi-VN" sz="2800">
                <a:solidFill>
                  <a:srgbClr val="0000FF"/>
                </a:solidFill>
                <a:latin typeface="+mj-lt"/>
              </a:rPr>
              <a:t>- Xem lại bài.</a:t>
            </a:r>
          </a:p>
          <a:p>
            <a:r>
              <a:rPr lang="vi-VN" sz="2800">
                <a:solidFill>
                  <a:srgbClr val="0000FF"/>
                </a:solidFill>
                <a:latin typeface="+mj-lt"/>
              </a:rPr>
              <a:t>- Chuẩn bị phần tiếp theo Định lý Phythagore đảo.</a:t>
            </a:r>
          </a:p>
          <a:p>
            <a:r>
              <a:rPr lang="vi-VN" sz="2800">
                <a:solidFill>
                  <a:srgbClr val="0000FF"/>
                </a:solidFill>
                <a:latin typeface="+mj-lt"/>
              </a:rPr>
              <a:t>- Phiếu bài tập.</a:t>
            </a:r>
          </a:p>
        </p:txBody>
      </p:sp>
      <mc:AlternateContent xmlns:mc="http://schemas.openxmlformats.org/markup-compatibility/2006" xmlns:a14="http://schemas.microsoft.com/office/drawing/2010/main">
        <mc:Choice Requires="a14">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3EC0D3A-5345-9EFC-ABD5-153C54FC8DC2}"/>
                  </a:ext>
                </a:extLst>
              </p:cNvPr>
              <p:cNvSpPr txBox="1"/>
              <p:nvPr/>
            </p:nvSpPr>
            <p:spPr>
              <a:xfrm>
                <a:off x="152400" y="3188763"/>
                <a:ext cx="8699626" cy="1384995"/>
              </a:xfrm>
              <a:prstGeom prst="rect">
                <a:avLst/>
              </a:prstGeom>
              <a:noFill/>
            </p:spPr>
            <p:txBody>
              <a:bodyPr wrap="square">
                <a:spAutoFit/>
              </a:bodyPr>
              <a:lstStyle/>
              <a:p>
                <a:pPr algn="just"/>
                <a:r>
                  <a:rPr lang="vi-VN" sz="2800" b="1" dirty="0">
                    <a:solidFill>
                      <a:srgbClr val="C00000"/>
                    </a:solidFill>
                    <a:latin typeface="+mj-lt"/>
                  </a:rPr>
                  <a:t>Câu 2:</a:t>
                </a:r>
                <a:r>
                  <a:rPr lang="vi-VN" sz="2800" dirty="0">
                    <a:latin typeface="+mj-lt"/>
                  </a:rPr>
                  <a:t> </a:t>
                </a:r>
                <a:r>
                  <a:rPr lang="vi-VN" sz="2800" dirty="0">
                    <a:solidFill>
                      <a:srgbClr val="0000FF"/>
                    </a:solidFill>
                    <a:latin typeface="+mj-lt"/>
                  </a:rPr>
                  <a:t>Cho tam </a:t>
                </a:r>
                <a14:m>
                  <m:oMath xmlns:m="http://schemas.openxmlformats.org/officeDocument/2006/math">
                    <m:r>
                      <a:rPr lang="en-US" sz="2800" b="0" i="1" smtClean="0">
                        <a:solidFill>
                          <a:srgbClr val="0000FF"/>
                        </a:solidFill>
                        <a:latin typeface="Cambria Math" panose="02040503050406030204" pitchFamily="18" charset="0"/>
                        <a:cs typeface="Times New Roman" panose="02020603050405020304" pitchFamily="18" charset="0"/>
                      </a:rPr>
                      <m:t>𝐴</m:t>
                    </m:r>
                    <m:r>
                      <a:rPr lang="en-US" sz="2800" i="1" smtClean="0">
                        <a:solidFill>
                          <a:srgbClr val="0000FF"/>
                        </a:solidFill>
                        <a:latin typeface="Cambria Math" panose="02040503050406030204" pitchFamily="18" charset="0"/>
                        <a:cs typeface="Times New Roman" panose="02020603050405020304" pitchFamily="18" charset="0"/>
                      </a:rPr>
                      <m:t>𝐵𝐶</m:t>
                    </m:r>
                  </m:oMath>
                </a14:m>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vuông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tại</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0000FF"/>
                        </a:solidFill>
                        <a:latin typeface="Cambria Math" panose="02040503050406030204" pitchFamily="18" charset="0"/>
                        <a:cs typeface="Times New Roman" panose="02020603050405020304" pitchFamily="18" charset="0"/>
                      </a:rPr>
                      <m:t>𝐴</m:t>
                    </m:r>
                  </m:oMath>
                </a14:m>
                <a:r>
                  <a:rPr lang="vi-VN" sz="2800" dirty="0">
                    <a:solidFill>
                      <a:srgbClr val="0000FF"/>
                    </a:solidFill>
                    <a:latin typeface="+mj-lt"/>
                  </a:rPr>
                  <a:t>, có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m:t>
                    </m:r>
                    <m:r>
                      <a:rPr lang="en-US" sz="2800" b="0" i="1" smtClean="0">
                        <a:solidFill>
                          <a:srgbClr val="0000FF"/>
                        </a:solidFill>
                        <a:latin typeface="Cambria Math" panose="02040503050406030204" pitchFamily="18" charset="0"/>
                        <a:cs typeface="Times New Roman" panose="02020603050405020304" pitchFamily="18" charset="0"/>
                      </a:rPr>
                      <m:t>𝐶</m:t>
                    </m:r>
                    <m:r>
                      <a:rPr lang="en-US" sz="2800" b="0" i="1" smtClean="0">
                        <a:solidFill>
                          <a:srgbClr val="0000FF"/>
                        </a:solidFill>
                        <a:latin typeface="Cambria Math" panose="02040503050406030204" pitchFamily="18" charset="0"/>
                        <a:cs typeface="Times New Roman" panose="02020603050405020304" pitchFamily="18" charset="0"/>
                      </a:rPr>
                      <m:t>=9 </m:t>
                    </m:r>
                    <m:r>
                      <m:rPr>
                        <m:nor/>
                      </m:rPr>
                      <a:rPr lang="en-US" sz="2800" b="0" smtClean="0">
                        <a:solidFill>
                          <a:srgbClr val="0000FF"/>
                        </a:solidFill>
                        <a:latin typeface="Times New Roman" panose="02020603050405020304" pitchFamily="18" charset="0"/>
                        <a:cs typeface="Times New Roman" panose="02020603050405020304" pitchFamily="18" charset="0"/>
                      </a:rPr>
                      <m:t>cm</m:t>
                    </m:r>
                  </m:oMath>
                </a14:m>
                <a:r>
                  <a:rPr lang="en-US" sz="2800" dirty="0">
                    <a:solidFill>
                      <a:srgbClr val="0000FF"/>
                    </a:solidFill>
                    <a:latin typeface="+mj-lt"/>
                  </a:rPr>
                  <a:t>, </a:t>
                </a:r>
                <a14:m>
                  <m:oMath xmlns:m="http://schemas.openxmlformats.org/officeDocument/2006/math">
                    <m:r>
                      <a:rPr lang="en-US" sz="2800" b="0" i="1" smtClean="0">
                        <a:solidFill>
                          <a:srgbClr val="0000FF"/>
                        </a:solidFill>
                        <a:latin typeface="Cambria Math" panose="02040503050406030204" pitchFamily="18" charset="0"/>
                        <a:cs typeface="Times New Roman" panose="02020603050405020304" pitchFamily="18" charset="0"/>
                      </a:rPr>
                      <m:t>𝐵𝐶</m:t>
                    </m:r>
                    <m:r>
                      <a:rPr lang="en-US" sz="2800" b="0" i="1" smtClean="0">
                        <a:solidFill>
                          <a:srgbClr val="0000FF"/>
                        </a:solidFill>
                        <a:latin typeface="Cambria Math" panose="02040503050406030204" pitchFamily="18" charset="0"/>
                        <a:cs typeface="Times New Roman" panose="02020603050405020304" pitchFamily="18" charset="0"/>
                      </a:rPr>
                      <m:t>=15 </m:t>
                    </m:r>
                    <m:r>
                      <m:rPr>
                        <m:nor/>
                      </m:rPr>
                      <a:rPr lang="en-US" sz="2800" b="0" smtClean="0">
                        <a:solidFill>
                          <a:srgbClr val="0000FF"/>
                        </a:solidFill>
                        <a:latin typeface="Times New Roman" panose="02020603050405020304" pitchFamily="18" charset="0"/>
                        <a:cs typeface="Times New Roman" panose="02020603050405020304" pitchFamily="18" charset="0"/>
                      </a:rPr>
                      <m:t>cm</m:t>
                    </m:r>
                  </m:oMath>
                </a14:m>
                <a:r>
                  <a:rPr lang="vi-VN" sz="2800" dirty="0">
                    <a:solidFill>
                      <a:srgbClr val="0000FF"/>
                    </a:solidFill>
                    <a:latin typeface="+mj-lt"/>
                  </a:rPr>
                  <a:t>. Trên tia đối của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𝐴𝐶</m:t>
                    </m:r>
                  </m:oMath>
                </a14:m>
                <a:r>
                  <a:rPr lang="vi-VN" sz="2800" dirty="0">
                    <a:solidFill>
                      <a:srgbClr val="0000FF"/>
                    </a:solidFill>
                    <a:latin typeface="+mj-lt"/>
                  </a:rPr>
                  <a:t> lấy điểm </a:t>
                </a:r>
                <a14:m>
                  <m:oMath xmlns:m="http://schemas.openxmlformats.org/officeDocument/2006/math">
                    <m:r>
                      <a:rPr lang="en-US" sz="2800" b="0" i="1" smtClean="0">
                        <a:solidFill>
                          <a:srgbClr val="0000FF"/>
                        </a:solidFill>
                        <a:latin typeface="Cambria Math" panose="02040503050406030204" pitchFamily="18" charset="0"/>
                        <a:cs typeface="Times New Roman" panose="02020603050405020304" pitchFamily="18" charset="0"/>
                      </a:rPr>
                      <m:t>𝐷</m:t>
                    </m:r>
                  </m:oMath>
                </a14:m>
                <a:r>
                  <a:rPr lang="vi-VN" sz="2800" dirty="0">
                    <a:solidFill>
                      <a:srgbClr val="0000FF"/>
                    </a:solidFill>
                    <a:latin typeface="+mj-lt"/>
                  </a:rPr>
                  <a:t> sao cho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m:t>
                    </m:r>
                    <m:r>
                      <a:rPr lang="en-US" sz="2800" b="0" i="1" smtClean="0">
                        <a:solidFill>
                          <a:srgbClr val="0000FF"/>
                        </a:solidFill>
                        <a:latin typeface="Cambria Math" panose="02040503050406030204" pitchFamily="18" charset="0"/>
                        <a:cs typeface="Times New Roman" panose="02020603050405020304" pitchFamily="18" charset="0"/>
                      </a:rPr>
                      <m:t>𝐷</m:t>
                    </m:r>
                    <m:r>
                      <a:rPr lang="en-US" sz="2800" i="1">
                        <a:solidFill>
                          <a:srgbClr val="0000FF"/>
                        </a:solidFill>
                        <a:latin typeface="Cambria Math" panose="02040503050406030204" pitchFamily="18" charset="0"/>
                        <a:cs typeface="Times New Roman" panose="02020603050405020304" pitchFamily="18" charset="0"/>
                      </a:rPr>
                      <m:t>=9 </m:t>
                    </m:r>
                    <m:r>
                      <m:rPr>
                        <m:nor/>
                      </m:rPr>
                      <a:rPr lang="en-US" sz="2800">
                        <a:solidFill>
                          <a:srgbClr val="0000FF"/>
                        </a:solidFill>
                        <a:latin typeface="Times New Roman" panose="02020603050405020304" pitchFamily="18" charset="0"/>
                        <a:cs typeface="Times New Roman" panose="02020603050405020304" pitchFamily="18" charset="0"/>
                      </a:rPr>
                      <m:t>cm</m:t>
                    </m:r>
                  </m:oMath>
                </a14:m>
                <a:r>
                  <a:rPr lang="vi-VN" sz="2800" dirty="0">
                    <a:solidFill>
                      <a:srgbClr val="0000FF"/>
                    </a:solidFill>
                    <a:latin typeface="+mj-lt"/>
                  </a:rPr>
                  <a:t>. Tính độ dài các cạnh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m:t>
                    </m:r>
                    <m:r>
                      <a:rPr lang="en-US" sz="2800" b="0" i="1" smtClean="0">
                        <a:solidFill>
                          <a:srgbClr val="0000FF"/>
                        </a:solidFill>
                        <a:latin typeface="Cambria Math" panose="02040503050406030204" pitchFamily="18" charset="0"/>
                        <a:cs typeface="Times New Roman" panose="02020603050405020304" pitchFamily="18" charset="0"/>
                      </a:rPr>
                      <m:t>𝐵</m:t>
                    </m:r>
                    <m:r>
                      <a:rPr lang="en-US" sz="2800" b="0" i="1" smtClean="0">
                        <a:solidFill>
                          <a:srgbClr val="0000FF"/>
                        </a:solidFill>
                        <a:latin typeface="Cambria Math" panose="02040503050406030204" pitchFamily="18" charset="0"/>
                        <a:cs typeface="Times New Roman" panose="02020603050405020304" pitchFamily="18" charset="0"/>
                      </a:rPr>
                      <m:t>, </m:t>
                    </m:r>
                    <m:r>
                      <a:rPr lang="en-US" sz="2800" b="0" i="1" smtClean="0">
                        <a:solidFill>
                          <a:srgbClr val="0000FF"/>
                        </a:solidFill>
                        <a:latin typeface="Cambria Math" panose="02040503050406030204" pitchFamily="18" charset="0"/>
                        <a:cs typeface="Times New Roman" panose="02020603050405020304" pitchFamily="18" charset="0"/>
                      </a:rPr>
                      <m:t>𝐵𝐷</m:t>
                    </m:r>
                  </m:oMath>
                </a14:m>
                <a:r>
                  <a:rPr lang="vi-VN" sz="2800">
                    <a:solidFill>
                      <a:srgbClr val="0000FF"/>
                    </a:solidFill>
                    <a:latin typeface="+mj-lt"/>
                  </a:rPr>
                  <a:t> .</a:t>
                </a:r>
                <a:r>
                  <a:rPr lang="vi-VN" sz="2800" b="1">
                    <a:solidFill>
                      <a:srgbClr val="0000FF"/>
                    </a:solidFill>
                    <a:latin typeface="+mj-lt"/>
                  </a:rPr>
                  <a:t> </a:t>
                </a:r>
                <a:endParaRPr lang="vi-VN" sz="2800">
                  <a:latin typeface="+mj-lt"/>
                </a:endParaRPr>
              </a:p>
            </p:txBody>
          </p:sp>
        </mc:Choice>
        <mc:Fallback xmlns="">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3EC0D3A-5345-9EFC-ABD5-153C54FC8DC2}"/>
                  </a:ext>
                </a:extLst>
              </p:cNvPr>
              <p:cNvSpPr txBox="1">
                <a:spLocks noRot="1" noChangeAspect="1" noMove="1" noResize="1" noEditPoints="1" noAdjustHandles="1" noChangeArrowheads="1" noChangeShapeType="1" noTextEdit="1"/>
              </p:cNvSpPr>
              <p:nvPr/>
            </p:nvSpPr>
            <p:spPr>
              <a:xfrm>
                <a:off x="152400" y="3188763"/>
                <a:ext cx="8699626" cy="1384995"/>
              </a:xfrm>
              <a:prstGeom prst="rect">
                <a:avLst/>
              </a:prstGeom>
              <a:blipFill>
                <a:blip r:embed="rId3"/>
                <a:stretch>
                  <a:fillRect l="-1402" t="-4846" r="-1402" b="-114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609FBC6-86C2-82C4-A91E-3742DEF2D60F}"/>
                  </a:ext>
                </a:extLst>
              </p:cNvPr>
              <p:cNvSpPr txBox="1"/>
              <p:nvPr/>
            </p:nvSpPr>
            <p:spPr>
              <a:xfrm>
                <a:off x="165226" y="2234656"/>
                <a:ext cx="8839200" cy="954107"/>
              </a:xfrm>
              <a:prstGeom prst="rect">
                <a:avLst/>
              </a:prstGeom>
              <a:noFill/>
            </p:spPr>
            <p:txBody>
              <a:bodyPr wrap="square">
                <a:spAutoFit/>
              </a:bodyPr>
              <a:lstStyle/>
              <a:p>
                <a:pPr algn="just"/>
                <a:r>
                  <a:rPr lang="vi-VN" sz="2800" b="1" dirty="0">
                    <a:solidFill>
                      <a:srgbClr val="C00000"/>
                    </a:solidFill>
                    <a:latin typeface="+mj-lt"/>
                  </a:rPr>
                  <a:t>Câu 1:</a:t>
                </a:r>
                <a:r>
                  <a:rPr lang="vi-VN" sz="2800" dirty="0">
                    <a:latin typeface="+mj-lt"/>
                  </a:rPr>
                  <a:t> </a:t>
                </a:r>
                <a:r>
                  <a:rPr lang="vi-VN" sz="2800" dirty="0">
                    <a:solidFill>
                      <a:srgbClr val="0000FF"/>
                    </a:solidFill>
                    <a:latin typeface="+mj-lt"/>
                  </a:rPr>
                  <a:t>Cho tam giác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𝐴𝐵𝐶</m:t>
                    </m:r>
                  </m:oMath>
                </a14:m>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vuông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tại</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m:t>
                    </m:r>
                  </m:oMath>
                </a14:m>
                <a:r>
                  <a:rPr lang="vi-VN" sz="2800" dirty="0">
                    <a:solidFill>
                      <a:srgbClr val="0000FF"/>
                    </a:solidFill>
                    <a:latin typeface="+mj-lt"/>
                  </a:rPr>
                  <a:t>, có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𝐴𝐵</m:t>
                    </m:r>
                    <m:r>
                      <a:rPr lang="en-US" sz="2800" b="0" i="1" smtClean="0">
                        <a:solidFill>
                          <a:srgbClr val="0000FF"/>
                        </a:solidFill>
                        <a:latin typeface="Cambria Math" panose="02040503050406030204" pitchFamily="18" charset="0"/>
                        <a:cs typeface="Times New Roman" panose="02020603050405020304" pitchFamily="18" charset="0"/>
                      </a:rPr>
                      <m:t>=</m:t>
                    </m:r>
                    <m:r>
                      <a:rPr lang="en-US" sz="2800" i="1">
                        <a:solidFill>
                          <a:srgbClr val="0000FF"/>
                        </a:solidFill>
                        <a:latin typeface="Cambria Math" panose="02040503050406030204" pitchFamily="18" charset="0"/>
                        <a:cs typeface="Times New Roman" panose="02020603050405020304" pitchFamily="18" charset="0"/>
                      </a:rPr>
                      <m:t>6</m:t>
                    </m:r>
                    <m:r>
                      <m:rPr>
                        <m:nor/>
                      </m:rPr>
                      <a:rPr lang="en-US" sz="2800">
                        <a:solidFill>
                          <a:srgbClr val="0000FF"/>
                        </a:solidFill>
                        <a:latin typeface="Times New Roman" panose="02020603050405020304" pitchFamily="18" charset="0"/>
                        <a:cs typeface="Times New Roman" panose="02020603050405020304" pitchFamily="18" charset="0"/>
                      </a:rPr>
                      <m:t> </m:t>
                    </m:r>
                    <m:r>
                      <m:rPr>
                        <m:nor/>
                      </m:rPr>
                      <a:rPr lang="en-US" sz="2800">
                        <a:solidFill>
                          <a:srgbClr val="0000FF"/>
                        </a:solidFill>
                        <a:latin typeface="Times New Roman" panose="02020603050405020304" pitchFamily="18" charset="0"/>
                        <a:cs typeface="Times New Roman" panose="02020603050405020304" pitchFamily="18" charset="0"/>
                      </a:rPr>
                      <m:t>cm</m:t>
                    </m:r>
                  </m:oMath>
                </a14:m>
                <a:r>
                  <a:rPr lang="en-US" sz="2800" dirty="0">
                    <a:solidFill>
                      <a:srgbClr val="0000FF"/>
                    </a:solidFill>
                    <a:latin typeface="+mj-lt"/>
                  </a:rPr>
                  <a:t>, </a:t>
                </a:r>
                <a14:m>
                  <m:oMath xmlns:m="http://schemas.openxmlformats.org/officeDocument/2006/math">
                    <m:r>
                      <a:rPr lang="en-US" sz="2800" i="1">
                        <a:solidFill>
                          <a:srgbClr val="0000FF"/>
                        </a:solidFill>
                        <a:latin typeface="Cambria Math" panose="02040503050406030204" pitchFamily="18" charset="0"/>
                        <a:cs typeface="Times New Roman" panose="02020603050405020304" pitchFamily="18" charset="0"/>
                      </a:rPr>
                      <m:t>𝐴𝐶</m:t>
                    </m:r>
                    <m:r>
                      <a:rPr lang="en-US" sz="2800" b="0" i="1" smtClean="0">
                        <a:solidFill>
                          <a:srgbClr val="0000FF"/>
                        </a:solidFill>
                        <a:latin typeface="Cambria Math" panose="02040503050406030204" pitchFamily="18" charset="0"/>
                        <a:cs typeface="Times New Roman" panose="02020603050405020304" pitchFamily="18" charset="0"/>
                      </a:rPr>
                      <m:t>=</m:t>
                    </m:r>
                    <m:r>
                      <a:rPr lang="en-US" sz="2800" i="1">
                        <a:solidFill>
                          <a:srgbClr val="0000FF"/>
                        </a:solidFill>
                        <a:latin typeface="Cambria Math" panose="02040503050406030204" pitchFamily="18" charset="0"/>
                        <a:cs typeface="Times New Roman" panose="02020603050405020304" pitchFamily="18" charset="0"/>
                      </a:rPr>
                      <m:t>8 </m:t>
                    </m:r>
                    <m:r>
                      <m:rPr>
                        <m:nor/>
                      </m:rPr>
                      <a:rPr lang="en-US" sz="2800">
                        <a:solidFill>
                          <a:srgbClr val="0000FF"/>
                        </a:solidFill>
                        <a:latin typeface="Times New Roman" panose="02020603050405020304" pitchFamily="18" charset="0"/>
                        <a:cs typeface="Times New Roman" panose="02020603050405020304" pitchFamily="18" charset="0"/>
                      </a:rPr>
                      <m:t>cm</m:t>
                    </m:r>
                  </m:oMath>
                </a14:m>
                <a:r>
                  <a:rPr lang="vi-VN" sz="2800" dirty="0">
                    <a:solidFill>
                      <a:srgbClr val="0000FF"/>
                    </a:solidFill>
                    <a:latin typeface="+mj-lt"/>
                  </a:rPr>
                  <a:t>. Tính độ dài cạnh </a:t>
                </a:r>
                <a14:m>
                  <m:oMath xmlns:m="http://schemas.openxmlformats.org/officeDocument/2006/math">
                    <m:r>
                      <m:rPr>
                        <m:nor/>
                      </m:rPr>
                      <a:rPr lang="en-US" sz="2800" i="1">
                        <a:solidFill>
                          <a:srgbClr val="0000FF"/>
                        </a:solidFill>
                        <a:latin typeface="Times New Roman" panose="02020603050405020304" pitchFamily="18" charset="0"/>
                        <a:cs typeface="Times New Roman" panose="02020603050405020304" pitchFamily="18" charset="0"/>
                      </a:rPr>
                      <m:t>BC</m:t>
                    </m:r>
                  </m:oMath>
                </a14:m>
                <a:r>
                  <a:rPr lang="vi-VN" sz="2800" dirty="0">
                    <a:solidFill>
                      <a:srgbClr val="0000FF"/>
                    </a:solidFill>
                    <a:latin typeface="+mj-lt"/>
                  </a:rPr>
                  <a:t>.</a:t>
                </a:r>
                <a:endParaRPr lang="vi-VN" sz="2800" dirty="0">
                  <a:latin typeface="+mj-lt"/>
                </a:endParaRPr>
              </a:p>
            </p:txBody>
          </p:sp>
        </mc:Choice>
        <mc:Fallback xmlns="">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609FBC6-86C2-82C4-A91E-3742DEF2D60F}"/>
                  </a:ext>
                </a:extLst>
              </p:cNvPr>
              <p:cNvSpPr txBox="1">
                <a:spLocks noRot="1" noChangeAspect="1" noMove="1" noResize="1" noEditPoints="1" noAdjustHandles="1" noChangeArrowheads="1" noChangeShapeType="1" noTextEdit="1"/>
              </p:cNvSpPr>
              <p:nvPr/>
            </p:nvSpPr>
            <p:spPr>
              <a:xfrm>
                <a:off x="165226" y="2234656"/>
                <a:ext cx="8839200" cy="954107"/>
              </a:xfrm>
              <a:prstGeom prst="rect">
                <a:avLst/>
              </a:prstGeom>
              <a:blipFill>
                <a:blip r:embed="rId4"/>
                <a:stretch>
                  <a:fillRect l="-1379" t="-7692" r="-1448" b="-17308"/>
                </a:stretch>
              </a:blipFill>
            </p:spPr>
            <p:txBody>
              <a:bodyPr/>
              <a:lstStyle/>
              <a:p>
                <a:r>
                  <a:rPr lang="en-US">
                    <a:noFill/>
                  </a:rPr>
                  <a:t> </a:t>
                </a:r>
              </a:p>
            </p:txBody>
          </p:sp>
        </mc:Fallback>
      </mc:AlternateContent>
    </p:spTree>
    <p:extLst>
      <p:ext uri="{BB962C8B-B14F-4D97-AF65-F5344CB8AC3E}">
        <p14:creationId xmlns:p14="http://schemas.microsoft.com/office/powerpoint/2010/main" val="135248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012" r="14448" b="2"/>
          <a:stretch/>
        </p:blipFill>
        <p:spPr>
          <a:xfrm>
            <a:off x="5644471" y="1822220"/>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0349" r="20345" b="-4"/>
          <a:stretch/>
        </p:blipFill>
        <p:spPr>
          <a:xfrm>
            <a:off x="656655" y="1847529"/>
            <a:ext cx="2327672" cy="2642458"/>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7382" r="20120" b="2"/>
          <a:stretch/>
        </p:blipFill>
        <p:spPr>
          <a:xfrm>
            <a:off x="2651854" y="1398470"/>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7" name="Picture 1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82230" y="1733121"/>
            <a:ext cx="2327672" cy="2327672"/>
          </a:xfrm>
          <a:prstGeom prst="rect">
            <a:avLst/>
          </a:prstGeom>
        </p:spPr>
      </p:pic>
      <p:pic>
        <p:nvPicPr>
          <p:cNvPr id="13" name="Picture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849980" y="2149711"/>
            <a:ext cx="2044436" cy="2044436"/>
          </a:xfrm>
          <a:prstGeom prst="rect">
            <a:avLst/>
          </a:prstGeom>
        </p:spPr>
      </p:pic>
      <p:pic>
        <p:nvPicPr>
          <p:cNvPr id="15" name="Pictur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0919" y="2144864"/>
            <a:ext cx="1631983" cy="1631983"/>
          </a:xfrm>
          <a:prstGeom prst="rect">
            <a:avLst/>
          </a:prstGeom>
        </p:spPr>
      </p:pic>
      <p:sp>
        <p:nvSpPr>
          <p:cNvPr id="12" name="Freeform: Shape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334363" y="626477"/>
            <a:ext cx="2025572" cy="1385436"/>
          </a:xfrm>
          <a:prstGeom prst="rect">
            <a:avLst/>
          </a:prstGeom>
        </p:spPr>
      </p:pic>
      <p:pic>
        <p:nvPicPr>
          <p:cNvPr id="7"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3963691" y="331134"/>
            <a:ext cx="2025572" cy="1385436"/>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6397583" y="705752"/>
            <a:ext cx="2176461" cy="1385436"/>
          </a:xfrm>
          <a:prstGeom prst="rect">
            <a:avLst/>
          </a:prstGeom>
        </p:spPr>
      </p:pic>
    </p:spTree>
    <p:extLst>
      <p:ext uri="{BB962C8B-B14F-4D97-AF65-F5344CB8AC3E}">
        <p14:creationId xmlns:p14="http://schemas.microsoft.com/office/powerpoint/2010/main" val="2282725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3"/>
          <a:stretch>
            <a:fillRect/>
          </a:stretch>
        </p:blipFill>
        <p:spPr>
          <a:xfrm>
            <a:off x="2904961" y="173437"/>
            <a:ext cx="3177228" cy="3714750"/>
          </a:xfrm>
          <a:prstGeom prst="rect">
            <a:avLst/>
          </a:prstGeom>
          <a:noFill/>
        </p:spPr>
      </p:pic>
      <p:sp>
        <p:nvSpPr>
          <p:cNvPr id="10" name="Hình chữ nhật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1448992" y="3980061"/>
            <a:ext cx="6089167"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grpSp>
        <p:nvGrpSpPr>
          <p:cNvPr id="12" name="Nhóm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330783" y="1067761"/>
            <a:ext cx="2050090" cy="1061828"/>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1614117" cy="615553"/>
            </a:xfrm>
            <a:prstGeom prst="rect">
              <a:avLst/>
            </a:prstGeom>
            <a:noFill/>
          </p:spPr>
          <p:txBody>
            <a:bodyPr wrap="non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Mở</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đầu</a:t>
              </a:r>
              <a:endParaRPr lang="en-US" sz="2400" b="1" dirty="0">
                <a:solidFill>
                  <a:srgbClr val="002060"/>
                </a:solidFill>
                <a:latin typeface="Times New Roman" panose="02020603050405020304" pitchFamily="18" charset="0"/>
                <a:cs typeface="Times New Roman" panose="02020603050405020304" pitchFamily="18" charset="0"/>
              </a:endParaRPr>
            </a:p>
          </p:txBody>
        </p:sp>
      </p:grpSp>
      <p:grpSp>
        <p:nvGrpSpPr>
          <p:cNvPr id="13" name="Nhóm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4493575" y="330362"/>
            <a:ext cx="2271617" cy="1061828"/>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latin typeface="Times New Roman" panose="02020603050405020304" pitchFamily="18" charset="0"/>
                <a:cs typeface="Times New Roman" panose="02020603050405020304" pitchFamily="18" charset="0"/>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5818692" y="1042997"/>
              <a:ext cx="2437797" cy="1107995"/>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Hình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thức</a:t>
              </a:r>
              <a:endParaRPr lang="en-US" sz="2400" b="1" dirty="0">
                <a:solidFill>
                  <a:srgbClr val="002060"/>
                </a:solidFill>
                <a:latin typeface="Times New Roman" panose="02020603050405020304" pitchFamily="18" charset="0"/>
                <a:cs typeface="Times New Roman" panose="02020603050405020304" pitchFamily="18" charset="0"/>
              </a:endParaRPr>
            </a:p>
          </p:txBody>
        </p:sp>
      </p:grpSp>
      <p:grpSp>
        <p:nvGrpSpPr>
          <p:cNvPr id="15" name="Nhóm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6476956" y="1123371"/>
            <a:ext cx="2271617" cy="1061828"/>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latin typeface="Times New Roman" panose="02020603050405020304" pitchFamily="18" charset="0"/>
                <a:cs typeface="Times New Roman" panose="02020603050405020304" pitchFamily="18" charset="0"/>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615553"/>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Luyện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tập</a:t>
              </a:r>
              <a:endParaRPr lang="en-US" sz="2400" b="1" dirty="0">
                <a:solidFill>
                  <a:srgbClr val="002060"/>
                </a:solidFill>
                <a:latin typeface="Times New Roman" panose="02020603050405020304" pitchFamily="18" charset="0"/>
                <a:cs typeface="Times New Roman" panose="02020603050405020304" pitchFamily="18" charset="0"/>
              </a:endParaRPr>
            </a:p>
          </p:txBody>
        </p:sp>
      </p:grpSp>
      <p:sp>
        <p:nvSpPr>
          <p:cNvPr id="16" name="Google Shape;162;p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4" name="Nhóm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5675243" y="2428277"/>
            <a:ext cx="2271617" cy="1061829"/>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615553"/>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Vận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dụng</a:t>
              </a:r>
              <a:r>
                <a:rPr lang="en-US" sz="2400" b="1" dirty="0">
                  <a:solidFill>
                    <a:srgbClr val="00206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60333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898065" y="1863382"/>
            <a:ext cx="1731335"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rPr>
              <a:t>Mở</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đầu</a:t>
            </a:r>
            <a:endParaRPr lang="en-US" sz="3600" dirty="0"/>
          </a:p>
        </p:txBody>
      </p:sp>
      <p:pic>
        <p:nvPicPr>
          <p:cNvPr id="6" name="Hình ảnh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0A4169E-8D22-6926-6F61-A53177193827}"/>
              </a:ext>
            </a:extLst>
          </p:cNvPr>
          <p:cNvSpPr txBox="1"/>
          <p:nvPr/>
        </p:nvSpPr>
        <p:spPr>
          <a:xfrm>
            <a:off x="192024" y="20487"/>
            <a:ext cx="8723376"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Quan sát </a:t>
            </a:r>
            <a:r>
              <a:rPr lang="en-US" sz="2800" i="1">
                <a:latin typeface="Times New Roman" panose="02020603050405020304" pitchFamily="18" charset="0"/>
                <a:cs typeface="Times New Roman" panose="02020603050405020304" pitchFamily="18" charset="0"/>
              </a:rPr>
              <a:t>Hình 1</a:t>
            </a:r>
            <a:r>
              <a:rPr lang="en-US" sz="2800">
                <a:latin typeface="Times New Roman" panose="02020603050405020304" pitchFamily="18" charset="0"/>
                <a:cs typeface="Times New Roman" panose="02020603050405020304" pitchFamily="18" charset="0"/>
              </a:rPr>
              <a:t>, bạn Đan khẳng định rằng: Diện tích của hình vuông lớn nhất bằng tổng diện tích của hai hình vuông còn lại.</a:t>
            </a:r>
            <a:endParaRPr lang="vi-VN" sz="280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BCF62CC-4691-8996-6916-D9E0DD6925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865" y="1504950"/>
            <a:ext cx="1066800" cy="1066800"/>
          </a:xfrm>
          <a:prstGeom prst="rect">
            <a:avLst/>
          </a:prstGeom>
        </p:spPr>
      </p:pic>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326F49F-6680-E009-3005-944C205795A8}"/>
              </a:ext>
            </a:extLst>
          </p:cNvPr>
          <p:cNvPicPr>
            <a:picLocks noChangeAspect="1"/>
          </p:cNvPicPr>
          <p:nvPr/>
        </p:nvPicPr>
        <p:blipFill>
          <a:blip r:embed="rId5"/>
          <a:stretch>
            <a:fillRect/>
          </a:stretch>
        </p:blipFill>
        <p:spPr>
          <a:xfrm>
            <a:off x="6104666" y="1405482"/>
            <a:ext cx="2979490" cy="3586542"/>
          </a:xfrm>
          <a:prstGeom prst="rect">
            <a:avLst/>
          </a:prstGeom>
        </p:spPr>
      </p:pic>
      <p:sp>
        <p:nvSpPr>
          <p:cNvPr id="7" name="Thought Bubble: Cloud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17269CC-D629-6586-306E-D7BFAF2387C6}"/>
              </a:ext>
            </a:extLst>
          </p:cNvPr>
          <p:cNvSpPr/>
          <p:nvPr/>
        </p:nvSpPr>
        <p:spPr>
          <a:xfrm>
            <a:off x="1600200" y="973258"/>
            <a:ext cx="5486400" cy="1977783"/>
          </a:xfrm>
          <a:prstGeom prst="cloudCallout">
            <a:avLst>
              <a:gd name="adj1" fmla="val -57801"/>
              <a:gd name="adj2" fmla="val 14680"/>
            </a:avLst>
          </a:prstGeom>
          <a:ln>
            <a:solidFill>
              <a:srgbClr val="FFC000"/>
            </a:solidFill>
          </a:ln>
          <a:scene3d>
            <a:camera prst="orthographicFront"/>
            <a:lightRig rig="threePt" dir="t"/>
          </a:scene3d>
          <a:sp3d>
            <a:bevelT w="114300" prst="hardEdge"/>
          </a:sp3d>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i="1" dirty="0">
                <a:latin typeface="Times New Roman" panose="02020603050405020304" pitchFamily="18" charset="0"/>
                <a:cs typeface="Times New Roman" panose="02020603050405020304" pitchFamily="18" charset="0"/>
              </a:rPr>
              <a:t>Bạn Đan khẳng định như vậy có đúng không?</a:t>
            </a:r>
            <a:endParaRPr lang="vi-VN" sz="3200" i="1" dirty="0">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17EDD3B-859B-EEF9-A782-CC07AFFF87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304800" y="3716336"/>
            <a:ext cx="1406677" cy="1406677"/>
          </a:xfrm>
          <a:prstGeom prst="rect">
            <a:avLst/>
          </a:prstGeom>
        </p:spPr>
      </p:pic>
      <p:pic>
        <p:nvPicPr>
          <p:cNvPr id="5" name="Đếm ngược 3 phút có tiếng"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BF0B3EB2-B595-17D8-8BF6-7E4A86F8951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54300" y="3752361"/>
            <a:ext cx="1998133" cy="1123950"/>
          </a:xfrm>
          <a:prstGeom prst="rect">
            <a:avLst/>
          </a:prstGeom>
        </p:spPr>
      </p:pic>
    </p:spTree>
    <p:extLst>
      <p:ext uri="{BB962C8B-B14F-4D97-AF65-F5344CB8AC3E}">
        <p14:creationId xmlns:p14="http://schemas.microsoft.com/office/powerpoint/2010/main" val="105968053"/>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9BE822C-4C01-C8CA-0478-7A703FEE45B2}"/>
                  </a:ext>
                </a:extLst>
              </p:cNvPr>
              <p:cNvSpPr>
                <a:spLocks noChangeArrowheads="1"/>
              </p:cNvSpPr>
              <p:nvPr/>
            </p:nvSpPr>
            <p:spPr bwMode="auto">
              <a:xfrm>
                <a:off x="152400" y="122164"/>
                <a:ext cx="8610600" cy="9541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 toán mở đầu: </a:t>
                </a:r>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 sử gọi độ dài cạnh của các hình vuông lần lượt là </a:t>
                </a:r>
                <a14:m>
                  <m:oMath xmlns:m="http://schemas.openxmlformats.org/officeDocument/2006/math">
                    <m:r>
                      <m:rPr>
                        <m:nor/>
                      </m:rPr>
                      <a:rPr kumimoji="0" lang="en-US" altLang="vi-VN" sz="2800" i="1"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a</m:t>
                    </m:r>
                    <m:r>
                      <m:rPr>
                        <m:nor/>
                      </m:rPr>
                      <a:rPr kumimoji="0" lang="en-US" altLang="vi-VN" sz="2800"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kumimoji="0" lang="en-US" altLang="vi-VN" sz="2800" i="1"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kumimoji="0" lang="en-US" altLang="vi-VN" sz="2800" i="1"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b</m:t>
                    </m:r>
                    <m:r>
                      <m:rPr>
                        <m:nor/>
                      </m:rPr>
                      <a:rPr kumimoji="0" lang="en-US" altLang="vi-VN" sz="2800"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kumimoji="0" lang="en-US" altLang="vi-VN" sz="2800" i="1"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kumimoji="0" lang="en-US" altLang="vi-VN" sz="2800" i="1" u="none" strike="noStrike" cap="none" normalizeH="0" baseline="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c</m:t>
                    </m:r>
                  </m:oMath>
                </a14:m>
                <a:r>
                  <a:rPr kumimoji="0" lang="en-US" altLang="vi-VN" sz="2800" i="1" u="none" strike="noStrike" cap="none" normalizeH="0" baseline="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p:txBody>
          </p:sp>
        </mc:Choice>
        <mc:Fallback xmlns="">
          <p:sp>
            <p:nvSpPr>
              <p:cNvPr id="6"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9BE822C-4C01-C8CA-0478-7A703FEE45B2}"/>
                  </a:ext>
                </a:extLst>
              </p:cNvPr>
              <p:cNvSpPr>
                <a:spLocks noRot="1" noChangeAspect="1" noMove="1" noResize="1" noEditPoints="1" noAdjustHandles="1" noChangeArrowheads="1" noChangeShapeType="1" noTextEdit="1"/>
              </p:cNvSpPr>
              <p:nvPr/>
            </p:nvSpPr>
            <p:spPr bwMode="auto">
              <a:xfrm>
                <a:off x="152400" y="122164"/>
                <a:ext cx="8610600" cy="954107"/>
              </a:xfrm>
              <a:prstGeom prst="rect">
                <a:avLst/>
              </a:prstGeom>
              <a:blipFill>
                <a:blip r:embed="rId2"/>
                <a:stretch>
                  <a:fillRect l="-1415" t="-6369" r="-1345" b="-171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1" name="Pictur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25B00C7-83F1-E79E-F86E-E9369C947FA4}"/>
              </a:ext>
            </a:extLst>
          </p:cNvPr>
          <p:cNvPicPr>
            <a:picLocks noChangeAspect="1"/>
          </p:cNvPicPr>
          <p:nvPr/>
        </p:nvPicPr>
        <p:blipFill>
          <a:blip r:embed="rId3"/>
          <a:stretch>
            <a:fillRect/>
          </a:stretch>
        </p:blipFill>
        <p:spPr>
          <a:xfrm>
            <a:off x="6493252" y="994836"/>
            <a:ext cx="2663448" cy="3153825"/>
          </a:xfrm>
          <a:prstGeom prst="rect">
            <a:avLst/>
          </a:prstGeom>
        </p:spPr>
      </p:pic>
      <mc:AlternateContent xmlns:mc="http://schemas.openxmlformats.org/markup-compatibility/2006" xmlns:a14="http://schemas.microsoft.com/office/drawing/2010/main">
        <mc:Choice Requires="a14">
          <p:sp>
            <p:nvSpPr>
              <p:cNvPr id="12"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BF5C008-B199-F605-BEEA-3B9D72870615}"/>
                  </a:ext>
                </a:extLst>
              </p:cNvPr>
              <p:cNvSpPr>
                <a:spLocks noChangeArrowheads="1"/>
              </p:cNvSpPr>
              <p:nvPr/>
            </p:nvSpPr>
            <p:spPr bwMode="auto">
              <a:xfrm>
                <a:off x="152400" y="1087938"/>
                <a:ext cx="7071632"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altLang="vi-VN" sz="2800" b="0" i="0" u="none" strike="noStrike" cap="none" normalizeH="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vuông</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vi-VN" sz="2800" b="0" i="0" u="none" strike="noStrike" cap="none" normalizeH="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vi-VN" sz="2800" b="0" i="1" u="none" strike="noStrike" cap="none" normalizeH="0" smtClean="0">
                        <a:ln>
                          <a:noFill/>
                        </a:ln>
                        <a:solidFill>
                          <a:schemeClr val="tx1">
                            <a:lumMod val="95000"/>
                            <a:lumOff val="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là</a:t>
                </a:r>
                <a:r>
                  <a:rPr kumimoji="0" lang="en-US" altLang="vi-VN" sz="2800" b="0" i="0" u="none" strike="noStrike" cap="none" normalizeH="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14:m>
                  <m:oMath xmlns:m="http://schemas.openxmlformats.org/officeDocument/2006/math">
                    <m:sSup>
                      <m:sSupPr>
                        <m:ctrlP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ctrlPr>
                      </m:sSupPr>
                      <m:e>
                        <m: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𝑎</m:t>
                        </m:r>
                      </m:e>
                      <m:sup>
                        <m: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2</m:t>
                        </m:r>
                      </m:sup>
                    </m:sSup>
                  </m:oMath>
                </a14:m>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mc:Choice>
        <mc:Fallback xmlns="">
          <p:sp>
            <p:nvSpPr>
              <p:cNvPr id="12"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BF5C008-B199-F605-BEEA-3B9D72870615}"/>
                  </a:ext>
                </a:extLst>
              </p:cNvPr>
              <p:cNvSpPr>
                <a:spLocks noRot="1" noChangeAspect="1" noMove="1" noResize="1" noEditPoints="1" noAdjustHandles="1" noChangeArrowheads="1" noChangeShapeType="1" noTextEdit="1"/>
              </p:cNvSpPr>
              <p:nvPr/>
            </p:nvSpPr>
            <p:spPr bwMode="auto">
              <a:xfrm>
                <a:off x="152400" y="1087938"/>
                <a:ext cx="7071632" cy="523220"/>
              </a:xfrm>
              <a:prstGeom prst="rect">
                <a:avLst/>
              </a:prstGeom>
              <a:blipFill>
                <a:blip r:embed="rId4"/>
                <a:stretch>
                  <a:fillRect l="-1724" t="-11628" b="-325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92900C3-3196-5431-1CDB-3205B6F19F3C}"/>
                  </a:ext>
                </a:extLst>
              </p:cNvPr>
              <p:cNvSpPr>
                <a:spLocks noChangeArrowheads="1"/>
              </p:cNvSpPr>
              <p:nvPr/>
            </p:nvSpPr>
            <p:spPr bwMode="auto">
              <a:xfrm>
                <a:off x="152400" y="1622825"/>
                <a:ext cx="5994400" cy="9541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altLang="vi-VN" sz="2800" b="0" i="0" u="none" strike="noStrike" cap="none" normalizeH="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vuông</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kumimoji="0" lang="en-US" altLang="vi-VN" sz="2800" b="0" i="1" u="none" strike="noStrike" cap="none" normalizeH="0" smtClean="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m:t>b</m:t>
                    </m:r>
                  </m:oMath>
                </a14:m>
                <a:r>
                  <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là</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14:m>
                  <m:oMath xmlns:m="http://schemas.openxmlformats.org/officeDocument/2006/math">
                    <m:sSup>
                      <m:sSupPr>
                        <m:ctrlP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ctrlPr>
                      </m:sSupPr>
                      <m:e>
                        <m: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𝑏</m:t>
                        </m:r>
                      </m:e>
                      <m:sup>
                        <m:r>
                          <a:rPr lang="en-US" altLang="vi-VN" sz="2800" i="1">
                            <a:solidFill>
                              <a:srgbClr val="0000FF"/>
                            </a:solidFill>
                            <a:latin typeface="Cambria Math" panose="02040503050406030204" pitchFamily="18" charset="0"/>
                            <a:cs typeface="Times New Roman" panose="02020603050405020304" pitchFamily="18" charset="0"/>
                          </a:rPr>
                          <m:t>2</m:t>
                        </m:r>
                      </m:sup>
                    </m:sSup>
                  </m:oMath>
                </a14:m>
                <a:r>
                  <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p:txBody>
          </p:sp>
        </mc:Choice>
        <mc:Fallback xmlns="">
          <p:sp>
            <p:nvSpPr>
              <p:cNvPr id="13"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92900C3-3196-5431-1CDB-3205B6F19F3C}"/>
                  </a:ext>
                </a:extLst>
              </p:cNvPr>
              <p:cNvSpPr>
                <a:spLocks noRot="1" noChangeAspect="1" noMove="1" noResize="1" noEditPoints="1" noAdjustHandles="1" noChangeArrowheads="1" noChangeShapeType="1" noTextEdit="1"/>
              </p:cNvSpPr>
              <p:nvPr/>
            </p:nvSpPr>
            <p:spPr bwMode="auto">
              <a:xfrm>
                <a:off x="152400" y="1622825"/>
                <a:ext cx="5994400" cy="954107"/>
              </a:xfrm>
              <a:prstGeom prst="rect">
                <a:avLst/>
              </a:prstGeom>
              <a:blipFill>
                <a:blip r:embed="rId5"/>
                <a:stretch>
                  <a:fillRect l="-2035" t="-6369" r="-2035" b="-171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B7A6D10-66D1-A872-2164-ED640071C909}"/>
                  </a:ext>
                </a:extLst>
              </p:cNvPr>
              <p:cNvSpPr>
                <a:spLocks noChangeArrowheads="1"/>
              </p:cNvSpPr>
              <p:nvPr/>
            </p:nvSpPr>
            <p:spPr bwMode="auto">
              <a:xfrm>
                <a:off x="152400" y="2588599"/>
                <a:ext cx="5994400" cy="9541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vuông</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altLang="vi-VN" sz="2800" b="0" i="0" u="none" strike="noStrike" cap="none" normalizeH="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vi-VN" sz="2800" b="0" i="1" u="none" strike="noStrike" cap="none" normalizeH="0" smtClean="0">
                        <a:ln>
                          <a:noFill/>
                        </a:ln>
                        <a:solidFill>
                          <a:schemeClr val="tx1">
                            <a:lumMod val="95000"/>
                            <a:lumOff val="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𝑐</m:t>
                    </m:r>
                  </m:oMath>
                </a14:m>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là</a:t>
                </a:r>
                <a:r>
                  <a:rPr kumimoji="0" lang="en-US" altLang="vi-VN" sz="2800" b="0" i="0" u="none" strike="noStrike" cap="none" normalizeH="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14:m>
                  <m:oMath xmlns:m="http://schemas.openxmlformats.org/officeDocument/2006/math">
                    <m:sSup>
                      <m:sSupPr>
                        <m:ctrlP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ctrlPr>
                      </m:sSupPr>
                      <m:e>
                        <m: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𝑐</m:t>
                        </m:r>
                      </m:e>
                      <m:sup>
                        <m:r>
                          <a:rPr kumimoji="0" lang="en-US" altLang="vi-VN" sz="2800" b="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2</m:t>
                        </m:r>
                      </m:sup>
                    </m:sSup>
                  </m:oMath>
                </a14:m>
                <a:r>
                  <a:rPr kumimoji="0" lang="en-US" altLang="vi-VN" sz="2800" b="0" i="0" u="none" strike="noStrike" cap="none" normalizeH="0" baseline="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mc:Choice>
        <mc:Fallback xmlns="">
          <p:sp>
            <p:nvSpPr>
              <p:cNvPr id="2"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B7A6D10-66D1-A872-2164-ED640071C909}"/>
                  </a:ext>
                </a:extLst>
              </p:cNvPr>
              <p:cNvSpPr>
                <a:spLocks noRot="1" noChangeAspect="1" noMove="1" noResize="1" noEditPoints="1" noAdjustHandles="1" noChangeArrowheads="1" noChangeShapeType="1" noTextEdit="1"/>
              </p:cNvSpPr>
              <p:nvPr/>
            </p:nvSpPr>
            <p:spPr bwMode="auto">
              <a:xfrm>
                <a:off x="152400" y="2588599"/>
                <a:ext cx="5994400" cy="954107"/>
              </a:xfrm>
              <a:prstGeom prst="rect">
                <a:avLst/>
              </a:prstGeom>
              <a:blipFill>
                <a:blip r:embed="rId6"/>
                <a:stretch>
                  <a:fillRect l="-509" t="-6410" r="-2035" b="-1730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75FA7D7-309D-F037-A854-CB5D589F342A}"/>
                  </a:ext>
                </a:extLst>
              </p:cNvPr>
              <p:cNvSpPr>
                <a:spLocks noChangeArrowheads="1"/>
              </p:cNvSpPr>
              <p:nvPr/>
            </p:nvSpPr>
            <p:spPr bwMode="auto">
              <a:xfrm>
                <a:off x="152400" y="3554373"/>
                <a:ext cx="5956300"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baseline="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Đan</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0" u="none" strike="noStrike" cap="none" normalizeH="0" dirty="0" err="1">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vi-VN" sz="2800" b="0" i="0" u="none" strike="noStrike" cap="none" normalizeH="0" dirty="0">
                    <a:ln>
                      <a:noFill/>
                    </a:ln>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kumimoji="0" lang="en-US" altLang="vi-VN" sz="280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ctrlPr>
                      </m:sSupPr>
                      <m:e>
                        <m:r>
                          <a:rPr kumimoji="0" lang="en-US" altLang="vi-VN" sz="280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𝑎</m:t>
                        </m:r>
                      </m:e>
                      <m:sup>
                        <m:r>
                          <a:rPr kumimoji="0" lang="en-US" altLang="vi-VN" sz="280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2</m:t>
                        </m:r>
                      </m:sup>
                    </m:sSup>
                    <m:r>
                      <a:rPr kumimoji="0" lang="en-US" altLang="vi-VN" sz="2800" i="1" u="none" strike="noStrike" cap="none" normalizeH="0" smtClean="0">
                        <a:ln>
                          <a:noFill/>
                        </a:ln>
                        <a:solidFill>
                          <a:srgbClr val="0000FF"/>
                        </a:solidFill>
                        <a:effectLst/>
                        <a:latin typeface="Cambria Math" panose="02040503050406030204" pitchFamily="18" charset="0"/>
                        <a:cs typeface="Times New Roman" panose="02020603050405020304" pitchFamily="18" charset="0"/>
                      </a:rPr>
                      <m:t>= </m:t>
                    </m:r>
                    <m:sSup>
                      <m:sSupPr>
                        <m:ctrlPr>
                          <a:rPr lang="en-US" altLang="vi-VN" sz="2800" i="1">
                            <a:solidFill>
                              <a:srgbClr val="0000FF"/>
                            </a:solidFill>
                            <a:latin typeface="Cambria Math" panose="02040503050406030204" pitchFamily="18" charset="0"/>
                            <a:cs typeface="Times New Roman" panose="02020603050405020304" pitchFamily="18" charset="0"/>
                          </a:rPr>
                        </m:ctrlPr>
                      </m:sSupPr>
                      <m:e>
                        <m:r>
                          <a:rPr lang="en-US" altLang="vi-VN" sz="2800" i="1">
                            <a:solidFill>
                              <a:srgbClr val="0000FF"/>
                            </a:solidFill>
                            <a:latin typeface="Cambria Math" panose="02040503050406030204" pitchFamily="18" charset="0"/>
                            <a:cs typeface="Times New Roman" panose="02020603050405020304" pitchFamily="18" charset="0"/>
                          </a:rPr>
                          <m:t>𝑏</m:t>
                        </m:r>
                      </m:e>
                      <m:sup>
                        <m:r>
                          <a:rPr lang="en-US" altLang="vi-VN" sz="2800" i="1">
                            <a:solidFill>
                              <a:srgbClr val="0000FF"/>
                            </a:solidFill>
                            <a:latin typeface="Cambria Math" panose="02040503050406030204" pitchFamily="18" charset="0"/>
                            <a:cs typeface="Times New Roman" panose="02020603050405020304" pitchFamily="18" charset="0"/>
                          </a:rPr>
                          <m:t>2</m:t>
                        </m:r>
                      </m:sup>
                    </m:sSup>
                    <m:r>
                      <a:rPr lang="en-US" altLang="vi-VN" sz="2800" i="1" smtClean="0">
                        <a:solidFill>
                          <a:srgbClr val="0000FF"/>
                        </a:solidFill>
                        <a:latin typeface="Cambria Math" panose="02040503050406030204" pitchFamily="18" charset="0"/>
                        <a:cs typeface="Times New Roman" panose="02020603050405020304" pitchFamily="18" charset="0"/>
                      </a:rPr>
                      <m:t>+</m:t>
                    </m:r>
                  </m:oMath>
                </a14:m>
                <a:r>
                  <a:rPr lang="en-US" altLang="vi-VN" sz="2800" i="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altLang="vi-VN" sz="2800" i="1">
                            <a:solidFill>
                              <a:srgbClr val="0000FF"/>
                            </a:solidFill>
                            <a:latin typeface="Cambria Math" panose="02040503050406030204" pitchFamily="18" charset="0"/>
                            <a:cs typeface="Times New Roman" panose="02020603050405020304" pitchFamily="18" charset="0"/>
                          </a:rPr>
                        </m:ctrlPr>
                      </m:sSupPr>
                      <m:e>
                        <m:r>
                          <a:rPr lang="en-US" altLang="vi-VN" sz="2800" i="1">
                            <a:solidFill>
                              <a:srgbClr val="0000FF"/>
                            </a:solidFill>
                            <a:latin typeface="Cambria Math" panose="02040503050406030204" pitchFamily="18" charset="0"/>
                            <a:cs typeface="Times New Roman" panose="02020603050405020304" pitchFamily="18" charset="0"/>
                          </a:rPr>
                          <m:t>𝑐</m:t>
                        </m:r>
                      </m:e>
                      <m:sup>
                        <m:r>
                          <a:rPr lang="en-US" altLang="vi-VN" sz="2800" i="1">
                            <a:solidFill>
                              <a:srgbClr val="0000FF"/>
                            </a:solidFill>
                            <a:latin typeface="Cambria Math" panose="02040503050406030204" pitchFamily="18" charset="0"/>
                            <a:cs typeface="Times New Roman" panose="02020603050405020304" pitchFamily="18" charset="0"/>
                          </a:rPr>
                          <m:t>2</m:t>
                        </m:r>
                      </m:sup>
                    </m:sSup>
                  </m:oMath>
                </a14:m>
                <a:r>
                  <a:rPr kumimoji="0" lang="en-US" altLang="vi-VN" sz="28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p>
            </p:txBody>
          </p:sp>
        </mc:Choice>
        <mc:Fallback xmlns="">
          <p:sp>
            <p:nvSpPr>
              <p:cNvPr id="3"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75FA7D7-309D-F037-A854-CB5D589F342A}"/>
                  </a:ext>
                </a:extLst>
              </p:cNvPr>
              <p:cNvSpPr>
                <a:spLocks noRot="1" noChangeAspect="1" noMove="1" noResize="1" noEditPoints="1" noAdjustHandles="1" noChangeArrowheads="1" noChangeShapeType="1" noTextEdit="1"/>
              </p:cNvSpPr>
              <p:nvPr/>
            </p:nvSpPr>
            <p:spPr bwMode="auto">
              <a:xfrm>
                <a:off x="152400" y="3554373"/>
                <a:ext cx="5956300" cy="523220"/>
              </a:xfrm>
              <a:prstGeom prst="rect">
                <a:avLst/>
              </a:prstGeom>
              <a:blipFill>
                <a:blip r:embed="rId7"/>
                <a:stretch>
                  <a:fillRect l="-512" t="-11628"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21393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9F85CF0-AE16-60F7-B5D6-2626A75CFCAC}"/>
              </a:ext>
            </a:extLst>
          </p:cNvPr>
          <p:cNvSpPr txBox="1"/>
          <p:nvPr/>
        </p:nvSpPr>
        <p:spPr>
          <a:xfrm>
            <a:off x="238125" y="133350"/>
            <a:ext cx="8905875" cy="3888641"/>
          </a:xfrm>
          <a:prstGeom prst="cloudCallout">
            <a:avLst>
              <a:gd name="adj1" fmla="val -25219"/>
              <a:gd name="adj2" fmla="val 72779"/>
            </a:avLst>
          </a:prstGeom>
          <a:ln>
            <a:solidFill>
              <a:srgbClr val="7B7A3C"/>
            </a:solidFill>
          </a:ln>
          <a:scene3d>
            <a:camera prst="orthographicFront"/>
            <a:lightRig rig="threePt" dir="t"/>
          </a:scene3d>
          <a:sp3d>
            <a:bevelT w="114300" prst="hardEdge"/>
          </a:sp3d>
        </p:spPr>
        <p:style>
          <a:lnRef idx="2">
            <a:schemeClr val="accent1"/>
          </a:lnRef>
          <a:fillRef idx="1">
            <a:schemeClr val="lt1"/>
          </a:fillRef>
          <a:effectRef idx="0">
            <a:schemeClr val="accent1"/>
          </a:effectRef>
          <a:fontRef idx="minor">
            <a:schemeClr val="dk1"/>
          </a:fontRef>
        </p:style>
        <p:txBody>
          <a:bodyPr wrap="square">
            <a:spAutoFit/>
          </a:bodyPr>
          <a:lstStyle/>
          <a:p>
            <a:pPr indent="685800" algn="just"/>
            <a:r>
              <a:rPr lang="en-US" sz="3200">
                <a:effectLst/>
                <a:latin typeface="Times New Roman" panose="02020603050405020304" pitchFamily="18" charset="0"/>
                <a:ea typeface="Times New Roman" panose="02020603050405020304" pitchFamily="18" charset="0"/>
              </a:rPr>
              <a:t>Sau bài học này chúng ta sẽ biết bạn Đan dựa vào đâu để khẳng định: Diện tích của hình vuông lớn nhất bằng tổng diện tích của hai hình vuông còn lại.</a:t>
            </a:r>
            <a:endParaRPr lang="vi-VN" sz="3200"/>
          </a:p>
        </p:txBody>
      </p:sp>
    </p:spTree>
    <p:extLst>
      <p:ext uri="{BB962C8B-B14F-4D97-AF65-F5344CB8AC3E}">
        <p14:creationId xmlns:p14="http://schemas.microsoft.com/office/powerpoint/2010/main" val="36976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15.2023.9$9+K4lPs7H94VUqPe2XwIsfPRnrXQE//QTEXxb8/8N4CNc6FpgZahzpTjFhMzSA7T/nHJa11DE8Ng2TP3iAmRczFlmslSuUNOgUeb6yRvs0="/>
          <p:cNvGrpSpPr/>
          <p:nvPr/>
        </p:nvGrpSpPr>
        <p:grpSpPr>
          <a:xfrm>
            <a:off x="0" y="1905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E6B765C-E492-4D9D-B326-A1DF01AF5D4B}"/>
              </a:ext>
            </a:extLst>
          </p:cNvPr>
          <p:cNvSpPr/>
          <p:nvPr/>
        </p:nvSpPr>
        <p:spPr>
          <a:xfrm>
            <a:off x="457200" y="1786216"/>
            <a:ext cx="6163867"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rPr>
              <a:t>ĐỊNH LÝ PYTHAGORE</a:t>
            </a:r>
            <a:endParaRPr lang="en-US" sz="5400" b="1" dirty="0">
              <a:ln w="22225">
                <a:solidFill>
                  <a:schemeClr val="accent2"/>
                </a:solidFill>
                <a:prstDash val="solid"/>
              </a:ln>
              <a:solidFill>
                <a:schemeClr val="accent2">
                  <a:lumMod val="40000"/>
                  <a:lumOff val="60000"/>
                </a:schemeClr>
              </a:solidFill>
            </a:endParaRPr>
          </a:p>
        </p:txBody>
      </p:sp>
      <p:sp>
        <p:nvSpPr>
          <p:cNvPr id="6" name="Rectangl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230832" y="1234362"/>
            <a:ext cx="1351653" cy="646331"/>
          </a:xfrm>
          <a:prstGeom prst="rect">
            <a:avLst/>
          </a:prstGeom>
          <a:noFill/>
        </p:spPr>
        <p:txBody>
          <a:bodyPr wrap="none" lIns="91440" tIns="45720" rIns="91440" bIns="45720">
            <a:spAutoFit/>
          </a:bodyPr>
          <a:lstStyle/>
          <a:p>
            <a:pPr algn="ctr"/>
            <a:r>
              <a:rPr lang="en-US" sz="3600" b="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1</a:t>
            </a:r>
            <a:endPar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6D747D-C415-4964-A59E-F785BB764022}"/>
              </a:ext>
            </a:extLst>
          </p:cNvPr>
          <p:cNvSpPr/>
          <p:nvPr/>
        </p:nvSpPr>
        <p:spPr>
          <a:xfrm>
            <a:off x="1491227" y="636342"/>
            <a:ext cx="5293950"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TAM GIÁC. TỨ GIÁC</a:t>
            </a:r>
            <a:endPar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8" name="Rectangl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273921" y="143647"/>
            <a:ext cx="2477666" cy="577081"/>
          </a:xfrm>
          <a:prstGeom prst="rect">
            <a:avLst/>
          </a:prstGeom>
          <a:noFill/>
        </p:spPr>
        <p:txBody>
          <a:bodyPr wrap="none" lIns="68580" tIns="34290" rIns="68580" bIns="34290">
            <a:spAutoFit/>
          </a:bodyPr>
          <a:lstStyle/>
          <a:p>
            <a:pPr algn="ctr"/>
            <a:r>
              <a:rPr lang="en-US" sz="3300" b="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V</a:t>
            </a:r>
            <a:endParaRPr lang="en-US" sz="33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Hình chữ nhật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373F0C2-A895-4718-B076-FA6AE686B6F1}"/>
              </a:ext>
            </a:extLst>
          </p:cNvPr>
          <p:cNvSpPr/>
          <p:nvPr/>
        </p:nvSpPr>
        <p:spPr>
          <a:xfrm>
            <a:off x="2828937" y="2543672"/>
            <a:ext cx="1759392"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4050" b="1"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1)</a:t>
            </a:r>
            <a:endParaRPr lang="vi-VN"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1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1500"/>
                            </p:stCondLst>
                            <p:childTnLst>
                              <p:par>
                                <p:cTn id="19" presetID="26" presetClass="entr" presetSubtype="0"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par>
                          <p:cTn id="35" fill="hold">
                            <p:stCondLst>
                              <p:cond delay="3500"/>
                            </p:stCondLst>
                            <p:childTnLst>
                              <p:par>
                                <p:cTn id="36" presetID="26" presetClass="emph" presetSubtype="0" fill="hold" grpId="0" nodeType="afterEffect">
                                  <p:stCondLst>
                                    <p:cond delay="0"/>
                                  </p:stCondLst>
                                  <p:childTnLst>
                                    <p:animEffect transition="out" filter="fade">
                                      <p:cBhvr>
                                        <p:cTn id="37" dur="1750" tmFilter="0, 0; .2, .5; .8, .5; 1, 0"/>
                                        <p:tgtEl>
                                          <p:spTgt spid="9"/>
                                        </p:tgtEl>
                                      </p:cBhvr>
                                    </p:animEffect>
                                    <p:animScale>
                                      <p:cBhvr>
                                        <p:cTn id="38"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2745</TotalTime>
  <Words>1384</Words>
  <Application>Microsoft Office PowerPoint</Application>
  <PresentationFormat>On-screen Show (16:9)</PresentationFormat>
  <Paragraphs>155</Paragraphs>
  <Slides>28</Slides>
  <Notes>9</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Cambria Math</vt:lpstr>
      <vt:lpstr>Times New Roman</vt:lpstr>
      <vt:lpstr>思源黑体 Heavy</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TGPM</cp:lastModifiedBy>
  <cp:revision>303</cp:revision>
  <dcterms:created xsi:type="dcterms:W3CDTF">2021-07-22T17:31:00Z</dcterms:created>
  <dcterms:modified xsi:type="dcterms:W3CDTF">2025-05-17T06:16:52Z</dcterms:modified>
</cp:coreProperties>
</file>