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4"/>
  </p:notesMasterIdLst>
  <p:sldIdLst>
    <p:sldId id="260" r:id="rId5"/>
    <p:sldId id="261" r:id="rId6"/>
    <p:sldId id="262" r:id="rId7"/>
    <p:sldId id="307" r:id="rId8"/>
    <p:sldId id="308" r:id="rId9"/>
    <p:sldId id="309" r:id="rId10"/>
    <p:sldId id="310" r:id="rId11"/>
    <p:sldId id="311" r:id="rId12"/>
    <p:sldId id="312" r:id="rId13"/>
    <p:sldId id="313" r:id="rId14"/>
    <p:sldId id="314" r:id="rId15"/>
    <p:sldId id="315" r:id="rId16"/>
    <p:sldId id="259" r:id="rId17"/>
    <p:sldId id="320" r:id="rId18"/>
    <p:sldId id="324" r:id="rId19"/>
    <p:sldId id="256" r:id="rId20"/>
    <p:sldId id="317" r:id="rId21"/>
    <p:sldId id="333" r:id="rId22"/>
    <p:sldId id="332" r:id="rId23"/>
    <p:sldId id="258" r:id="rId24"/>
    <p:sldId id="265" r:id="rId25"/>
    <p:sldId id="321" r:id="rId26"/>
    <p:sldId id="257" r:id="rId27"/>
    <p:sldId id="287" r:id="rId28"/>
    <p:sldId id="322" r:id="rId29"/>
    <p:sldId id="326" r:id="rId30"/>
    <p:sldId id="268" r:id="rId31"/>
    <p:sldId id="323" r:id="rId32"/>
    <p:sldId id="271" r:id="rId33"/>
    <p:sldId id="327" r:id="rId34"/>
    <p:sldId id="328" r:id="rId35"/>
    <p:sldId id="293" r:id="rId36"/>
    <p:sldId id="267" r:id="rId37"/>
    <p:sldId id="270" r:id="rId38"/>
    <p:sldId id="273" r:id="rId39"/>
    <p:sldId id="294" r:id="rId40"/>
    <p:sldId id="295" r:id="rId41"/>
    <p:sldId id="296" r:id="rId42"/>
    <p:sldId id="297" r:id="rId43"/>
    <p:sldId id="298" r:id="rId44"/>
    <p:sldId id="300" r:id="rId45"/>
    <p:sldId id="299" r:id="rId46"/>
    <p:sldId id="301" r:id="rId47"/>
    <p:sldId id="329" r:id="rId48"/>
    <p:sldId id="302" r:id="rId49"/>
    <p:sldId id="304" r:id="rId50"/>
    <p:sldId id="303" r:id="rId51"/>
    <p:sldId id="274" r:id="rId52"/>
    <p:sldId id="330"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6" autoAdjust="0"/>
    <p:restoredTop sz="94622" autoAdjust="0"/>
  </p:normalViewPr>
  <p:slideViewPr>
    <p:cSldViewPr>
      <p:cViewPr varScale="1">
        <p:scale>
          <a:sx n="44" d="100"/>
          <a:sy n="44" d="100"/>
        </p:scale>
        <p:origin x="1008" y="-198"/>
      </p:cViewPr>
      <p:guideLst>
        <p:guide orient="horz" pos="2160"/>
        <p:guide pos="5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1C312-4BC1-4D0A-95CD-DFF56AD06AF4}"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1F657-EB5A-407C-91F4-6DEEC15195CA}" type="slidenum">
              <a:rPr lang="en-US" smtClean="0"/>
              <a:t>‹#›</a:t>
            </a:fld>
            <a:endParaRPr lang="en-US"/>
          </a:p>
        </p:txBody>
      </p:sp>
    </p:spTree>
    <p:extLst>
      <p:ext uri="{BB962C8B-B14F-4D97-AF65-F5344CB8AC3E}">
        <p14:creationId xmlns:p14="http://schemas.microsoft.com/office/powerpoint/2010/main" val="19962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D1F657-EB5A-407C-91F4-6DEEC15195CA}" type="slidenum">
              <a:rPr lang="en-US" smtClean="0"/>
              <a:t>13</a:t>
            </a:fld>
            <a:endParaRPr lang="en-US"/>
          </a:p>
        </p:txBody>
      </p:sp>
    </p:spTree>
    <p:extLst>
      <p:ext uri="{BB962C8B-B14F-4D97-AF65-F5344CB8AC3E}">
        <p14:creationId xmlns:p14="http://schemas.microsoft.com/office/powerpoint/2010/main" val="315893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smtClean="0">
                <a:solidFill>
                  <a:schemeClr val="tx1"/>
                </a:solidFill>
                <a:effectLst/>
                <a:latin typeface="+mn-lt"/>
                <a:ea typeface="+mn-ea"/>
                <a:cs typeface="+mn-cs"/>
              </a:rPr>
              <a:t>+ Hạ Long có nghĩa là “Rồng xuống”. Từ trước thế kỷ XIX, tên vịnh Hạ Long chưa được ghi chép trong thư tịch cổ của Việt Nam, chủ yếu được biết đến với tên gọi Giao Châu, Lục Thủy, An Bang, An Quảng, Hải Đông, Hoa Phong, Nghiêu Phong …. Đến cuối thế kỷ XIX, tên vịnh Hạ Long mới xuất hiện trên bản đồ hàng hải của Pháp vẽ về vịnh Bắc Bộ và trên một số bài báo bằng chữ tiếng Pháp, chữ tiếng Việt.</a:t>
            </a:r>
          </a:p>
          <a:p>
            <a:r>
              <a:rPr lang="vi-VN" sz="1200" b="0" i="0" kern="1200" smtClean="0">
                <a:solidFill>
                  <a:schemeClr val="tx1"/>
                </a:solidFill>
                <a:effectLst/>
                <a:latin typeface="+mn-lt"/>
                <a:ea typeface="+mn-ea"/>
                <a:cs typeface="+mn-cs"/>
              </a:rPr>
              <a:t>+ “Hạ Long” còn được gắn với truyền thuyết nguồn gốc của dân tộc Việt là “Con Rồng, cháu Tiên”, gắn với truyền thuyết đàn rồng xuống giúp người Việt đánh giặc ngoại xâm, bảo vệ bờ cõi. Chuyện được kể rằng: “Ngày xưa, khi người Việt mới lập nước, trong một lần nước Việt bị giặc ngoại xâm, trời sai Rồng mẹ mang theo một đàn Rồng con xuống giúp người Việt đánh giặc. Khi thuyền giặc từ biển cả ào ạt tấn công vào bờ thì đàn Rồng cũng hạ giới. Đàn Rồng lập tức phun ra vô số châu ngọc, những châu ngọc ấy thoắt biến thành muôn vàn đảo đá sừng sững, liên kết lại như bức tường thành vững chãi, bất ngờ chặn bước tiến quân giặc. Thuyền giặc đang lao nhanh bị chặn lại đột ngột đâm vào các đảo đá, đâm vào nhau vỡ tan tành. Sau khi giặc tan, Rồng mẹ và Rồng con không trở về trời, mà ở lại hạ giới – nơi vừa diễn ra trận chiến đấu. Chỗ Rồng mẹ xuống là Hạ Long, nơi Rồng con xuống là Bái Tử Long. Đuôi của đàn Rồng quẫy lên trắng xóa là Long Vĩ (tức bán đảo Trà Cổ, thành phố Móng Cái, tỉnh Quảng Ninh ngày nay)”.</a:t>
            </a:r>
          </a:p>
          <a:p>
            <a:endParaRPr lang="en-US"/>
          </a:p>
        </p:txBody>
      </p:sp>
      <p:sp>
        <p:nvSpPr>
          <p:cNvPr id="4" name="Slide Number Placeholder 3"/>
          <p:cNvSpPr>
            <a:spLocks noGrp="1"/>
          </p:cNvSpPr>
          <p:nvPr>
            <p:ph type="sldNum" sz="quarter" idx="10"/>
          </p:nvPr>
        </p:nvSpPr>
        <p:spPr/>
        <p:txBody>
          <a:bodyPr/>
          <a:lstStyle/>
          <a:p>
            <a:fld id="{18D1F657-EB5A-407C-91F4-6DEEC15195CA}" type="slidenum">
              <a:rPr lang="en-US" smtClean="0"/>
              <a:t>15</a:t>
            </a:fld>
            <a:endParaRPr lang="en-US"/>
          </a:p>
        </p:txBody>
      </p:sp>
    </p:spTree>
    <p:extLst>
      <p:ext uri="{BB962C8B-B14F-4D97-AF65-F5344CB8AC3E}">
        <p14:creationId xmlns:p14="http://schemas.microsoft.com/office/powerpoint/2010/main" val="3428532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94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21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77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4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35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3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099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71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052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62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0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220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62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05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42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2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8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50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77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603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31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41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428E-1EB0-6B87-CA2E-2DDD34EA015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1C7839B-A5F2-C0EE-98F6-A053AB44708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045D45-D5F7-9DB1-6A84-BD1B0EE213F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2D21AFD-3F9F-F9BB-2943-D29D2E2DCC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29E492-E716-61E2-9CE6-E4B5B6839E6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711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DCFD-5C15-DEB8-9424-B3422FBAE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DC95F-65C8-C5C6-B349-EA18237B1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6F8CF-210D-E101-70C3-E4115F7B01D3}"/>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BB7307-2F1D-7088-A746-1A2D1AB94A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24EC034-96D8-46E9-3B30-232AF80240E9}"/>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49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AEB3-8B89-1EAB-FB62-95B27172F5E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05AC0DB-32F4-B7BD-8ABB-26D081E50C4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00E69-7BFA-1D69-338C-D48CE0E2682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2324A5-CFDF-BFB0-94A1-D4C928B3B2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1A3D7C-9C95-AC9C-B354-59BEE11D44FF}"/>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50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7E15-9C61-6572-D809-00417CD0B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41010-3530-1C6C-D04E-FA2D13352AE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297A8-C453-E99B-38BD-94C96E72437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32D720-90C4-CEBB-B8D2-DB2B49AF461E}"/>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0CD67D6-D754-2A17-0EBF-B232A8BC093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C44B1C2-09BD-86AA-C9A5-6A9FD5CCEC98}"/>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98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E14C-CFE3-65D5-0A9A-A1D5E02E742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39793-F910-8429-20B3-1AF9E6023A4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25F73-0AFC-BB0E-C973-44E2A23EBE3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23411-A12F-27EE-9DCF-6C444931C56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FAE8D-F633-5988-D16C-C4079E1028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2AE7C5-E29D-3D94-80E2-862D8DB96210}"/>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2028988-684F-80A0-91BC-139BAAAF631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5245734-09F5-1EA4-0DEA-8664C8D07A60}"/>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53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2BC3-ED22-8E63-BEC2-C9E726747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3D8B2B-5CD1-3273-ED9E-9A8863DDA75B}"/>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037489-38AA-A7DC-CC75-EA7520FD3EC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59EC514-5774-6458-E659-F426345E8EDB}"/>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39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7005798" y="2656703"/>
            <a:ext cx="4807743" cy="266964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Tree>
    <p:extLst>
      <p:ext uri="{BB962C8B-B14F-4D97-AF65-F5344CB8AC3E}">
        <p14:creationId xmlns:p14="http://schemas.microsoft.com/office/powerpoint/2010/main" val="2399368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Tree>
    <p:extLst>
      <p:ext uri="{BB962C8B-B14F-4D97-AF65-F5344CB8AC3E}">
        <p14:creationId xmlns:p14="http://schemas.microsoft.com/office/powerpoint/2010/main" val="352142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a16="http://schemas.microsoft.com/office/drawing/2014/main" id="{A1AA3CA9-397E-DF3B-ECED-673F18493484}"/>
              </a:ext>
            </a:extLst>
          </p:cNvPr>
          <p:cNvSpPr/>
          <p:nvPr userDrawn="1"/>
        </p:nvSpPr>
        <p:spPr>
          <a:xfrm>
            <a:off x="5035376" y="5563629"/>
            <a:ext cx="8748584"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496085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3" name="Rectangle: Rounded Corners 2">
            <a:extLst>
              <a:ext uri="{FF2B5EF4-FFF2-40B4-BE49-F238E27FC236}">
                <a16:creationId xmlns:a16="http://schemas.microsoft.com/office/drawing/2014/main" id="{A1AA3CA9-397E-DF3B-ECED-673F18493484}"/>
              </a:ext>
            </a:extLst>
          </p:cNvPr>
          <p:cNvSpPr/>
          <p:nvPr userDrawn="1"/>
        </p:nvSpPr>
        <p:spPr>
          <a:xfrm>
            <a:off x="3064475" y="5551274"/>
            <a:ext cx="6079526" cy="1776284"/>
          </a:xfrm>
          <a:prstGeom prst="roundRect">
            <a:avLst/>
          </a:prstGeom>
          <a:solidFill>
            <a:schemeClr val="bg1"/>
          </a:solidFill>
          <a:ln w="5715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Picture Placeholder 3">
            <a:extLst>
              <a:ext uri="{FF2B5EF4-FFF2-40B4-BE49-F238E27FC236}">
                <a16:creationId xmlns:a16="http://schemas.microsoft.com/office/drawing/2014/main" id="{7E9CF5F4-F4FB-D8E0-8BBD-1749876EBAA3}"/>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3236478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a16="http://schemas.microsoft.com/office/drawing/2014/main" id="{CBC256E7-F443-D47D-3B5D-A71B875F1CF4}"/>
              </a:ext>
            </a:extLst>
          </p:cNvPr>
          <p:cNvSpPr>
            <a:spLocks noGrp="1"/>
          </p:cNvSpPr>
          <p:nvPr>
            <p:ph type="pic" sz="quarter" idx="10"/>
          </p:nvPr>
        </p:nvSpPr>
        <p:spPr>
          <a:xfrm>
            <a:off x="11208866"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2207577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704336" y="506627"/>
            <a:ext cx="16978184" cy="9354066"/>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a:extLst>
              <a:ext uri="{FF2B5EF4-FFF2-40B4-BE49-F238E27FC236}">
                <a16:creationId xmlns:a16="http://schemas.microsoft.com/office/drawing/2014/main" id="{89C1A204-AE30-EAE2-AF90-8FFE5CD5C4C6}"/>
              </a:ext>
            </a:extLst>
          </p:cNvPr>
          <p:cNvSpPr/>
          <p:nvPr userDrawn="1"/>
        </p:nvSpPr>
        <p:spPr>
          <a:xfrm>
            <a:off x="753762" y="1037969"/>
            <a:ext cx="16928757" cy="1618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754660" y="3620529"/>
            <a:ext cx="15310022" cy="5980671"/>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Oval 9">
            <a:extLst>
              <a:ext uri="{FF2B5EF4-FFF2-40B4-BE49-F238E27FC236}">
                <a16:creationId xmlns:a16="http://schemas.microsoft.com/office/drawing/2014/main" id="{2A487FFF-7A62-7CF1-61AE-5184C9EF16A0}"/>
              </a:ext>
            </a:extLst>
          </p:cNvPr>
          <p:cNvSpPr/>
          <p:nvPr userDrawn="1"/>
        </p:nvSpPr>
        <p:spPr>
          <a:xfrm>
            <a:off x="1081216" y="1173893"/>
            <a:ext cx="1346886" cy="1346886"/>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5878433" y="1173893"/>
            <a:ext cx="1507524" cy="1346886"/>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9699" y="1037969"/>
            <a:ext cx="1618734" cy="1618734"/>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7704437" y="2928551"/>
            <a:ext cx="3410465" cy="1383957"/>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rPr>
              <a:t>ĐÁP ÁN</a:t>
            </a:r>
          </a:p>
        </p:txBody>
      </p:sp>
      <p:sp>
        <p:nvSpPr>
          <p:cNvPr id="4" name="Picture Placeholder 3">
            <a:extLst>
              <a:ext uri="{FF2B5EF4-FFF2-40B4-BE49-F238E27FC236}">
                <a16:creationId xmlns:a16="http://schemas.microsoft.com/office/drawing/2014/main" id="{CBC256E7-F443-D47D-3B5D-A71B875F1CF4}"/>
              </a:ext>
            </a:extLst>
          </p:cNvPr>
          <p:cNvSpPr>
            <a:spLocks noGrp="1"/>
          </p:cNvSpPr>
          <p:nvPr>
            <p:ph type="pic" sz="quarter" idx="10"/>
          </p:nvPr>
        </p:nvSpPr>
        <p:spPr>
          <a:xfrm>
            <a:off x="2262573" y="3889096"/>
            <a:ext cx="5324475" cy="5443538"/>
          </a:xfrm>
          <a:solidFill>
            <a:schemeClr val="bg1">
              <a:lumMod val="95000"/>
            </a:schemeClr>
          </a:solidFill>
        </p:spPr>
        <p:txBody>
          <a:bodyPr/>
          <a:lstStyle/>
          <a:p>
            <a:endParaRPr lang="en-US"/>
          </a:p>
        </p:txBody>
      </p:sp>
    </p:spTree>
    <p:extLst>
      <p:ext uri="{BB962C8B-B14F-4D97-AF65-F5344CB8AC3E}">
        <p14:creationId xmlns:p14="http://schemas.microsoft.com/office/powerpoint/2010/main" val="4226107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62BA-7570-8EE9-580D-F2F7B57C60E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A73259F-348A-A48A-FF3F-4C0148BB7A1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C555A5-EE0A-6B51-9EB3-4E3F75BDD7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80C86F-896E-F3D6-958A-51EF2396ED1C}"/>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8918EFE-3009-17AC-06FF-99BBA2EF51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EB8A15-23A1-15C2-9F87-11F66663E6F5}"/>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022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0397-9DAE-C0C5-DB38-FF2BEC506F6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11D5F1B-8705-9434-AD39-BA339C24AC0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E418E49-3B3B-C1EA-8DBA-B0643C2AF4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BA9A11-2A87-1D29-8389-490BCA158635}"/>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B5C5DF-58DC-873C-6E65-1B1338C766F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F67079-02A8-89CD-E688-8610646C3F74}"/>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960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D780-9657-57AC-DBE2-D564F4A74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AD9EC-1728-F749-D335-123D8C2C3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7F36F-B429-D0E0-DC9F-F838C42B77C9}"/>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D1F13A-4EC7-8188-0E1D-0574969614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265839-45E6-96B2-7B4A-591E2847F2A2}"/>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69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861B1-EE4D-C394-F60D-E42C921FD72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20866-EF1F-B27B-3BEE-BCE48356E37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43FB2-4CE1-3B0F-CF3D-B505C505E0A6}"/>
              </a:ext>
            </a:extLst>
          </p:cNvPr>
          <p:cNvSpPr>
            <a:spLocks noGrp="1"/>
          </p:cNvSpPr>
          <p:nvPr>
            <p:ph type="dt" sz="half" idx="10"/>
          </p:nvPr>
        </p:nvSpPr>
        <p:spPr/>
        <p:txBody>
          <a:body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1FB58C-6773-4962-25BC-21A22C30BD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683217-931A-ED50-37D4-3FAEC0523877}"/>
              </a:ext>
            </a:extLst>
          </p:cNvPr>
          <p:cNvSpPr>
            <a:spLocks noGrp="1"/>
          </p:cNvSpPr>
          <p:nvPr>
            <p:ph type="sldNum" sz="quarter" idx="12"/>
          </p:nvPr>
        </p:nvSpPr>
        <p:spPr/>
        <p:txBody>
          <a:body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70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234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34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7B79B-C0F6-C4FE-0FF8-40CF176441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35593-A62C-358A-DCFF-BABAD407E80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CCDB6-D8EC-8C10-D367-137A9927C7D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3452C01-B502-47C2-A5A0-2D9DC092125F}" type="datetimeFigureOut">
              <a:rPr lang="en-US" smtClean="0">
                <a:solidFill>
                  <a:prstClr val="black">
                    <a:tint val="75000"/>
                  </a:prstClr>
                </a:solidFill>
              </a:rPr>
              <a:pPr/>
              <a:t>10/23/2024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1B7F42-477E-193B-3975-5B9DE147901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C265D-98A4-8FBA-D3EF-6ED81FC4152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8535473-A00C-49F6-A147-A0B52DB4BD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3284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6"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6.png"/><Relationship Id="rId15" Type="http://schemas.openxmlformats.org/officeDocument/2006/relationships/image" Target="../media/image7.jpeg"/><Relationship Id="rId4" Type="http://schemas.openxmlformats.org/officeDocument/2006/relationships/image" Target="../media/image5.jpeg"/><Relationship Id="rId14" Type="http://schemas.openxmlformats.org/officeDocument/2006/relationships/image" Target="../media/image35.sv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NULL"/><Relationship Id="rId20"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media/image26.png"/><Relationship Id="rId4" Type="http://schemas.openxmlformats.org/officeDocument/2006/relationships/image" Target="NUL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NULL"/><Relationship Id="rId20"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media/image29.png"/><Relationship Id="rId4" Type="http://schemas.openxmlformats.org/officeDocument/2006/relationships/image" Target="NUL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31.pn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NULL"/><Relationship Id="rId5" Type="http://schemas.openxmlformats.org/officeDocument/2006/relationships/image" Target="NULL"/><Relationship Id="rId23" Type="http://schemas.openxmlformats.org/officeDocument/2006/relationships/image" Target="../media/image38.png"/><Relationship Id="rId10" Type="http://schemas.openxmlformats.org/officeDocument/2006/relationships/image" Target="../media/image34.png"/><Relationship Id="rId9" Type="http://schemas.openxmlformats.org/officeDocument/2006/relationships/image" Target="NULL"/><Relationship Id="rId22"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hyperlink" Target="https://www.youtube.com/watch?v=fMlEcPFJ_cI" TargetMode="External"/><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5.jpeg"/><Relationship Id="rId5" Type="http://schemas.openxmlformats.org/officeDocument/2006/relationships/image" Target="NUL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34.svg"/><Relationship Id="rId5" Type="http://schemas.openxmlformats.org/officeDocument/2006/relationships/image" Target="../media/image42.jpeg"/><Relationship Id="rId10" Type="http://schemas.openxmlformats.org/officeDocument/2006/relationships/image" Target="../media/image46.png"/><Relationship Id="rId4" Type="http://schemas.openxmlformats.org/officeDocument/2006/relationships/image" Target="../media/image8.jpe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NULL"/><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3.png"/><Relationship Id="rId1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4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NUL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NUL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 Id="rId14" Type="http://schemas.openxmlformats.org/officeDocument/2006/relationships/image" Target="../media/image35.svg"/></Relationships>
</file>

<file path=ppt/slides/_rels/slide24.xml.rels><?xml version="1.0" encoding="UTF-8" standalone="yes"?>
<Relationships xmlns="http://schemas.openxmlformats.org/package/2006/relationships"><Relationship Id="rId17" Type="http://schemas.openxmlformats.org/officeDocument/2006/relationships/image" Target="../media/image5.jpeg"/><Relationship Id="rId2" Type="http://schemas.openxmlformats.org/officeDocument/2006/relationships/image" Target="../media/image6.png"/><Relationship Id="rId16" Type="http://schemas.openxmlformats.org/officeDocument/2006/relationships/image" Target="../media/image4.png"/><Relationship Id="rId1" Type="http://schemas.openxmlformats.org/officeDocument/2006/relationships/slideLayout" Target="../slideLayouts/slideLayout7.xml"/><Relationship Id="rId15" Type="http://schemas.openxmlformats.org/officeDocument/2006/relationships/image" Target="../media/image18.png"/><Relationship Id="rId1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12" Type="http://schemas.openxmlformats.org/officeDocument/2006/relationships/image" Target="../media/image34.svg"/><Relationship Id="rId17" Type="http://schemas.openxmlformats.org/officeDocument/2006/relationships/image" Target="../media/image55.gif"/><Relationship Id="rId2" Type="http://schemas.openxmlformats.org/officeDocument/2006/relationships/image" Target="../media/image3.jpeg"/><Relationship Id="rId16"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png"/><Relationship Id="rId15" Type="http://schemas.openxmlformats.org/officeDocument/2006/relationships/image" Target="../media/image46.png"/><Relationship Id="rId10" Type="http://schemas.openxmlformats.org/officeDocument/2006/relationships/image" Target="../media/image40.svg"/><Relationship Id="rId4" Type="http://schemas.openxmlformats.org/officeDocument/2006/relationships/image" Target="../media/image5.jpeg"/><Relationship Id="rId1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12" Type="http://schemas.openxmlformats.org/officeDocument/2006/relationships/image" Target="../media/image34.svg"/><Relationship Id="rId17" Type="http://schemas.openxmlformats.org/officeDocument/2006/relationships/image" Target="../media/image55.gif"/><Relationship Id="rId2" Type="http://schemas.openxmlformats.org/officeDocument/2006/relationships/image" Target="../media/image3.jpeg"/><Relationship Id="rId16" Type="http://schemas.openxmlformats.org/officeDocument/2006/relationships/image" Target="../media/image47.png"/><Relationship Id="rId1" Type="http://schemas.openxmlformats.org/officeDocument/2006/relationships/slideLayout" Target="../slideLayouts/slideLayout7.xml"/><Relationship Id="rId15" Type="http://schemas.openxmlformats.org/officeDocument/2006/relationships/image" Target="../media/image46.png"/><Relationship Id="rId10" Type="http://schemas.openxmlformats.org/officeDocument/2006/relationships/image" Target="../media/image40.svg"/><Relationship Id="rId1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image" Target="NULL"/><Relationship Id="rId2"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4.png"/><Relationship Id="rId5" Type="http://schemas.openxmlformats.org/officeDocument/2006/relationships/image" Target="../media/image5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3.png"/><Relationship Id="rId1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4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NUL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NUL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3" Type="http://schemas.openxmlformats.org/officeDocument/2006/relationships/image" Target="../media/image13.png"/><Relationship Id="rId3" Type="http://schemas.openxmlformats.org/officeDocument/2006/relationships/image" Target="../media/image9.jpeg"/><Relationship Id="rId12" Type="http://schemas.openxmlformats.org/officeDocument/2006/relationships/image" Target="NULL"/><Relationship Id="rId17" Type="http://schemas.openxmlformats.org/officeDocument/2006/relationships/image" Target="../media/image17.png"/><Relationship Id="rId2" Type="http://schemas.openxmlformats.org/officeDocument/2006/relationships/image" Target="../media/image5.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NULL"/><Relationship Id="rId15" Type="http://schemas.openxmlformats.org/officeDocument/2006/relationships/image" Target="../media/image14.png"/><Relationship Id="rId4" Type="http://schemas.openxmlformats.org/officeDocument/2006/relationships/image" Target="../media/image16.png"/><Relationship Id="rId1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 Id="rId1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NULL"/><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NUL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4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3.png"/><Relationship Id="rId5" Type="http://schemas.openxmlformats.org/officeDocument/2006/relationships/image" Target="../media/image50.jpeg"/><Relationship Id="rId10" Type="http://schemas.openxmlformats.org/officeDocument/2006/relationships/image" Target="../media/image44.sv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audio" Target="../media/audio1.wav"/><Relationship Id="rId4" Type="http://schemas.openxmlformats.org/officeDocument/2006/relationships/slide" Target="slide38.xml"/><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18" Type="http://schemas.openxmlformats.org/officeDocument/2006/relationships/slide" Target="slide42.xml"/><Relationship Id="rId3" Type="http://schemas.openxmlformats.org/officeDocument/2006/relationships/image" Target="../media/image66.jpg"/><Relationship Id="rId7" Type="http://schemas.openxmlformats.org/officeDocument/2006/relationships/image" Target="../media/image69.png"/><Relationship Id="rId12" Type="http://schemas.openxmlformats.org/officeDocument/2006/relationships/slide" Target="slide43.xml"/><Relationship Id="rId17" Type="http://schemas.openxmlformats.org/officeDocument/2006/relationships/image" Target="../media/image74.png"/><Relationship Id="rId2" Type="http://schemas.openxmlformats.org/officeDocument/2006/relationships/audio" Target="../media/audio2.wav"/><Relationship Id="rId16" Type="http://schemas.openxmlformats.org/officeDocument/2006/relationships/slide" Target="slide41.xml"/><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5" Type="http://schemas.openxmlformats.org/officeDocument/2006/relationships/image" Target="../media/image73.png"/><Relationship Id="rId10" Type="http://schemas.openxmlformats.org/officeDocument/2006/relationships/audio" Target="../media/audio1.wav"/><Relationship Id="rId19" Type="http://schemas.openxmlformats.org/officeDocument/2006/relationships/slide" Target="slide45.xml"/><Relationship Id="rId4" Type="http://schemas.openxmlformats.org/officeDocument/2006/relationships/image" Target="../media/image64.png"/><Relationship Id="rId9" Type="http://schemas.openxmlformats.org/officeDocument/2006/relationships/slide" Target="slide40.xml"/><Relationship Id="rId14" Type="http://schemas.openxmlformats.org/officeDocument/2006/relationships/slide" Target="slide39.xml"/></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audio" Target="../media/audio5.wav"/><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slide" Target="slide38.xml"/><Relationship Id="rId2" Type="http://schemas.openxmlformats.org/officeDocument/2006/relationships/audio" Target="../media/media1.mp3"/><Relationship Id="rId16" Type="http://schemas.openxmlformats.org/officeDocument/2006/relationships/image" Target="../media/image8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78.png"/><Relationship Id="rId5" Type="http://schemas.openxmlformats.org/officeDocument/2006/relationships/slideLayout" Target="../slideLayouts/slideLayout40.xml"/><Relationship Id="rId15" Type="http://schemas.openxmlformats.org/officeDocument/2006/relationships/image" Target="../media/image80.png"/><Relationship Id="rId10" Type="http://schemas.openxmlformats.org/officeDocument/2006/relationships/image" Target="../media/image77.png"/><Relationship Id="rId4" Type="http://schemas.openxmlformats.org/officeDocument/2006/relationships/video" Target="../media/media2.mp4"/><Relationship Id="rId9" Type="http://schemas.openxmlformats.org/officeDocument/2006/relationships/image" Target="../media/image76.pn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media/image20.png"/><Relationship Id="rId4" Type="http://schemas.openxmlformats.org/officeDocument/2006/relationships/image" Target="NUL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slide" Target="slide38.xml"/><Relationship Id="rId5" Type="http://schemas.openxmlformats.org/officeDocument/2006/relationships/slideLayout" Target="../slideLayouts/slideLayout41.xml"/><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video" Target="../media/media2.mp4"/><Relationship Id="rId9" Type="http://schemas.openxmlformats.org/officeDocument/2006/relationships/image" Target="../media/image76.png"/><Relationship Id="rId1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slide" Target="slide38.xml"/><Relationship Id="rId5" Type="http://schemas.openxmlformats.org/officeDocument/2006/relationships/slideLayout" Target="../slideLayouts/slideLayout44.xm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video" Target="../media/media2.mp4"/><Relationship Id="rId9" Type="http://schemas.openxmlformats.org/officeDocument/2006/relationships/image" Target="../media/image75.png"/><Relationship Id="rId1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4.wav"/><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audio" Target="../media/audio5.wav"/><Relationship Id="rId5" Type="http://schemas.openxmlformats.org/officeDocument/2006/relationships/slide" Target="slide38.xml"/><Relationship Id="rId4" Type="http://schemas.openxmlformats.org/officeDocument/2006/relationships/image" Target="../media/image77.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microsoft.com/office/2007/relationships/media" Target="../media/media2.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slide" Target="slide38.xml"/><Relationship Id="rId5" Type="http://schemas.openxmlformats.org/officeDocument/2006/relationships/slideLayout" Target="../slideLayouts/slideLayout44.xm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video" Target="../media/media2.mp4"/><Relationship Id="rId9" Type="http://schemas.openxmlformats.org/officeDocument/2006/relationships/image" Target="../media/image75.png"/><Relationship Id="rId14" Type="http://schemas.openxmlformats.org/officeDocument/2006/relationships/image" Target="../media/image80.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4.wav"/><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audio" Target="../media/audio5.wav"/><Relationship Id="rId5" Type="http://schemas.openxmlformats.org/officeDocument/2006/relationships/slide" Target="slide38.xml"/><Relationship Id="rId4" Type="http://schemas.openxmlformats.org/officeDocument/2006/relationships/image" Target="../media/image77.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6"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6.png"/><Relationship Id="rId15" Type="http://schemas.openxmlformats.org/officeDocument/2006/relationships/image" Target="../media/image7.jpeg"/><Relationship Id="rId4" Type="http://schemas.openxmlformats.org/officeDocument/2006/relationships/image" Target="../media/image5.jpeg"/><Relationship Id="rId1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2.jp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2.jp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media/image22.png"/><Relationship Id="rId4" Type="http://schemas.openxmlformats.org/officeDocument/2006/relationships/image" Target="NUL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media/image24.png"/><Relationship Id="rId4" Type="http://schemas.openxmlformats.org/officeDocument/2006/relationships/image" Target="NUL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NULL"/><Relationship Id="rId1" Type="http://schemas.openxmlformats.org/officeDocument/2006/relationships/slideLayout" Target="../slideLayouts/slideLayout29.xml"/><Relationship Id="rId6" Type="http://schemas.openxmlformats.org/officeDocument/2006/relationships/image" Target="NULL"/><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 xmlns:asvg="http://schemas.microsoft.com/office/drawing/2016/SVG/main" r:embed="rId14"/>
                </a:ext>
              </a:extLst>
            </a:blip>
            <a:stretch>
              <a:fillRect/>
            </a:stretch>
          </a:blipFill>
        </p:spPr>
      </p:sp>
      <p:sp>
        <p:nvSpPr>
          <p:cNvPr id="43" name="TextBox 43"/>
          <p:cNvSpPr txBox="1"/>
          <p:nvPr/>
        </p:nvSpPr>
        <p:spPr>
          <a:xfrm>
            <a:off x="2056790" y="411181"/>
            <a:ext cx="12911231" cy="374461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14592"/>
              </a:lnSpc>
            </a:pPr>
            <a:r>
              <a:rPr lang="vi-VN" sz="8800" b="1" spc="-218" dirty="0" smtClean="0">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p>
          <a:p>
            <a:pPr algn="ctr">
              <a:lnSpc>
                <a:spcPts val="14592"/>
              </a:lnSpc>
            </a:pPr>
            <a:r>
              <a:rPr lang="vi-VN" sz="8800" b="1" spc="-218" dirty="0" smtClean="0">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 THÔNG TIN</a:t>
            </a:r>
            <a:endParaRPr lang="en-US" sz="8800" b="1" spc="-218" dirty="0">
              <a:solidFill>
                <a:srgbClr val="BD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5"/>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6"/>
              <a:stretch>
                <a:fillRect l="-65995" r="-65995"/>
              </a:stretch>
            </a:blipFill>
          </p:spPr>
        </p:sp>
      </p:grpSp>
    </p:spTree>
    <p:extLst>
      <p:ext uri="{BB962C8B-B14F-4D97-AF65-F5344CB8AC3E}">
        <p14:creationId xmlns:p14="http://schemas.microsoft.com/office/powerpoint/2010/main" val="112484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3585707" y="8734872"/>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Đỉnh Fansipan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8" name="Picture 7"/>
          <p:cNvPicPr>
            <a:picLocks noChangeAspect="1"/>
          </p:cNvPicPr>
          <p:nvPr/>
        </p:nvPicPr>
        <p:blipFill>
          <a:blip r:embed="rId19"/>
          <a:stretch>
            <a:fillRect/>
          </a:stretch>
        </p:blipFill>
        <p:spPr>
          <a:xfrm>
            <a:off x="1905000" y="876300"/>
            <a:ext cx="7239000" cy="3897923"/>
          </a:xfrm>
          <a:prstGeom prst="trapezoid">
            <a:avLst/>
          </a:prstGeom>
        </p:spPr>
      </p:pic>
      <p:pic>
        <p:nvPicPr>
          <p:cNvPr id="9" name="Picture 8"/>
          <p:cNvPicPr>
            <a:picLocks noChangeAspect="1"/>
          </p:cNvPicPr>
          <p:nvPr/>
        </p:nvPicPr>
        <p:blipFill>
          <a:blip r:embed="rId20"/>
          <a:stretch>
            <a:fillRect/>
          </a:stretch>
        </p:blipFill>
        <p:spPr>
          <a:xfrm>
            <a:off x="5000986" y="4774223"/>
            <a:ext cx="7507785" cy="3808478"/>
          </a:xfrm>
          <a:prstGeom prst="flowChartInputOutput">
            <a:avLst/>
          </a:prstGeom>
        </p:spPr>
      </p:pic>
    </p:spTree>
    <p:extLst>
      <p:ext uri="{BB962C8B-B14F-4D97-AF65-F5344CB8AC3E}">
        <p14:creationId xmlns:p14="http://schemas.microsoft.com/office/powerpoint/2010/main" val="34937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2541074" y="8539276"/>
            <a:ext cx="9689026" cy="830997"/>
          </a:xfrm>
          <a:prstGeom prst="rect">
            <a:avLst/>
          </a:prstGeom>
        </p:spPr>
        <p:txBody>
          <a:bodyPr wrap="square" lIns="0" tIns="0" rIns="0" bIns="0" rtlCol="0" anchor="t">
            <a:spAutoFit/>
          </a:bodyPr>
          <a:lstStyle/>
          <a:p>
            <a:pPr algn="just"/>
            <a:r>
              <a:rPr lang="vi-VN" sz="5400" b="1" i="1" smtClean="0">
                <a:solidFill>
                  <a:srgbClr val="FF0000"/>
                </a:solidFill>
                <a:latin typeface="Times New Roman" panose="02020603050405020304" pitchFamily="18" charset="0"/>
                <a:cs typeface="Times New Roman" panose="02020603050405020304" pitchFamily="18" charset="0"/>
              </a:rPr>
              <a:t>Vườn quốc gia Tràm Chim</a:t>
            </a:r>
            <a:endParaRPr lang="en-US" sz="54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pic>
        <p:nvPicPr>
          <p:cNvPr id="8" name="Picture 7"/>
          <p:cNvPicPr>
            <a:picLocks noChangeAspect="1"/>
          </p:cNvPicPr>
          <p:nvPr/>
        </p:nvPicPr>
        <p:blipFill>
          <a:blip r:embed="rId18"/>
          <a:stretch>
            <a:fillRect/>
          </a:stretch>
        </p:blipFill>
        <p:spPr>
          <a:xfrm>
            <a:off x="1828800" y="898792"/>
            <a:ext cx="10786211" cy="7169356"/>
          </a:xfrm>
          <a:prstGeom prst="rect">
            <a:avLst/>
          </a:prstGeom>
        </p:spPr>
      </p:pic>
    </p:spTree>
    <p:extLst>
      <p:ext uri="{BB962C8B-B14F-4D97-AF65-F5344CB8AC3E}">
        <p14:creationId xmlns:p14="http://schemas.microsoft.com/office/powerpoint/2010/main" val="24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5181600" y="8607503"/>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Côn Đảo</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8" name="Picture 7"/>
          <p:cNvPicPr>
            <a:picLocks noChangeAspect="1"/>
          </p:cNvPicPr>
          <p:nvPr/>
        </p:nvPicPr>
        <p:blipFill>
          <a:blip r:embed="rId19"/>
          <a:stretch>
            <a:fillRect/>
          </a:stretch>
        </p:blipFill>
        <p:spPr>
          <a:xfrm>
            <a:off x="5942810" y="842771"/>
            <a:ext cx="6722789" cy="4453129"/>
          </a:xfrm>
          <a:prstGeom prst="rect">
            <a:avLst/>
          </a:prstGeom>
        </p:spPr>
      </p:pic>
      <p:pic>
        <p:nvPicPr>
          <p:cNvPr id="9" name="Picture 8"/>
          <p:cNvPicPr>
            <a:picLocks noChangeAspect="1"/>
          </p:cNvPicPr>
          <p:nvPr/>
        </p:nvPicPr>
        <p:blipFill>
          <a:blip r:embed="rId20"/>
          <a:stretch>
            <a:fillRect/>
          </a:stretch>
        </p:blipFill>
        <p:spPr>
          <a:xfrm>
            <a:off x="1905000" y="4610099"/>
            <a:ext cx="6382711" cy="3656217"/>
          </a:xfrm>
          <a:prstGeom prst="rect">
            <a:avLst/>
          </a:prstGeom>
        </p:spPr>
      </p:pic>
    </p:spTree>
    <p:extLst>
      <p:ext uri="{BB962C8B-B14F-4D97-AF65-F5344CB8AC3E}">
        <p14:creationId xmlns:p14="http://schemas.microsoft.com/office/powerpoint/2010/main" val="1818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286580"/>
            <a:ext cx="18287999" cy="6537622"/>
          </a:xfrm>
          <a:custGeom>
            <a:avLst/>
            <a:gdLst/>
            <a:ahLst/>
            <a:cxnLst/>
            <a:rect l="l" t="t" r="r" b="b"/>
            <a:pathLst>
              <a:path w="12673403" h="6537622">
                <a:moveTo>
                  <a:pt x="0" y="0"/>
                </a:moveTo>
                <a:lnTo>
                  <a:pt x="12673403" y="0"/>
                </a:lnTo>
                <a:lnTo>
                  <a:pt x="12673403" y="6537623"/>
                </a:lnTo>
                <a:lnTo>
                  <a:pt x="0" y="6537623"/>
                </a:lnTo>
                <a:lnTo>
                  <a:pt x="0" y="0"/>
                </a:lnTo>
                <a:close/>
              </a:path>
            </a:pathLst>
          </a:custGeom>
          <a:blipFill>
            <a:blip r:embed="rId3">
              <a:extLst>
                <a:ext uri="{96DAC541-7B7A-43D3-8B79-37D633B846F1}">
                  <asvg:svgBlip xmlns:asvg="http://schemas.microsoft.com/office/drawing/2016/SVG/main" xmlns="" r:embed="rId5"/>
                </a:ext>
              </a:extLst>
            </a:blip>
            <a:stretch>
              <a:fillRect b="-136046"/>
            </a:stretch>
          </a:blipFill>
        </p:spPr>
      </p:sp>
      <p:sp>
        <p:nvSpPr>
          <p:cNvPr id="4" name="Freeform 4"/>
          <p:cNvSpPr/>
          <p:nvPr/>
        </p:nvSpPr>
        <p:spPr>
          <a:xfrm>
            <a:off x="6207278" y="3588215"/>
            <a:ext cx="5844240" cy="6203485"/>
          </a:xfrm>
          <a:custGeom>
            <a:avLst/>
            <a:gdLst/>
            <a:ahLst/>
            <a:cxnLst/>
            <a:rect l="l" t="t" r="r" b="b"/>
            <a:pathLst>
              <a:path w="3427664" h="3427664">
                <a:moveTo>
                  <a:pt x="0" y="0"/>
                </a:moveTo>
                <a:lnTo>
                  <a:pt x="3427664" y="0"/>
                </a:lnTo>
                <a:lnTo>
                  <a:pt x="3427664" y="3427663"/>
                </a:lnTo>
                <a:lnTo>
                  <a:pt x="0" y="34276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92069" y="4273574"/>
            <a:ext cx="4606394" cy="4555184"/>
          </a:xfrm>
          <a:custGeom>
            <a:avLst/>
            <a:gdLst/>
            <a:ahLst/>
            <a:cxnLst/>
            <a:rect l="l" t="t" r="r" b="b"/>
            <a:pathLst>
              <a:path w="2574608" h="2574608">
                <a:moveTo>
                  <a:pt x="0" y="0"/>
                </a:moveTo>
                <a:lnTo>
                  <a:pt x="2574607" y="0"/>
                </a:lnTo>
                <a:lnTo>
                  <a:pt x="2574607" y="2574608"/>
                </a:lnTo>
                <a:lnTo>
                  <a:pt x="0" y="257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2451094" y="4365223"/>
            <a:ext cx="4567171" cy="4499581"/>
          </a:xfrm>
          <a:custGeom>
            <a:avLst/>
            <a:gdLst/>
            <a:ahLst/>
            <a:cxnLst/>
            <a:rect l="l" t="t" r="r" b="b"/>
            <a:pathLst>
              <a:path w="2574940" h="2574940">
                <a:moveTo>
                  <a:pt x="0" y="0"/>
                </a:moveTo>
                <a:lnTo>
                  <a:pt x="2574940" y="0"/>
                </a:lnTo>
                <a:lnTo>
                  <a:pt x="2574940" y="2574941"/>
                </a:lnTo>
                <a:lnTo>
                  <a:pt x="0" y="25749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a:grpSpLocks noChangeAspect="1"/>
          </p:cNvGrpSpPr>
          <p:nvPr/>
        </p:nvGrpSpPr>
        <p:grpSpPr>
          <a:xfrm>
            <a:off x="6183960" y="3588214"/>
            <a:ext cx="5882993" cy="6203485"/>
            <a:chOff x="-2297276" y="-20964"/>
            <a:chExt cx="6350000" cy="6349973"/>
          </a:xfrm>
        </p:grpSpPr>
        <p:sp>
          <p:nvSpPr>
            <p:cNvPr id="12"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sp>
      </p:grpSp>
      <p:grpSp>
        <p:nvGrpSpPr>
          <p:cNvPr id="13" name="Group 13"/>
          <p:cNvGrpSpPr/>
          <p:nvPr/>
        </p:nvGrpSpPr>
        <p:grpSpPr>
          <a:xfrm>
            <a:off x="4376319" y="1667881"/>
            <a:ext cx="651796" cy="959925"/>
            <a:chOff x="0" y="0"/>
            <a:chExt cx="869062" cy="1279900"/>
          </a:xfrm>
        </p:grpSpPr>
        <p:grpSp>
          <p:nvGrpSpPr>
            <p:cNvPr id="14" name="Group 14"/>
            <p:cNvGrpSpPr/>
            <p:nvPr/>
          </p:nvGrpSpPr>
          <p:grpSpPr>
            <a:xfrm>
              <a:off x="0" y="0"/>
              <a:ext cx="93895" cy="938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6" name="TextBox 1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17" name="Group 17"/>
            <p:cNvGrpSpPr/>
            <p:nvPr/>
          </p:nvGrpSpPr>
          <p:grpSpPr>
            <a:xfrm>
              <a:off x="0" y="395335"/>
              <a:ext cx="93895" cy="938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9" name="TextBox 1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0" name="Group 20"/>
            <p:cNvGrpSpPr/>
            <p:nvPr/>
          </p:nvGrpSpPr>
          <p:grpSpPr>
            <a:xfrm>
              <a:off x="387583" y="0"/>
              <a:ext cx="93895" cy="938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2" name="TextBox 2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3" name="Group 23"/>
            <p:cNvGrpSpPr/>
            <p:nvPr/>
          </p:nvGrpSpPr>
          <p:grpSpPr>
            <a:xfrm>
              <a:off x="387583" y="395335"/>
              <a:ext cx="93895" cy="938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5" name="TextBox 2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6" name="Group 26"/>
            <p:cNvGrpSpPr/>
            <p:nvPr/>
          </p:nvGrpSpPr>
          <p:grpSpPr>
            <a:xfrm>
              <a:off x="775167" y="0"/>
              <a:ext cx="93895" cy="9389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8" name="TextBox 2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9" name="Group 29"/>
            <p:cNvGrpSpPr/>
            <p:nvPr/>
          </p:nvGrpSpPr>
          <p:grpSpPr>
            <a:xfrm>
              <a:off x="775167" y="395335"/>
              <a:ext cx="93895" cy="938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1" name="TextBox 3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2" name="Group 32"/>
            <p:cNvGrpSpPr/>
            <p:nvPr/>
          </p:nvGrpSpPr>
          <p:grpSpPr>
            <a:xfrm>
              <a:off x="0" y="790670"/>
              <a:ext cx="93895" cy="938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4" name="TextBox 3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5" name="Group 35"/>
            <p:cNvGrpSpPr/>
            <p:nvPr/>
          </p:nvGrpSpPr>
          <p:grpSpPr>
            <a:xfrm>
              <a:off x="387583" y="790670"/>
              <a:ext cx="93895" cy="938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7" name="TextBox 3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8" name="Group 38"/>
            <p:cNvGrpSpPr/>
            <p:nvPr/>
          </p:nvGrpSpPr>
          <p:grpSpPr>
            <a:xfrm>
              <a:off x="775167" y="790670"/>
              <a:ext cx="93895" cy="938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0" name="TextBox 4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1" name="Group 41"/>
            <p:cNvGrpSpPr/>
            <p:nvPr/>
          </p:nvGrpSpPr>
          <p:grpSpPr>
            <a:xfrm>
              <a:off x="0" y="1186005"/>
              <a:ext cx="93895" cy="938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3" name="TextBox 4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4" name="Group 44"/>
            <p:cNvGrpSpPr/>
            <p:nvPr/>
          </p:nvGrpSpPr>
          <p:grpSpPr>
            <a:xfrm>
              <a:off x="387583" y="1186005"/>
              <a:ext cx="93895" cy="9389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6" name="TextBox 4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7" name="Group 47"/>
            <p:cNvGrpSpPr/>
            <p:nvPr/>
          </p:nvGrpSpPr>
          <p:grpSpPr>
            <a:xfrm>
              <a:off x="775167" y="1186005"/>
              <a:ext cx="93895" cy="9389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9" name="TextBox 4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50" name="Group 50"/>
          <p:cNvGrpSpPr/>
          <p:nvPr/>
        </p:nvGrpSpPr>
        <p:grpSpPr>
          <a:xfrm>
            <a:off x="13264983" y="1675387"/>
            <a:ext cx="641601" cy="944910"/>
            <a:chOff x="0" y="0"/>
            <a:chExt cx="855468" cy="1259880"/>
          </a:xfrm>
        </p:grpSpPr>
        <p:grpSp>
          <p:nvGrpSpPr>
            <p:cNvPr id="51" name="Group 51"/>
            <p:cNvGrpSpPr/>
            <p:nvPr/>
          </p:nvGrpSpPr>
          <p:grpSpPr>
            <a:xfrm>
              <a:off x="0" y="0"/>
              <a:ext cx="92426" cy="9242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3" name="TextBox 5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4" name="Group 54"/>
            <p:cNvGrpSpPr/>
            <p:nvPr/>
          </p:nvGrpSpPr>
          <p:grpSpPr>
            <a:xfrm>
              <a:off x="0" y="389151"/>
              <a:ext cx="92426" cy="924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6" name="TextBox 5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7" name="Group 57"/>
            <p:cNvGrpSpPr/>
            <p:nvPr/>
          </p:nvGrpSpPr>
          <p:grpSpPr>
            <a:xfrm>
              <a:off x="381521" y="0"/>
              <a:ext cx="92426" cy="924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9" name="TextBox 5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0" name="Group 60"/>
            <p:cNvGrpSpPr/>
            <p:nvPr/>
          </p:nvGrpSpPr>
          <p:grpSpPr>
            <a:xfrm>
              <a:off x="381521" y="389151"/>
              <a:ext cx="92426" cy="924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2" name="TextBox 6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3" name="Group 63"/>
            <p:cNvGrpSpPr/>
            <p:nvPr/>
          </p:nvGrpSpPr>
          <p:grpSpPr>
            <a:xfrm>
              <a:off x="763042" y="0"/>
              <a:ext cx="92426" cy="924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5" name="TextBox 6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6" name="Group 66"/>
            <p:cNvGrpSpPr/>
            <p:nvPr/>
          </p:nvGrpSpPr>
          <p:grpSpPr>
            <a:xfrm>
              <a:off x="763042" y="389151"/>
              <a:ext cx="92426" cy="924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8" name="TextBox 6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9" name="Group 69"/>
            <p:cNvGrpSpPr/>
            <p:nvPr/>
          </p:nvGrpSpPr>
          <p:grpSpPr>
            <a:xfrm>
              <a:off x="0" y="778302"/>
              <a:ext cx="92426" cy="924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1" name="TextBox 7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2" name="Group 72"/>
            <p:cNvGrpSpPr/>
            <p:nvPr/>
          </p:nvGrpSpPr>
          <p:grpSpPr>
            <a:xfrm>
              <a:off x="381521" y="778302"/>
              <a:ext cx="92426" cy="924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4" name="TextBox 7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5" name="Group 75"/>
            <p:cNvGrpSpPr/>
            <p:nvPr/>
          </p:nvGrpSpPr>
          <p:grpSpPr>
            <a:xfrm>
              <a:off x="763042" y="778302"/>
              <a:ext cx="92426" cy="924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7" name="TextBox 7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8" name="Group 78"/>
            <p:cNvGrpSpPr/>
            <p:nvPr/>
          </p:nvGrpSpPr>
          <p:grpSpPr>
            <a:xfrm>
              <a:off x="0" y="1167454"/>
              <a:ext cx="92426" cy="924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0" name="TextBox 8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1" name="Group 81"/>
            <p:cNvGrpSpPr/>
            <p:nvPr/>
          </p:nvGrpSpPr>
          <p:grpSpPr>
            <a:xfrm>
              <a:off x="381521" y="1167454"/>
              <a:ext cx="92426" cy="924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3" name="TextBox 8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4" name="Group 84"/>
            <p:cNvGrpSpPr/>
            <p:nvPr/>
          </p:nvGrpSpPr>
          <p:grpSpPr>
            <a:xfrm>
              <a:off x="763042" y="1167454"/>
              <a:ext cx="92426" cy="924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6" name="TextBox 8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sp>
        <p:nvSpPr>
          <p:cNvPr id="99" name="Freeform 99"/>
          <p:cNvSpPr/>
          <p:nvPr/>
        </p:nvSpPr>
        <p:spPr>
          <a:xfrm rot="7157839">
            <a:off x="15503041" y="337411"/>
            <a:ext cx="624842" cy="780696"/>
          </a:xfrm>
          <a:custGeom>
            <a:avLst/>
            <a:gdLst/>
            <a:ahLst/>
            <a:cxnLst/>
            <a:rect l="l" t="t" r="r" b="b"/>
            <a:pathLst>
              <a:path w="833122" h="1040928">
                <a:moveTo>
                  <a:pt x="0" y="0"/>
                </a:moveTo>
                <a:lnTo>
                  <a:pt x="833123" y="0"/>
                </a:lnTo>
                <a:lnTo>
                  <a:pt x="833123" y="1040928"/>
                </a:lnTo>
                <a:lnTo>
                  <a:pt x="0" y="1040928"/>
                </a:lnTo>
                <a:lnTo>
                  <a:pt x="0" y="0"/>
                </a:lnTo>
                <a:close/>
              </a:path>
            </a:pathLst>
          </a:custGeom>
          <a:blipFill>
            <a:blip r:embed="rId13">
              <a:extLst>
                <a:ext uri="{96DAC541-7B7A-43D3-8B79-37D633B846F1}">
                  <asvg:svgBlip xmlns:asvg="http://schemas.microsoft.com/office/drawing/2016/SVG/main" xmlns="" r:embed="rId21"/>
                </a:ext>
              </a:extLst>
            </a:blip>
            <a:stretch>
              <a:fillRect l="-302205" b="-254723"/>
            </a:stretch>
          </a:blipFill>
        </p:spPr>
      </p:sp>
      <p:grpSp>
        <p:nvGrpSpPr>
          <p:cNvPr id="101" name="Group 101"/>
          <p:cNvGrpSpPr/>
          <p:nvPr/>
        </p:nvGrpSpPr>
        <p:grpSpPr>
          <a:xfrm rot="-10800000">
            <a:off x="5138442" y="8770620"/>
            <a:ext cx="1217623" cy="248708"/>
            <a:chOff x="0" y="0"/>
            <a:chExt cx="1623498" cy="331610"/>
          </a:xfrm>
        </p:grpSpPr>
        <p:grpSp>
          <p:nvGrpSpPr>
            <p:cNvPr id="102" name="Group 102"/>
            <p:cNvGrpSpPr/>
            <p:nvPr/>
          </p:nvGrpSpPr>
          <p:grpSpPr>
            <a:xfrm>
              <a:off x="0" y="0"/>
              <a:ext cx="331610" cy="331610"/>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04" name="TextBox 10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5" name="Group 105"/>
            <p:cNvGrpSpPr/>
            <p:nvPr/>
          </p:nvGrpSpPr>
          <p:grpSpPr>
            <a:xfrm>
              <a:off x="430629" y="0"/>
              <a:ext cx="331610" cy="33161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8" name="Group 108"/>
            <p:cNvGrpSpPr/>
            <p:nvPr/>
          </p:nvGrpSpPr>
          <p:grpSpPr>
            <a:xfrm>
              <a:off x="861258" y="0"/>
              <a:ext cx="331610" cy="331610"/>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10" name="TextBox 11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1" name="Group 111"/>
            <p:cNvGrpSpPr/>
            <p:nvPr/>
          </p:nvGrpSpPr>
          <p:grpSpPr>
            <a:xfrm>
              <a:off x="1291888" y="0"/>
              <a:ext cx="331610" cy="33161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13" name="TextBox 1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grpSp>
        <p:nvGrpSpPr>
          <p:cNvPr id="114" name="Group 114"/>
          <p:cNvGrpSpPr/>
          <p:nvPr/>
        </p:nvGrpSpPr>
        <p:grpSpPr>
          <a:xfrm>
            <a:off x="12028203" y="8770620"/>
            <a:ext cx="1217623" cy="248708"/>
            <a:chOff x="0" y="0"/>
            <a:chExt cx="1623498" cy="331610"/>
          </a:xfrm>
        </p:grpSpPr>
        <p:grpSp>
          <p:nvGrpSpPr>
            <p:cNvPr id="115" name="Group 115"/>
            <p:cNvGrpSpPr/>
            <p:nvPr/>
          </p:nvGrpSpPr>
          <p:grpSpPr>
            <a:xfrm>
              <a:off x="0" y="0"/>
              <a:ext cx="331610" cy="331610"/>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8" name="Group 118"/>
            <p:cNvGrpSpPr/>
            <p:nvPr/>
          </p:nvGrpSpPr>
          <p:grpSpPr>
            <a:xfrm>
              <a:off x="430629" y="0"/>
              <a:ext cx="331610" cy="331610"/>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20" name="TextBox 1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1" name="Group 121"/>
            <p:cNvGrpSpPr/>
            <p:nvPr/>
          </p:nvGrpSpPr>
          <p:grpSpPr>
            <a:xfrm>
              <a:off x="861258" y="0"/>
              <a:ext cx="331610" cy="331610"/>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23" name="TextBox 1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4" name="Group 124"/>
            <p:cNvGrpSpPr/>
            <p:nvPr/>
          </p:nvGrpSpPr>
          <p:grpSpPr>
            <a:xfrm>
              <a:off x="1291888" y="0"/>
              <a:ext cx="331610" cy="331610"/>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26" name="TextBox 12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pic>
        <p:nvPicPr>
          <p:cNvPr id="1026" name="Picture 2" descr="Cảnh quan thiên nhiên hùng vĩ tại vịnh Hạ Long. Ảnh: funti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2069" y="4274267"/>
            <a:ext cx="4606394" cy="4554491"/>
          </a:xfrm>
          <a:prstGeom prst="ellipse">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23"/>
          <a:stretch>
            <a:fillRect/>
          </a:stretch>
        </p:blipFill>
        <p:spPr>
          <a:xfrm>
            <a:off x="12451094" y="4365223"/>
            <a:ext cx="4567171" cy="4499581"/>
          </a:xfrm>
          <a:prstGeom prst="ellipse">
            <a:avLst/>
          </a:prstGeom>
        </p:spPr>
      </p:pic>
      <p:sp>
        <p:nvSpPr>
          <p:cNvPr id="7" name="TextBox 6"/>
          <p:cNvSpPr txBox="1"/>
          <p:nvPr/>
        </p:nvSpPr>
        <p:spPr>
          <a:xfrm>
            <a:off x="1752600" y="771082"/>
            <a:ext cx="15621001" cy="2369880"/>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Tiết</a:t>
            </a:r>
            <a:r>
              <a:rPr lang="en-US" sz="4000" dirty="0" smtClean="0">
                <a:latin typeface="Times New Roman" panose="02020603050405020304" pitchFamily="18" charset="0"/>
                <a:cs typeface="Times New Roman" panose="02020603050405020304" pitchFamily="18" charset="0"/>
              </a:rPr>
              <a:t> 29, 30, 31</a:t>
            </a:r>
          </a:p>
          <a:p>
            <a:pPr algn="ctr"/>
            <a:r>
              <a:rPr lang="en-US" sz="5400" b="1" dirty="0" smtClean="0">
                <a:solidFill>
                  <a:srgbClr val="FF0000"/>
                </a:solidFill>
                <a:latin typeface="Times New Roman" panose="02020603050405020304" pitchFamily="18" charset="0"/>
                <a:cs typeface="Times New Roman" panose="02020603050405020304" pitchFamily="18" charset="0"/>
              </a:rPr>
              <a:t>VỊNH HẠ LONG – MỘT KÌ QUAN THIÊN NHIÊN TUYỆT MĨ VÀ ĐỘC ĐÁO</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812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940771" y="-9144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Vịnh Hạ Long</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sp>
        <p:nvSpPr>
          <p:cNvPr id="9" name="Rectangle 8"/>
          <p:cNvSpPr/>
          <p:nvPr/>
        </p:nvSpPr>
        <p:spPr>
          <a:xfrm>
            <a:off x="2146438" y="4543335"/>
            <a:ext cx="9886233" cy="1200329"/>
          </a:xfrm>
          <a:prstGeom prst="rect">
            <a:avLst/>
          </a:prstGeom>
        </p:spPr>
        <p:txBody>
          <a:bodyPr wrap="none">
            <a:spAutoFit/>
          </a:bodyPr>
          <a:lstStyle/>
          <a:p>
            <a:r>
              <a:rPr lang="en-US" sz="3600" b="1">
                <a:latin typeface="Times New Roman" panose="02020603050405020304" pitchFamily="18" charset="0"/>
                <a:cs typeface="Times New Roman" panose="02020603050405020304" pitchFamily="18" charset="0"/>
                <a:hlinkClick r:id="rId18"/>
              </a:rPr>
              <a:t>https://</a:t>
            </a:r>
            <a:r>
              <a:rPr lang="en-US" sz="3600" b="1" smtClean="0">
                <a:latin typeface="Times New Roman" panose="02020603050405020304" pitchFamily="18" charset="0"/>
                <a:cs typeface="Times New Roman" panose="02020603050405020304" pitchFamily="18" charset="0"/>
                <a:hlinkClick r:id="rId18"/>
              </a:rPr>
              <a:t>www.youtube.com/watch?v=fMlEcPFJ_cI</a:t>
            </a:r>
            <a:endParaRPr lang="vi-VN" sz="3600" b="1" smtClean="0">
              <a:latin typeface="Times New Roman" panose="02020603050405020304" pitchFamily="18" charset="0"/>
              <a:cs typeface="Times New Roman" panose="02020603050405020304" pitchFamily="18" charset="0"/>
            </a:endParaRPr>
          </a:p>
          <a:p>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36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76482" t="-43852" r="-84118" b="-19022"/>
            </a:stretch>
          </a:blipFill>
        </p:spPr>
        <p:txBody>
          <a:bodyPr/>
          <a:lstStyle/>
          <a:p>
            <a:endParaRPr lang="en-US"/>
          </a:p>
        </p:txBody>
      </p:sp>
      <p:sp>
        <p:nvSpPr>
          <p:cNvPr id="3" name="Freeform 3"/>
          <p:cNvSpPr/>
          <p:nvPr/>
        </p:nvSpPr>
        <p:spPr>
          <a:xfrm>
            <a:off x="0" y="5130443"/>
            <a:ext cx="18287999" cy="6537622"/>
          </a:xfrm>
          <a:custGeom>
            <a:avLst/>
            <a:gdLst/>
            <a:ahLst/>
            <a:cxnLst/>
            <a:rect l="l" t="t" r="r" b="b"/>
            <a:pathLst>
              <a:path w="12673403" h="6537622">
                <a:moveTo>
                  <a:pt x="0" y="0"/>
                </a:moveTo>
                <a:lnTo>
                  <a:pt x="12673403" y="0"/>
                </a:lnTo>
                <a:lnTo>
                  <a:pt x="12673403" y="6537623"/>
                </a:lnTo>
                <a:lnTo>
                  <a:pt x="0" y="6537623"/>
                </a:lnTo>
                <a:lnTo>
                  <a:pt x="0" y="0"/>
                </a:lnTo>
                <a:close/>
              </a:path>
            </a:pathLst>
          </a:custGeom>
          <a:blipFill>
            <a:blip r:embed="rId4">
              <a:extLst>
                <a:ext uri="{96DAC541-7B7A-43D3-8B79-37D633B846F1}">
                  <asvg:svgBlip xmlns:asvg="http://schemas.microsoft.com/office/drawing/2016/SVG/main" xmlns="" r:embed="rId5"/>
                </a:ext>
              </a:extLst>
            </a:blip>
            <a:stretch>
              <a:fillRect b="-136046"/>
            </a:stretch>
          </a:blipFill>
        </p:spPr>
      </p:sp>
      <p:grpSp>
        <p:nvGrpSpPr>
          <p:cNvPr id="11" name="Group 11"/>
          <p:cNvGrpSpPr>
            <a:grpSpLocks noChangeAspect="1"/>
          </p:cNvGrpSpPr>
          <p:nvPr/>
        </p:nvGrpSpPr>
        <p:grpSpPr>
          <a:xfrm>
            <a:off x="6580913" y="5553710"/>
            <a:ext cx="5501476" cy="5801184"/>
            <a:chOff x="-2297276" y="-20964"/>
            <a:chExt cx="6350000" cy="6349973"/>
          </a:xfrm>
        </p:grpSpPr>
        <p:sp>
          <p:nvSpPr>
            <p:cNvPr id="12" name="Freeform 12"/>
            <p:cNvSpPr/>
            <p:nvPr/>
          </p:nvSpPr>
          <p:spPr>
            <a:xfrm>
              <a:off x="-2297276" y="-20964"/>
              <a:ext cx="6350000" cy="634997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r="-25046"/>
              </a:stretch>
            </a:blipFill>
          </p:spPr>
        </p:sp>
      </p:grpSp>
      <p:grpSp>
        <p:nvGrpSpPr>
          <p:cNvPr id="13" name="Group 13"/>
          <p:cNvGrpSpPr/>
          <p:nvPr/>
        </p:nvGrpSpPr>
        <p:grpSpPr>
          <a:xfrm>
            <a:off x="4376319" y="1667881"/>
            <a:ext cx="651796" cy="959925"/>
            <a:chOff x="0" y="0"/>
            <a:chExt cx="869062" cy="1279900"/>
          </a:xfrm>
        </p:grpSpPr>
        <p:grpSp>
          <p:nvGrpSpPr>
            <p:cNvPr id="14" name="Group 14"/>
            <p:cNvGrpSpPr/>
            <p:nvPr/>
          </p:nvGrpSpPr>
          <p:grpSpPr>
            <a:xfrm>
              <a:off x="0" y="0"/>
              <a:ext cx="93895" cy="9389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6" name="TextBox 1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17" name="Group 17"/>
            <p:cNvGrpSpPr/>
            <p:nvPr/>
          </p:nvGrpSpPr>
          <p:grpSpPr>
            <a:xfrm>
              <a:off x="0" y="395335"/>
              <a:ext cx="93895" cy="938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19" name="TextBox 1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0" name="Group 20"/>
            <p:cNvGrpSpPr/>
            <p:nvPr/>
          </p:nvGrpSpPr>
          <p:grpSpPr>
            <a:xfrm>
              <a:off x="387583" y="0"/>
              <a:ext cx="93895" cy="93895"/>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2" name="TextBox 2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3" name="Group 23"/>
            <p:cNvGrpSpPr/>
            <p:nvPr/>
          </p:nvGrpSpPr>
          <p:grpSpPr>
            <a:xfrm>
              <a:off x="387583" y="395335"/>
              <a:ext cx="93895" cy="938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5" name="TextBox 2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6" name="Group 26"/>
            <p:cNvGrpSpPr/>
            <p:nvPr/>
          </p:nvGrpSpPr>
          <p:grpSpPr>
            <a:xfrm>
              <a:off x="775167" y="0"/>
              <a:ext cx="93895" cy="9389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28" name="TextBox 2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29" name="Group 29"/>
            <p:cNvGrpSpPr/>
            <p:nvPr/>
          </p:nvGrpSpPr>
          <p:grpSpPr>
            <a:xfrm>
              <a:off x="775167" y="395335"/>
              <a:ext cx="93895" cy="938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1" name="TextBox 3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2" name="Group 32"/>
            <p:cNvGrpSpPr/>
            <p:nvPr/>
          </p:nvGrpSpPr>
          <p:grpSpPr>
            <a:xfrm>
              <a:off x="0" y="790670"/>
              <a:ext cx="93895" cy="938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4" name="TextBox 3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5" name="Group 35"/>
            <p:cNvGrpSpPr/>
            <p:nvPr/>
          </p:nvGrpSpPr>
          <p:grpSpPr>
            <a:xfrm>
              <a:off x="387583" y="790670"/>
              <a:ext cx="93895" cy="938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37" name="TextBox 3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38" name="Group 38"/>
            <p:cNvGrpSpPr/>
            <p:nvPr/>
          </p:nvGrpSpPr>
          <p:grpSpPr>
            <a:xfrm>
              <a:off x="775167" y="790670"/>
              <a:ext cx="93895" cy="9389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0" name="TextBox 4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1" name="Group 41"/>
            <p:cNvGrpSpPr/>
            <p:nvPr/>
          </p:nvGrpSpPr>
          <p:grpSpPr>
            <a:xfrm>
              <a:off x="0" y="1186005"/>
              <a:ext cx="93895" cy="9389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3" name="TextBox 4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4" name="Group 44"/>
            <p:cNvGrpSpPr/>
            <p:nvPr/>
          </p:nvGrpSpPr>
          <p:grpSpPr>
            <a:xfrm>
              <a:off x="387583" y="1186005"/>
              <a:ext cx="93895" cy="9389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6" name="TextBox 4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47" name="Group 47"/>
            <p:cNvGrpSpPr/>
            <p:nvPr/>
          </p:nvGrpSpPr>
          <p:grpSpPr>
            <a:xfrm>
              <a:off x="775167" y="1186005"/>
              <a:ext cx="93895" cy="9389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49" name="TextBox 4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50" name="Group 50"/>
          <p:cNvGrpSpPr/>
          <p:nvPr/>
        </p:nvGrpSpPr>
        <p:grpSpPr>
          <a:xfrm>
            <a:off x="13264983" y="1675387"/>
            <a:ext cx="641601" cy="944910"/>
            <a:chOff x="0" y="0"/>
            <a:chExt cx="855468" cy="1259880"/>
          </a:xfrm>
        </p:grpSpPr>
        <p:grpSp>
          <p:nvGrpSpPr>
            <p:cNvPr id="51" name="Group 51"/>
            <p:cNvGrpSpPr/>
            <p:nvPr/>
          </p:nvGrpSpPr>
          <p:grpSpPr>
            <a:xfrm>
              <a:off x="0" y="0"/>
              <a:ext cx="92426" cy="9242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3" name="TextBox 5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4" name="Group 54"/>
            <p:cNvGrpSpPr/>
            <p:nvPr/>
          </p:nvGrpSpPr>
          <p:grpSpPr>
            <a:xfrm>
              <a:off x="0" y="389151"/>
              <a:ext cx="92426" cy="92426"/>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6" name="TextBox 5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57" name="Group 57"/>
            <p:cNvGrpSpPr/>
            <p:nvPr/>
          </p:nvGrpSpPr>
          <p:grpSpPr>
            <a:xfrm>
              <a:off x="381521" y="0"/>
              <a:ext cx="92426" cy="924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59" name="TextBox 59"/>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0" name="Group 60"/>
            <p:cNvGrpSpPr/>
            <p:nvPr/>
          </p:nvGrpSpPr>
          <p:grpSpPr>
            <a:xfrm>
              <a:off x="381521" y="389151"/>
              <a:ext cx="92426" cy="92426"/>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2" name="TextBox 62"/>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3" name="Group 63"/>
            <p:cNvGrpSpPr/>
            <p:nvPr/>
          </p:nvGrpSpPr>
          <p:grpSpPr>
            <a:xfrm>
              <a:off x="763042" y="0"/>
              <a:ext cx="92426" cy="92426"/>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5" name="TextBox 65"/>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6" name="Group 66"/>
            <p:cNvGrpSpPr/>
            <p:nvPr/>
          </p:nvGrpSpPr>
          <p:grpSpPr>
            <a:xfrm>
              <a:off x="763042" y="389151"/>
              <a:ext cx="92426" cy="92426"/>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68" name="TextBox 68"/>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69" name="Group 69"/>
            <p:cNvGrpSpPr/>
            <p:nvPr/>
          </p:nvGrpSpPr>
          <p:grpSpPr>
            <a:xfrm>
              <a:off x="0" y="778302"/>
              <a:ext cx="92426" cy="92426"/>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1" name="TextBox 71"/>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2" name="Group 72"/>
            <p:cNvGrpSpPr/>
            <p:nvPr/>
          </p:nvGrpSpPr>
          <p:grpSpPr>
            <a:xfrm>
              <a:off x="381521" y="778302"/>
              <a:ext cx="92426" cy="9242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4" name="TextBox 74"/>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5" name="Group 75"/>
            <p:cNvGrpSpPr/>
            <p:nvPr/>
          </p:nvGrpSpPr>
          <p:grpSpPr>
            <a:xfrm>
              <a:off x="763042" y="778302"/>
              <a:ext cx="92426" cy="92426"/>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77" name="TextBox 77"/>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78" name="Group 78"/>
            <p:cNvGrpSpPr/>
            <p:nvPr/>
          </p:nvGrpSpPr>
          <p:grpSpPr>
            <a:xfrm>
              <a:off x="0" y="1167454"/>
              <a:ext cx="92426" cy="92426"/>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0" name="TextBox 80"/>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1" name="Group 81"/>
            <p:cNvGrpSpPr/>
            <p:nvPr/>
          </p:nvGrpSpPr>
          <p:grpSpPr>
            <a:xfrm>
              <a:off x="381521" y="1167454"/>
              <a:ext cx="92426" cy="92426"/>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3" name="TextBox 83"/>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nvGrpSpPr>
            <p:cNvPr id="84" name="Group 84"/>
            <p:cNvGrpSpPr/>
            <p:nvPr/>
          </p:nvGrpSpPr>
          <p:grpSpPr>
            <a:xfrm>
              <a:off x="763042" y="1167454"/>
              <a:ext cx="92426" cy="92426"/>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p:spPr>
          </p:sp>
          <p:sp>
            <p:nvSpPr>
              <p:cNvPr id="86" name="TextBox 86"/>
              <p:cNvSpPr txBox="1"/>
              <p:nvPr/>
            </p:nvSpPr>
            <p:spPr>
              <a:xfrm>
                <a:off x="76200" y="19050"/>
                <a:ext cx="660400" cy="717550"/>
              </a:xfrm>
              <a:prstGeom prst="rect">
                <a:avLst/>
              </a:prstGeom>
            </p:spPr>
            <p:txBody>
              <a:bodyPr lIns="47888" tIns="47888" rIns="47888" bIns="47888" rtlCol="0" anchor="ctr"/>
              <a:lstStyle/>
              <a:p>
                <a:pPr algn="ctr">
                  <a:lnSpc>
                    <a:spcPts val="2660"/>
                  </a:lnSpc>
                </a:pPr>
                <a:endParaRPr>
                  <a:solidFill>
                    <a:prstClr val="black"/>
                  </a:solidFill>
                </a:endParaRPr>
              </a:p>
            </p:txBody>
          </p:sp>
        </p:grpSp>
      </p:grpSp>
      <p:grpSp>
        <p:nvGrpSpPr>
          <p:cNvPr id="101" name="Group 101"/>
          <p:cNvGrpSpPr/>
          <p:nvPr/>
        </p:nvGrpSpPr>
        <p:grpSpPr>
          <a:xfrm rot="-10800000">
            <a:off x="5138442" y="8770620"/>
            <a:ext cx="1217623" cy="248708"/>
            <a:chOff x="0" y="0"/>
            <a:chExt cx="1623498" cy="331610"/>
          </a:xfrm>
        </p:grpSpPr>
        <p:grpSp>
          <p:nvGrpSpPr>
            <p:cNvPr id="102" name="Group 102"/>
            <p:cNvGrpSpPr/>
            <p:nvPr/>
          </p:nvGrpSpPr>
          <p:grpSpPr>
            <a:xfrm>
              <a:off x="0" y="0"/>
              <a:ext cx="331610" cy="331610"/>
              <a:chOff x="0" y="0"/>
              <a:chExt cx="812800" cy="812800"/>
            </a:xfrm>
          </p:grpSpPr>
          <p:sp>
            <p:nvSpPr>
              <p:cNvPr id="103" name="Freeform 10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04" name="TextBox 104"/>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5" name="Group 105"/>
            <p:cNvGrpSpPr/>
            <p:nvPr/>
          </p:nvGrpSpPr>
          <p:grpSpPr>
            <a:xfrm>
              <a:off x="430629" y="0"/>
              <a:ext cx="331610" cy="331610"/>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07" name="TextBox 10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08" name="Group 108"/>
            <p:cNvGrpSpPr/>
            <p:nvPr/>
          </p:nvGrpSpPr>
          <p:grpSpPr>
            <a:xfrm>
              <a:off x="861258" y="0"/>
              <a:ext cx="331610" cy="331610"/>
              <a:chOff x="0" y="0"/>
              <a:chExt cx="812800" cy="812800"/>
            </a:xfrm>
          </p:grpSpPr>
          <p:sp>
            <p:nvSpPr>
              <p:cNvPr id="109" name="Freeform 10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10" name="TextBox 11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1" name="Group 111"/>
            <p:cNvGrpSpPr/>
            <p:nvPr/>
          </p:nvGrpSpPr>
          <p:grpSpPr>
            <a:xfrm>
              <a:off x="1291888" y="0"/>
              <a:ext cx="331610" cy="33161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13" name="TextBox 11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grpSp>
        <p:nvGrpSpPr>
          <p:cNvPr id="114" name="Group 114"/>
          <p:cNvGrpSpPr/>
          <p:nvPr/>
        </p:nvGrpSpPr>
        <p:grpSpPr>
          <a:xfrm>
            <a:off x="12028203" y="8770620"/>
            <a:ext cx="1217623" cy="248708"/>
            <a:chOff x="0" y="0"/>
            <a:chExt cx="1623498" cy="331610"/>
          </a:xfrm>
        </p:grpSpPr>
        <p:grpSp>
          <p:nvGrpSpPr>
            <p:cNvPr id="115" name="Group 115"/>
            <p:cNvGrpSpPr/>
            <p:nvPr/>
          </p:nvGrpSpPr>
          <p:grpSpPr>
            <a:xfrm>
              <a:off x="0" y="0"/>
              <a:ext cx="331610" cy="331610"/>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solidFill>
            </p:spPr>
          </p:sp>
          <p:sp>
            <p:nvSpPr>
              <p:cNvPr id="117" name="TextBox 117"/>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18" name="Group 118"/>
            <p:cNvGrpSpPr/>
            <p:nvPr/>
          </p:nvGrpSpPr>
          <p:grpSpPr>
            <a:xfrm>
              <a:off x="430629" y="0"/>
              <a:ext cx="331610" cy="331610"/>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49804"/>
                </a:srgbClr>
              </a:solidFill>
            </p:spPr>
          </p:sp>
          <p:sp>
            <p:nvSpPr>
              <p:cNvPr id="120" name="TextBox 120"/>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1" name="Group 121"/>
            <p:cNvGrpSpPr/>
            <p:nvPr/>
          </p:nvGrpSpPr>
          <p:grpSpPr>
            <a:xfrm>
              <a:off x="861258" y="0"/>
              <a:ext cx="331610" cy="331610"/>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26667"/>
                </a:srgbClr>
              </a:solidFill>
            </p:spPr>
          </p:sp>
          <p:sp>
            <p:nvSpPr>
              <p:cNvPr id="123" name="TextBox 123"/>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nvGrpSpPr>
            <p:cNvPr id="124" name="Group 124"/>
            <p:cNvGrpSpPr/>
            <p:nvPr/>
          </p:nvGrpSpPr>
          <p:grpSpPr>
            <a:xfrm>
              <a:off x="1291888" y="0"/>
              <a:ext cx="331610" cy="331610"/>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D22F">
                  <a:alpha val="15686"/>
                </a:srgbClr>
              </a:solidFill>
            </p:spPr>
          </p:sp>
          <p:sp>
            <p:nvSpPr>
              <p:cNvPr id="126" name="TextBox 126"/>
              <p:cNvSpPr txBox="1"/>
              <p:nvPr/>
            </p:nvSpPr>
            <p:spPr>
              <a:xfrm>
                <a:off x="76200" y="19050"/>
                <a:ext cx="660400" cy="717550"/>
              </a:xfrm>
              <a:prstGeom prst="rect">
                <a:avLst/>
              </a:prstGeom>
            </p:spPr>
            <p:txBody>
              <a:bodyPr lIns="50800" tIns="50800" rIns="50800" bIns="50800" rtlCol="0" anchor="ctr"/>
              <a:lstStyle/>
              <a:p>
                <a:pPr algn="ctr">
                  <a:lnSpc>
                    <a:spcPts val="2660"/>
                  </a:lnSpc>
                </a:pPr>
                <a:endParaRPr>
                  <a:solidFill>
                    <a:prstClr val="black"/>
                  </a:solidFill>
                </a:endParaRPr>
              </a:p>
            </p:txBody>
          </p:sp>
        </p:grpSp>
      </p:grpSp>
      <p:pic>
        <p:nvPicPr>
          <p:cNvPr id="1026" name="Picture 2" descr="Cảnh quan thiên nhiên hùng vĩ tại vịnh Hạ Long. Ảnh: funti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19" y="5399316"/>
            <a:ext cx="4606394" cy="4554491"/>
          </a:xfrm>
          <a:prstGeom prst="ellipse">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8"/>
          <a:stretch>
            <a:fillRect/>
          </a:stretch>
        </p:blipFill>
        <p:spPr>
          <a:xfrm>
            <a:off x="13299643" y="5202588"/>
            <a:ext cx="4567171" cy="4499581"/>
          </a:xfrm>
          <a:prstGeom prst="ellipse">
            <a:avLst/>
          </a:prstGeom>
        </p:spPr>
      </p:pic>
      <p:sp>
        <p:nvSpPr>
          <p:cNvPr id="7" name="Rectangle 6"/>
          <p:cNvSpPr/>
          <p:nvPr/>
        </p:nvSpPr>
        <p:spPr>
          <a:xfrm>
            <a:off x="228600" y="338131"/>
            <a:ext cx="17907000" cy="5317033"/>
          </a:xfrm>
          <a:prstGeom prst="rect">
            <a:avLst/>
          </a:prstGeom>
          <a:solidFill>
            <a:schemeClr val="bg1"/>
          </a:solidFill>
        </p:spPr>
        <p:txBody>
          <a:bodyPr wrap="square">
            <a:spAutoFit/>
          </a:bodyPr>
          <a:lstStyle/>
          <a:p>
            <a:pPr algn="just">
              <a:lnSpc>
                <a:spcPct val="107000"/>
              </a:lnSpc>
              <a:spcAft>
                <a:spcPts val="0"/>
              </a:spcAft>
            </a:pPr>
            <a:r>
              <a:rPr lang="vi-VN"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Hạ</a:t>
            </a:r>
            <a:r>
              <a:rPr lang="en-US" sz="4000" dirty="0" smtClean="0">
                <a:latin typeface="Times New Roman" panose="02020603050405020304" pitchFamily="18" charset="0"/>
                <a:ea typeface="Calibri" panose="020F0502020204030204" pitchFamily="34" charset="0"/>
              </a:rPr>
              <a:t> Long </a:t>
            </a:r>
            <a:r>
              <a:rPr lang="en-US" sz="4000" dirty="0" err="1" smtClean="0">
                <a:latin typeface="Times New Roman" panose="02020603050405020304" pitchFamily="18" charset="0"/>
                <a:ea typeface="Calibri" panose="020F0502020204030204" pitchFamily="34" charset="0"/>
              </a:rPr>
              <a:t>nằm</a:t>
            </a:r>
            <a:r>
              <a:rPr lang="en-US" sz="4000" dirty="0" smtClean="0">
                <a:latin typeface="Times New Roman" panose="02020603050405020304" pitchFamily="18" charset="0"/>
                <a:ea typeface="Calibri" panose="020F0502020204030204" pitchFamily="34" charset="0"/>
              </a:rPr>
              <a:t> ở </a:t>
            </a:r>
            <a:r>
              <a:rPr lang="en-US" sz="4000" dirty="0" err="1" smtClean="0">
                <a:latin typeface="Times New Roman" panose="02020603050405020304" pitchFamily="18" charset="0"/>
                <a:ea typeface="Calibri" panose="020F0502020204030204" pitchFamily="34" charset="0"/>
              </a:rPr>
              <a:t>Đông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Bắc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Việt</a:t>
            </a:r>
            <a:r>
              <a:rPr lang="en-US" sz="4000" dirty="0" smtClean="0">
                <a:latin typeface="Times New Roman" panose="02020603050405020304" pitchFamily="18" charset="0"/>
                <a:ea typeface="Calibri" panose="020F0502020204030204" pitchFamily="34" charset="0"/>
              </a:rPr>
              <a:t> Nam, </a:t>
            </a:r>
            <a:r>
              <a:rPr lang="en-US" sz="4000" dirty="0" err="1" smtClean="0">
                <a:latin typeface="Times New Roman" panose="02020603050405020304" pitchFamily="18" charset="0"/>
                <a:ea typeface="Calibri" panose="020F0502020204030204" pitchFamily="34" charset="0"/>
              </a:rPr>
              <a:t>cách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thủ</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đô</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Hà</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Nội</a:t>
            </a:r>
            <a:r>
              <a:rPr lang="en-US" sz="4000" dirty="0" smtClean="0">
                <a:latin typeface="Times New Roman" panose="02020603050405020304" pitchFamily="18" charset="0"/>
                <a:ea typeface="Calibri" panose="020F0502020204030204" pitchFamily="34" charset="0"/>
              </a:rPr>
              <a:t> 165km, </a:t>
            </a:r>
            <a:r>
              <a:rPr lang="en-US" sz="4000" dirty="0" err="1" smtClean="0">
                <a:latin typeface="Times New Roman" panose="02020603050405020304" pitchFamily="18" charset="0"/>
                <a:ea typeface="Calibri" panose="020F0502020204030204" pitchFamily="34" charset="0"/>
              </a:rPr>
              <a:t>thuộc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địa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phận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tỉnh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Quảng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Ninh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Đây</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là</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vùng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biển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đảo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được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xác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trong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tọa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độ</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từ</a:t>
            </a:r>
            <a:r>
              <a:rPr lang="en-US" sz="4000" dirty="0" smtClean="0">
                <a:latin typeface="Times New Roman" panose="02020603050405020304" pitchFamily="18" charset="0"/>
                <a:ea typeface="Calibri" panose="020F0502020204030204" pitchFamily="34" charset="0"/>
              </a:rPr>
              <a:t> 106°56’ </a:t>
            </a:r>
            <a:r>
              <a:rPr lang="en-US" sz="4000" dirty="0" err="1" smtClean="0">
                <a:latin typeface="Times New Roman" panose="02020603050405020304" pitchFamily="18" charset="0"/>
                <a:ea typeface="Calibri" panose="020F0502020204030204" pitchFamily="34" charset="0"/>
              </a:rPr>
              <a:t>đến</a:t>
            </a:r>
            <a:r>
              <a:rPr lang="en-US" sz="4000" dirty="0" smtClean="0">
                <a:latin typeface="Times New Roman" panose="02020603050405020304" pitchFamily="18" charset="0"/>
                <a:ea typeface="Calibri" panose="020F0502020204030204" pitchFamily="34" charset="0"/>
              </a:rPr>
              <a:t> 107°37’ </a:t>
            </a:r>
            <a:r>
              <a:rPr lang="en-US" sz="4000" dirty="0" err="1" smtClean="0">
                <a:latin typeface="Times New Roman" panose="02020603050405020304" pitchFamily="18" charset="0"/>
                <a:ea typeface="Calibri" panose="020F0502020204030204" pitchFamily="34" charset="0"/>
              </a:rPr>
              <a:t>kinh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độ</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Đông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và</a:t>
            </a:r>
            <a:r>
              <a:rPr lang="en-US" sz="4000" dirty="0" smtClean="0">
                <a:latin typeface="Times New Roman" panose="02020603050405020304" pitchFamily="18" charset="0"/>
                <a:ea typeface="Calibri" panose="020F0502020204030204" pitchFamily="34" charset="0"/>
              </a:rPr>
              <a:t> 20°43’ </a:t>
            </a:r>
            <a:r>
              <a:rPr lang="en-US" sz="4000" dirty="0" err="1" smtClean="0">
                <a:latin typeface="Times New Roman" panose="02020603050405020304" pitchFamily="18" charset="0"/>
                <a:ea typeface="Calibri" panose="020F0502020204030204" pitchFamily="34" charset="0"/>
              </a:rPr>
              <a:t>đến</a:t>
            </a:r>
            <a:r>
              <a:rPr lang="en-US" sz="4000" dirty="0" smtClean="0">
                <a:latin typeface="Times New Roman" panose="02020603050405020304" pitchFamily="18" charset="0"/>
                <a:ea typeface="Calibri" panose="020F0502020204030204" pitchFamily="34" charset="0"/>
              </a:rPr>
              <a:t> 21°09’ </a:t>
            </a:r>
            <a:r>
              <a:rPr lang="en-US" sz="4000" dirty="0" err="1" smtClean="0">
                <a:latin typeface="Times New Roman" panose="02020603050405020304" pitchFamily="18" charset="0"/>
                <a:ea typeface="Calibri" panose="020F0502020204030204" pitchFamily="34" charset="0"/>
              </a:rPr>
              <a:t>vĩ</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độ</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Bắc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với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diện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tích</a:t>
            </a:r>
            <a:r>
              <a:rPr lang="en-US" sz="4000" dirty="0" smtClean="0">
                <a:latin typeface="Times New Roman" panose="02020603050405020304" pitchFamily="18" charset="0"/>
                <a:ea typeface="Calibri" panose="020F0502020204030204" pitchFamily="34" charset="0"/>
              </a:rPr>
              <a:t> 1.553km² </a:t>
            </a:r>
            <a:r>
              <a:rPr lang="en-US" sz="4000" dirty="0" err="1" smtClean="0">
                <a:latin typeface="Times New Roman" panose="02020603050405020304" pitchFamily="18" charset="0"/>
                <a:ea typeface="Calibri" panose="020F0502020204030204" pitchFamily="34" charset="0"/>
              </a:rPr>
              <a:t>gồm</a:t>
            </a:r>
            <a:r>
              <a:rPr lang="en-US" sz="4000" dirty="0" smtClean="0">
                <a:latin typeface="Times New Roman" panose="02020603050405020304" pitchFamily="18" charset="0"/>
                <a:ea typeface="Calibri" panose="020F0502020204030204" pitchFamily="34" charset="0"/>
              </a:rPr>
              <a:t> 1.969 </a:t>
            </a:r>
            <a:r>
              <a:rPr lang="en-US" sz="4000" dirty="0" err="1" smtClean="0">
                <a:latin typeface="Times New Roman" panose="02020603050405020304" pitchFamily="18" charset="0"/>
                <a:ea typeface="Calibri" panose="020F0502020204030204" pitchFamily="34" charset="0"/>
              </a:rPr>
              <a:t>hòn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đảo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trong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đó</a:t>
            </a:r>
            <a:r>
              <a:rPr lang="en-US" sz="4000" dirty="0" smtClean="0">
                <a:latin typeface="Times New Roman" panose="02020603050405020304" pitchFamily="18" charset="0"/>
                <a:ea typeface="Calibri" panose="020F0502020204030204" pitchFamily="34" charset="0"/>
              </a:rPr>
              <a:t> 980 </a:t>
            </a:r>
            <a:r>
              <a:rPr lang="en-US" sz="4000" dirty="0" err="1" smtClean="0">
                <a:latin typeface="Times New Roman" panose="02020603050405020304" pitchFamily="18" charset="0"/>
                <a:ea typeface="Calibri" panose="020F0502020204030204" pitchFamily="34" charset="0"/>
              </a:rPr>
              <a:t>hòn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đảo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đã</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có</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tên</a:t>
            </a:r>
            <a:r>
              <a:rPr lang="en-US" sz="4000" dirty="0" smtClean="0">
                <a:latin typeface="Times New Roman" panose="02020603050405020304" pitchFamily="18" charset="0"/>
                <a:ea typeface="Calibri" panose="020F0502020204030204" pitchFamily="34" charset="0"/>
              </a:rPr>
              <a:t>).</a:t>
            </a:r>
          </a:p>
          <a:p>
            <a:pPr algn="just">
              <a:lnSpc>
                <a:spcPct val="107000"/>
              </a:lnSpc>
              <a:spcAft>
                <a:spcPts val="0"/>
              </a:spcAft>
            </a:pPr>
            <a:r>
              <a:rPr lang="vi-VN"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Hạ</a:t>
            </a:r>
            <a:r>
              <a:rPr lang="en-US" sz="4000" dirty="0" smtClean="0">
                <a:latin typeface="Times New Roman" panose="02020603050405020304" pitchFamily="18" charset="0"/>
                <a:ea typeface="Calibri" panose="020F0502020204030204" pitchFamily="34" charset="0"/>
              </a:rPr>
              <a:t> Long </a:t>
            </a:r>
            <a:r>
              <a:rPr lang="en-US" sz="4000" dirty="0" err="1" smtClean="0">
                <a:latin typeface="Times New Roman" panose="02020603050405020304" pitchFamily="18" charset="0"/>
                <a:ea typeface="Calibri" panose="020F0502020204030204" pitchFamily="34" charset="0"/>
              </a:rPr>
              <a:t>bao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gồm</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cả</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Bái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Tử</a:t>
            </a:r>
            <a:r>
              <a:rPr lang="en-US" sz="4000" dirty="0" smtClean="0">
                <a:latin typeface="Times New Roman" panose="02020603050405020304" pitchFamily="18" charset="0"/>
                <a:ea typeface="Calibri" panose="020F0502020204030204" pitchFamily="34" charset="0"/>
              </a:rPr>
              <a:t> Long. </a:t>
            </a:r>
            <a:r>
              <a:rPr lang="en-US" sz="4000" dirty="0" err="1" smtClean="0">
                <a:latin typeface="Times New Roman" panose="02020603050405020304" pitchFamily="18" charset="0"/>
                <a:ea typeface="Calibri" panose="020F0502020204030204" pitchFamily="34" charset="0"/>
              </a:rPr>
              <a:t>Vịnh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Bái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Tử</a:t>
            </a:r>
            <a:r>
              <a:rPr lang="en-US" sz="4000" dirty="0" smtClean="0">
                <a:latin typeface="Times New Roman" panose="02020603050405020304" pitchFamily="18" charset="0"/>
                <a:ea typeface="Calibri" panose="020F0502020204030204" pitchFamily="34" charset="0"/>
              </a:rPr>
              <a:t> Long </a:t>
            </a:r>
            <a:r>
              <a:rPr lang="en-US" sz="4000" dirty="0" err="1" smtClean="0">
                <a:latin typeface="Times New Roman" panose="02020603050405020304" pitchFamily="18" charset="0"/>
                <a:ea typeface="Calibri" panose="020F0502020204030204" pitchFamily="34" charset="0"/>
              </a:rPr>
              <a:t>có</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giá</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trị</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tương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đồng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với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khu</a:t>
            </a:r>
            <a:r>
              <a:rPr lang="en-US" sz="4000" dirty="0" smtClean="0">
                <a:latin typeface="Times New Roman" panose="02020603050405020304" pitchFamily="18" charset="0"/>
                <a:ea typeface="Calibri" panose="020F0502020204030204" pitchFamily="34" charset="0"/>
              </a:rPr>
              <a:t> Di </a:t>
            </a:r>
            <a:r>
              <a:rPr lang="en-US" sz="4000" dirty="0" err="1" smtClean="0">
                <a:latin typeface="Times New Roman" panose="02020603050405020304" pitchFamily="18" charset="0"/>
                <a:ea typeface="Calibri" panose="020F0502020204030204" pitchFamily="34" charset="0"/>
              </a:rPr>
              <a:t>sản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thiên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nhiên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thế</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giới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vịnh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Hạ</a:t>
            </a:r>
            <a:r>
              <a:rPr lang="en-US" sz="4000" dirty="0" smtClean="0">
                <a:latin typeface="Times New Roman" panose="02020603050405020304" pitchFamily="18" charset="0"/>
                <a:ea typeface="Calibri" panose="020F0502020204030204" pitchFamily="34" charset="0"/>
              </a:rPr>
              <a:t> Long </a:t>
            </a:r>
            <a:r>
              <a:rPr lang="en-US" sz="4000" dirty="0" err="1" smtClean="0">
                <a:latin typeface="Times New Roman" panose="02020603050405020304" pitchFamily="18" charset="0"/>
                <a:ea typeface="Calibri" panose="020F0502020204030204" pitchFamily="34" charset="0"/>
              </a:rPr>
              <a:t>về</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cảnh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quan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địa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chất</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địa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mạo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dạng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sinh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học</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và</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văn</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hóa</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lịch</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sử</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Đây</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là</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nơi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tập</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trung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rất</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nhiều</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đảo</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đá</a:t>
            </a:r>
            <a:r>
              <a:rPr lang="en-US" sz="4000" dirty="0" smtClean="0">
                <a:latin typeface="Times New Roman" panose="02020603050405020304" pitchFamily="18" charset="0"/>
                <a:ea typeface="Calibri" panose="020F0502020204030204" pitchFamily="34" charset="0"/>
              </a:rPr>
              <a:t>, hang </a:t>
            </a:r>
            <a:r>
              <a:rPr lang="en-US" sz="4000" dirty="0" err="1" smtClean="0">
                <a:latin typeface="Times New Roman" panose="02020603050405020304" pitchFamily="18" charset="0"/>
                <a:ea typeface="Calibri" panose="020F0502020204030204" pitchFamily="34" charset="0"/>
              </a:rPr>
              <a:t>động</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và</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bãi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tắm</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đẹp</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nổi</a:t>
            </a:r>
            <a:r>
              <a:rPr lang="en-US" sz="4000" dirty="0" smtClean="0">
                <a:latin typeface="Times New Roman" panose="02020603050405020304" pitchFamily="18" charset="0"/>
                <a:ea typeface="Calibri" panose="020F0502020204030204" pitchFamily="34" charset="0"/>
              </a:rPr>
              <a:t> </a:t>
            </a:r>
            <a:r>
              <a:rPr lang="en-US" sz="4000" dirty="0" err="1" smtClean="0">
                <a:latin typeface="Times New Roman" panose="02020603050405020304" pitchFamily="18" charset="0"/>
                <a:ea typeface="Calibri" panose="020F0502020204030204" pitchFamily="34" charset="0"/>
              </a:rPr>
              <a:t>tiếng</a:t>
            </a:r>
            <a:r>
              <a:rPr lang="en-US" sz="4000" dirty="0" smtClean="0">
                <a:latin typeface="Times New Roman" panose="02020603050405020304" pitchFamily="18" charset="0"/>
                <a:ea typeface="Calibri" panose="020F0502020204030204" pitchFamily="34" charset="0"/>
              </a:rPr>
              <a:t>.</a:t>
            </a:r>
            <a:r>
              <a:rPr lang="vi-VN" sz="4000" dirty="0" smtClean="0">
                <a:latin typeface="Times New Roman" panose="02020603050405020304" pitchFamily="18" charset="0"/>
                <a:ea typeface="Calibri" panose="020F0502020204030204" pitchFamily="34" charset="0"/>
              </a:rPr>
              <a:t> </a:t>
            </a:r>
            <a:endParaRPr lang="en-US"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74120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4A4BA">
                <a:alpha val="100000"/>
              </a:srgbClr>
            </a:gs>
            <a:gs pos="100000">
              <a:srgbClr val="17436B">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87987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sp>
        <p:nvSpPr>
          <p:cNvPr id="3" name="Freeform 3"/>
          <p:cNvSpPr/>
          <p:nvPr/>
        </p:nvSpPr>
        <p:spPr>
          <a:xfrm>
            <a:off x="0" y="5161021"/>
            <a:ext cx="18288000" cy="5131537"/>
          </a:xfrm>
          <a:custGeom>
            <a:avLst/>
            <a:gdLst/>
            <a:ahLst/>
            <a:cxnLst/>
            <a:rect l="l" t="t" r="r" b="b"/>
            <a:pathLst>
              <a:path w="12828842" h="5131537">
                <a:moveTo>
                  <a:pt x="0" y="0"/>
                </a:moveTo>
                <a:lnTo>
                  <a:pt x="12828842" y="0"/>
                </a:lnTo>
                <a:lnTo>
                  <a:pt x="12828842" y="5131537"/>
                </a:lnTo>
                <a:lnTo>
                  <a:pt x="0" y="5131537"/>
                </a:lnTo>
                <a:lnTo>
                  <a:pt x="0" y="0"/>
                </a:lnTo>
                <a:close/>
              </a:path>
            </a:pathLst>
          </a:custGeom>
          <a:blipFill>
            <a:blip r:embed="rId3"/>
            <a:stretch>
              <a:fillRect/>
            </a:stretch>
          </a:blipFill>
        </p:spPr>
      </p:sp>
      <p:grpSp>
        <p:nvGrpSpPr>
          <p:cNvPr id="4" name="Group 4"/>
          <p:cNvGrpSpPr>
            <a:grpSpLocks noChangeAspect="1"/>
          </p:cNvGrpSpPr>
          <p:nvPr/>
        </p:nvGrpSpPr>
        <p:grpSpPr>
          <a:xfrm>
            <a:off x="1723683" y="3125490"/>
            <a:ext cx="4649103" cy="7178134"/>
            <a:chOff x="92435" y="-58380"/>
            <a:chExt cx="2194560" cy="3388362"/>
          </a:xfrm>
        </p:grpSpPr>
        <p:sp>
          <p:nvSpPr>
            <p:cNvPr id="5" name="Freeform 5"/>
            <p:cNvSpPr/>
            <p:nvPr/>
          </p:nvSpPr>
          <p:spPr>
            <a:xfrm>
              <a:off x="92435" y="-58380"/>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981772" y="3643847"/>
            <a:ext cx="4115254" cy="6356469"/>
            <a:chOff x="0" y="0"/>
            <a:chExt cx="2192020" cy="3385820"/>
          </a:xfrm>
        </p:grpSpPr>
        <p:sp>
          <p:nvSpPr>
            <p:cNvPr id="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4"/>
              <a:stretch>
                <a:fillRect l="-65995" r="-65995"/>
              </a:stretch>
            </a:blipFill>
          </p:spPr>
        </p:sp>
      </p:grpSp>
      <p:grpSp>
        <p:nvGrpSpPr>
          <p:cNvPr id="8" name="Group 8"/>
          <p:cNvGrpSpPr>
            <a:grpSpLocks noChangeAspect="1"/>
          </p:cNvGrpSpPr>
          <p:nvPr/>
        </p:nvGrpSpPr>
        <p:grpSpPr>
          <a:xfrm>
            <a:off x="7228712" y="3565486"/>
            <a:ext cx="3991677" cy="5943600"/>
            <a:chOff x="0" y="0"/>
            <a:chExt cx="2192020" cy="3385820"/>
          </a:xfrm>
        </p:grpSpPr>
        <p:sp>
          <p:nvSpPr>
            <p:cNvPr id="9" name="Freeform 9"/>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0" name="Group 10"/>
          <p:cNvGrpSpPr>
            <a:grpSpLocks noChangeAspect="1"/>
          </p:cNvGrpSpPr>
          <p:nvPr/>
        </p:nvGrpSpPr>
        <p:grpSpPr>
          <a:xfrm>
            <a:off x="7405695" y="3772914"/>
            <a:ext cx="3689395" cy="5431372"/>
            <a:chOff x="-1834536" y="-508745"/>
            <a:chExt cx="4030366" cy="3897107"/>
          </a:xfrm>
        </p:grpSpPr>
        <p:sp>
          <p:nvSpPr>
            <p:cNvPr id="11" name="Freeform 11"/>
            <p:cNvSpPr/>
            <p:nvPr/>
          </p:nvSpPr>
          <p:spPr>
            <a:xfrm>
              <a:off x="-1834536" y="-508745"/>
              <a:ext cx="4030366" cy="3897107"/>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87647" r="-87647"/>
              </a:stretch>
            </a:blipFill>
          </p:spPr>
        </p:sp>
      </p:grpSp>
      <p:sp>
        <p:nvSpPr>
          <p:cNvPr id="12" name="Freeform 12"/>
          <p:cNvSpPr/>
          <p:nvPr/>
        </p:nvSpPr>
        <p:spPr>
          <a:xfrm>
            <a:off x="12048153" y="3598327"/>
            <a:ext cx="3703733" cy="1907422"/>
          </a:xfrm>
          <a:custGeom>
            <a:avLst/>
            <a:gdLst/>
            <a:ahLst/>
            <a:cxnLst/>
            <a:rect l="l" t="t" r="r" b="b"/>
            <a:pathLst>
              <a:path w="3703733" h="1907422">
                <a:moveTo>
                  <a:pt x="0" y="0"/>
                </a:moveTo>
                <a:lnTo>
                  <a:pt x="3703733" y="0"/>
                </a:lnTo>
                <a:lnTo>
                  <a:pt x="3703733" y="1907422"/>
                </a:lnTo>
                <a:lnTo>
                  <a:pt x="0" y="1907422"/>
                </a:lnTo>
                <a:lnTo>
                  <a:pt x="0" y="0"/>
                </a:lnTo>
                <a:close/>
              </a:path>
            </a:pathLst>
          </a:custGeom>
          <a:blipFill>
            <a:blip r:embed="rId2"/>
            <a:stretch>
              <a:fillRect/>
            </a:stretch>
          </a:blipFill>
        </p:spPr>
      </p:sp>
      <p:grpSp>
        <p:nvGrpSpPr>
          <p:cNvPr id="13" name="Group 13"/>
          <p:cNvGrpSpPr>
            <a:grpSpLocks noChangeAspect="1"/>
          </p:cNvGrpSpPr>
          <p:nvPr/>
        </p:nvGrpSpPr>
        <p:grpSpPr>
          <a:xfrm>
            <a:off x="12228275" y="2781300"/>
            <a:ext cx="4377598" cy="6761691"/>
            <a:chOff x="0" y="0"/>
            <a:chExt cx="2192020" cy="3385820"/>
          </a:xfrm>
        </p:grpSpPr>
        <p:sp>
          <p:nvSpPr>
            <p:cNvPr id="14"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12382305" y="3379343"/>
            <a:ext cx="3879415" cy="5992189"/>
            <a:chOff x="0" y="0"/>
            <a:chExt cx="2192020" cy="3385820"/>
          </a:xfrm>
        </p:grpSpPr>
        <p:sp>
          <p:nvSpPr>
            <p:cNvPr id="16" name="Freeform 16"/>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6"/>
              <a:stretch>
                <a:fillRect r="-131990"/>
              </a:stretch>
            </a:blipFill>
          </p:spPr>
        </p:sp>
      </p:grpSp>
      <p:sp>
        <p:nvSpPr>
          <p:cNvPr id="20" name="Freeform 20"/>
          <p:cNvSpPr/>
          <p:nvPr/>
        </p:nvSpPr>
        <p:spPr>
          <a:xfrm rot="-263243">
            <a:off x="160626" y="8232748"/>
            <a:ext cx="2177112" cy="1627391"/>
          </a:xfrm>
          <a:custGeom>
            <a:avLst/>
            <a:gdLst/>
            <a:ahLst/>
            <a:cxnLst/>
            <a:rect l="l" t="t" r="r" b="b"/>
            <a:pathLst>
              <a:path w="2177112" h="1627391">
                <a:moveTo>
                  <a:pt x="0" y="0"/>
                </a:moveTo>
                <a:lnTo>
                  <a:pt x="2177112" y="0"/>
                </a:lnTo>
                <a:lnTo>
                  <a:pt x="2177112" y="1627391"/>
                </a:lnTo>
                <a:lnTo>
                  <a:pt x="0" y="1627391"/>
                </a:lnTo>
                <a:lnTo>
                  <a:pt x="0" y="0"/>
                </a:lnTo>
                <a:close/>
              </a:path>
            </a:pathLst>
          </a:custGeom>
          <a:blipFill>
            <a:blip r:embed="rId7"/>
            <a:stretch>
              <a:fillRect/>
            </a:stretch>
          </a:blipFill>
        </p:spPr>
      </p:sp>
      <p:sp>
        <p:nvSpPr>
          <p:cNvPr id="21" name="Freeform 21"/>
          <p:cNvSpPr/>
          <p:nvPr/>
        </p:nvSpPr>
        <p:spPr>
          <a:xfrm>
            <a:off x="1295400" y="623037"/>
            <a:ext cx="2232819" cy="993604"/>
          </a:xfrm>
          <a:custGeom>
            <a:avLst/>
            <a:gdLst/>
            <a:ahLst/>
            <a:cxnLst/>
            <a:rect l="l" t="t" r="r" b="b"/>
            <a:pathLst>
              <a:path w="2232819" h="993604">
                <a:moveTo>
                  <a:pt x="0" y="0"/>
                </a:moveTo>
                <a:lnTo>
                  <a:pt x="2232819" y="0"/>
                </a:lnTo>
                <a:lnTo>
                  <a:pt x="2232819" y="993604"/>
                </a:lnTo>
                <a:lnTo>
                  <a:pt x="0" y="993604"/>
                </a:lnTo>
                <a:lnTo>
                  <a:pt x="0" y="0"/>
                </a:lnTo>
                <a:close/>
              </a:path>
            </a:pathLst>
          </a:custGeom>
          <a:blipFill>
            <a:blip r:embed="rId8"/>
            <a:stretch>
              <a:fillRect/>
            </a:stretch>
          </a:blipFill>
        </p:spPr>
      </p:sp>
      <p:sp>
        <p:nvSpPr>
          <p:cNvPr id="29" name="Freeform 29"/>
          <p:cNvSpPr/>
          <p:nvPr/>
        </p:nvSpPr>
        <p:spPr>
          <a:xfrm>
            <a:off x="7663876" y="8631663"/>
            <a:ext cx="2960251" cy="288624"/>
          </a:xfrm>
          <a:custGeom>
            <a:avLst/>
            <a:gdLst/>
            <a:ahLst/>
            <a:cxnLst/>
            <a:rect l="l" t="t" r="r" b="b"/>
            <a:pathLst>
              <a:path w="2960251" h="288624">
                <a:moveTo>
                  <a:pt x="0" y="0"/>
                </a:moveTo>
                <a:lnTo>
                  <a:pt x="2960250" y="0"/>
                </a:lnTo>
                <a:lnTo>
                  <a:pt x="2960250" y="288625"/>
                </a:lnTo>
                <a:lnTo>
                  <a:pt x="0" y="288625"/>
                </a:lnTo>
                <a:lnTo>
                  <a:pt x="0" y="0"/>
                </a:lnTo>
                <a:close/>
              </a:path>
            </a:pathLst>
          </a:custGeom>
          <a:blipFill>
            <a:blip r:embed="rId9"/>
            <a:stretch>
              <a:fillRect/>
            </a:stretch>
          </a:blipFill>
        </p:spPr>
      </p:sp>
      <p:sp>
        <p:nvSpPr>
          <p:cNvPr id="48" name="Rectangle 47"/>
          <p:cNvSpPr/>
          <p:nvPr/>
        </p:nvSpPr>
        <p:spPr>
          <a:xfrm>
            <a:off x="5644024" y="431092"/>
            <a:ext cx="8415509" cy="1154162"/>
          </a:xfrm>
          <a:prstGeom prst="rect">
            <a:avLst/>
          </a:prstGeom>
          <a:solidFill>
            <a:schemeClr val="bg1"/>
          </a:solidFill>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vi-VN" sz="6000" b="1" dirty="0" smtClean="0">
                <a:latin typeface="Times New Roman" panose="02020603050405020304" pitchFamily="18" charset="0"/>
                <a:ea typeface="MS Mincho"/>
                <a:cs typeface="Times New Roman" panose="02020603050405020304" pitchFamily="18" charset="0"/>
              </a:rPr>
              <a:t>KIẾN THỨC NGỮ VĂN</a:t>
            </a:r>
            <a:endParaRPr lang="en-GB" sz="6000" dirty="0">
              <a:latin typeface="Times New Roman" panose="02020603050405020304" pitchFamily="18" charset="0"/>
              <a:ea typeface="Times New Roman" panose="02020603050405020304" pitchFamily="18" charset="0"/>
            </a:endParaRPr>
          </a:p>
        </p:txBody>
      </p:sp>
      <p:sp>
        <p:nvSpPr>
          <p:cNvPr id="49" name="Rectangle 48"/>
          <p:cNvSpPr/>
          <p:nvPr/>
        </p:nvSpPr>
        <p:spPr>
          <a:xfrm>
            <a:off x="1723683" y="1775445"/>
            <a:ext cx="15948597" cy="873701"/>
          </a:xfrm>
          <a:prstGeom prst="rect">
            <a:avLst/>
          </a:prstGeom>
          <a:effectLst>
            <a:reflection blurRad="6350" stA="50000" endA="300" endPos="55500" dist="50800" dir="5400000" sy="-100000" algn="bl" rotWithShape="0"/>
          </a:effectLst>
        </p:spPr>
        <p:txBody>
          <a:bodyPr wrap="none">
            <a:spAutoFit/>
          </a:bodyPr>
          <a:lstStyle/>
          <a:p>
            <a:pPr>
              <a:lnSpc>
                <a:spcPct val="115000"/>
              </a:lnSpc>
              <a:spcAft>
                <a:spcPts val="0"/>
              </a:spcAft>
              <a:tabLst>
                <a:tab pos="1386840" algn="l"/>
              </a:tabLst>
            </a:pPr>
            <a:r>
              <a:rPr lang="vi-VN" sz="4800" b="1" dirty="0" smtClean="0">
                <a:solidFill>
                  <a:srgbClr val="FFFF00"/>
                </a:solidFill>
                <a:latin typeface="Times New Roman" panose="02020603050405020304" pitchFamily="18" charset="0"/>
                <a:ea typeface="MS Mincho"/>
                <a:cs typeface="Times New Roman" panose="02020603050405020304" pitchFamily="18" charset="0"/>
              </a:rPr>
              <a:t>Văn bản thông tin thuyết minh về một danh lam thắng cảnh</a:t>
            </a:r>
            <a:endParaRPr lang="en-GB" sz="4800" dirty="0">
              <a:solidFill>
                <a:srgbClr val="FFFF00"/>
              </a:solidFill>
              <a:latin typeface="Times New Roman" panose="02020603050405020304" pitchFamily="18" charset="0"/>
              <a:ea typeface="Times New Roman" panose="02020603050405020304" pitchFamily="18" charset="0"/>
            </a:endParaRPr>
          </a:p>
        </p:txBody>
      </p:sp>
      <p:sp>
        <p:nvSpPr>
          <p:cNvPr id="28" name="Freeform 15"/>
          <p:cNvSpPr/>
          <p:nvPr/>
        </p:nvSpPr>
        <p:spPr>
          <a:xfrm>
            <a:off x="15189754" y="343991"/>
            <a:ext cx="421627" cy="421627"/>
          </a:xfrm>
          <a:custGeom>
            <a:avLst/>
            <a:gdLst/>
            <a:ahLst/>
            <a:cxnLst/>
            <a:rect l="l" t="t" r="r" b="b"/>
            <a:pathLst>
              <a:path w="421627" h="421627">
                <a:moveTo>
                  <a:pt x="0" y="0"/>
                </a:moveTo>
                <a:lnTo>
                  <a:pt x="421627" y="0"/>
                </a:lnTo>
                <a:lnTo>
                  <a:pt x="421627" y="421627"/>
                </a:lnTo>
                <a:lnTo>
                  <a:pt x="0" y="4216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0" name="Freeform 16"/>
          <p:cNvSpPr/>
          <p:nvPr/>
        </p:nvSpPr>
        <p:spPr>
          <a:xfrm>
            <a:off x="17177442" y="1160387"/>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1620109258"/>
              </p:ext>
            </p:extLst>
          </p:nvPr>
        </p:nvGraphicFramePr>
        <p:xfrm>
          <a:off x="762000" y="1257300"/>
          <a:ext cx="17026994" cy="6875476"/>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8614859">
                  <a:extLst>
                    <a:ext uri="{9D8B030D-6E8A-4147-A177-3AD203B41FA5}">
                      <a16:colId xmlns:a16="http://schemas.microsoft.com/office/drawing/2014/main" val="20000"/>
                    </a:ext>
                  </a:extLst>
                </a:gridCol>
                <a:gridCol w="8412135">
                  <a:extLst>
                    <a:ext uri="{9D8B030D-6E8A-4147-A177-3AD203B41FA5}">
                      <a16:colId xmlns:a16="http://schemas.microsoft.com/office/drawing/2014/main" val="20001"/>
                    </a:ext>
                  </a:extLst>
                </a:gridCol>
              </a:tblGrid>
              <a:tr h="2544501">
                <a:tc gridSpan="2">
                  <a:txBody>
                    <a:bodyPr/>
                    <a:lstStyle/>
                    <a:p>
                      <a:pPr marL="30480" marR="30480" algn="ctr">
                        <a:lnSpc>
                          <a:spcPct val="115000"/>
                        </a:lnSpc>
                        <a:spcAft>
                          <a:spcPts val="1200"/>
                        </a:spcAft>
                      </a:pP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 TIN </a:t>
                      </a:r>
                    </a:p>
                    <a:p>
                      <a:pPr marL="30480" marR="30480" algn="ctr">
                        <a:lnSpc>
                          <a:spcPct val="115000"/>
                        </a:lnSpc>
                        <a:spcAft>
                          <a:spcPts val="1200"/>
                        </a:spcAft>
                      </a:pPr>
                      <a:r>
                        <a:rPr lang="vi-VN"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THUYẾT MINH MỘT DANH LAM THẮNG CẢNH</a:t>
                      </a:r>
                      <a:endParaRPr lang="en-GB" sz="4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1570299">
                <a:tc>
                  <a:txBody>
                    <a:bodyPr/>
                    <a:lstStyle/>
                    <a:p>
                      <a:pPr algn="ctr">
                        <a:lnSpc>
                          <a:spcPct val="115000"/>
                        </a:lnSpc>
                        <a:spcAft>
                          <a:spcPts val="0"/>
                        </a:spcAft>
                      </a:pP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 lam thắng cảnh là gì</a:t>
                      </a:r>
                      <a:r>
                        <a:rPr lang="en-US"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ctr">
                        <a:lnSpc>
                          <a:spcPct val="115000"/>
                        </a:lnSpc>
                        <a:spcAft>
                          <a:spcPts val="1200"/>
                        </a:spcAft>
                      </a:pP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 bản giới thiệu một danh lam thắng cảnh là loại văn bản như thế nào?</a:t>
                      </a:r>
                      <a:endParaRPr lang="en-GB"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27855">
                <a:tc>
                  <a:txBody>
                    <a:bodyPr/>
                    <a:lstStyle/>
                    <a:p>
                      <a:pPr algn="ctr">
                        <a:lnSpc>
                          <a:spcPct val="115000"/>
                        </a:lnSpc>
                        <a:spcAft>
                          <a:spcPts val="0"/>
                        </a:spcAft>
                      </a:pPr>
                      <a:r>
                        <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Rectangle 26"/>
          <p:cNvSpPr/>
          <p:nvPr/>
        </p:nvSpPr>
        <p:spPr>
          <a:xfrm>
            <a:off x="6705600" y="0"/>
            <a:ext cx="4557658" cy="888000"/>
          </a:xfrm>
          <a:prstGeom prst="rect">
            <a:avLst/>
          </a:prstGeom>
        </p:spPr>
        <p:txBody>
          <a:bodyPr wrap="none">
            <a:spAutoFit/>
          </a:bodyPr>
          <a:lstStyle/>
          <a:p>
            <a:pPr algn="ctr">
              <a:lnSpc>
                <a:spcPct val="115000"/>
              </a:lnSpc>
              <a:spcAft>
                <a:spcPts val="0"/>
              </a:spcAft>
            </a:pPr>
            <a:r>
              <a:rPr lang="vi-VN" sz="4800" b="1" dirty="0" smtClean="0">
                <a:solidFill>
                  <a:srgbClr val="FF0000"/>
                </a:solidFill>
                <a:latin typeface="+mj-lt"/>
                <a:ea typeface="Times New Roman" panose="02020603050405020304" pitchFamily="18" charset="0"/>
                <a:cs typeface="Times New Roman" panose="02020603050405020304" pitchFamily="18" charset="0"/>
              </a:rPr>
              <a:t>Phiếu học tập </a:t>
            </a:r>
            <a:r>
              <a:rPr lang="en-US" sz="4800" b="1" dirty="0" smtClean="0">
                <a:solidFill>
                  <a:srgbClr val="FF0000"/>
                </a:solidFill>
                <a:latin typeface="+mj-lt"/>
                <a:ea typeface="Times New Roman" panose="02020603050405020304" pitchFamily="18" charset="0"/>
                <a:cs typeface="Times New Roman" panose="02020603050405020304" pitchFamily="18" charset="0"/>
              </a:rPr>
              <a:t>01</a:t>
            </a:r>
            <a:endParaRPr lang="en-GB" sz="4400" dirty="0">
              <a:effectLst/>
              <a:latin typeface="+mj-lt"/>
              <a:ea typeface="Times New Roman" panose="02020603050405020304" pitchFamily="18" charset="0"/>
            </a:endParaRPr>
          </a:p>
        </p:txBody>
      </p:sp>
    </p:spTree>
    <p:extLst>
      <p:ext uri="{BB962C8B-B14F-4D97-AF65-F5344CB8AC3E}">
        <p14:creationId xmlns:p14="http://schemas.microsoft.com/office/powerpoint/2010/main" val="22140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2489386"/>
              </p:ext>
            </p:extLst>
          </p:nvPr>
        </p:nvGraphicFramePr>
        <p:xfrm>
          <a:off x="381000" y="266700"/>
          <a:ext cx="17449800" cy="8661402"/>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7010400">
                  <a:extLst>
                    <a:ext uri="{9D8B030D-6E8A-4147-A177-3AD203B41FA5}">
                      <a16:colId xmlns:a16="http://schemas.microsoft.com/office/drawing/2014/main" val="20000"/>
                    </a:ext>
                  </a:extLst>
                </a:gridCol>
                <a:gridCol w="10439400">
                  <a:extLst>
                    <a:ext uri="{9D8B030D-6E8A-4147-A177-3AD203B41FA5}">
                      <a16:colId xmlns:a16="http://schemas.microsoft.com/office/drawing/2014/main" val="20001"/>
                    </a:ext>
                  </a:extLst>
                </a:gridCol>
              </a:tblGrid>
              <a:tr h="1752600">
                <a:tc gridSpan="2">
                  <a:txBody>
                    <a:bodyPr/>
                    <a:lstStyle/>
                    <a:p>
                      <a:pPr marL="30480" marR="30480" algn="ctr">
                        <a:lnSpc>
                          <a:spcPct val="100000"/>
                        </a:lnSpc>
                        <a:spcAft>
                          <a:spcPts val="1200"/>
                        </a:spcAft>
                      </a:pP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 TIN </a:t>
                      </a:r>
                    </a:p>
                    <a:p>
                      <a:pPr marL="30480" marR="30480" algn="ctr">
                        <a:lnSpc>
                          <a:spcPct val="100000"/>
                        </a:lnSpc>
                        <a:spcAft>
                          <a:spcPts val="1200"/>
                        </a:spcAft>
                      </a:pPr>
                      <a:r>
                        <a:rPr lang="vi-VN"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THUYẾT MINH MỘT DANH LAM THẮNG CẢNH</a:t>
                      </a:r>
                      <a:endParaRPr lang="en-GB" sz="4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1911923">
                <a:tc>
                  <a:txBody>
                    <a:bodyPr/>
                    <a:lstStyle/>
                    <a:p>
                      <a:pPr algn="ctr">
                        <a:lnSpc>
                          <a:spcPct val="115000"/>
                        </a:lnSpc>
                        <a:spcAft>
                          <a:spcPts val="0"/>
                        </a:spcAft>
                      </a:pP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 lam thắng cảnh là gì</a:t>
                      </a:r>
                      <a:r>
                        <a:rPr lang="en-US"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ctr">
                        <a:lnSpc>
                          <a:spcPct val="115000"/>
                        </a:lnSpc>
                        <a:spcAft>
                          <a:spcPts val="1200"/>
                        </a:spcAft>
                      </a:pP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 bản giới thiệu một danh lam thắng cảnh là loại văn bản như thế nào?</a:t>
                      </a:r>
                      <a:endParaRPr lang="en-GB"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56938">
                <a:tc>
                  <a:txBody>
                    <a:bodyPr/>
                    <a:lstStyle/>
                    <a:p>
                      <a:pPr marL="0" indent="282575" algn="just">
                        <a:lnSpc>
                          <a:spcPct val="115000"/>
                        </a:lnSpc>
                        <a:spcAft>
                          <a:spcPts val="0"/>
                        </a:spcAft>
                      </a:pPr>
                      <a:r>
                        <a:rPr lang="en-US" sz="3600" b="0" dirty="0" smtClean="0">
                          <a:solidFill>
                            <a:schemeClr val="tx1"/>
                          </a:solidFill>
                          <a:latin typeface="Times New Roman" panose="02020603050405020304" pitchFamily="18" charset="0"/>
                          <a:ea typeface="Calibri" panose="020F0502020204030204" pitchFamily="34" charset="0"/>
                        </a:rPr>
                        <a:t>D</a:t>
                      </a:r>
                      <a:r>
                        <a:rPr lang="vi-VN" sz="3600" b="0" dirty="0" smtClean="0">
                          <a:solidFill>
                            <a:schemeClr val="tx1"/>
                          </a:solidFill>
                          <a:latin typeface="Times New Roman" panose="02020603050405020304" pitchFamily="18" charset="0"/>
                          <a:ea typeface="Calibri" panose="020F0502020204030204" pitchFamily="34" charset="0"/>
                        </a:rPr>
                        <a:t>anh lam thắng cảnh là những </a:t>
                      </a:r>
                      <a:r>
                        <a:rPr lang="vi-VN" sz="3600" b="1" dirty="0" smtClean="0">
                          <a:solidFill>
                            <a:srgbClr val="FF0000"/>
                          </a:solidFill>
                          <a:latin typeface="Times New Roman" panose="02020603050405020304" pitchFamily="18" charset="0"/>
                          <a:ea typeface="Calibri" panose="020F0502020204030204" pitchFamily="34" charset="0"/>
                        </a:rPr>
                        <a:t>cảnh quan thiên nhiên</a:t>
                      </a:r>
                      <a:r>
                        <a:rPr lang="vi-VN" sz="3600" b="1" dirty="0" smtClean="0">
                          <a:solidFill>
                            <a:schemeClr val="tx1"/>
                          </a:solidFill>
                          <a:latin typeface="Times New Roman" panose="02020603050405020304" pitchFamily="18" charset="0"/>
                          <a:ea typeface="Calibri" panose="020F0502020204030204" pitchFamily="34" charset="0"/>
                        </a:rPr>
                        <a:t> </a:t>
                      </a:r>
                      <a:r>
                        <a:rPr lang="vi-VN" sz="3600" b="0" dirty="0" smtClean="0">
                          <a:solidFill>
                            <a:schemeClr val="tx1"/>
                          </a:solidFill>
                          <a:latin typeface="Times New Roman" panose="02020603050405020304" pitchFamily="18" charset="0"/>
                          <a:ea typeface="Calibri" panose="020F0502020204030204" pitchFamily="34" charset="0"/>
                        </a:rPr>
                        <a:t>đẹp hoặc là </a:t>
                      </a:r>
                      <a:r>
                        <a:rPr lang="vi-VN" sz="3600" b="1" dirty="0" smtClean="0">
                          <a:solidFill>
                            <a:srgbClr val="FF0000"/>
                          </a:solidFill>
                          <a:latin typeface="Times New Roman" panose="02020603050405020304" pitchFamily="18" charset="0"/>
                          <a:ea typeface="Calibri" panose="020F0502020204030204" pitchFamily="34" charset="0"/>
                        </a:rPr>
                        <a:t>địa điểm có sự kết hợp giữa cảnh quan thiên nhiên với công trình kiến trúc có giá trị lịch sử, thẩm mĩ, khoa học</a:t>
                      </a:r>
                      <a:r>
                        <a:rPr lang="vi-VN" sz="3600" b="0" dirty="0" smtClean="0">
                          <a:solidFill>
                            <a:srgbClr val="FF0000"/>
                          </a:solidFill>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347663" algn="just">
                        <a:lnSpc>
                          <a:spcPct val="115000"/>
                        </a:lnSpc>
                        <a:spcAft>
                          <a:spcPts val="0"/>
                        </a:spcAft>
                      </a:pPr>
                      <a:r>
                        <a:rPr lang="vi-VN" sz="3600" b="0" dirty="0" smtClean="0">
                          <a:solidFill>
                            <a:schemeClr val="tx1"/>
                          </a:solidFill>
                          <a:latin typeface="Times New Roman" panose="02020603050405020304" pitchFamily="18" charset="0"/>
                          <a:ea typeface="Calibri" panose="020F0502020204030204" pitchFamily="34" charset="0"/>
                        </a:rPr>
                        <a:t>Văn bản giới thiệu một danh lam thắng cảnh là loại </a:t>
                      </a:r>
                      <a:r>
                        <a:rPr lang="vi-VN" sz="3600" b="1" dirty="0" smtClean="0">
                          <a:solidFill>
                            <a:srgbClr val="FF0000"/>
                          </a:solidFill>
                          <a:latin typeface="Times New Roman" panose="02020603050405020304" pitchFamily="18" charset="0"/>
                          <a:ea typeface="Calibri" panose="020F0502020204030204" pitchFamily="34" charset="0"/>
                        </a:rPr>
                        <a:t>văn bản thông tin</a:t>
                      </a:r>
                      <a:r>
                        <a:rPr lang="vi-VN" sz="3600" b="0" dirty="0" smtClean="0">
                          <a:solidFill>
                            <a:schemeClr val="tx1"/>
                          </a:solidFill>
                          <a:latin typeface="Times New Roman" panose="02020603050405020304" pitchFamily="18" charset="0"/>
                          <a:ea typeface="Calibri" panose="020F0502020204030204" pitchFamily="34" charset="0"/>
                        </a:rPr>
                        <a:t>, được viết ra nhằm </a:t>
                      </a:r>
                      <a:r>
                        <a:rPr lang="vi-VN" sz="3600" b="1" dirty="0" smtClean="0">
                          <a:solidFill>
                            <a:srgbClr val="FF0000"/>
                          </a:solidFill>
                          <a:latin typeface="Times New Roman" panose="02020603050405020304" pitchFamily="18" charset="0"/>
                          <a:ea typeface="Calibri" panose="020F0502020204030204" pitchFamily="34" charset="0"/>
                        </a:rPr>
                        <a:t>đưa đến cho người đọc</a:t>
                      </a:r>
                      <a:r>
                        <a:rPr lang="vi-VN" sz="3600" b="0" dirty="0" smtClean="0">
                          <a:solidFill>
                            <a:schemeClr val="tx1"/>
                          </a:solidFill>
                          <a:latin typeface="Times New Roman" panose="02020603050405020304" pitchFamily="18" charset="0"/>
                          <a:ea typeface="Calibri" panose="020F0502020204030204" pitchFamily="34" charset="0"/>
                        </a:rPr>
                        <a:t> những </a:t>
                      </a:r>
                      <a:r>
                        <a:rPr lang="vi-VN" sz="3600" b="1" dirty="0" smtClean="0">
                          <a:solidFill>
                            <a:srgbClr val="FF0000"/>
                          </a:solidFill>
                          <a:latin typeface="Times New Roman" panose="02020603050405020304" pitchFamily="18" charset="0"/>
                          <a:ea typeface="Calibri" panose="020F0502020204030204" pitchFamily="34" charset="0"/>
                        </a:rPr>
                        <a:t>thông tin khái quát về một cảnh quan đáng du ngoạn, thưởng lãm</a:t>
                      </a:r>
                      <a:r>
                        <a:rPr lang="vi-VN" sz="3600" b="0" dirty="0" smtClean="0">
                          <a:solidFill>
                            <a:schemeClr val="tx1"/>
                          </a:solidFill>
                          <a:latin typeface="Times New Roman" panose="02020603050405020304" pitchFamily="18" charset="0"/>
                          <a:ea typeface="Calibri" panose="020F0502020204030204" pitchFamily="34" charset="0"/>
                        </a:rPr>
                        <a:t>. Cảnh quan được đề cập thường có sự kết hợp hài hòa giữa vẻ đẹp vốn có của thiên nhiên (thắng cảnh) và vẻ đẹp của các công trình nhân tạo, trong đó phổ biến nhất là các công trình phục vụ cho hoạt động tín ngưỡng (danh lam).</a:t>
                      </a:r>
                      <a:endParaRPr lang="en-US" sz="3600" b="0" dirty="0">
                        <a:solidFill>
                          <a:schemeClr val="tx1"/>
                        </a:solidFill>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29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647700"/>
            <a:ext cx="17525999" cy="8586966"/>
          </a:xfrm>
          <a:prstGeom prst="rect">
            <a:avLst/>
          </a:prstGeom>
          <a:solidFill>
            <a:schemeClr val="bg1"/>
          </a:solidFill>
        </p:spPr>
        <p:txBody>
          <a:bodyPr wrap="square">
            <a:spAutoFit/>
          </a:bodyPr>
          <a:lstStyle/>
          <a:p>
            <a:pPr>
              <a:lnSpc>
                <a:spcPct val="115000"/>
              </a:lnSpc>
              <a:spcAft>
                <a:spcPts val="0"/>
              </a:spcAft>
            </a:pPr>
            <a:r>
              <a:rPr lang="vi-VN" sz="4000" b="1" i="1" dirty="0" smtClean="0">
                <a:solidFill>
                  <a:srgbClr val="FF0000"/>
                </a:solidFill>
                <a:latin typeface="Times New Roman" panose="02020603050405020304" pitchFamily="18" charset="0"/>
                <a:ea typeface="Calibri" panose="020F0502020204030204" pitchFamily="34" charset="0"/>
              </a:rPr>
              <a:t>2</a:t>
            </a:r>
            <a:r>
              <a:rPr lang="vi-VN" sz="4000" b="1" i="1" dirty="0">
                <a:solidFill>
                  <a:srgbClr val="FF0000"/>
                </a:solidFill>
                <a:latin typeface="Times New Roman" panose="02020603050405020304" pitchFamily="18" charset="0"/>
                <a:ea typeface="Calibri" panose="020F0502020204030204" pitchFamily="34" charset="0"/>
              </a:rPr>
              <a:t>. Một số yếu tố của văn bản thông tin </a:t>
            </a:r>
            <a:r>
              <a:rPr lang="vi-VN" sz="4000" b="1" i="1" dirty="0" smtClean="0">
                <a:solidFill>
                  <a:srgbClr val="FF0000"/>
                </a:solidFill>
                <a:latin typeface="Times New Roman" panose="02020603050405020304" pitchFamily="18" charset="0"/>
                <a:ea typeface="Calibri" panose="020F0502020204030204" pitchFamily="34" charset="0"/>
              </a:rPr>
              <a:t>thuyết minh </a:t>
            </a:r>
            <a:r>
              <a:rPr lang="vi-VN" sz="4000" b="1" i="1" dirty="0">
                <a:solidFill>
                  <a:srgbClr val="FF0000"/>
                </a:solidFill>
                <a:latin typeface="Times New Roman" panose="02020603050405020304" pitchFamily="18" charset="0"/>
                <a:ea typeface="Calibri" panose="020F0502020204030204" pitchFamily="34" charset="0"/>
              </a:rPr>
              <a:t>về một danh lam thắng </a:t>
            </a:r>
            <a:r>
              <a:rPr lang="vi-VN" sz="4000" b="1" i="1" dirty="0" smtClean="0">
                <a:solidFill>
                  <a:srgbClr val="FF0000"/>
                </a:solidFill>
                <a:latin typeface="Times New Roman" panose="02020603050405020304" pitchFamily="18" charset="0"/>
                <a:ea typeface="Calibri" panose="020F0502020204030204" pitchFamily="34" charset="0"/>
              </a:rPr>
              <a:t>cảnh</a:t>
            </a:r>
          </a:p>
          <a:p>
            <a:pPr>
              <a:lnSpc>
                <a:spcPct val="115000"/>
              </a:lnSpc>
              <a:spcAft>
                <a:spcPts val="0"/>
              </a:spcAft>
            </a:pPr>
            <a:endParaRPr lang="en-US" sz="4000" dirty="0">
              <a:latin typeface="Times New Roman" panose="02020603050405020304" pitchFamily="18" charset="0"/>
              <a:ea typeface="Calibri" panose="020F0502020204030204" pitchFamily="34" charset="0"/>
            </a:endParaRPr>
          </a:p>
          <a:p>
            <a:pPr algn="just">
              <a:lnSpc>
                <a:spcPct val="115000"/>
              </a:lnSpc>
              <a:spcAft>
                <a:spcPts val="0"/>
              </a:spcAft>
            </a:pPr>
            <a:r>
              <a:rPr lang="vi-VN" sz="4000" dirty="0">
                <a:latin typeface="Times New Roman" panose="02020603050405020304" pitchFamily="18" charset="0"/>
                <a:ea typeface="Calibri" panose="020F0502020204030204" pitchFamily="34" charset="0"/>
              </a:rPr>
              <a:t>- </a:t>
            </a:r>
            <a:r>
              <a:rPr lang="vi-VN" sz="4000" b="1" dirty="0">
                <a:latin typeface="Times New Roman" panose="02020603050405020304" pitchFamily="18" charset="0"/>
                <a:ea typeface="Calibri" panose="020F0502020204030204" pitchFamily="34" charset="0"/>
              </a:rPr>
              <a:t>Nhan đề</a:t>
            </a:r>
            <a:r>
              <a:rPr lang="vi-VN" sz="4000" dirty="0">
                <a:latin typeface="Times New Roman" panose="02020603050405020304" pitchFamily="18" charset="0"/>
                <a:ea typeface="Calibri" panose="020F0502020204030204" pitchFamily="34" charset="0"/>
              </a:rPr>
              <a:t>: Phần lớn nhan đề của loại văn bản thông tin này thường </a:t>
            </a:r>
            <a:r>
              <a:rPr lang="vi-VN" sz="4000" b="1" dirty="0">
                <a:solidFill>
                  <a:srgbClr val="0070C0"/>
                </a:solidFill>
                <a:latin typeface="Times New Roman" panose="02020603050405020304" pitchFamily="18" charset="0"/>
                <a:ea typeface="Calibri" panose="020F0502020204030204" pitchFamily="34" charset="0"/>
              </a:rPr>
              <a:t>nêu tên các địa danh</a:t>
            </a:r>
            <a:r>
              <a:rPr lang="vi-VN" sz="4000" dirty="0">
                <a:latin typeface="Times New Roman" panose="02020603050405020304" pitchFamily="18" charset="0"/>
                <a:ea typeface="Calibri" panose="020F0502020204030204" pitchFamily="34" charset="0"/>
              </a:rPr>
              <a:t> (Cao nguyên đá Đồng Văn, Vườn quốc gia Tràm Chim – Tam Nông,...), cũng có nhiều nhan đề văn bản </a:t>
            </a:r>
            <a:r>
              <a:rPr lang="vi-VN" sz="4000" b="1" dirty="0">
                <a:solidFill>
                  <a:srgbClr val="0070C0"/>
                </a:solidFill>
                <a:latin typeface="Times New Roman" panose="02020603050405020304" pitchFamily="18" charset="0"/>
                <a:ea typeface="Calibri" panose="020F0502020204030204" pitchFamily="34" charset="0"/>
              </a:rPr>
              <a:t>nêu giá trị nổi bật của danh lam thắng cảnh được giới thiệu </a:t>
            </a:r>
            <a:r>
              <a:rPr lang="vi-VN" sz="4000" dirty="0">
                <a:latin typeface="Times New Roman" panose="02020603050405020304" pitchFamily="18" charset="0"/>
                <a:ea typeface="Calibri" panose="020F0502020204030204" pitchFamily="34" charset="0"/>
              </a:rPr>
              <a:t>(Vịnh Hạ Long: một kì quan thiên nhiên độc đáo và tuyệt mĩ,...) </a:t>
            </a:r>
            <a:endParaRPr lang="en-US" sz="4000" dirty="0">
              <a:latin typeface="Times New Roman" panose="02020603050405020304" pitchFamily="18" charset="0"/>
              <a:ea typeface="Calibri" panose="020F0502020204030204" pitchFamily="34" charset="0"/>
            </a:endParaRPr>
          </a:p>
          <a:p>
            <a:pPr algn="just">
              <a:lnSpc>
                <a:spcPct val="115000"/>
              </a:lnSpc>
              <a:spcAft>
                <a:spcPts val="0"/>
              </a:spcAft>
            </a:pPr>
            <a:r>
              <a:rPr lang="vi-VN" sz="4000" dirty="0">
                <a:latin typeface="Times New Roman" panose="02020603050405020304" pitchFamily="18" charset="0"/>
                <a:ea typeface="Calibri" panose="020F0502020204030204" pitchFamily="34"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khai</a:t>
            </a:r>
            <a:r>
              <a:rPr lang="en-US" sz="4000" b="1"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ea typeface="Calibri" panose="020F0502020204030204" pitchFamily="34" charset="0"/>
              </a:rPr>
              <a:t>Văn </a:t>
            </a:r>
            <a:r>
              <a:rPr lang="vi-VN" sz="4000" dirty="0">
                <a:latin typeface="Times New Roman" panose="02020603050405020304" pitchFamily="18" charset="0"/>
                <a:ea typeface="Calibri" panose="020F0502020204030204" pitchFamily="34" charset="0"/>
              </a:rPr>
              <a:t>bản giới thiệu một danh lam thắng cảnh có thể được triển khai theo </a:t>
            </a:r>
            <a:r>
              <a:rPr lang="vi-VN" sz="4000" b="1" dirty="0">
                <a:solidFill>
                  <a:srgbClr val="002060"/>
                </a:solidFill>
                <a:latin typeface="Times New Roman" panose="02020603050405020304" pitchFamily="18" charset="0"/>
                <a:ea typeface="Calibri" panose="020F0502020204030204" pitchFamily="34" charset="0"/>
              </a:rPr>
              <a:t>nhiều cách khác nhau</a:t>
            </a:r>
            <a:r>
              <a:rPr lang="vi-VN" sz="4000" dirty="0">
                <a:latin typeface="Times New Roman" panose="02020603050405020304" pitchFamily="18" charset="0"/>
                <a:ea typeface="Calibri" panose="020F0502020204030204" pitchFamily="34" charset="0"/>
              </a:rPr>
              <a:t>. Tuy vậy, việc tạo lập mọi văn bản thuộc kiểu này đều phải đảm bảo các yêu cầu chính: </a:t>
            </a:r>
            <a:r>
              <a:rPr lang="vi-VN" sz="4000" b="1" dirty="0">
                <a:solidFill>
                  <a:srgbClr val="002060"/>
                </a:solidFill>
                <a:latin typeface="Times New Roman" panose="02020603050405020304" pitchFamily="18" charset="0"/>
                <a:ea typeface="Calibri" panose="020F0502020204030204" pitchFamily="34" charset="0"/>
              </a:rPr>
              <a:t>nêu được vị trí không gian </a:t>
            </a:r>
            <a:r>
              <a:rPr lang="vi-VN" sz="4000" dirty="0">
                <a:latin typeface="Times New Roman" panose="02020603050405020304" pitchFamily="18" charset="0"/>
                <a:ea typeface="Calibri" panose="020F0502020204030204" pitchFamily="34" charset="0"/>
              </a:rPr>
              <a:t>và </a:t>
            </a:r>
            <a:r>
              <a:rPr lang="vi-VN" sz="4000" b="1" dirty="0">
                <a:latin typeface="Times New Roman" panose="02020603050405020304" pitchFamily="18" charset="0"/>
                <a:ea typeface="Calibri" panose="020F0502020204030204" pitchFamily="34" charset="0"/>
              </a:rPr>
              <a:t>quá trình hình thành cảnh quan</a:t>
            </a:r>
            <a:r>
              <a:rPr lang="vi-VN" sz="4000" dirty="0">
                <a:latin typeface="Times New Roman" panose="02020603050405020304" pitchFamily="18" charset="0"/>
                <a:ea typeface="Calibri" panose="020F0502020204030204" pitchFamily="34" charset="0"/>
              </a:rPr>
              <a:t>; </a:t>
            </a:r>
            <a:r>
              <a:rPr lang="vi-VN" sz="4000" b="1" dirty="0">
                <a:solidFill>
                  <a:srgbClr val="002060"/>
                </a:solidFill>
                <a:latin typeface="Times New Roman" panose="02020603050405020304" pitchFamily="18" charset="0"/>
                <a:ea typeface="Calibri" panose="020F0502020204030204" pitchFamily="34" charset="0"/>
              </a:rPr>
              <a:t>miêu tả được cấu trúc và vẻ đẹp của cảnh quan</a:t>
            </a:r>
            <a:r>
              <a:rPr lang="vi-VN" sz="4000" dirty="0">
                <a:latin typeface="Times New Roman" panose="02020603050405020304" pitchFamily="18" charset="0"/>
                <a:ea typeface="Calibri" panose="020F0502020204030204" pitchFamily="34" charset="0"/>
              </a:rPr>
              <a:t>; </a:t>
            </a:r>
            <a:r>
              <a:rPr lang="vi-VN" sz="4000" b="1" dirty="0">
                <a:latin typeface="Times New Roman" panose="02020603050405020304" pitchFamily="18" charset="0"/>
                <a:ea typeface="Calibri" panose="020F0502020204030204" pitchFamily="34" charset="0"/>
              </a:rPr>
              <a:t>đánh giá được ý nghĩa của cảnh quan đối với đời sống con người</a:t>
            </a:r>
            <a:r>
              <a:rPr lang="vi-VN" sz="4000" dirty="0">
                <a:latin typeface="Times New Roman" panose="02020603050405020304" pitchFamily="18" charset="0"/>
                <a:ea typeface="Calibri" panose="020F0502020204030204" pitchFamily="34" charset="0"/>
              </a:rPr>
              <a:t>; phối hợp hiệu quả phương tiện ngôn ngữ và phi ngôn ngữ khi thể hiện tất cả các nội dung trên.</a:t>
            </a:r>
            <a:endParaRPr lang="en-US"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036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additive="base">
                                        <p:cTn id="2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2030325" y="719899"/>
            <a:ext cx="13540501" cy="8486320"/>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9259338" flipH="1">
            <a:off x="13682113" y="624561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TextBox 23"/>
          <p:cNvSpPr txBox="1"/>
          <p:nvPr/>
        </p:nvSpPr>
        <p:spPr>
          <a:xfrm>
            <a:off x="2831968" y="3304417"/>
            <a:ext cx="11904711" cy="2462213"/>
          </a:xfrm>
          <a:prstGeom prst="rect">
            <a:avLst/>
          </a:prstGeom>
        </p:spPr>
        <p:txBody>
          <a:bodyPr lIns="0" tIns="0" rIns="0" bIns="0" rtlCol="0" anchor="t">
            <a:spAutoFit/>
          </a:bodyPr>
          <a:lstStyle/>
          <a:p>
            <a:pPr algn="ctr"/>
            <a:r>
              <a:rPr lang="vi-VN" sz="8000" i="1" dirty="0" smtClean="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Nhìn hình đoán tên các danh lam thắng cảnh của đất nước</a:t>
            </a:r>
            <a:endParaRPr lang="en-US" sz="8000" i="1" dirty="0">
              <a:solidFill>
                <a:schemeClr val="accent6">
                  <a:lumMod val="75000"/>
                </a:schemeClr>
              </a:solidFill>
              <a:effectLst>
                <a:outerShdw blurRad="38100" dist="38100" dir="2700000" algn="tl">
                  <a:srgbClr val="000000">
                    <a:alpha val="43137"/>
                  </a:srgbClr>
                </a:outerShdw>
              </a:effectLst>
              <a:latin typeface="Vladimir Script" panose="03050402040407070305" pitchFamily="66" charset="0"/>
              <a:cs typeface="Times New Roman" panose="02020603050405020304" pitchFamily="18" charset="0"/>
            </a:endParaRPr>
          </a:p>
        </p:txBody>
      </p:sp>
    </p:spTree>
    <p:extLst>
      <p:ext uri="{BB962C8B-B14F-4D97-AF65-F5344CB8AC3E}">
        <p14:creationId xmlns:p14="http://schemas.microsoft.com/office/powerpoint/2010/main" val="399337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06082" y="6277010"/>
            <a:ext cx="11136111" cy="435700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2"/>
            <a:stretch>
              <a:fillRect/>
            </a:stretch>
          </a:blipFill>
        </p:spPr>
      </p:sp>
      <p:grpSp>
        <p:nvGrpSpPr>
          <p:cNvPr id="5" name="Group 5"/>
          <p:cNvGrpSpPr/>
          <p:nvPr/>
        </p:nvGrpSpPr>
        <p:grpSpPr>
          <a:xfrm rot="933303">
            <a:off x="5321753" y="7562907"/>
            <a:ext cx="1621131" cy="1651141"/>
            <a:chOff x="0" y="0"/>
            <a:chExt cx="2161508" cy="2201521"/>
          </a:xfrm>
        </p:grpSpPr>
        <p:pic>
          <p:nvPicPr>
            <p:cNvPr id="6" name="Picture 6"/>
            <p:cNvPicPr>
              <a:picLocks noChangeAspect="1"/>
            </p:cNvPicPr>
            <p:nvPr/>
          </p:nvPicPr>
          <p:blipFill>
            <a:blip r:embed="rId3"/>
            <a:srcRect l="22447" r="22447"/>
            <a:stretch>
              <a:fillRect/>
            </a:stretch>
          </p:blipFill>
          <p:spPr>
            <a:xfrm>
              <a:off x="0" y="0"/>
              <a:ext cx="2161508" cy="2201521"/>
            </a:xfrm>
            <a:prstGeom prst="rect">
              <a:avLst/>
            </a:prstGeom>
          </p:spPr>
        </p:pic>
      </p:grpSp>
      <p:grpSp>
        <p:nvGrpSpPr>
          <p:cNvPr id="7" name="Group 7"/>
          <p:cNvGrpSpPr/>
          <p:nvPr/>
        </p:nvGrpSpPr>
        <p:grpSpPr>
          <a:xfrm rot="363465">
            <a:off x="7378691" y="8029749"/>
            <a:ext cx="1621131" cy="1651141"/>
            <a:chOff x="0" y="0"/>
            <a:chExt cx="2161508" cy="2201521"/>
          </a:xfrm>
        </p:grpSpPr>
        <p:pic>
          <p:nvPicPr>
            <p:cNvPr id="8" name="Picture 8"/>
            <p:cNvPicPr>
              <a:picLocks noChangeAspect="1"/>
            </p:cNvPicPr>
            <p:nvPr/>
          </p:nvPicPr>
          <p:blipFill>
            <a:blip r:embed="rId4"/>
            <a:srcRect l="13242" r="13242"/>
            <a:stretch>
              <a:fillRect/>
            </a:stretch>
          </p:blipFill>
          <p:spPr>
            <a:xfrm>
              <a:off x="0" y="0"/>
              <a:ext cx="2161508" cy="2201521"/>
            </a:xfrm>
            <a:prstGeom prst="rect">
              <a:avLst/>
            </a:prstGeom>
          </p:spPr>
        </p:pic>
      </p:grpSp>
      <p:grpSp>
        <p:nvGrpSpPr>
          <p:cNvPr id="9" name="Group 9"/>
          <p:cNvGrpSpPr/>
          <p:nvPr/>
        </p:nvGrpSpPr>
        <p:grpSpPr>
          <a:xfrm rot="-272930">
            <a:off x="9555620" y="8039274"/>
            <a:ext cx="1621131" cy="1651141"/>
            <a:chOff x="0" y="0"/>
            <a:chExt cx="2161508" cy="2201521"/>
          </a:xfrm>
        </p:grpSpPr>
        <p:pic>
          <p:nvPicPr>
            <p:cNvPr id="10" name="Picture 10"/>
            <p:cNvPicPr>
              <a:picLocks noChangeAspect="1"/>
            </p:cNvPicPr>
            <p:nvPr/>
          </p:nvPicPr>
          <p:blipFill>
            <a:blip r:embed="rId5"/>
            <a:srcRect l="17292" r="17292"/>
            <a:stretch>
              <a:fillRect/>
            </a:stretch>
          </p:blipFill>
          <p:spPr>
            <a:xfrm>
              <a:off x="0" y="0"/>
              <a:ext cx="2161508" cy="2201521"/>
            </a:xfrm>
            <a:prstGeom prst="rect">
              <a:avLst/>
            </a:prstGeom>
          </p:spPr>
        </p:pic>
      </p:grpSp>
      <p:grpSp>
        <p:nvGrpSpPr>
          <p:cNvPr id="11" name="Group 11"/>
          <p:cNvGrpSpPr/>
          <p:nvPr/>
        </p:nvGrpSpPr>
        <p:grpSpPr>
          <a:xfrm rot="-894062">
            <a:off x="11622998" y="7618535"/>
            <a:ext cx="1655618" cy="1674385"/>
            <a:chOff x="0" y="0"/>
            <a:chExt cx="2207491" cy="2232513"/>
          </a:xfrm>
        </p:grpSpPr>
        <p:pic>
          <p:nvPicPr>
            <p:cNvPr id="12" name="Picture 12"/>
            <p:cNvPicPr>
              <a:picLocks noChangeAspect="1"/>
            </p:cNvPicPr>
            <p:nvPr/>
          </p:nvPicPr>
          <p:blipFill>
            <a:blip r:embed="rId6"/>
            <a:srcRect l="35724" r="35724"/>
            <a:stretch>
              <a:fillRect/>
            </a:stretch>
          </p:blipFill>
          <p:spPr>
            <a:xfrm>
              <a:off x="0" y="0"/>
              <a:ext cx="2207491" cy="2232513"/>
            </a:xfrm>
            <a:prstGeom prst="rect">
              <a:avLst/>
            </a:prstGeom>
          </p:spPr>
        </p:pic>
      </p:grpSp>
      <p:sp>
        <p:nvSpPr>
          <p:cNvPr id="18" name="Freeform 18"/>
          <p:cNvSpPr/>
          <p:nvPr/>
        </p:nvSpPr>
        <p:spPr>
          <a:xfrm>
            <a:off x="13582089" y="8349888"/>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29" name="Freeform 29"/>
          <p:cNvSpPr/>
          <p:nvPr/>
        </p:nvSpPr>
        <p:spPr>
          <a:xfrm flipH="1">
            <a:off x="1051386" y="774485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r:embed="rId7">
              <a:extLst>
                <a:ext uri="{96DAC541-7B7A-43D3-8B79-37D633B846F1}">
                  <asvg:svgBlip xmlns="" xmlns:asvg="http://schemas.microsoft.com/office/drawing/2016/SVG/main" r:embed="rId12"/>
                </a:ext>
              </a:extLst>
            </a:blip>
            <a:stretch>
              <a:fillRect/>
            </a:stretch>
          </a:blipFill>
        </p:spPr>
      </p:sp>
      <p:graphicFrame>
        <p:nvGraphicFramePr>
          <p:cNvPr id="30" name="Table 29"/>
          <p:cNvGraphicFramePr>
            <a:graphicFrameLocks noGrp="1"/>
          </p:cNvGraphicFramePr>
          <p:nvPr>
            <p:extLst>
              <p:ext uri="{D42A27DB-BD31-4B8C-83A1-F6EECF244321}">
                <p14:modId xmlns:p14="http://schemas.microsoft.com/office/powerpoint/2010/main" val="1351585830"/>
              </p:ext>
            </p:extLst>
          </p:nvPr>
        </p:nvGraphicFramePr>
        <p:xfrm>
          <a:off x="1904999" y="728515"/>
          <a:ext cx="15791889" cy="6028146"/>
        </p:xfrm>
        <a:graphic>
          <a:graphicData uri="http://schemas.openxmlformats.org/drawingml/2006/table">
            <a:tbl>
              <a:tblPr firstRow="1" firstCol="1" bandRow="1" bandCol="1">
                <a:effectLst>
                  <a:outerShdw blurRad="50800" dist="38100" dir="5400000" algn="t" rotWithShape="0">
                    <a:prstClr val="black">
                      <a:alpha val="40000"/>
                    </a:prstClr>
                  </a:outerShdw>
                  <a:reflection blurRad="6350" stA="50000" endA="300" endPos="38500" dist="50800" dir="5400000" sy="-100000" algn="bl" rotWithShape="0"/>
                </a:effectLst>
              </a:tblPr>
              <a:tblGrid>
                <a:gridCol w="10141382">
                  <a:extLst>
                    <a:ext uri="{9D8B030D-6E8A-4147-A177-3AD203B41FA5}">
                      <a16:colId xmlns:a16="http://schemas.microsoft.com/office/drawing/2014/main" val="20000"/>
                    </a:ext>
                  </a:extLst>
                </a:gridCol>
                <a:gridCol w="5650507">
                  <a:extLst>
                    <a:ext uri="{9D8B030D-6E8A-4147-A177-3AD203B41FA5}">
                      <a16:colId xmlns:a16="http://schemas.microsoft.com/office/drawing/2014/main" val="20001"/>
                    </a:ext>
                  </a:extLst>
                </a:gridCol>
              </a:tblGrid>
              <a:tr h="1334625">
                <a:tc>
                  <a:txBody>
                    <a:bodyPr/>
                    <a:lstStyle/>
                    <a:p>
                      <a:pPr algn="ctr">
                        <a:lnSpc>
                          <a:spcPct val="115000"/>
                        </a:lnSpc>
                        <a:spcAft>
                          <a:spcPts val="0"/>
                        </a:spcAft>
                      </a:pPr>
                      <a:r>
                        <a:rPr lang="vi-VN"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229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GB"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59935">
                <a:tc>
                  <a:txBody>
                    <a:bodyPr/>
                    <a:lstStyle/>
                    <a:p>
                      <a:pPr algn="just">
                        <a:lnSpc>
                          <a:spcPct val="115000"/>
                        </a:lnSpc>
                        <a:spcAft>
                          <a:spcPts val="0"/>
                        </a:spcAft>
                      </a:pPr>
                      <a:r>
                        <a:rPr lang="vi-VN" sz="4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loại và phương thức biểu đạt chính</a:t>
                      </a:r>
                      <a:endParaRPr lang="en-GB"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vi-VN"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21265">
                <a:tc>
                  <a:txBody>
                    <a:bodyPr/>
                    <a:lstStyle/>
                    <a:p>
                      <a:pPr algn="just">
                        <a:lnSpc>
                          <a:spcPct val="115000"/>
                        </a:lnSpc>
                        <a:spcAft>
                          <a:spcPts val="0"/>
                        </a:spcAft>
                      </a:pPr>
                      <a:r>
                        <a:rPr lang="en-US"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vi-VN"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GB" sz="4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vi-VN"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0" y="0"/>
            <a:ext cx="18288000" cy="101727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7" name="Group 7"/>
          <p:cNvGrpSpPr/>
          <p:nvPr/>
        </p:nvGrpSpPr>
        <p:grpSpPr>
          <a:xfrm>
            <a:off x="1752600" y="2660548"/>
            <a:ext cx="3822008" cy="6411045"/>
            <a:chOff x="0" y="-1"/>
            <a:chExt cx="5157216" cy="6316459"/>
          </a:xfrm>
        </p:grpSpPr>
        <p:sp>
          <p:nvSpPr>
            <p:cNvPr id="8" name="Freeform 8"/>
            <p:cNvSpPr/>
            <p:nvPr/>
          </p:nvSpPr>
          <p:spPr>
            <a:xfrm>
              <a:off x="0" y="-1"/>
              <a:ext cx="5157216" cy="631645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98890" y="918863"/>
              <a:ext cx="4880836" cy="4245301"/>
            </a:xfrm>
            <a:prstGeom prst="rect">
              <a:avLst/>
            </a:prstGeom>
          </p:spPr>
          <p:txBody>
            <a:bodyPr wrap="square" lIns="0" tIns="0" rIns="0" bIns="0" rtlCol="0" anchor="t">
              <a:spAutoFit/>
            </a:bodyPr>
            <a:lstStyle/>
            <a:p>
              <a:pPr algn="ctr">
                <a:lnSpc>
                  <a:spcPts val="5600"/>
                </a:lnSpc>
              </a:pPr>
              <a:r>
                <a:rPr lang="vi-VN" sz="4000" b="1" u="sng" smtClean="0">
                  <a:latin typeface="Times New Roman" panose="02020603050405020304" pitchFamily="18" charset="0"/>
                  <a:cs typeface="Times New Roman" panose="02020603050405020304" pitchFamily="18" charset="0"/>
                </a:rPr>
                <a:t>a. </a:t>
              </a:r>
              <a:r>
                <a:rPr lang="en-GB" sz="4000" b="1" u="sng" smtClean="0">
                  <a:latin typeface="Times New Roman" panose="02020603050405020304" pitchFamily="18" charset="0"/>
                  <a:cs typeface="Times New Roman" panose="02020603050405020304" pitchFamily="18" charset="0"/>
                </a:rPr>
                <a:t>Xuất xứ</a:t>
              </a:r>
              <a:endParaRPr lang="vi-VN" sz="4000" b="1">
                <a:latin typeface="Times New Roman" panose="02020603050405020304" pitchFamily="18" charset="0"/>
                <a:cs typeface="Times New Roman" panose="02020603050405020304" pitchFamily="18" charset="0"/>
              </a:endParaRPr>
            </a:p>
            <a:p>
              <a:pPr algn="just">
                <a:lnSpc>
                  <a:spcPts val="5600"/>
                </a:lnSpc>
              </a:pPr>
              <a:r>
                <a:rPr lang="en-GB" sz="4000" smtClean="0">
                  <a:latin typeface="Times New Roman" panose="02020603050405020304" pitchFamily="18" charset="0"/>
                  <a:cs typeface="Times New Roman" panose="02020603050405020304" pitchFamily="18" charset="0"/>
                </a:rPr>
                <a:t>- Theo Thi Sảnh</a:t>
              </a:r>
              <a:endParaRPr lang="vi-VN" sz="4000" smtClean="0">
                <a:latin typeface="Times New Roman" panose="02020603050405020304" pitchFamily="18" charset="0"/>
                <a:cs typeface="Times New Roman" panose="02020603050405020304" pitchFamily="18" charset="0"/>
              </a:endParaRPr>
            </a:p>
            <a:p>
              <a:pPr algn="just">
                <a:lnSpc>
                  <a:spcPts val="5600"/>
                </a:lnSpc>
              </a:pPr>
              <a:r>
                <a:rPr lang="vi-VN" sz="4000" smtClean="0">
                  <a:latin typeface="Times New Roman" panose="02020603050405020304" pitchFamily="18" charset="0"/>
                  <a:cs typeface="Times New Roman" panose="02020603050405020304" pitchFamily="18" charset="0"/>
                </a:rPr>
                <a:t>- Tạp chí Di sản văn hóa, số 8, năm 2004.</a:t>
              </a:r>
            </a:p>
            <a:p>
              <a:pPr algn="just">
                <a:lnSpc>
                  <a:spcPts val="5600"/>
                </a:lnSpc>
              </a:pPr>
              <a:endParaRPr lang="en-GB" sz="4000">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12781078" y="2688885"/>
            <a:ext cx="3898208" cy="6250401"/>
            <a:chOff x="1764138" y="0"/>
            <a:chExt cx="3393077" cy="5486400"/>
          </a:xfrm>
        </p:grpSpPr>
        <p:sp>
          <p:nvSpPr>
            <p:cNvPr id="11"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1947548" y="1005800"/>
              <a:ext cx="2890177" cy="2917688"/>
            </a:xfrm>
            <a:prstGeom prst="rect">
              <a:avLst/>
            </a:prstGeom>
          </p:spPr>
          <p:txBody>
            <a:bodyPr wrap="square" lIns="0" tIns="0" rIns="0" bIns="0" rtlCol="0" anchor="t">
              <a:spAutoFit/>
            </a:bodyPr>
            <a:lstStyle/>
            <a:p>
              <a:pPr algn="ctr"/>
              <a:r>
                <a:rPr lang="vi-VN" sz="3600" b="1" u="sng" smtClean="0">
                  <a:latin typeface="Times New Roman" panose="02020603050405020304" pitchFamily="18" charset="0"/>
                  <a:cs typeface="Times New Roman" panose="02020603050405020304" pitchFamily="18" charset="0"/>
                </a:rPr>
                <a:t>c. Đối tượng thuyết minh</a:t>
              </a:r>
            </a:p>
            <a:p>
              <a:pPr algn="ctr"/>
              <a:endParaRPr lang="vi-VN" sz="4800" smtClean="0">
                <a:latin typeface="Times New Roman" panose="02020603050405020304" pitchFamily="18" charset="0"/>
                <a:cs typeface="Times New Roman" panose="02020603050405020304" pitchFamily="18" charset="0"/>
              </a:endParaRPr>
            </a:p>
            <a:p>
              <a:pPr algn="ctr"/>
              <a:r>
                <a:rPr lang="vi-VN" sz="4800" smtClean="0">
                  <a:latin typeface="Times New Roman" panose="02020603050405020304" pitchFamily="18" charset="0"/>
                  <a:cs typeface="Times New Roman" panose="02020603050405020304" pitchFamily="18" charset="0"/>
                </a:rPr>
                <a:t>- Vịnh Hạ Long</a:t>
              </a:r>
              <a:endParaRPr lang="en-US" sz="4800">
                <a:solidFill>
                  <a:srgbClr val="00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7322188" y="2641474"/>
            <a:ext cx="4114799" cy="6477000"/>
            <a:chOff x="-95261" y="-188965"/>
            <a:chExt cx="2813961" cy="5835529"/>
          </a:xfrm>
        </p:grpSpPr>
        <p:sp>
          <p:nvSpPr>
            <p:cNvPr id="14" name="Freeform 14"/>
            <p:cNvSpPr/>
            <p:nvPr/>
          </p:nvSpPr>
          <p:spPr>
            <a:xfrm>
              <a:off x="-95261" y="-188965"/>
              <a:ext cx="2813961" cy="583552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15"/>
            <p:cNvSpPr txBox="1"/>
            <p:nvPr/>
          </p:nvSpPr>
          <p:spPr>
            <a:xfrm>
              <a:off x="-95261" y="683703"/>
              <a:ext cx="2657630" cy="4492177"/>
            </a:xfrm>
            <a:prstGeom prst="rect">
              <a:avLst/>
            </a:prstGeom>
          </p:spPr>
          <p:txBody>
            <a:bodyPr wrap="square" lIns="0" tIns="0" rIns="0" bIns="0" rtlCol="0" anchor="t">
              <a:spAutoFit/>
            </a:bodyPr>
            <a:lstStyle/>
            <a:p>
              <a:pPr algn="ctr"/>
              <a:r>
                <a:rPr lang="vi-VN" sz="3600" b="1" u="sng" smtClean="0">
                  <a:latin typeface="Times New Roman" panose="02020603050405020304" pitchFamily="18" charset="0"/>
                  <a:cs typeface="Times New Roman" panose="02020603050405020304" pitchFamily="18" charset="0"/>
                </a:rPr>
                <a:t>b. Thể loại và phương thức biểu đạt chính</a:t>
              </a:r>
            </a:p>
            <a:p>
              <a:pPr algn="ctr"/>
              <a:endParaRPr lang="vi-VN" sz="3600" b="1" smtClean="0">
                <a:latin typeface="Times New Roman" panose="02020603050405020304" pitchFamily="18" charset="0"/>
                <a:cs typeface="Times New Roman" panose="02020603050405020304" pitchFamily="18" charset="0"/>
              </a:endParaRPr>
            </a:p>
            <a:p>
              <a:pPr marL="571500" indent="-571500" algn="ctr">
                <a:buFontTx/>
                <a:buChar char="-"/>
              </a:pPr>
              <a:r>
                <a:rPr lang="vi-VN" sz="3600" smtClean="0">
                  <a:latin typeface="Times New Roman" panose="02020603050405020304" pitchFamily="18" charset="0"/>
                  <a:cs typeface="Times New Roman" panose="02020603050405020304" pitchFamily="18" charset="0"/>
                </a:rPr>
                <a:t>Thể loại: Văn bản thông tin</a:t>
              </a:r>
            </a:p>
            <a:p>
              <a:pPr marL="571500" indent="-571500" algn="ctr">
                <a:buFontTx/>
                <a:buChar char="-"/>
              </a:pPr>
              <a:r>
                <a:rPr lang="vi-VN" sz="3600" smtClean="0">
                  <a:latin typeface="Times New Roman" panose="02020603050405020304" pitchFamily="18" charset="0"/>
                  <a:cs typeface="Times New Roman" panose="02020603050405020304" pitchFamily="18" charset="0"/>
                </a:rPr>
                <a:t>Phương thức biểu đạt chính: Thuyết minh</a:t>
              </a:r>
              <a:endParaRPr lang="en-GB" sz="3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745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6"/>
          <p:cNvSpPr/>
          <p:nvPr/>
        </p:nvSpPr>
        <p:spPr>
          <a:xfrm>
            <a:off x="48070" y="25677"/>
            <a:ext cx="18224690" cy="10261324"/>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15240" y="2567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1625032" y="192858"/>
            <a:ext cx="9524999" cy="144479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102338" y="279212"/>
            <a:ext cx="9347140" cy="1107996"/>
          </a:xfrm>
          <a:prstGeom prst="rect">
            <a:avLst/>
          </a:prstGeom>
        </p:spPr>
        <p:txBody>
          <a:bodyPr wrap="square" lIns="0" tIns="0" rIns="0" bIns="0" rtlCol="0" anchor="t">
            <a:spAutoFit/>
          </a:bodyPr>
          <a:lstStyle/>
          <a:p>
            <a:r>
              <a:rPr lang="vi-VN" sz="7200" b="1" dirty="0" smtClean="0">
                <a:solidFill>
                  <a:schemeClr val="bg1"/>
                </a:solidFill>
                <a:latin typeface="Times New Roman" panose="02020603050405020304" pitchFamily="18" charset="0"/>
                <a:cs typeface="Times New Roman" panose="02020603050405020304" pitchFamily="18" charset="0"/>
              </a:rPr>
              <a:t>Bố cục của </a:t>
            </a:r>
            <a:r>
              <a:rPr lang="en-GB" sz="7200" b="1" dirty="0" err="1" smtClean="0">
                <a:solidFill>
                  <a:schemeClr val="bg1"/>
                </a:solidFill>
                <a:latin typeface="Times New Roman" panose="02020603050405020304" pitchFamily="18" charset="0"/>
                <a:cs typeface="Times New Roman" panose="02020603050405020304" pitchFamily="18" charset="0"/>
              </a:rPr>
              <a:t>văn</a:t>
            </a:r>
            <a:r>
              <a:rPr lang="en-GB" sz="7200" b="1" dirty="0" smtClean="0">
                <a:solidFill>
                  <a:schemeClr val="bg1"/>
                </a:solidFill>
                <a:latin typeface="Times New Roman" panose="02020603050405020304" pitchFamily="18" charset="0"/>
                <a:cs typeface="Times New Roman" panose="02020603050405020304" pitchFamily="18" charset="0"/>
              </a:rPr>
              <a:t> </a:t>
            </a:r>
            <a:r>
              <a:rPr lang="en-GB" sz="7200" b="1" dirty="0" err="1" smtClean="0">
                <a:solidFill>
                  <a:schemeClr val="bg1"/>
                </a:solidFill>
                <a:latin typeface="Times New Roman" panose="02020603050405020304" pitchFamily="18" charset="0"/>
                <a:cs typeface="Times New Roman" panose="02020603050405020304" pitchFamily="18" charset="0"/>
              </a:rPr>
              <a:t>bản</a:t>
            </a:r>
            <a:endParaRPr lang="en-GB" sz="7200" dirty="0">
              <a:solidFill>
                <a:schemeClr val="bg1"/>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71174" y="3543300"/>
            <a:ext cx="3650324" cy="6411045"/>
            <a:chOff x="0" y="-1"/>
            <a:chExt cx="5157216" cy="6316459"/>
          </a:xfrm>
        </p:grpSpPr>
        <p:sp>
          <p:nvSpPr>
            <p:cNvPr id="8" name="Freeform 8"/>
            <p:cNvSpPr/>
            <p:nvPr/>
          </p:nvSpPr>
          <p:spPr>
            <a:xfrm>
              <a:off x="0" y="-1"/>
              <a:ext cx="5157216" cy="631645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179082" y="2019860"/>
              <a:ext cx="4880836" cy="3537751"/>
            </a:xfrm>
            <a:prstGeom prst="rect">
              <a:avLst/>
            </a:prstGeom>
          </p:spPr>
          <p:txBody>
            <a:bodyPr wrap="square" lIns="0" tIns="0" rIns="0" bIns="0" rtlCol="0" anchor="t">
              <a:spAutoFit/>
            </a:bodyPr>
            <a:lstStyle/>
            <a:p>
              <a:pPr algn="ctr">
                <a:lnSpc>
                  <a:spcPts val="5600"/>
                </a:lnSpc>
              </a:pPr>
              <a:r>
                <a:rPr lang="vi-VN" sz="4000" smtClean="0">
                  <a:latin typeface="Times New Roman" panose="02020603050405020304" pitchFamily="18" charset="0"/>
                  <a:cs typeface="Times New Roman" panose="02020603050405020304" pitchFamily="18" charset="0"/>
                </a:rPr>
                <a:t>P1: Nêu </a:t>
              </a:r>
              <a:r>
                <a:rPr lang="vi-VN" sz="4000">
                  <a:latin typeface="Times New Roman" panose="02020603050405020304" pitchFamily="18" charset="0"/>
                  <a:cs typeface="Times New Roman" panose="02020603050405020304" pitchFamily="18" charset="0"/>
                </a:rPr>
                <a:t>thời gian và địa điểm ghi nhận </a:t>
              </a:r>
              <a:r>
                <a:rPr lang="vi-VN" sz="4000" smtClean="0">
                  <a:latin typeface="Times New Roman" panose="02020603050405020304" pitchFamily="18" charset="0"/>
                  <a:cs typeface="Times New Roman" panose="02020603050405020304" pitchFamily="18" charset="0"/>
                </a:rPr>
                <a:t>giá trị của vịnh </a:t>
              </a:r>
              <a:r>
                <a:rPr lang="vi-VN" sz="4000">
                  <a:latin typeface="Times New Roman" panose="02020603050405020304" pitchFamily="18" charset="0"/>
                  <a:cs typeface="Times New Roman" panose="02020603050405020304" pitchFamily="18" charset="0"/>
                </a:rPr>
                <a:t>Hạ </a:t>
              </a:r>
              <a:r>
                <a:rPr lang="vi-VN" sz="4000" smtClean="0">
                  <a:latin typeface="Times New Roman" panose="02020603050405020304" pitchFamily="18" charset="0"/>
                  <a:cs typeface="Times New Roman" panose="02020603050405020304" pitchFamily="18" charset="0"/>
                </a:rPr>
                <a:t>Long </a:t>
              </a:r>
            </a:p>
          </p:txBody>
        </p:sp>
      </p:grpSp>
      <p:grpSp>
        <p:nvGrpSpPr>
          <p:cNvPr id="10" name="Group 10"/>
          <p:cNvGrpSpPr/>
          <p:nvPr/>
        </p:nvGrpSpPr>
        <p:grpSpPr>
          <a:xfrm>
            <a:off x="9554774" y="3966654"/>
            <a:ext cx="3784504" cy="6250401"/>
            <a:chOff x="1764138" y="0"/>
            <a:chExt cx="3393077" cy="5486400"/>
          </a:xfrm>
        </p:grpSpPr>
        <p:sp>
          <p:nvSpPr>
            <p:cNvPr id="11"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2013389" y="2013777"/>
              <a:ext cx="2890177" cy="1458844"/>
            </a:xfrm>
            <a:prstGeom prst="rect">
              <a:avLst/>
            </a:prstGeom>
          </p:spPr>
          <p:txBody>
            <a:bodyPr wrap="square" lIns="0" tIns="0" rIns="0" bIns="0" rtlCol="0" anchor="t">
              <a:spAutoFit/>
            </a:bodyPr>
            <a:lstStyle/>
            <a:p>
              <a:pPr algn="ctr"/>
              <a:r>
                <a:rPr lang="vi-VN" sz="3600" smtClean="0">
                  <a:latin typeface="Times New Roman" panose="02020603050405020304" pitchFamily="18" charset="0"/>
                  <a:cs typeface="Times New Roman" panose="02020603050405020304" pitchFamily="18" charset="0"/>
                </a:rPr>
                <a:t>P3: Cảnh </a:t>
              </a:r>
              <a:r>
                <a:rPr lang="vi-VN" sz="3600">
                  <a:latin typeface="Times New Roman" panose="02020603050405020304" pitchFamily="18" charset="0"/>
                  <a:cs typeface="Times New Roman" panose="02020603050405020304" pitchFamily="18" charset="0"/>
                </a:rPr>
                <a:t>quan biến đổi theo góc nhìn thời </a:t>
              </a:r>
              <a:r>
                <a:rPr lang="vi-VN" sz="3600" smtClean="0">
                  <a:latin typeface="Times New Roman" panose="02020603050405020304" pitchFamily="18" charset="0"/>
                  <a:cs typeface="Times New Roman" panose="02020603050405020304" pitchFamily="18" charset="0"/>
                </a:rPr>
                <a:t>gian</a:t>
              </a:r>
              <a:endParaRPr lang="en-US" sz="4800">
                <a:solidFill>
                  <a:srgbClr val="00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4734433" y="1930676"/>
            <a:ext cx="3926906" cy="6477000"/>
            <a:chOff x="-96120" y="-188965"/>
            <a:chExt cx="2814820" cy="5835529"/>
          </a:xfrm>
        </p:grpSpPr>
        <p:sp>
          <p:nvSpPr>
            <p:cNvPr id="14" name="Freeform 14"/>
            <p:cNvSpPr/>
            <p:nvPr/>
          </p:nvSpPr>
          <p:spPr>
            <a:xfrm>
              <a:off x="-95261" y="-188965"/>
              <a:ext cx="2813961" cy="5835529"/>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TextBox 15"/>
            <p:cNvSpPr txBox="1"/>
            <p:nvPr/>
          </p:nvSpPr>
          <p:spPr>
            <a:xfrm>
              <a:off x="-96120" y="1458439"/>
              <a:ext cx="2657630" cy="1996523"/>
            </a:xfrm>
            <a:prstGeom prst="rect">
              <a:avLst/>
            </a:prstGeom>
          </p:spPr>
          <p:txBody>
            <a:bodyPr wrap="square" lIns="0" tIns="0" rIns="0" bIns="0" rtlCol="0" anchor="t">
              <a:spAutoFit/>
            </a:bodyPr>
            <a:lstStyle/>
            <a:p>
              <a:pPr algn="ctr"/>
              <a:r>
                <a:rPr lang="vi-VN" sz="3600" smtClean="0">
                  <a:latin typeface="Times New Roman" panose="02020603050405020304" pitchFamily="18" charset="0"/>
                  <a:cs typeface="Times New Roman" panose="02020603050405020304" pitchFamily="18" charset="0"/>
                </a:rPr>
                <a:t>P2: Vịnh Hạ Long </a:t>
              </a:r>
              <a:r>
                <a:rPr lang="vi-VN" sz="3600">
                  <a:latin typeface="Times New Roman" panose="02020603050405020304" pitchFamily="18" charset="0"/>
                  <a:cs typeface="Times New Roman" panose="02020603050405020304" pitchFamily="18" charset="0"/>
                </a:rPr>
                <a:t>là tác phẩm nghệ thuật thiên nhiên hoành </a:t>
              </a:r>
              <a:r>
                <a:rPr lang="vi-VN" sz="3600" smtClean="0">
                  <a:latin typeface="Times New Roman" panose="02020603050405020304" pitchFamily="18" charset="0"/>
                  <a:cs typeface="Times New Roman" panose="02020603050405020304" pitchFamily="18" charset="0"/>
                </a:rPr>
                <a:t>tráng</a:t>
              </a:r>
              <a:endParaRPr lang="en-GB" sz="3600">
                <a:latin typeface="Times New Roman" panose="02020603050405020304" pitchFamily="18" charset="0"/>
                <a:cs typeface="Times New Roman" panose="02020603050405020304" pitchFamily="18" charset="0"/>
              </a:endParaRPr>
            </a:p>
          </p:txBody>
        </p:sp>
      </p:grpSp>
      <p:grpSp>
        <p:nvGrpSpPr>
          <p:cNvPr id="16" name="Group 10"/>
          <p:cNvGrpSpPr/>
          <p:nvPr/>
        </p:nvGrpSpPr>
        <p:grpSpPr>
          <a:xfrm>
            <a:off x="14232713" y="418099"/>
            <a:ext cx="3735696" cy="6250401"/>
            <a:chOff x="1764138" y="0"/>
            <a:chExt cx="3393077" cy="5486400"/>
          </a:xfrm>
        </p:grpSpPr>
        <p:sp>
          <p:nvSpPr>
            <p:cNvPr id="17" name="Freeform 11"/>
            <p:cNvSpPr/>
            <p:nvPr/>
          </p:nvSpPr>
          <p:spPr>
            <a:xfrm>
              <a:off x="1764138" y="0"/>
              <a:ext cx="3393077" cy="5486400"/>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TextBox 12"/>
            <p:cNvSpPr txBox="1"/>
            <p:nvPr/>
          </p:nvSpPr>
          <p:spPr>
            <a:xfrm>
              <a:off x="2035526" y="2203263"/>
              <a:ext cx="2890177" cy="1945125"/>
            </a:xfrm>
            <a:prstGeom prst="rect">
              <a:avLst/>
            </a:prstGeom>
          </p:spPr>
          <p:txBody>
            <a:bodyPr wrap="square" lIns="0" tIns="0" rIns="0" bIns="0" rtlCol="0" anchor="t">
              <a:spAutoFit/>
            </a:bodyPr>
            <a:lstStyle/>
            <a:p>
              <a:pPr algn="ctr"/>
              <a:r>
                <a:rPr lang="vi-VN" sz="3600" smtClean="0">
                  <a:latin typeface="Times New Roman" panose="02020603050405020304" pitchFamily="18" charset="0"/>
                  <a:cs typeface="Times New Roman" panose="02020603050405020304" pitchFamily="18" charset="0"/>
                </a:rPr>
                <a:t>P4: Hệ </a:t>
              </a:r>
              <a:r>
                <a:rPr lang="vi-VN" sz="3600">
                  <a:latin typeface="Times New Roman" panose="02020603050405020304" pitchFamily="18" charset="0"/>
                  <a:cs typeface="Times New Roman" panose="02020603050405020304" pitchFamily="18" charset="0"/>
                </a:rPr>
                <a:t>thống hang </a:t>
              </a:r>
              <a:r>
                <a:rPr lang="vi-VN" sz="3600" smtClean="0">
                  <a:latin typeface="Times New Roman" panose="02020603050405020304" pitchFamily="18" charset="0"/>
                  <a:cs typeface="Times New Roman" panose="02020603050405020304" pitchFamily="18" charset="0"/>
                </a:rPr>
                <a:t>động như những lâu đài bí ẩn</a:t>
              </a:r>
              <a:endParaRPr lang="vi-VN" sz="36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241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a:off x="-176811" y="1609170"/>
            <a:ext cx="4805836" cy="5628935"/>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2"/>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3"/>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4">
              <a:extLst>
                <a:ext uri="{96DAC541-7B7A-43D3-8B79-37D633B846F1}">
                  <asvg:svgBlip xmlns="" xmlns:asvg="http://schemas.microsoft.com/office/drawing/2016/SVG/main" r:embed="rId14"/>
                </a:ext>
              </a:extLst>
            </a:blip>
            <a:stretch>
              <a:fillRect/>
            </a:stretch>
          </a:blipFill>
        </p:spPr>
      </p:sp>
      <p:sp>
        <p:nvSpPr>
          <p:cNvPr id="27" name="Rectangle 26"/>
          <p:cNvSpPr/>
          <p:nvPr/>
        </p:nvSpPr>
        <p:spPr>
          <a:xfrm>
            <a:off x="6989230" y="1150690"/>
            <a:ext cx="4717958" cy="871008"/>
          </a:xfrm>
          <a:prstGeom prst="rect">
            <a:avLst/>
          </a:prstGeom>
        </p:spPr>
        <p:txBody>
          <a:bodyPr wrap="none">
            <a:spAutoFit/>
          </a:bodyPr>
          <a:lstStyle/>
          <a:p>
            <a:pPr algn="just">
              <a:lnSpc>
                <a:spcPct val="115000"/>
              </a:lnSpc>
              <a:spcAft>
                <a:spcPts val="0"/>
              </a:spcAft>
              <a:tabLst>
                <a:tab pos="1533525" algn="l"/>
              </a:tabLst>
            </a:pPr>
            <a:r>
              <a:rPr lang="vi-VN"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4400" b="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Ý nghĩa nhan đề</a:t>
            </a:r>
            <a:endParaRPr lang="en-GB" sz="4400">
              <a:effectLst/>
              <a:latin typeface="Times New Roman" panose="02020603050405020304" pitchFamily="18" charset="0"/>
              <a:ea typeface="Times New Roman" panose="02020603050405020304" pitchFamily="18" charset="0"/>
            </a:endParaRPr>
          </a:p>
        </p:txBody>
      </p:sp>
      <p:sp>
        <p:nvSpPr>
          <p:cNvPr id="31" name="Rectangle 30"/>
          <p:cNvSpPr/>
          <p:nvPr/>
        </p:nvSpPr>
        <p:spPr>
          <a:xfrm>
            <a:off x="4878950" y="3618460"/>
            <a:ext cx="12149480" cy="678327"/>
          </a:xfrm>
          <a:prstGeom prst="rect">
            <a:avLst/>
          </a:prstGeom>
        </p:spPr>
        <p:txBody>
          <a:bodyPr wrap="none">
            <a:spAutoFit/>
          </a:bodyPr>
          <a:lstStyle/>
          <a:p>
            <a:pPr algn="just">
              <a:lnSpc>
                <a:spcPct val="115000"/>
              </a:lnSpc>
              <a:spcAft>
                <a:spcPts val="0"/>
              </a:spcAft>
              <a:tabLst>
                <a:tab pos="1533525" algn="l"/>
              </a:tabLst>
            </a:pPr>
            <a:r>
              <a:rPr lang="vi-VN" sz="3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Vịnh Hạ Long – một kì quan thiên nhiên độc đáo và tuyệt mĩ</a:t>
            </a:r>
            <a:endParaRPr lang="en-GB" sz="3600" dirty="0">
              <a:solidFill>
                <a:srgbClr val="002060"/>
              </a:solidFill>
              <a:effectLst/>
              <a:latin typeface="Times New Roman" panose="02020603050405020304" pitchFamily="18" charset="0"/>
              <a:ea typeface="Times New Roman" panose="02020603050405020304" pitchFamily="18" charset="0"/>
            </a:endParaRPr>
          </a:p>
        </p:txBody>
      </p:sp>
      <p:cxnSp>
        <p:nvCxnSpPr>
          <p:cNvPr id="32" name="Straight Connector 31"/>
          <p:cNvCxnSpPr/>
          <p:nvPr/>
        </p:nvCxnSpPr>
        <p:spPr>
          <a:xfrm>
            <a:off x="9288247" y="4296787"/>
            <a:ext cx="36338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106400" y="4296787"/>
            <a:ext cx="13799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392400" y="4296787"/>
            <a:ext cx="13799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917729" y="5205507"/>
            <a:ext cx="14231781" cy="743473"/>
          </a:xfrm>
          <a:prstGeom prst="rect">
            <a:avLst/>
          </a:prstGeom>
        </p:spPr>
        <p:txBody>
          <a:bodyPr wrap="none">
            <a:spAutoFit/>
          </a:bodyPr>
          <a:lstStyle/>
          <a:p>
            <a:pPr algn="just">
              <a:lnSpc>
                <a:spcPct val="115000"/>
              </a:lnSpc>
              <a:spcAft>
                <a:spcPts val="0"/>
              </a:spcAft>
              <a:tabLst>
                <a:tab pos="1533525" algn="l"/>
              </a:tabLst>
            </a:pPr>
            <a:r>
              <a:rPr lang="vi-VN" sz="4000" b="1" dirty="0" smtClean="0">
                <a:latin typeface="Times New Roman" panose="02020603050405020304" pitchFamily="18" charset="0"/>
                <a:ea typeface="Times New Roman" panose="02020603050405020304" pitchFamily="18" charset="0"/>
                <a:cs typeface="Times New Roman" panose="02020603050405020304" pitchFamily="18" charset="0"/>
              </a:rPr>
              <a:t>=&gt; Nêu giá trị nổi bật của danh lam thắng cảnh được giới thiệu. </a:t>
            </a:r>
            <a:endParaRPr lang="en-GB" sz="40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8"/>
          <p:cNvSpPr/>
          <p:nvPr/>
        </p:nvSpPr>
        <p:spPr>
          <a:xfrm>
            <a:off x="14486360" y="642018"/>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2">
              <a:extLst>
                <a:ext uri="{96DAC541-7B7A-43D3-8B79-37D633B846F1}">
                  <asvg:svgBlip xmlns="" xmlns:asvg="http://schemas.microsoft.com/office/drawing/2016/SVG/main" r:embed="rId14"/>
                </a:ext>
              </a:extLst>
            </a:blip>
            <a:stretch>
              <a:fillRect/>
            </a:stretch>
          </a:blipFill>
        </p:spPr>
      </p:sp>
      <p:sp>
        <p:nvSpPr>
          <p:cNvPr id="70" name="Freeform 4"/>
          <p:cNvSpPr/>
          <p:nvPr/>
        </p:nvSpPr>
        <p:spPr>
          <a:xfrm>
            <a:off x="13293648" y="4272459"/>
            <a:ext cx="4350476" cy="495187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30" name="Rectangle 29"/>
          <p:cNvSpPr/>
          <p:nvPr/>
        </p:nvSpPr>
        <p:spPr>
          <a:xfrm>
            <a:off x="2092775" y="119491"/>
            <a:ext cx="14230306" cy="8737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just">
              <a:lnSpc>
                <a:spcPct val="115000"/>
              </a:lnSpc>
              <a:spcAft>
                <a:spcPts val="0"/>
              </a:spcAft>
            </a:pP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4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 triển khai ý tưởng và thông tin trong văn bản</a:t>
            </a:r>
            <a:endParaRPr lang="en-GB" sz="4800" dirty="0">
              <a:solidFill>
                <a:srgbClr val="FF0000"/>
              </a:solidFill>
              <a:latin typeface="Times New Roman" panose="02020603050405020304" pitchFamily="18" charset="0"/>
              <a:ea typeface="Times New Roman" panose="02020603050405020304" pitchFamily="18" charset="0"/>
            </a:endParaRPr>
          </a:p>
        </p:txBody>
      </p:sp>
      <p:sp>
        <p:nvSpPr>
          <p:cNvPr id="31" name="Rectangle 30"/>
          <p:cNvSpPr/>
          <p:nvPr/>
        </p:nvSpPr>
        <p:spPr>
          <a:xfrm>
            <a:off x="1586572" y="1108821"/>
            <a:ext cx="15435672" cy="582621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15000"/>
              </a:lnSpc>
              <a:spcAft>
                <a:spcPts val="0"/>
              </a:spcAft>
            </a:pPr>
            <a:r>
              <a:rPr lang="en-US" sz="5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smtClean="0">
                <a:latin typeface="Times New Roman" panose="02020603050405020304" pitchFamily="18" charset="0"/>
                <a:ea typeface="Times New Roman" panose="02020603050405020304" pitchFamily="18" charset="0"/>
                <a:cs typeface="Times New Roman" panose="02020603050405020304" pitchFamily="18" charset="0"/>
              </a:rPr>
              <a:t>Thông tin được triển khai theo trình tự không gian và thời gian</a:t>
            </a:r>
          </a:p>
          <a:p>
            <a:pPr marL="685800" indent="-685800" algn="just">
              <a:lnSpc>
                <a:spcPct val="115000"/>
              </a:lnSpc>
              <a:spcAft>
                <a:spcPts val="0"/>
              </a:spcAft>
              <a:buFont typeface="Symbol" panose="05050102010706020507" pitchFamily="18" charset="2"/>
              <a:buChar char="Þ"/>
            </a:pPr>
            <a:r>
              <a:rPr lang="vi-VN" sz="5400" dirty="0" smtClean="0">
                <a:latin typeface="Times New Roman" panose="02020603050405020304" pitchFamily="18" charset="0"/>
                <a:ea typeface="Times New Roman" panose="02020603050405020304" pitchFamily="18" charset="0"/>
                <a:cs typeface="Times New Roman" panose="02020603050405020304" pitchFamily="18" charset="0"/>
              </a:rPr>
              <a:t>Làm nổi bật những giá trị và cảnh sắc độc đáo và tuyệt mĩ của Vịnh Hạ Long.</a:t>
            </a:r>
          </a:p>
          <a:p>
            <a:pPr marL="685800" indent="-685800" algn="just">
              <a:lnSpc>
                <a:spcPct val="115000"/>
              </a:lnSpc>
              <a:spcAft>
                <a:spcPts val="0"/>
              </a:spcAft>
              <a:buFont typeface="Symbol" panose="05050102010706020507" pitchFamily="18" charset="2"/>
              <a:buChar char="Þ"/>
            </a:pPr>
            <a:r>
              <a:rPr lang="vi-VN" sz="5400" dirty="0" smtClean="0">
                <a:latin typeface="Times New Roman" panose="02020603050405020304" pitchFamily="18" charset="0"/>
                <a:ea typeface="Times New Roman" panose="02020603050405020304" pitchFamily="18" charset="0"/>
                <a:cs typeface="Times New Roman" panose="02020603050405020304" pitchFamily="18" charset="0"/>
              </a:rPr>
              <a:t>Thể hiện niềm tự hào, trân trọng, ngợi ca của người viết đối với danh lam thắng cảnh của đất nước.</a:t>
            </a:r>
            <a:endParaRPr lang="en-GB" sz="5400" dirty="0">
              <a:latin typeface="Times New Roman" panose="02020603050405020304" pitchFamily="18" charset="0"/>
              <a:ea typeface="Times New Roman" panose="02020603050405020304" pitchFamily="18" charset="0"/>
            </a:endParaRPr>
          </a:p>
        </p:txBody>
      </p:sp>
      <p:pic>
        <p:nvPicPr>
          <p:cNvPr id="72" name="Picture 71"/>
          <p:cNvPicPr>
            <a:picLocks noChangeAspect="1"/>
          </p:cNvPicPr>
          <p:nvPr/>
        </p:nvPicPr>
        <p:blipFill>
          <a:blip r:embed="rId15"/>
          <a:stretch>
            <a:fillRect/>
          </a:stretch>
        </p:blipFill>
        <p:spPr>
          <a:xfrm rot="348572" flipH="1">
            <a:off x="14496622" y="7914923"/>
            <a:ext cx="3259357" cy="2383685"/>
          </a:xfrm>
          <a:prstGeom prst="rect">
            <a:avLst/>
          </a:prstGeom>
        </p:spPr>
      </p:pic>
      <p:grpSp>
        <p:nvGrpSpPr>
          <p:cNvPr id="3" name="Group 3"/>
          <p:cNvGrpSpPr>
            <a:grpSpLocks noChangeAspect="1"/>
          </p:cNvGrpSpPr>
          <p:nvPr/>
        </p:nvGrpSpPr>
        <p:grpSpPr>
          <a:xfrm>
            <a:off x="28390" y="6337314"/>
            <a:ext cx="3324410" cy="3893784"/>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16"/>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17"/>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grpSp>
        <p:nvGrpSpPr>
          <p:cNvPr id="47" name="Group 3"/>
          <p:cNvGrpSpPr>
            <a:grpSpLocks noChangeAspect="1"/>
          </p:cNvGrpSpPr>
          <p:nvPr/>
        </p:nvGrpSpPr>
        <p:grpSpPr>
          <a:xfrm>
            <a:off x="13209994" y="6387823"/>
            <a:ext cx="4454044" cy="3407364"/>
            <a:chOff x="-859155" y="0"/>
            <a:chExt cx="5390515" cy="5353050"/>
          </a:xfrm>
        </p:grpSpPr>
        <p:sp>
          <p:nvSpPr>
            <p:cNvPr id="50"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51"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52"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53"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54" name="Freeform 10"/>
            <p:cNvSpPr/>
            <p:nvPr/>
          </p:nvSpPr>
          <p:spPr>
            <a:xfrm>
              <a:off x="0" y="0"/>
              <a:ext cx="0" cy="0"/>
            </a:xfrm>
            <a:custGeom>
              <a:avLst/>
              <a:gdLst/>
              <a:ahLst/>
              <a:cxnLst/>
              <a:rect l="l" t="t" r="r" b="b"/>
              <a:pathLst>
                <a:path/>
              </a:pathLst>
            </a:custGeom>
            <a:solidFill>
              <a:srgbClr val="FFFFFF"/>
            </a:solidFill>
          </p:spPr>
        </p:sp>
        <p:sp>
          <p:nvSpPr>
            <p:cNvPr id="55"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56"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57"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58"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59" name="Freeform 15"/>
            <p:cNvSpPr/>
            <p:nvPr/>
          </p:nvSpPr>
          <p:spPr>
            <a:xfrm>
              <a:off x="-859155" y="92710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60" name="Freeform 16"/>
            <p:cNvSpPr/>
            <p:nvPr/>
          </p:nvSpPr>
          <p:spPr>
            <a:xfrm>
              <a:off x="-668021" y="1117601"/>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17"/>
              <a:stretch>
                <a:fillRect l="-35536" r="-35536"/>
              </a:stretch>
            </a:blipFill>
          </p:spPr>
        </p:sp>
        <p:sp>
          <p:nvSpPr>
            <p:cNvPr id="61"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62"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63"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64"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65" name="Freeform 21"/>
            <p:cNvSpPr/>
            <p:nvPr/>
          </p:nvSpPr>
          <p:spPr>
            <a:xfrm>
              <a:off x="0" y="0"/>
              <a:ext cx="0" cy="0"/>
            </a:xfrm>
            <a:custGeom>
              <a:avLst/>
              <a:gdLst/>
              <a:ahLst/>
              <a:cxnLst/>
              <a:rect l="l" t="t" r="r" b="b"/>
              <a:pathLst>
                <a:path/>
              </a:pathLst>
            </a:custGeom>
            <a:solidFill>
              <a:srgbClr val="FFFFFF"/>
            </a:solidFill>
          </p:spPr>
        </p:sp>
        <p:sp>
          <p:nvSpPr>
            <p:cNvPr id="66"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67"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68"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69"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Tree>
    <p:extLst>
      <p:ext uri="{BB962C8B-B14F-4D97-AF65-F5344CB8AC3E}">
        <p14:creationId xmlns:p14="http://schemas.microsoft.com/office/powerpoint/2010/main" val="39053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 calcmode="lin" valueType="num">
                                      <p:cBhvr additive="base">
                                        <p:cTn id="1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 calcmode="lin" valueType="num">
                                      <p:cBhvr additive="base">
                                        <p:cTn id="20"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 calcmode="lin" valueType="num">
                                      <p:cBhvr additive="base">
                                        <p:cTn id="26"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28390" y="6819900"/>
            <a:ext cx="2912391" cy="3411198"/>
            <a:chOff x="0" y="0"/>
            <a:chExt cx="4597400" cy="5384800"/>
          </a:xfrm>
        </p:grpSpPr>
        <p:sp>
          <p:nvSpPr>
            <p:cNvPr id="4" name="Freeform 4"/>
            <p:cNvSpPr/>
            <p:nvPr/>
          </p:nvSpPr>
          <p:spPr>
            <a:xfrm>
              <a:off x="350520" y="69850"/>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877570" y="289560"/>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5621000" y="-24813"/>
            <a:ext cx="2636583" cy="105351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 xmlns:asvg="http://schemas.microsoft.com/office/drawing/2016/SVG/main" r:embed="rId14"/>
                </a:ext>
              </a:extLst>
            </a:blip>
            <a:stretch>
              <a:fillRect/>
            </a:stretch>
          </a:blipFill>
        </p:spPr>
      </p:sp>
      <p:sp>
        <p:nvSpPr>
          <p:cNvPr id="30" name="Rectangle 29"/>
          <p:cNvSpPr/>
          <p:nvPr/>
        </p:nvSpPr>
        <p:spPr>
          <a:xfrm>
            <a:off x="5906132" y="119491"/>
            <a:ext cx="6603603" cy="106907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lgn="just">
              <a:lnSpc>
                <a:spcPct val="115000"/>
              </a:lnSpc>
              <a:spcAft>
                <a:spcPts val="0"/>
              </a:spcAft>
            </a:pPr>
            <a:r>
              <a:rPr lang="vi-VN" sz="6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Thông tin chi tiết</a:t>
            </a:r>
            <a:endParaRPr lang="en-GB" sz="6000" dirty="0">
              <a:solidFill>
                <a:srgbClr val="FF0000"/>
              </a:solidFill>
              <a:latin typeface="Times New Roman" panose="02020603050405020304" pitchFamily="18" charset="0"/>
              <a:ea typeface="Times New Roman" panose="02020603050405020304" pitchFamily="18" charset="0"/>
            </a:endParaRPr>
          </a:p>
        </p:txBody>
      </p:sp>
      <p:sp>
        <p:nvSpPr>
          <p:cNvPr id="31" name="Rectangle 30"/>
          <p:cNvSpPr/>
          <p:nvPr/>
        </p:nvSpPr>
        <p:spPr>
          <a:xfrm>
            <a:off x="0" y="1271980"/>
            <a:ext cx="18362128" cy="971356"/>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15000"/>
              </a:lnSpc>
              <a:spcAft>
                <a:spcPts val="0"/>
              </a:spcAft>
            </a:pPr>
            <a:r>
              <a:rPr lang="vi-VN" sz="5400" b="1" dirty="0" smtClean="0">
                <a:latin typeface="Times New Roman" panose="02020603050405020304" pitchFamily="18" charset="0"/>
                <a:ea typeface="Times New Roman" panose="02020603050405020304" pitchFamily="18" charset="0"/>
                <a:cs typeface="Times New Roman" panose="02020603050405020304" pitchFamily="18" charset="0"/>
              </a:rPr>
              <a:t>a. Thời </a:t>
            </a:r>
            <a:r>
              <a:rPr lang="vi-VN" sz="5400" b="1" dirty="0">
                <a:latin typeface="Times New Roman" panose="02020603050405020304" pitchFamily="18" charset="0"/>
                <a:ea typeface="Times New Roman" panose="02020603050405020304" pitchFamily="18" charset="0"/>
                <a:cs typeface="Times New Roman" panose="02020603050405020304" pitchFamily="18" charset="0"/>
              </a:rPr>
              <a:t>gian và địa điểm ghi nhận giá trị của v</a:t>
            </a:r>
            <a:r>
              <a:rPr lang="vi-VN" sz="5400" b="1" dirty="0" smtClean="0">
                <a:latin typeface="Times New Roman" panose="02020603050405020304" pitchFamily="18" charset="0"/>
                <a:ea typeface="Times New Roman" panose="02020603050405020304" pitchFamily="18" charset="0"/>
                <a:cs typeface="Times New Roman" panose="02020603050405020304" pitchFamily="18" charset="0"/>
              </a:rPr>
              <a:t>ịnh </a:t>
            </a:r>
            <a:r>
              <a:rPr lang="vi-VN" sz="5400" b="1" dirty="0">
                <a:latin typeface="Times New Roman" panose="02020603050405020304" pitchFamily="18" charset="0"/>
                <a:ea typeface="Times New Roman" panose="02020603050405020304" pitchFamily="18" charset="0"/>
                <a:cs typeface="Times New Roman" panose="02020603050405020304" pitchFamily="18" charset="0"/>
              </a:rPr>
              <a:t>Hạ Long </a:t>
            </a:r>
          </a:p>
        </p:txBody>
      </p:sp>
      <p:sp>
        <p:nvSpPr>
          <p:cNvPr id="71" name="Freeform 10"/>
          <p:cNvSpPr/>
          <p:nvPr/>
        </p:nvSpPr>
        <p:spPr>
          <a:xfrm>
            <a:off x="5286502" y="11097827"/>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5">
              <a:extLst>
                <a:ext uri="{96DAC541-7B7A-43D3-8B79-37D633B846F1}">
                  <asvg:svgBlip xmlns:asvg="http://schemas.microsoft.com/office/drawing/2016/SVG/main" xmlns="" r:embed="rId12"/>
                </a:ext>
              </a:extLst>
            </a:blip>
            <a:stretch>
              <a:fillRect/>
            </a:stretch>
          </a:blipFill>
        </p:spPr>
      </p:sp>
      <p:sp>
        <p:nvSpPr>
          <p:cNvPr id="73" name="Freeform 12"/>
          <p:cNvSpPr/>
          <p:nvPr/>
        </p:nvSpPr>
        <p:spPr>
          <a:xfrm>
            <a:off x="6987578" y="12642653"/>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6">
              <a:extLst>
                <a:ext uri="{96DAC541-7B7A-43D3-8B79-37D633B846F1}">
                  <asvg:svgBlip xmlns:asvg="http://schemas.microsoft.com/office/drawing/2016/SVG/main" xmlns="" r:embed="rId10"/>
                </a:ext>
              </a:extLst>
            </a:blip>
            <a:stretch>
              <a:fillRect/>
            </a:stretch>
          </a:blipFill>
        </p:spPr>
      </p:sp>
      <p:pic>
        <p:nvPicPr>
          <p:cNvPr id="74" name="Picture 24"/>
          <p:cNvPicPr>
            <a:picLocks noChangeAspect="1"/>
          </p:cNvPicPr>
          <p:nvPr/>
        </p:nvPicPr>
        <p:blipFill>
          <a:blip r:embed="rId17"/>
          <a:srcRect/>
          <a:stretch>
            <a:fillRect/>
          </a:stretch>
        </p:blipFill>
        <p:spPr>
          <a:xfrm>
            <a:off x="5841653" y="11652978"/>
            <a:ext cx="495969" cy="495969"/>
          </a:xfrm>
          <a:prstGeom prst="rect">
            <a:avLst/>
          </a:prstGeom>
        </p:spPr>
      </p:pic>
      <p:sp>
        <p:nvSpPr>
          <p:cNvPr id="78" name="Rectangle 77"/>
          <p:cNvSpPr/>
          <p:nvPr/>
        </p:nvSpPr>
        <p:spPr>
          <a:xfrm>
            <a:off x="6281678" y="2351120"/>
            <a:ext cx="5724644" cy="1047979"/>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Times New Roman" panose="02020603050405020304" pitchFamily="18" charset="0"/>
                <a:cs typeface="Times New Roman" panose="02020603050405020304" pitchFamily="18" charset="0"/>
              </a:rPr>
              <a:t>PHIẾU HỌC TẬP </a:t>
            </a:r>
            <a:r>
              <a:rPr lang="vi-VN" sz="5400" b="1" smtClean="0">
                <a:solidFill>
                  <a:srgbClr val="FF0000"/>
                </a:solidFill>
                <a:latin typeface="iCiel Baliho Script" pitchFamily="50" charset="-93"/>
                <a:ea typeface="Times New Roman" panose="02020603050405020304" pitchFamily="18" charset="0"/>
                <a:cs typeface="Times New Roman" panose="02020603050405020304" pitchFamily="18" charset="0"/>
              </a:rPr>
              <a:t>02</a:t>
            </a:r>
            <a:endParaRPr lang="en-GB" sz="4800">
              <a:effectLst/>
              <a:latin typeface="iCiel Baliho Script" pitchFamily="50" charset="-93"/>
              <a:ea typeface="Times New Roman" panose="02020603050405020304" pitchFamily="18" charset="0"/>
            </a:endParaRPr>
          </a:p>
        </p:txBody>
      </p:sp>
      <p:graphicFrame>
        <p:nvGraphicFramePr>
          <p:cNvPr id="79" name="Table 78"/>
          <p:cNvGraphicFramePr>
            <a:graphicFrameLocks noGrp="1"/>
          </p:cNvGraphicFramePr>
          <p:nvPr>
            <p:extLst>
              <p:ext uri="{D42A27DB-BD31-4B8C-83A1-F6EECF244321}">
                <p14:modId xmlns:p14="http://schemas.microsoft.com/office/powerpoint/2010/main" val="2373465828"/>
              </p:ext>
            </p:extLst>
          </p:nvPr>
        </p:nvGraphicFramePr>
        <p:xfrm>
          <a:off x="2345431" y="3544219"/>
          <a:ext cx="15180569" cy="6115663"/>
        </p:xfrm>
        <a:graphic>
          <a:graphicData uri="http://schemas.openxmlformats.org/drawingml/2006/table">
            <a:tbl>
              <a:tblPr firstRow="1" firstCol="1" bandRow="1"/>
              <a:tblGrid>
                <a:gridCol w="3299054">
                  <a:extLst>
                    <a:ext uri="{9D8B030D-6E8A-4147-A177-3AD203B41FA5}">
                      <a16:colId xmlns:a16="http://schemas.microsoft.com/office/drawing/2014/main" val="20000"/>
                    </a:ext>
                  </a:extLst>
                </a:gridCol>
                <a:gridCol w="11881515">
                  <a:extLst>
                    <a:ext uri="{9D8B030D-6E8A-4147-A177-3AD203B41FA5}">
                      <a16:colId xmlns:a16="http://schemas.microsoft.com/office/drawing/2014/main" val="20002"/>
                    </a:ext>
                  </a:extLst>
                </a:gridCol>
              </a:tblGrid>
              <a:tr h="1515167">
                <a:tc gridSpan="2">
                  <a:txBody>
                    <a:bodyPr/>
                    <a:lstStyle/>
                    <a:p>
                      <a:pPr algn="ctr">
                        <a:lnSpc>
                          <a:spcPct val="115000"/>
                        </a:lnSpc>
                        <a:spcAft>
                          <a:spcPts val="0"/>
                        </a:spcAft>
                      </a:pPr>
                      <a:r>
                        <a:rPr lang="pt-BR"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địa điểm và những đánh giá chung về giá trị của vịnh Hạ Long</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1014418">
                <a:tc>
                  <a:txBody>
                    <a:bodyPr/>
                    <a:lstStyle/>
                    <a:p>
                      <a:pPr>
                        <a:lnSpc>
                          <a:spcPct val="115000"/>
                        </a:lnSpc>
                        <a:spcAft>
                          <a:spcPts val="0"/>
                        </a:spcAft>
                      </a:pPr>
                      <a:r>
                        <a:rPr lang="pt-BR"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69555">
                <a:tc>
                  <a:txBody>
                    <a:bodyPr/>
                    <a:lstStyle/>
                    <a:p>
                      <a:pP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pt-BR"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4682">
                <a:tc>
                  <a:txBody>
                    <a:bodyPr/>
                    <a:lstStyle/>
                    <a:p>
                      <a:pP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 điểm</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pt-BR"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21841">
                <a:tc>
                  <a:txBody>
                    <a:bodyPr/>
                    <a:lstStyle/>
                    <a:p>
                      <a:pP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đánh giá</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pt-BR"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40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9077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 calcmode="lin" valueType="num">
                                      <p:cBhvr additive="base">
                                        <p:cTn id="14"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1000"/>
                                        <p:tgtEl>
                                          <p:spTgt spid="78"/>
                                        </p:tgtEl>
                                      </p:cBhvr>
                                    </p:animEffect>
                                    <p:anim calcmode="lin" valueType="num">
                                      <p:cBhvr>
                                        <p:cTn id="21" dur="1000" fill="hold"/>
                                        <p:tgtEl>
                                          <p:spTgt spid="78"/>
                                        </p:tgtEl>
                                        <p:attrNameLst>
                                          <p:attrName>ppt_x</p:attrName>
                                        </p:attrNameLst>
                                      </p:cBhvr>
                                      <p:tavLst>
                                        <p:tav tm="0">
                                          <p:val>
                                            <p:strVal val="#ppt_x"/>
                                          </p:val>
                                        </p:tav>
                                        <p:tav tm="100000">
                                          <p:val>
                                            <p:strVal val="#ppt_x"/>
                                          </p:val>
                                        </p:tav>
                                      </p:tavLst>
                                    </p:anim>
                                    <p:anim calcmode="lin" valueType="num">
                                      <p:cBhvr>
                                        <p:cTn id="2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barn(inVertical)">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sp>
        <p:nvSpPr>
          <p:cNvPr id="38" name="Freeform 38"/>
          <p:cNvSpPr/>
          <p:nvPr/>
        </p:nvSpPr>
        <p:spPr>
          <a:xfrm>
            <a:off x="15621000" y="-24813"/>
            <a:ext cx="2636583" cy="1053513"/>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71" name="Freeform 10"/>
          <p:cNvSpPr/>
          <p:nvPr/>
        </p:nvSpPr>
        <p:spPr>
          <a:xfrm>
            <a:off x="5286502" y="11097827"/>
            <a:ext cx="555151" cy="555151"/>
          </a:xfrm>
          <a:custGeom>
            <a:avLst/>
            <a:gdLst/>
            <a:ahLst/>
            <a:cxnLst/>
            <a:rect l="l" t="t" r="r" b="b"/>
            <a:pathLst>
              <a:path w="555151" h="555151">
                <a:moveTo>
                  <a:pt x="0" y="0"/>
                </a:moveTo>
                <a:lnTo>
                  <a:pt x="555151" y="0"/>
                </a:lnTo>
                <a:lnTo>
                  <a:pt x="555151" y="555151"/>
                </a:lnTo>
                <a:lnTo>
                  <a:pt x="0" y="555151"/>
                </a:lnTo>
                <a:lnTo>
                  <a:pt x="0" y="0"/>
                </a:lnTo>
                <a:close/>
              </a:path>
            </a:pathLst>
          </a:custGeom>
          <a:blipFill>
            <a:blip r:embed="rId15">
              <a:extLst>
                <a:ext uri="{96DAC541-7B7A-43D3-8B79-37D633B846F1}">
                  <asvg:svgBlip xmlns:asvg="http://schemas.microsoft.com/office/drawing/2016/SVG/main" xmlns="" r:embed="rId12"/>
                </a:ext>
              </a:extLst>
            </a:blip>
            <a:stretch>
              <a:fillRect/>
            </a:stretch>
          </a:blipFill>
        </p:spPr>
      </p:sp>
      <p:sp>
        <p:nvSpPr>
          <p:cNvPr id="73" name="Freeform 12"/>
          <p:cNvSpPr/>
          <p:nvPr/>
        </p:nvSpPr>
        <p:spPr>
          <a:xfrm>
            <a:off x="6987578" y="12642653"/>
            <a:ext cx="730800" cy="982738"/>
          </a:xfrm>
          <a:custGeom>
            <a:avLst/>
            <a:gdLst/>
            <a:ahLst/>
            <a:cxnLst/>
            <a:rect l="l" t="t" r="r" b="b"/>
            <a:pathLst>
              <a:path w="730800" h="982738">
                <a:moveTo>
                  <a:pt x="0" y="0"/>
                </a:moveTo>
                <a:lnTo>
                  <a:pt x="730800" y="0"/>
                </a:lnTo>
                <a:lnTo>
                  <a:pt x="730800" y="982738"/>
                </a:lnTo>
                <a:lnTo>
                  <a:pt x="0" y="982738"/>
                </a:lnTo>
                <a:lnTo>
                  <a:pt x="0" y="0"/>
                </a:lnTo>
                <a:close/>
              </a:path>
            </a:pathLst>
          </a:custGeom>
          <a:blipFill>
            <a:blip r:embed="rId16">
              <a:extLst>
                <a:ext uri="{96DAC541-7B7A-43D3-8B79-37D633B846F1}">
                  <asvg:svgBlip xmlns:asvg="http://schemas.microsoft.com/office/drawing/2016/SVG/main" xmlns="" r:embed="rId10"/>
                </a:ext>
              </a:extLst>
            </a:blip>
            <a:stretch>
              <a:fillRect/>
            </a:stretch>
          </a:blipFill>
        </p:spPr>
      </p:sp>
      <p:pic>
        <p:nvPicPr>
          <p:cNvPr id="74" name="Picture 24"/>
          <p:cNvPicPr>
            <a:picLocks noChangeAspect="1"/>
          </p:cNvPicPr>
          <p:nvPr/>
        </p:nvPicPr>
        <p:blipFill>
          <a:blip r:embed="rId17"/>
          <a:srcRect/>
          <a:stretch>
            <a:fillRect/>
          </a:stretch>
        </p:blipFill>
        <p:spPr>
          <a:xfrm>
            <a:off x="5841653" y="11652978"/>
            <a:ext cx="495969" cy="495969"/>
          </a:xfrm>
          <a:prstGeom prst="rect">
            <a:avLst/>
          </a:prstGeom>
        </p:spPr>
      </p:pic>
      <p:graphicFrame>
        <p:nvGraphicFramePr>
          <p:cNvPr id="79" name="Table 78"/>
          <p:cNvGraphicFramePr>
            <a:graphicFrameLocks noGrp="1"/>
          </p:cNvGraphicFramePr>
          <p:nvPr>
            <p:extLst>
              <p:ext uri="{D42A27DB-BD31-4B8C-83A1-F6EECF244321}">
                <p14:modId xmlns:p14="http://schemas.microsoft.com/office/powerpoint/2010/main" val="2476499326"/>
              </p:ext>
            </p:extLst>
          </p:nvPr>
        </p:nvGraphicFramePr>
        <p:xfrm>
          <a:off x="114300" y="0"/>
          <a:ext cx="18059400" cy="10337113"/>
        </p:xfrm>
        <a:graphic>
          <a:graphicData uri="http://schemas.openxmlformats.org/drawingml/2006/table">
            <a:tbl>
              <a:tblPr firstRow="1" firstCol="1" bandRow="1"/>
              <a:tblGrid>
                <a:gridCol w="2959338">
                  <a:extLst>
                    <a:ext uri="{9D8B030D-6E8A-4147-A177-3AD203B41FA5}">
                      <a16:colId xmlns:a16="http://schemas.microsoft.com/office/drawing/2014/main" val="20000"/>
                    </a:ext>
                  </a:extLst>
                </a:gridCol>
                <a:gridCol w="15100062">
                  <a:extLst>
                    <a:ext uri="{9D8B030D-6E8A-4147-A177-3AD203B41FA5}">
                      <a16:colId xmlns:a16="http://schemas.microsoft.com/office/drawing/2014/main" val="20002"/>
                    </a:ext>
                  </a:extLst>
                </a:gridCol>
              </a:tblGrid>
              <a:tr h="1066799">
                <a:tc gridSpan="2">
                  <a:txBody>
                    <a:bodyPr/>
                    <a:lstStyle/>
                    <a:p>
                      <a:pPr algn="ctr">
                        <a:lnSpc>
                          <a:spcPct val="115000"/>
                        </a:lnSpc>
                        <a:spcAft>
                          <a:spcPts val="0"/>
                        </a:spcAft>
                      </a:pPr>
                      <a:r>
                        <a:rPr lang="pt-BR"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vi-VN"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 địa điểm và những đánh giá chung về giá trị của vịnh Hạ Long</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1230198">
                <a:tc>
                  <a:txBody>
                    <a:bodyPr/>
                    <a:lstStyle/>
                    <a:p>
                      <a:pPr algn="ctr">
                        <a:lnSpc>
                          <a:spcPct val="115000"/>
                        </a:lnSpc>
                        <a:spcAft>
                          <a:spcPts val="0"/>
                        </a:spcAft>
                      </a:pPr>
                      <a:r>
                        <a:rPr lang="pt-BR"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40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pt-BR" sz="400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tìm hiểu</a:t>
                      </a:r>
                      <a:endParaRPr lang="en-GB"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71438">
                <a:tc>
                  <a:txBody>
                    <a:bodyPr/>
                    <a:lstStyle/>
                    <a:p>
                      <a:pPr algn="ct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GB"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 giờ 17 phút ngày 14 tháng 12 năm 1994 </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54235">
                <a:tc>
                  <a:txBody>
                    <a:bodyPr/>
                    <a:lstStyle/>
                    <a:p>
                      <a:pPr algn="ct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 điểm</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vi-VN" sz="40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Khách sạn du lịch Lơ Me-ri-điêng (Le Meridien) nổi tiếng thành phố Phu-kẹt (Phuket) – miền nam Thái Lan.</a:t>
                      </a:r>
                      <a:endParaRPr lang="en-GB"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09865">
                <a:tc>
                  <a:txBody>
                    <a:bodyPr/>
                    <a:lstStyle/>
                    <a:p>
                      <a:pPr algn="ctr">
                        <a:lnSpc>
                          <a:spcPct val="115000"/>
                        </a:lnSpc>
                        <a:spcAft>
                          <a:spcPts val="0"/>
                        </a:spcAft>
                      </a:pPr>
                      <a:r>
                        <a:rPr lang="vi-VN" sz="40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 đánh giá</a:t>
                      </a:r>
                      <a:endParaRPr lang="en-GB"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vi-VN" sz="40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 sản thiên nhiên thế giới.</a:t>
                      </a:r>
                    </a:p>
                    <a:p>
                      <a:pPr algn="l">
                        <a:lnSpc>
                          <a:spcPct val="115000"/>
                        </a:lnSpc>
                        <a:spcAft>
                          <a:spcPts val="0"/>
                        </a:spcAft>
                      </a:pPr>
                      <a:r>
                        <a:rPr lang="vi-VN" sz="40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Giêm Tho-sen – GĐ Tổ chức Bảo tồn Thiên nhiên Quốc tế (IUCN):</a:t>
                      </a:r>
                      <a:r>
                        <a:rPr lang="vi-VN" sz="40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i="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ngọn núi đá nhô lên từ mặt nước Hạ Long là một cảnh độc đáo tự nhiên với một sự tuyệt mĩ của thiên nhiên ưu đãi, đặc biệt là các di sản khảo cổ. Nó xứng đáng được bảo quản và ghi vào di sản thế giới theo tiêu chuẩn một Di sản thiên nhiên.” </a:t>
                      </a:r>
                    </a:p>
                    <a:p>
                      <a:pPr algn="l">
                        <a:lnSpc>
                          <a:spcPct val="115000"/>
                        </a:lnSpc>
                        <a:spcAft>
                          <a:spcPts val="0"/>
                        </a:spcAft>
                      </a:pPr>
                      <a:r>
                        <a:rPr lang="vi-VN" sz="4000" i="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Nguyễn Trãi: Bài </a:t>
                      </a:r>
                      <a:r>
                        <a:rPr lang="vi-VN" sz="4000" i="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Vân Đồn.</a:t>
                      </a:r>
                      <a:endParaRPr lang="en-GB" sz="4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176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7" name="Freeform 7"/>
          <p:cNvSpPr/>
          <p:nvPr/>
        </p:nvSpPr>
        <p:spPr>
          <a:xfrm rot="-5400000">
            <a:off x="2230692" y="-1659194"/>
            <a:ext cx="8797417" cy="13258800"/>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 xmlns:asvg="http://schemas.microsoft.com/office/drawing/2016/SVG/main" r:embed="rId4"/>
                </a:ext>
              </a:extLst>
            </a:blip>
            <a:stretch>
              <a:fillRect l="-519" r="-519"/>
            </a:stretch>
          </a:blipFill>
        </p:spPr>
      </p:sp>
      <p:sp>
        <p:nvSpPr>
          <p:cNvPr id="8" name="Freeform 8"/>
          <p:cNvSpPr/>
          <p:nvPr/>
        </p:nvSpPr>
        <p:spPr>
          <a:xfrm>
            <a:off x="13625700" y="543836"/>
            <a:ext cx="4295400" cy="7685102"/>
          </a:xfrm>
          <a:custGeom>
            <a:avLst/>
            <a:gdLst/>
            <a:ahLst/>
            <a:cxnLst/>
            <a:rect l="l" t="t" r="r" b="b"/>
            <a:pathLst>
              <a:path w="4905573" h="5218695">
                <a:moveTo>
                  <a:pt x="0" y="0"/>
                </a:moveTo>
                <a:lnTo>
                  <a:pt x="4905573" y="0"/>
                </a:lnTo>
                <a:lnTo>
                  <a:pt x="4905573" y="5218695"/>
                </a:lnTo>
                <a:lnTo>
                  <a:pt x="0" y="52186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1" name="TextBox 11"/>
          <p:cNvSpPr txBox="1"/>
          <p:nvPr/>
        </p:nvSpPr>
        <p:spPr>
          <a:xfrm>
            <a:off x="13643741" y="2015551"/>
            <a:ext cx="4009347" cy="5909310"/>
          </a:xfrm>
          <a:prstGeom prst="rect">
            <a:avLst/>
          </a:prstGeom>
        </p:spPr>
        <p:txBody>
          <a:bodyPr lIns="0" tIns="0" rIns="0" bIns="0" rtlCol="0" anchor="t">
            <a:spAutoFit/>
          </a:bodyPr>
          <a:lstStyle/>
          <a:p>
            <a:pPr algn="ctr"/>
            <a:r>
              <a:rPr lang="vi-VN" sz="5400" b="1" i="1" smtClean="0">
                <a:solidFill>
                  <a:srgbClr val="FF0000"/>
                </a:solidFill>
                <a:latin typeface="+mj-lt"/>
              </a:rPr>
              <a:t>b.</a:t>
            </a:r>
            <a:r>
              <a:rPr lang="vi-VN" sz="5400" b="1" i="1">
                <a:solidFill>
                  <a:srgbClr val="FF0000"/>
                </a:solidFill>
                <a:latin typeface="Times New Roman" panose="02020603050405020304" pitchFamily="18" charset="0"/>
                <a:cs typeface="Times New Roman" panose="02020603050405020304" pitchFamily="18" charset="0"/>
              </a:rPr>
              <a:t> Vịnh Hạ Long là tác phẩm nghệ thuật thiên nhiên hoành tráng</a:t>
            </a:r>
            <a:endParaRPr lang="en-GB" sz="5400" b="1" i="1">
              <a:solidFill>
                <a:srgbClr val="FF0000"/>
              </a:solidFill>
              <a:latin typeface="Times New Roman" panose="02020603050405020304" pitchFamily="18" charset="0"/>
              <a:cs typeface="Times New Roman" panose="02020603050405020304" pitchFamily="18" charset="0"/>
            </a:endParaRPr>
          </a:p>
          <a:p>
            <a:pPr algn="ctr"/>
            <a:r>
              <a:rPr lang="vi-VN" sz="6000" b="1" smtClean="0">
                <a:latin typeface="+mj-lt"/>
              </a:rPr>
              <a:t> </a:t>
            </a:r>
            <a:endParaRPr lang="en-US" sz="5400">
              <a:solidFill>
                <a:srgbClr val="000000"/>
              </a:solidFill>
              <a:latin typeface="+mj-lt"/>
            </a:endParaRPr>
          </a:p>
        </p:txBody>
      </p:sp>
      <p:grpSp>
        <p:nvGrpSpPr>
          <p:cNvPr id="12" name="Group 12"/>
          <p:cNvGrpSpPr/>
          <p:nvPr/>
        </p:nvGrpSpPr>
        <p:grpSpPr>
          <a:xfrm>
            <a:off x="-548671" y="8549709"/>
            <a:ext cx="2382434" cy="2508718"/>
            <a:chOff x="0" y="0"/>
            <a:chExt cx="3176579" cy="3344957"/>
          </a:xfrm>
        </p:grpSpPr>
        <p:sp>
          <p:nvSpPr>
            <p:cNvPr id="13" name="Freeform 1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Freeform 1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7" name="Freeform 17"/>
          <p:cNvSpPr/>
          <p:nvPr/>
        </p:nvSpPr>
        <p:spPr>
          <a:xfrm rot="5790298" flipH="1">
            <a:off x="15316419" y="6887781"/>
            <a:ext cx="4658070" cy="4741038"/>
          </a:xfrm>
          <a:custGeom>
            <a:avLst/>
            <a:gdLst/>
            <a:ahLst/>
            <a:cxnLst/>
            <a:rect l="l" t="t" r="r" b="b"/>
            <a:pathLst>
              <a:path w="4658070" h="4741038">
                <a:moveTo>
                  <a:pt x="4658070" y="0"/>
                </a:moveTo>
                <a:lnTo>
                  <a:pt x="0" y="0"/>
                </a:lnTo>
                <a:lnTo>
                  <a:pt x="0" y="4741038"/>
                </a:lnTo>
                <a:lnTo>
                  <a:pt x="4658070" y="4741038"/>
                </a:lnTo>
                <a:lnTo>
                  <a:pt x="465807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Rectangle 17"/>
          <p:cNvSpPr/>
          <p:nvPr/>
        </p:nvSpPr>
        <p:spPr>
          <a:xfrm>
            <a:off x="1447801" y="902043"/>
            <a:ext cx="11232066" cy="1366528"/>
          </a:xfrm>
          <a:prstGeom prst="rect">
            <a:avLst/>
          </a:prstGeom>
        </p:spPr>
        <p:txBody>
          <a:bodyPr wrap="square">
            <a:spAutoFit/>
          </a:bodyPr>
          <a:lstStyle/>
          <a:p>
            <a:pPr algn="just">
              <a:lnSpc>
                <a:spcPct val="115000"/>
              </a:lnSpc>
              <a:spcAft>
                <a:spcPts val="0"/>
              </a:spcAft>
            </a:pP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tác phẩm nghệ thuật tạo hình kì vĩ của tạo hóa, kết hợp hài hòa giữa điêu khắc và hội họa.</a:t>
            </a:r>
            <a:endParaRPr lang="en-GB" sz="360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1447801" y="2286351"/>
            <a:ext cx="11125198" cy="1366528"/>
          </a:xfrm>
          <a:prstGeom prst="rect">
            <a:avLst/>
          </a:prstGeom>
        </p:spPr>
        <p:txBody>
          <a:bodyPr wrap="square">
            <a:spAutoFit/>
          </a:bodyPr>
          <a:lstStyle/>
          <a:p>
            <a:pPr algn="just">
              <a:lnSpc>
                <a:spcPct val="115000"/>
              </a:lnSpc>
              <a:spcAft>
                <a:spcPts val="0"/>
              </a:spcAft>
            </a:pPr>
            <a:r>
              <a:rPr lang="vi-VN" sz="3600">
                <a:latin typeface="Times New Roman" panose="02020603050405020304" pitchFamily="18" charset="0"/>
                <a:ea typeface="Times New Roman" panose="02020603050405020304" pitchFamily="18" charset="0"/>
                <a:cs typeface="Times New Roman" panose="02020603050405020304" pitchFamily="18" charset="0"/>
              </a:rPr>
              <a:t>-</a:t>
            </a:r>
            <a:r>
              <a:rPr lang="vi-VN" sz="3600" smtClean="0">
                <a:latin typeface="Times New Roman" panose="02020603050405020304" pitchFamily="18" charset="0"/>
                <a:ea typeface="Times New Roman" panose="02020603050405020304" pitchFamily="18" charset="0"/>
                <a:cs typeface="Times New Roman" panose="02020603050405020304" pitchFamily="18" charset="0"/>
              </a:rPr>
              <a:t> Hàng nghìn đảo đá muôn hình muôn vẻ, tựa tấm thảm xanh lộng lẫy, lấp lánh vô số châu ngọc.</a:t>
            </a:r>
            <a:endParaRPr lang="en-GB" sz="360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1447801" y="6150603"/>
            <a:ext cx="11232065" cy="2003625"/>
          </a:xfrm>
          <a:prstGeom prst="rect">
            <a:avLst/>
          </a:prstGeom>
        </p:spPr>
        <p:txBody>
          <a:bodyPr wrap="square">
            <a:spAutoFit/>
          </a:bodyPr>
          <a:lstStyle/>
          <a:p>
            <a:pPr algn="just">
              <a:lnSpc>
                <a:spcPct val="115000"/>
              </a:lnSpc>
              <a:spcAft>
                <a:spcPts val="0"/>
              </a:spcAft>
            </a:pPr>
            <a:r>
              <a:rPr lang="vi-VN"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tượng chạm khắc quanh chân đảo có nhiều hình dáng kì lạ, tầng tầng lớp lớp, trông xa tựa bức phù điêu uốn lượn . </a:t>
            </a:r>
            <a:endParaRPr lang="en-GB" sz="360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1447800" y="7891772"/>
            <a:ext cx="11232066" cy="1366528"/>
          </a:xfrm>
          <a:prstGeom prst="rect">
            <a:avLst/>
          </a:prstGeom>
        </p:spPr>
        <p:txBody>
          <a:bodyPr wrap="square">
            <a:spAutoFit/>
          </a:bodyPr>
          <a:lstStyle/>
          <a:p>
            <a:pPr algn="just">
              <a:lnSpc>
                <a:spcPct val="115000"/>
              </a:lnSpc>
              <a:spcAft>
                <a:spcPts val="0"/>
              </a:spcAft>
            </a:pPr>
            <a:r>
              <a:rPr lang="vi-VN" sz="3600" smtClean="0">
                <a:effectLst/>
                <a:latin typeface="Times New Roman" panose="02020603050405020304" pitchFamily="18" charset="0"/>
                <a:ea typeface="Times New Roman" panose="02020603050405020304" pitchFamily="18" charset="0"/>
              </a:rPr>
              <a:t>- Mặt vịnh Hạ Long chỗ mênh mông khoáng đạt, chỗ thắt lại như ao, vũng, chỗ bị kẹp giữa hai triền đảo...</a:t>
            </a:r>
            <a:endParaRPr lang="en-GB" sz="360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447802" y="3640925"/>
            <a:ext cx="11104878" cy="2640723"/>
          </a:xfrm>
          <a:prstGeom prst="rect">
            <a:avLst/>
          </a:prstGeom>
        </p:spPr>
        <p:txBody>
          <a:bodyPr wrap="square">
            <a:spAutoFit/>
          </a:bodyPr>
          <a:lstStyle/>
          <a:p>
            <a:pPr algn="just">
              <a:lnSpc>
                <a:spcPct val="115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 Đảo Hạ Long là thế giới sống động với những sinh linh ẩn hiện trong biết bao hình hài bí ẩn bằng đá.</a:t>
            </a:r>
          </a:p>
          <a:p>
            <a:pPr algn="just">
              <a:lnSpc>
                <a:spcPct val="115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smtClean="0">
                <a:effectLst/>
                <a:latin typeface="Times New Roman" panose="02020603050405020304" pitchFamily="18" charset="0"/>
                <a:ea typeface="Times New Roman" panose="02020603050405020304" pitchFamily="18" charset="0"/>
                <a:cs typeface="Times New Roman" panose="02020603050405020304" pitchFamily="18" charset="0"/>
              </a:rPr>
              <a:t> Các đảo đá đều có nội tâm, đều có suy nghĩ, khát vọng và hoài niệm về quá khứ như những sinh linh.</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4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fad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P spid="21"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 y="13716"/>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86200" y="6515100"/>
            <a:ext cx="11055993" cy="415248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85325" y="770137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443320" y="8167736"/>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607142" y="8148491"/>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46528" y="7726633"/>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8" name="Freeform 18"/>
          <p:cNvSpPr/>
          <p:nvPr/>
        </p:nvSpPr>
        <p:spPr>
          <a:xfrm>
            <a:off x="13486493" y="8379989"/>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r:embed="rId8">
              <a:extLst>
                <a:ext uri="{96DAC541-7B7A-43D3-8B79-37D633B846F1}">
                  <asvg:svgBlip xmlns="" xmlns:asvg="http://schemas.microsoft.com/office/drawing/2016/SVG/main" r:embed="rId12"/>
                </a:ext>
              </a:extLst>
            </a:blip>
            <a:stretch>
              <a:fillRect/>
            </a:stretch>
          </a:blipFill>
        </p:spPr>
      </p:sp>
      <p:sp>
        <p:nvSpPr>
          <p:cNvPr id="29" name="Freeform 29"/>
          <p:cNvSpPr/>
          <p:nvPr/>
        </p:nvSpPr>
        <p:spPr>
          <a:xfrm flipH="1">
            <a:off x="1218446" y="792629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r:embed="rId8">
              <a:extLst>
                <a:ext uri="{96DAC541-7B7A-43D3-8B79-37D633B846F1}">
                  <asvg:svgBlip xmlns="" xmlns:asvg="http://schemas.microsoft.com/office/drawing/2016/SVG/main" r:embed="rId12"/>
                </a:ext>
              </a:extLst>
            </a:blip>
            <a:stretch>
              <a:fillRect/>
            </a:stretch>
          </a:blipFill>
        </p:spPr>
      </p:sp>
      <p:sp>
        <p:nvSpPr>
          <p:cNvPr id="14" name="TextBox 11"/>
          <p:cNvSpPr txBox="1"/>
          <p:nvPr/>
        </p:nvSpPr>
        <p:spPr>
          <a:xfrm>
            <a:off x="436826" y="313953"/>
            <a:ext cx="10588477" cy="9048631"/>
          </a:xfrm>
          <a:prstGeom prst="rect">
            <a:avLst/>
          </a:prstGeom>
          <a:solidFill>
            <a:schemeClr val="bg1"/>
          </a:solidFill>
        </p:spPr>
        <p:txBody>
          <a:bodyPr wrap="square" lIns="0" tIns="0" rIns="0" bIns="0" rtlCol="0" anchor="t">
            <a:spAutoFit/>
          </a:bodyPr>
          <a:lstStyle/>
          <a:p>
            <a:r>
              <a:rPr lang="vi-VN" sz="3600" b="1" i="1" dirty="0" smtClean="0">
                <a:latin typeface="+mj-lt"/>
              </a:rPr>
              <a:t>* Nghệ thuật:</a:t>
            </a:r>
          </a:p>
          <a:p>
            <a:pPr marL="685800" indent="-685800">
              <a:buFontTx/>
              <a:buChar char="-"/>
            </a:pPr>
            <a:r>
              <a:rPr lang="vi-VN" sz="4000" dirty="0" smtClean="0">
                <a:latin typeface="+mj-lt"/>
              </a:rPr>
              <a:t>So sánh: </a:t>
            </a:r>
          </a:p>
          <a:p>
            <a:r>
              <a:rPr lang="vi-VN" sz="4000" dirty="0" smtClean="0">
                <a:latin typeface="+mj-lt"/>
              </a:rPr>
              <a:t>+ ...tựa tấm thảm xanh lộng lẫy...</a:t>
            </a:r>
          </a:p>
          <a:p>
            <a:r>
              <a:rPr lang="vi-VN" sz="4000" dirty="0" smtClean="0">
                <a:latin typeface="+mj-lt"/>
              </a:rPr>
              <a:t>+... tựa bức phù điêu uốn lượn quanh chân đảo...</a:t>
            </a:r>
          </a:p>
          <a:p>
            <a:r>
              <a:rPr lang="vi-VN" sz="4000" dirty="0" smtClean="0">
                <a:latin typeface="+mj-lt"/>
              </a:rPr>
              <a:t>+ Có đảo hình trụ tứ giác... như...</a:t>
            </a:r>
          </a:p>
          <a:p>
            <a:r>
              <a:rPr lang="vi-VN" sz="4000" dirty="0" smtClean="0">
                <a:latin typeface="+mj-lt"/>
              </a:rPr>
              <a:t>+ Có đảo cong cong giống...</a:t>
            </a:r>
          </a:p>
          <a:p>
            <a:pPr marL="685800" indent="-685800">
              <a:buFontTx/>
              <a:buChar char="-"/>
            </a:pPr>
            <a:r>
              <a:rPr lang="vi-VN" sz="4000" dirty="0" smtClean="0">
                <a:latin typeface="+mj-lt"/>
              </a:rPr>
              <a:t>Nhân hóa: </a:t>
            </a:r>
          </a:p>
          <a:p>
            <a:r>
              <a:rPr lang="vi-VN" sz="4000" dirty="0" smtClean="0">
                <a:latin typeface="+mj-lt"/>
              </a:rPr>
              <a:t>+... biển cả đã cần cù chạm khắc vào chân đảo nhiều hình dáng kì lạ,...</a:t>
            </a:r>
          </a:p>
          <a:p>
            <a:r>
              <a:rPr lang="vi-VN" sz="4000" dirty="0" smtClean="0">
                <a:latin typeface="+mj-lt"/>
              </a:rPr>
              <a:t>+ Nhiều chân đảo trở nên mảnh khảnh,...</a:t>
            </a:r>
          </a:p>
          <a:p>
            <a:r>
              <a:rPr lang="vi-VN" sz="4000" dirty="0" smtClean="0">
                <a:latin typeface="+mj-lt"/>
              </a:rPr>
              <a:t>- Liệt kê: </a:t>
            </a:r>
          </a:p>
          <a:p>
            <a:r>
              <a:rPr lang="vi-VN" sz="4000" dirty="0" smtClean="0">
                <a:latin typeface="+mj-lt"/>
              </a:rPr>
              <a:t>Các đảo, các hình dáng đảo trên vịnh Hạ Long.</a:t>
            </a:r>
          </a:p>
          <a:p>
            <a:r>
              <a:rPr lang="vi-VN" sz="4000" dirty="0" smtClean="0">
                <a:latin typeface="+mj-lt"/>
              </a:rPr>
              <a:t>- Kết hợp thuyết minh + miêu tả + biểu cảm.</a:t>
            </a:r>
          </a:p>
          <a:p>
            <a:pPr algn="ctr"/>
            <a:endParaRPr lang="en-GB" sz="3600" i="1" dirty="0">
              <a:latin typeface="Times New Roman" panose="02020603050405020304" pitchFamily="18" charset="0"/>
              <a:cs typeface="Times New Roman" panose="02020603050405020304" pitchFamily="18" charset="0"/>
            </a:endParaRPr>
          </a:p>
          <a:p>
            <a:pPr algn="ctr"/>
            <a:r>
              <a:rPr lang="vi-VN" sz="3600" dirty="0" smtClean="0">
                <a:latin typeface="+mj-lt"/>
              </a:rPr>
              <a:t> </a:t>
            </a:r>
            <a:endParaRPr lang="en-US" sz="3600" dirty="0">
              <a:latin typeface="+mj-lt"/>
            </a:endParaRPr>
          </a:p>
        </p:txBody>
      </p:sp>
      <p:sp>
        <p:nvSpPr>
          <p:cNvPr id="3" name="Right Brace 2"/>
          <p:cNvSpPr/>
          <p:nvPr/>
        </p:nvSpPr>
        <p:spPr>
          <a:xfrm>
            <a:off x="10983347" y="1275524"/>
            <a:ext cx="1066800" cy="6331636"/>
          </a:xfrm>
          <a:prstGeom prst="rightBrace">
            <a:avLst/>
          </a:prstGeom>
          <a:ln w="57150">
            <a:solidFill>
              <a:schemeClr val="bg1"/>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 name="TextBox 11"/>
          <p:cNvSpPr txBox="1"/>
          <p:nvPr/>
        </p:nvSpPr>
        <p:spPr>
          <a:xfrm>
            <a:off x="12396894" y="1248310"/>
            <a:ext cx="5711645" cy="6093976"/>
          </a:xfrm>
          <a:prstGeom prst="rect">
            <a:avLst/>
          </a:prstGeom>
          <a:solidFill>
            <a:schemeClr val="bg1"/>
          </a:solidFill>
        </p:spPr>
        <p:txBody>
          <a:bodyPr wrap="square" lIns="0" tIns="0" rIns="0" bIns="0" rtlCol="0" anchor="t">
            <a:spAutoFit/>
          </a:bodyPr>
          <a:lstStyle/>
          <a:p>
            <a:pPr marL="685800" indent="-685800">
              <a:buFont typeface="Symbol" panose="05050102010706020507" pitchFamily="18" charset="2"/>
              <a:buChar char="Þ"/>
            </a:pPr>
            <a:r>
              <a:rPr lang="vi-VN" sz="4400" dirty="0" smtClean="0">
                <a:latin typeface="+mj-lt"/>
              </a:rPr>
              <a:t>Tác dụng: </a:t>
            </a:r>
          </a:p>
          <a:p>
            <a:pPr marL="174625"/>
            <a:r>
              <a:rPr lang="vi-VN" sz="4400" dirty="0" smtClean="0">
                <a:latin typeface="+mj-lt"/>
              </a:rPr>
              <a:t>- Giúp người đọc hình dung rõ hơn những vẻ đẹp kì vĩ, tráng lệ, nên thơ của vịnh Hạ Long.</a:t>
            </a:r>
          </a:p>
          <a:p>
            <a:pPr marL="174625" algn="just"/>
            <a:r>
              <a:rPr lang="vi-VN" sz="4400" dirty="0" smtClean="0">
                <a:latin typeface="+mj-lt"/>
              </a:rPr>
              <a:t>- Thể hiện tình cảm của người viết: ngợi ca, trân trọng, tự hào về vịnh Hạ Long. </a:t>
            </a:r>
            <a:endParaRPr lang="en-US" sz="4400" dirty="0">
              <a:latin typeface="+mj-lt"/>
            </a:endParaRPr>
          </a:p>
        </p:txBody>
      </p:sp>
    </p:spTree>
    <p:extLst>
      <p:ext uri="{BB962C8B-B14F-4D97-AF65-F5344CB8AC3E}">
        <p14:creationId xmlns:p14="http://schemas.microsoft.com/office/powerpoint/2010/main" val="25182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 calcmode="lin" valueType="num">
                                      <p:cBhvr additive="base">
                                        <p:cTn id="29"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 calcmode="lin" valueType="num">
                                      <p:cBhvr additive="base">
                                        <p:cTn id="41"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xEl>
                                              <p:pRg st="8" end="8"/>
                                            </p:txEl>
                                          </p:spTgt>
                                        </p:tgtEl>
                                        <p:attrNameLst>
                                          <p:attrName>style.visibility</p:attrName>
                                        </p:attrNameLst>
                                      </p:cBhvr>
                                      <p:to>
                                        <p:strVal val="visible"/>
                                      </p:to>
                                    </p:set>
                                    <p:anim calcmode="lin" valueType="num">
                                      <p:cBhvr additive="base">
                                        <p:cTn id="45"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xEl>
                                              <p:pRg st="9" end="9"/>
                                            </p:txEl>
                                          </p:spTgt>
                                        </p:tgtEl>
                                        <p:attrNameLst>
                                          <p:attrName>style.visibility</p:attrName>
                                        </p:attrNameLst>
                                      </p:cBhvr>
                                      <p:to>
                                        <p:strVal val="visible"/>
                                      </p:to>
                                    </p:set>
                                    <p:anim calcmode="lin" valueType="num">
                                      <p:cBhvr additive="base">
                                        <p:cTn id="51"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0" end="10"/>
                                            </p:txEl>
                                          </p:spTgt>
                                        </p:tgtEl>
                                        <p:attrNameLst>
                                          <p:attrName>style.visibility</p:attrName>
                                        </p:attrNameLst>
                                      </p:cBhvr>
                                      <p:to>
                                        <p:strVal val="visible"/>
                                      </p:to>
                                    </p:set>
                                    <p:anim calcmode="lin" valueType="num">
                                      <p:cBhvr additive="base">
                                        <p:cTn id="57"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xEl>
                                              <p:pRg st="11" end="11"/>
                                            </p:txEl>
                                          </p:spTgt>
                                        </p:tgtEl>
                                        <p:attrNameLst>
                                          <p:attrName>style.visibility</p:attrName>
                                        </p:attrNameLst>
                                      </p:cBhvr>
                                      <p:to>
                                        <p:strVal val="visible"/>
                                      </p:to>
                                    </p:set>
                                    <p:anim calcmode="lin" valueType="num">
                                      <p:cBhvr additive="base">
                                        <p:cTn id="63"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 calcmode="lin" valueType="num">
                                      <p:cBhvr additive="base">
                                        <p:cTn id="75"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6">
                                            <p:txEl>
                                              <p:pRg st="1" end="1"/>
                                            </p:txEl>
                                          </p:spTgt>
                                        </p:tgtEl>
                                        <p:attrNameLst>
                                          <p:attrName>style.visibility</p:attrName>
                                        </p:attrNameLst>
                                      </p:cBhvr>
                                      <p:to>
                                        <p:strVal val="visible"/>
                                      </p:to>
                                    </p:set>
                                    <p:anim calcmode="lin" valueType="num">
                                      <p:cBhvr additive="base">
                                        <p:cTn id="8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6">
                                            <p:txEl>
                                              <p:pRg st="2" end="2"/>
                                            </p:txEl>
                                          </p:spTgt>
                                        </p:tgtEl>
                                        <p:attrNameLst>
                                          <p:attrName>style.visibility</p:attrName>
                                        </p:attrNameLst>
                                      </p:cBhvr>
                                      <p:to>
                                        <p:strVal val="visible"/>
                                      </p:to>
                                    </p:set>
                                    <p:anim calcmode="lin" valueType="num">
                                      <p:cBhvr additive="base">
                                        <p:cTn id="8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6"/>
          <p:cNvSpPr/>
          <p:nvPr/>
        </p:nvSpPr>
        <p:spPr>
          <a:xfrm>
            <a:off x="33115" y="1"/>
            <a:ext cx="18254885" cy="102870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sp>
        <p:nvSpPr>
          <p:cNvPr id="22" name="Freeform 22"/>
          <p:cNvSpPr/>
          <p:nvPr/>
        </p:nvSpPr>
        <p:spPr>
          <a:xfrm>
            <a:off x="1028700" y="2814057"/>
            <a:ext cx="4905573" cy="5218695"/>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23" name="TextBox 23"/>
          <p:cNvSpPr txBox="1"/>
          <p:nvPr/>
        </p:nvSpPr>
        <p:spPr>
          <a:xfrm>
            <a:off x="1336985" y="3761410"/>
            <a:ext cx="3993117" cy="3323987"/>
          </a:xfrm>
          <a:prstGeom prst="rect">
            <a:avLst/>
          </a:prstGeom>
        </p:spPr>
        <p:txBody>
          <a:bodyPr lIns="0" tIns="0" rIns="0" bIns="0" rtlCol="0" anchor="t">
            <a:spAutoFit/>
          </a:bodyPr>
          <a:lstStyle/>
          <a:p>
            <a:pPr algn="ctr"/>
            <a:r>
              <a:rPr lang="vi-VN" sz="5400" b="1" smtClean="0">
                <a:solidFill>
                  <a:srgbClr val="FF0000"/>
                </a:solidFill>
                <a:latin typeface="Times New Roman" panose="02020603050405020304" pitchFamily="18" charset="0"/>
                <a:cs typeface="Times New Roman" panose="02020603050405020304" pitchFamily="18" charset="0"/>
              </a:rPr>
              <a:t>c. Cảnh quan biến đổi theo góc nhìn thời gian</a:t>
            </a:r>
            <a:endParaRPr lang="en-US" sz="4800">
              <a:solidFill>
                <a:srgbClr val="FF0000"/>
              </a:solidFill>
              <a:latin typeface="Times New Roman" panose="02020603050405020304" pitchFamily="18" charset="0"/>
              <a:cs typeface="Times New Roman" panose="02020603050405020304" pitchFamily="18"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2478651461"/>
              </p:ext>
            </p:extLst>
          </p:nvPr>
        </p:nvGraphicFramePr>
        <p:xfrm>
          <a:off x="6477000" y="1674319"/>
          <a:ext cx="11582400" cy="8359227"/>
        </p:xfrm>
        <a:graphic>
          <a:graphicData uri="http://schemas.openxmlformats.org/drawingml/2006/table">
            <a:tbl>
              <a:tblPr firstRow="1" firstCol="1" bandRow="1">
                <a:effectLst>
                  <a:outerShdw blurRad="50800" dist="38100" algn="l" rotWithShape="0">
                    <a:prstClr val="black">
                      <a:alpha val="40000"/>
                    </a:prstClr>
                  </a:outerShdw>
                  <a:reflection blurRad="6350" stA="50000" endA="300" endPos="38500" dist="50800" dir="5400000" sy="-100000" algn="bl" rotWithShape="0"/>
                </a:effectLst>
                <a:tableStyleId>{5C22544A-7EE6-4342-B048-85BDC9FD1C3A}</a:tableStyleId>
              </a:tblPr>
              <a:tblGrid>
                <a:gridCol w="5454106">
                  <a:extLst>
                    <a:ext uri="{9D8B030D-6E8A-4147-A177-3AD203B41FA5}">
                      <a16:colId xmlns:a16="http://schemas.microsoft.com/office/drawing/2014/main" val="20000"/>
                    </a:ext>
                  </a:extLst>
                </a:gridCol>
                <a:gridCol w="6128294">
                  <a:extLst>
                    <a:ext uri="{9D8B030D-6E8A-4147-A177-3AD203B41FA5}">
                      <a16:colId xmlns:a16="http://schemas.microsoft.com/office/drawing/2014/main" val="20001"/>
                    </a:ext>
                  </a:extLst>
                </a:gridCol>
              </a:tblGrid>
              <a:tr h="956568">
                <a:tc gridSpan="2">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Tìm hiểu về </a:t>
                      </a:r>
                      <a:r>
                        <a:rPr lang="vi-VN" sz="3600" smtClean="0">
                          <a:solidFill>
                            <a:schemeClr val="tx1"/>
                          </a:solidFill>
                          <a:effectLst/>
                          <a:latin typeface="Times New Roman" panose="02020603050405020304" pitchFamily="18" charset="0"/>
                          <a:cs typeface="Times New Roman" panose="02020603050405020304" pitchFamily="18" charset="0"/>
                        </a:rPr>
                        <a:t>cảnh quan của vịnh Hạ Long biến đổi theo góc nhìn thời gian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extLst>
                  <a:ext uri="{0D108BD9-81ED-4DB2-BD59-A6C34878D82A}">
                    <a16:rowId xmlns:a16="http://schemas.microsoft.com/office/drawing/2014/main" val="10000"/>
                  </a:ext>
                </a:extLst>
              </a:tr>
              <a:tr h="956568">
                <a:tc>
                  <a:txBody>
                    <a:bodyPr/>
                    <a:lstStyle/>
                    <a:p>
                      <a:pPr>
                        <a:lnSpc>
                          <a:spcPct val="115000"/>
                        </a:lnSpc>
                        <a:spcAft>
                          <a:spcPts val="0"/>
                        </a:spcAft>
                      </a:pPr>
                      <a:r>
                        <a:rPr lang="vi-VN" sz="3600" smtClean="0">
                          <a:solidFill>
                            <a:schemeClr val="tx1"/>
                          </a:solidFill>
                          <a:effectLst/>
                          <a:latin typeface="Times New Roman" panose="02020603050405020304" pitchFamily="18" charset="0"/>
                          <a:ea typeface="+mn-ea"/>
                          <a:cs typeface="Times New Roman" panose="02020603050405020304" pitchFamily="18" charset="0"/>
                        </a:rPr>
                        <a:t>Buổi sớm mùa xuân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56568">
                <a:tc>
                  <a:txBody>
                    <a:bodyPr/>
                    <a:lstStyle/>
                    <a:p>
                      <a:pPr>
                        <a:lnSpc>
                          <a:spcPct val="115000"/>
                        </a:lnSpc>
                        <a:spcAft>
                          <a:spcPts val="0"/>
                        </a:spcAft>
                      </a:pPr>
                      <a:r>
                        <a:rPr lang="vi-VN" sz="3600" smtClean="0">
                          <a:solidFill>
                            <a:schemeClr val="tx1"/>
                          </a:solidFill>
                          <a:effectLst/>
                          <a:latin typeface="Times New Roman" panose="02020603050405020304" pitchFamily="18" charset="0"/>
                          <a:cs typeface="Times New Roman" panose="02020603050405020304" pitchFamily="18" charset="0"/>
                        </a:rPr>
                        <a:t>Buổi sáng mùa hè</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US"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70118">
                <a:tc>
                  <a:txBody>
                    <a:bodyPr/>
                    <a:lstStyle/>
                    <a:p>
                      <a:pPr>
                        <a:lnSpc>
                          <a:spcPct val="115000"/>
                        </a:lnSpc>
                        <a:spcAft>
                          <a:spcPts val="0"/>
                        </a:spcAft>
                      </a:pPr>
                      <a:r>
                        <a:rPr lang="vi-VN"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Chiều hè</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vi-VN" sz="3600" smtClean="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9086497"/>
                  </a:ext>
                </a:extLst>
              </a:tr>
              <a:tr h="1418931">
                <a:tc>
                  <a:txBody>
                    <a:bodyPr/>
                    <a:lstStyle/>
                    <a:p>
                      <a:pPr>
                        <a:lnSpc>
                          <a:spcPct val="115000"/>
                        </a:lnSpc>
                        <a:spcAft>
                          <a:spcPts val="0"/>
                        </a:spcAft>
                      </a:pPr>
                      <a:r>
                        <a:rPr lang="vi-VN"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vi-VN" sz="36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hè</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600" smtClean="0">
                          <a:solidFill>
                            <a:schemeClr val="tx1"/>
                          </a:solidFill>
                          <a:effectLst/>
                          <a:latin typeface="Times New Roman" panose="02020603050405020304" pitchFamily="18" charset="0"/>
                          <a:cs typeface="Times New Roman" panose="02020603050405020304" pitchFamily="18" charset="0"/>
                        </a:rPr>
                        <a:t>..................................................................................</a:t>
                      </a:r>
                      <a:endParaRPr lang="en-GB" sz="360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5201474"/>
                  </a:ext>
                </a:extLst>
              </a:tr>
              <a:tr h="1418931">
                <a:tc>
                  <a:txBody>
                    <a:bodyPr/>
                    <a:lstStyle/>
                    <a:p>
                      <a:pPr>
                        <a:lnSpc>
                          <a:spcPct val="115000"/>
                        </a:lnSpc>
                        <a:spcAft>
                          <a:spcPts val="0"/>
                        </a:spcAft>
                      </a:pPr>
                      <a:r>
                        <a:rPr lang="vi-VN" sz="3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Đêm trăng thu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vi-VN" sz="3600" dirty="0" smtClean="0">
                          <a:solidFill>
                            <a:schemeClr val="tx1"/>
                          </a:solidFill>
                          <a:effectLst/>
                          <a:latin typeface="Times New Roman" panose="02020603050405020304" pitchFamily="18" charset="0"/>
                          <a:cs typeface="Times New Roman" panose="02020603050405020304" pitchFamily="18" charset="0"/>
                        </a:rPr>
                        <a:t>..................................................................................</a:t>
                      </a:r>
                      <a:endParaRPr lang="en-GB" sz="3600" dirty="0" smtClean="0">
                        <a:solidFill>
                          <a:schemeClr val="tx1"/>
                        </a:solidFill>
                        <a:effectLst/>
                        <a:latin typeface="Times New Roman" panose="02020603050405020304" pitchFamily="18" charset="0"/>
                        <a:cs typeface="Times New Roman" panose="02020603050405020304" pitchFamily="18" charset="0"/>
                      </a:endParaRPr>
                    </a:p>
                    <a:p>
                      <a:pPr>
                        <a:lnSpc>
                          <a:spcPct val="115000"/>
                        </a:lnSpc>
                        <a:spcAft>
                          <a:spcPts val="0"/>
                        </a:spcAft>
                      </a:pPr>
                      <a:endParaRPr lang="en-GB" sz="36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8067830"/>
                  </a:ext>
                </a:extLst>
              </a:tr>
            </a:tbl>
          </a:graphicData>
        </a:graphic>
      </p:graphicFrame>
      <p:sp>
        <p:nvSpPr>
          <p:cNvPr id="50" name="Rectangle 49"/>
          <p:cNvSpPr/>
          <p:nvPr/>
        </p:nvSpPr>
        <p:spPr>
          <a:xfrm>
            <a:off x="9372600" y="190500"/>
            <a:ext cx="6705600" cy="743473"/>
          </a:xfrm>
          <a:prstGeom prst="rect">
            <a:avLst/>
          </a:prstGeom>
          <a:solidFill>
            <a:schemeClr val="bg1"/>
          </a:solidFill>
        </p:spPr>
        <p:txBody>
          <a:bodyPr wrap="square">
            <a:spAutoFit/>
          </a:bodyPr>
          <a:lstStyle/>
          <a:p>
            <a:pPr marL="360680" algn="ctr">
              <a:lnSpc>
                <a:spcPct val="115000"/>
              </a:lnSpc>
              <a:spcAft>
                <a:spcPts val="0"/>
              </a:spcAf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vi-VN" sz="4000" b="1" dirty="0" smtClean="0">
                <a:latin typeface="Times New Roman" panose="02020603050405020304" pitchFamily="18" charset="0"/>
                <a:ea typeface="Times New Roman" panose="02020603050405020304" pitchFamily="18" charset="0"/>
                <a:cs typeface="Times New Roman" panose="02020603050405020304" pitchFamily="18" charset="0"/>
              </a:rPr>
              <a:t>03</a:t>
            </a:r>
            <a:endParaRPr lang="en-GB"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77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Vịnh Hạ Long</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pic>
        <p:nvPicPr>
          <p:cNvPr id="8" name="Picture 7"/>
          <p:cNvPicPr>
            <a:picLocks noChangeAspect="1"/>
          </p:cNvPicPr>
          <p:nvPr/>
        </p:nvPicPr>
        <p:blipFill>
          <a:blip r:embed="rId18"/>
          <a:stretch>
            <a:fillRect/>
          </a:stretch>
        </p:blipFill>
        <p:spPr>
          <a:xfrm>
            <a:off x="1828800" y="937562"/>
            <a:ext cx="10781482" cy="7406336"/>
          </a:xfrm>
          <a:prstGeom prst="rect">
            <a:avLst/>
          </a:prstGeom>
        </p:spPr>
      </p:pic>
    </p:spTree>
    <p:extLst>
      <p:ext uri="{BB962C8B-B14F-4D97-AF65-F5344CB8AC3E}">
        <p14:creationId xmlns:p14="http://schemas.microsoft.com/office/powerpoint/2010/main" val="4321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1066800" y="0"/>
            <a:ext cx="16951015" cy="830997"/>
          </a:xfrm>
          <a:prstGeom prst="rect">
            <a:avLst/>
          </a:prstGeom>
        </p:spPr>
        <p:txBody>
          <a:bodyPr wrap="square" lIns="0" tIns="0" rIns="0" bIns="0" rtlCol="0" anchor="t">
            <a:spAutoFit/>
          </a:bodyPr>
          <a:lstStyle/>
          <a:p>
            <a:pPr algn="ctr"/>
            <a:r>
              <a:rPr lang="vi-VN" sz="5400" b="1" dirty="0" smtClean="0">
                <a:latin typeface="Times New Roman" panose="02020603050405020304" pitchFamily="18" charset="0"/>
                <a:cs typeface="Times New Roman" panose="02020603050405020304" pitchFamily="18" charset="0"/>
              </a:rPr>
              <a:t>c. Cảnh quan biến đổi theo góc nhìn thời gian</a:t>
            </a:r>
            <a:endParaRPr lang="en-US" sz="4800" dirty="0">
              <a:solidFill>
                <a:srgbClr val="000000"/>
              </a:solidFill>
              <a:latin typeface="Times New Roman" panose="02020603050405020304" pitchFamily="18" charset="0"/>
              <a:cs typeface="Times New Roman" panose="02020603050405020304" pitchFamily="18"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3634459537"/>
              </p:ext>
            </p:extLst>
          </p:nvPr>
        </p:nvGraphicFramePr>
        <p:xfrm>
          <a:off x="85341" y="945297"/>
          <a:ext cx="18126459" cy="9075002"/>
        </p:xfrm>
        <a:graphic>
          <a:graphicData uri="http://schemas.openxmlformats.org/drawingml/2006/table">
            <a:tbl>
              <a:tblPr firstRow="1" firstCol="1" bandRow="1">
                <a:effectLst>
                  <a:outerShdw blurRad="50800" dist="38100" algn="l" rotWithShape="0">
                    <a:prstClr val="black">
                      <a:alpha val="40000"/>
                    </a:prstClr>
                  </a:outerShdw>
                  <a:reflection blurRad="6350" stA="50000" endA="300" endPos="38500" dist="50800" dir="5400000" sy="-100000" algn="bl" rotWithShape="0"/>
                </a:effectLst>
                <a:tableStyleId>{5C22544A-7EE6-4342-B048-85BDC9FD1C3A}</a:tableStyleId>
              </a:tblPr>
              <a:tblGrid>
                <a:gridCol w="2657859">
                  <a:extLst>
                    <a:ext uri="{9D8B030D-6E8A-4147-A177-3AD203B41FA5}">
                      <a16:colId xmlns:a16="http://schemas.microsoft.com/office/drawing/2014/main" val="20000"/>
                    </a:ext>
                  </a:extLst>
                </a:gridCol>
                <a:gridCol w="15468600">
                  <a:extLst>
                    <a:ext uri="{9D8B030D-6E8A-4147-A177-3AD203B41FA5}">
                      <a16:colId xmlns:a16="http://schemas.microsoft.com/office/drawing/2014/main" val="20001"/>
                    </a:ext>
                  </a:extLst>
                </a:gridCol>
              </a:tblGrid>
              <a:tr h="598284">
                <a:tc gridSpan="2">
                  <a:txBody>
                    <a:bodyPr/>
                    <a:lstStyle/>
                    <a:p>
                      <a:pPr algn="ctr">
                        <a:lnSpc>
                          <a:spcPct val="115000"/>
                        </a:lnSpc>
                        <a:spcAft>
                          <a:spcPts val="0"/>
                        </a:spcAft>
                      </a:pPr>
                      <a:r>
                        <a:rPr lang="en-US" sz="3300">
                          <a:solidFill>
                            <a:schemeClr val="tx1"/>
                          </a:solidFill>
                          <a:effectLst/>
                          <a:latin typeface="Times New Roman" panose="02020603050405020304" pitchFamily="18" charset="0"/>
                          <a:cs typeface="Times New Roman" panose="02020603050405020304" pitchFamily="18" charset="0"/>
                        </a:rPr>
                        <a:t>Tìm hiểu về </a:t>
                      </a:r>
                      <a:r>
                        <a:rPr lang="vi-VN" sz="3300" smtClean="0">
                          <a:solidFill>
                            <a:schemeClr val="tx1"/>
                          </a:solidFill>
                          <a:effectLst/>
                          <a:latin typeface="Times New Roman" panose="02020603050405020304" pitchFamily="18" charset="0"/>
                          <a:cs typeface="Times New Roman" panose="02020603050405020304" pitchFamily="18" charset="0"/>
                        </a:rPr>
                        <a:t>cảnh quan của vịnh Hạ Long biến đổi theo góc nhìn thời gian</a:t>
                      </a:r>
                      <a:endParaRPr lang="en-GB" sz="3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1612951">
                <a:tc>
                  <a:txBody>
                    <a:bodyPr/>
                    <a:lstStyle/>
                    <a:p>
                      <a:pPr>
                        <a:lnSpc>
                          <a:spcPct val="115000"/>
                        </a:lnSpc>
                        <a:spcAft>
                          <a:spcPts val="0"/>
                        </a:spcAft>
                      </a:pPr>
                      <a:r>
                        <a:rPr lang="vi-VN" sz="3300" smtClean="0">
                          <a:solidFill>
                            <a:schemeClr val="tx1"/>
                          </a:solidFill>
                          <a:effectLst/>
                          <a:latin typeface="Times New Roman" panose="02020603050405020304" pitchFamily="18" charset="0"/>
                          <a:ea typeface="+mn-ea"/>
                          <a:cs typeface="Times New Roman" panose="02020603050405020304" pitchFamily="18" charset="0"/>
                        </a:rPr>
                        <a:t>Buổi sớm mùa xuân</a:t>
                      </a:r>
                      <a:endParaRPr lang="en-GB" sz="3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3300" i="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165373">
                <a:tc>
                  <a:txBody>
                    <a:bodyPr/>
                    <a:lstStyle/>
                    <a:p>
                      <a:pPr>
                        <a:lnSpc>
                          <a:spcPct val="115000"/>
                        </a:lnSpc>
                        <a:spcAft>
                          <a:spcPts val="0"/>
                        </a:spcAft>
                      </a:pPr>
                      <a:r>
                        <a:rPr lang="vi-VN" sz="3300" smtClean="0">
                          <a:solidFill>
                            <a:schemeClr val="tx1"/>
                          </a:solidFill>
                          <a:effectLst/>
                          <a:latin typeface="Times New Roman" panose="02020603050405020304" pitchFamily="18" charset="0"/>
                          <a:cs typeface="Times New Roman" panose="02020603050405020304" pitchFamily="18" charset="0"/>
                        </a:rPr>
                        <a:t>Buổi sáng mùa hè</a:t>
                      </a:r>
                      <a:endParaRPr lang="en-GB" sz="3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3300" i="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12951">
                <a:tc>
                  <a:txBody>
                    <a:bodyPr/>
                    <a:lstStyle/>
                    <a:p>
                      <a:pPr>
                        <a:lnSpc>
                          <a:spcPct val="115000"/>
                        </a:lnSpc>
                        <a:spcAft>
                          <a:spcPts val="0"/>
                        </a:spcAft>
                      </a:pPr>
                      <a:r>
                        <a:rPr lang="vi-VN" sz="33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Trưa hè</a:t>
                      </a:r>
                      <a:endParaRPr lang="en-GB" sz="3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3300" i="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9086497"/>
                  </a:ext>
                </a:extLst>
              </a:tr>
              <a:tr h="1612951">
                <a:tc>
                  <a:txBody>
                    <a:bodyPr/>
                    <a:lstStyle/>
                    <a:p>
                      <a:pPr>
                        <a:lnSpc>
                          <a:spcPct val="115000"/>
                        </a:lnSpc>
                        <a:spcAft>
                          <a:spcPts val="0"/>
                        </a:spcAft>
                      </a:pPr>
                      <a:r>
                        <a:rPr lang="vi-VN" sz="3300" baseline="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Chiều </a:t>
                      </a:r>
                      <a:r>
                        <a:rPr lang="vi-VN" sz="33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hè</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GB" sz="3300" i="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201474"/>
                  </a:ext>
                </a:extLst>
              </a:tr>
              <a:tr h="1472492">
                <a:tc>
                  <a:txBody>
                    <a:bodyPr/>
                    <a:lstStyle/>
                    <a:p>
                      <a:pPr>
                        <a:lnSpc>
                          <a:spcPct val="115000"/>
                        </a:lnSpc>
                        <a:spcAft>
                          <a:spcPts val="0"/>
                        </a:spcAft>
                      </a:pPr>
                      <a:r>
                        <a:rPr lang="vi-VN" sz="33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Đêm trăng thu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GB" sz="3300" i="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8067830"/>
                  </a:ext>
                </a:extLst>
              </a:tr>
            </a:tbl>
          </a:graphicData>
        </a:graphic>
      </p:graphicFrame>
      <p:sp>
        <p:nvSpPr>
          <p:cNvPr id="2" name="TextBox 1"/>
          <p:cNvSpPr txBox="1"/>
          <p:nvPr/>
        </p:nvSpPr>
        <p:spPr>
          <a:xfrm>
            <a:off x="2819399" y="1562100"/>
            <a:ext cx="15198415" cy="1569660"/>
          </a:xfrm>
          <a:prstGeom prst="rect">
            <a:avLst/>
          </a:prstGeom>
          <a:noFill/>
        </p:spPr>
        <p:txBody>
          <a:bodyPr wrap="square" rtlCol="0">
            <a:spAutoFit/>
          </a:bodyPr>
          <a:lstStyle/>
          <a:p>
            <a:pPr>
              <a:spcAft>
                <a:spcPts val="0"/>
              </a:spcAft>
            </a:pPr>
            <a:r>
              <a:rPr lang="vi-VN" sz="3200" dirty="0">
                <a:latin typeface="Times New Roman" panose="02020603050405020304" pitchFamily="18" charset="0"/>
                <a:cs typeface="Times New Roman" panose="02020603050405020304" pitchFamily="18" charset="0"/>
              </a:rPr>
              <a:t>- Hạ Long huyền ảo.</a:t>
            </a:r>
          </a:p>
          <a:p>
            <a:pPr>
              <a:spcAft>
                <a:spcPts val="0"/>
              </a:spcAft>
            </a:pPr>
            <a:r>
              <a:rPr lang="vi-VN" sz="3200" dirty="0">
                <a:latin typeface="Times New Roman" panose="02020603050405020304" pitchFamily="18" charset="0"/>
                <a:cs typeface="Times New Roman" panose="02020603050405020304" pitchFamily="18" charset="0"/>
              </a:rPr>
              <a:t>- Giữa màn sương bạc mông lung nhô lên thấp thoáng những đỉnh đảo xanh đen, bồng bềnh, lúc ẩn lúc hiện...</a:t>
            </a:r>
            <a:endParaRPr lang="en-GB"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819398" y="3086100"/>
            <a:ext cx="15198415" cy="2312171"/>
          </a:xfrm>
          <a:prstGeom prst="rect">
            <a:avLst/>
          </a:prstGeom>
          <a:noFill/>
        </p:spPr>
        <p:txBody>
          <a:bodyPr wrap="square" rtlCol="0">
            <a:spAutoFit/>
          </a:bodyPr>
          <a:lstStyle/>
          <a:p>
            <a:pPr>
              <a:lnSpc>
                <a:spcPct val="115000"/>
              </a:lnSpc>
              <a:spcAft>
                <a:spcPts val="0"/>
              </a:spcAft>
            </a:pPr>
            <a:r>
              <a:rPr lang="vi-VN" sz="3200" dirty="0">
                <a:latin typeface="Times New Roman" panose="02020603050405020304" pitchFamily="18" charset="0"/>
                <a:cs typeface="Times New Roman" panose="02020603050405020304" pitchFamily="18" charset="0"/>
              </a:rPr>
              <a:t>- Chiêm ngưỡng cảnh mặt trời mọc: Vầng thái dương nhô lên trên biển cả là lúc bình minh như ánh đuốc vọt lên sáng rực...</a:t>
            </a:r>
          </a:p>
          <a:p>
            <a:pPr>
              <a:lnSpc>
                <a:spcPct val="115000"/>
              </a:lnSpc>
              <a:spcAft>
                <a:spcPts val="0"/>
              </a:spcAft>
            </a:pPr>
            <a:r>
              <a:rPr lang="vi-VN" sz="3200" dirty="0">
                <a:latin typeface="Times New Roman" panose="02020603050405020304" pitchFamily="18" charset="0"/>
                <a:cs typeface="Times New Roman" panose="02020603050405020304" pitchFamily="18" charset="0"/>
              </a:rPr>
              <a:t>- Giữa mặt vịnh mênh mông xanh ngắt và tim tím nhô lên những tảng đá vôi hình thù kì dị</a:t>
            </a:r>
            <a:r>
              <a:rPr lang="vi-VN" sz="3200" dirty="0" smtClean="0">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711519" y="5272563"/>
            <a:ext cx="15306294" cy="1797543"/>
          </a:xfrm>
          <a:prstGeom prst="rect">
            <a:avLst/>
          </a:prstGeom>
          <a:noFill/>
        </p:spPr>
        <p:txBody>
          <a:bodyPr wrap="square" rtlCol="0">
            <a:spAutoFit/>
          </a:bodyPr>
          <a:lstStyle/>
          <a:p>
            <a:pPr>
              <a:lnSpc>
                <a:spcPct val="115000"/>
              </a:lnSpc>
              <a:spcAft>
                <a:spcPts val="0"/>
              </a:spcAft>
            </a:pPr>
            <a:r>
              <a:rPr lang="vi-VN" sz="3200" dirty="0">
                <a:latin typeface="Times New Roman" panose="02020603050405020304" pitchFamily="18" charset="0"/>
                <a:cs typeface="Times New Roman" panose="02020603050405020304" pitchFamily="18" charset="0"/>
              </a:rPr>
              <a:t>- Nắng rải trên mặt vịnh gợn sóng lăn tăn vô số sợi bạc lóng lánh.</a:t>
            </a:r>
          </a:p>
          <a:p>
            <a:pPr>
              <a:lnSpc>
                <a:spcPct val="115000"/>
              </a:lnSpc>
              <a:spcAft>
                <a:spcPts val="0"/>
              </a:spcAft>
            </a:pPr>
            <a:r>
              <a:rPr lang="vi-VN" sz="3200" dirty="0">
                <a:latin typeface="Times New Roman" panose="02020603050405020304" pitchFamily="18" charset="0"/>
                <a:cs typeface="Times New Roman" panose="02020603050405020304" pitchFamily="18" charset="0"/>
              </a:rPr>
              <a:t>- Đảo san sát vươn dài, nằm phơi tấm ngực cường tráng, trần trụi.</a:t>
            </a:r>
          </a:p>
          <a:p>
            <a:pPr>
              <a:lnSpc>
                <a:spcPct val="115000"/>
              </a:lnSpc>
              <a:spcAft>
                <a:spcPts val="0"/>
              </a:spcAft>
            </a:pPr>
            <a:r>
              <a:rPr lang="vi-VN" sz="3200" dirty="0">
                <a:latin typeface="Times New Roman" panose="02020603050405020304" pitchFamily="18" charset="0"/>
                <a:cs typeface="Times New Roman" panose="02020603050405020304" pitchFamily="18" charset="0"/>
              </a:rPr>
              <a:t>- Hoa phong lan bám lủng lẳng trên vách núi, nở cánh vàng, trắng, tím mềm mại....</a:t>
            </a:r>
            <a:endParaRPr lang="en-GB"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733290" y="7042892"/>
            <a:ext cx="15198415" cy="1213537"/>
          </a:xfrm>
          <a:prstGeom prst="rect">
            <a:avLst/>
          </a:prstGeom>
          <a:noFill/>
        </p:spPr>
        <p:txBody>
          <a:bodyPr wrap="square" rtlCol="0">
            <a:spAutoFit/>
          </a:bodyPr>
          <a:lstStyle/>
          <a:p>
            <a:pPr>
              <a:lnSpc>
                <a:spcPct val="115000"/>
              </a:lnSpc>
              <a:defRPr/>
            </a:pPr>
            <a:r>
              <a:rPr lang="vi-VN" sz="3200" dirty="0">
                <a:latin typeface="Times New Roman" panose="02020603050405020304" pitchFamily="18" charset="0"/>
                <a:cs typeface="Times New Roman" panose="02020603050405020304" pitchFamily="18" charset="0"/>
              </a:rPr>
              <a:t>- Khi đảo đá từ màu lam ngả sang màu tím sẫm, là lúc Mặt Trời cháy tàn ngọn lửa vàng, chỉ còn lại một quả cầu than đỏ rực dịch dần về phía tây, rồi khuất sau dãy đảo,....</a:t>
            </a:r>
            <a:endParaRPr lang="en-GB"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765458" y="8823598"/>
            <a:ext cx="15198415" cy="629531"/>
          </a:xfrm>
          <a:prstGeom prst="rect">
            <a:avLst/>
          </a:prstGeom>
          <a:noFill/>
        </p:spPr>
        <p:txBody>
          <a:bodyPr wrap="square" rtlCol="0">
            <a:spAutoFit/>
          </a:bodyPr>
          <a:lstStyle/>
          <a:p>
            <a:pPr>
              <a:lnSpc>
                <a:spcPct val="115000"/>
              </a:lnSpc>
              <a:defRPr/>
            </a:pPr>
            <a:r>
              <a:rPr lang="vi-VN" sz="3200" dirty="0">
                <a:latin typeface="Times New Roman" panose="02020603050405020304" pitchFamily="18" charset="0"/>
                <a:cs typeface="Times New Roman" panose="02020603050405020304" pitchFamily="18" charset="0"/>
              </a:rPr>
              <a:t>- Hạ Long diễm lệ và huyền bí...</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2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6"/>
          <p:cNvSpPr/>
          <p:nvPr/>
        </p:nvSpPr>
        <p:spPr>
          <a:xfrm>
            <a:off x="33115" y="1"/>
            <a:ext cx="18254885" cy="1028700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sp>
        <p:nvSpPr>
          <p:cNvPr id="22" name="Freeform 22"/>
          <p:cNvSpPr/>
          <p:nvPr/>
        </p:nvSpPr>
        <p:spPr>
          <a:xfrm>
            <a:off x="381000" y="1104900"/>
            <a:ext cx="4629525" cy="5218695"/>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23" name="TextBox 23"/>
          <p:cNvSpPr txBox="1"/>
          <p:nvPr/>
        </p:nvSpPr>
        <p:spPr>
          <a:xfrm>
            <a:off x="727385" y="2161210"/>
            <a:ext cx="3768415" cy="3323987"/>
          </a:xfrm>
          <a:prstGeom prst="rect">
            <a:avLst/>
          </a:prstGeom>
        </p:spPr>
        <p:txBody>
          <a:bodyPr wrap="square" lIns="0" tIns="0" rIns="0" bIns="0" rtlCol="0" anchor="t">
            <a:spAutoFit/>
          </a:bodyPr>
          <a:lstStyle/>
          <a:p>
            <a:pPr algn="ctr"/>
            <a:r>
              <a:rPr lang="vi-VN" sz="5400" b="1">
                <a:solidFill>
                  <a:srgbClr val="FF0000"/>
                </a:solidFill>
                <a:latin typeface="Times New Roman" panose="02020603050405020304" pitchFamily="18" charset="0"/>
                <a:cs typeface="Times New Roman" panose="02020603050405020304" pitchFamily="18" charset="0"/>
              </a:rPr>
              <a:t>d</a:t>
            </a:r>
            <a:r>
              <a:rPr lang="vi-VN" sz="5400" b="1" smtClean="0">
                <a:solidFill>
                  <a:srgbClr val="FF0000"/>
                </a:solidFill>
                <a:latin typeface="Times New Roman" panose="02020603050405020304" pitchFamily="18" charset="0"/>
                <a:cs typeface="Times New Roman" panose="02020603050405020304" pitchFamily="18" charset="0"/>
              </a:rPr>
              <a:t>. Hệ thống hang động như những lâu đài bí ẩn </a:t>
            </a:r>
            <a:endParaRPr lang="en-US" sz="480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6248400" y="1219200"/>
            <a:ext cx="11734800" cy="7848600"/>
            <a:chOff x="217650" y="433429"/>
            <a:chExt cx="14810757" cy="9841562"/>
          </a:xfrm>
        </p:grpSpPr>
        <p:grpSp>
          <p:nvGrpSpPr>
            <p:cNvPr id="9" name="Group 8"/>
            <p:cNvGrpSpPr/>
            <p:nvPr/>
          </p:nvGrpSpPr>
          <p:grpSpPr>
            <a:xfrm rot="-208414">
              <a:off x="217650" y="433429"/>
              <a:ext cx="14538600" cy="7625416"/>
              <a:chOff x="0" y="0"/>
              <a:chExt cx="3077638" cy="1614204"/>
            </a:xfrm>
          </p:grpSpPr>
          <p:sp>
            <p:nvSpPr>
              <p:cNvPr id="21"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4" name="TextBox 10"/>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0" name="Group 11"/>
            <p:cNvGrpSpPr/>
            <p:nvPr/>
          </p:nvGrpSpPr>
          <p:grpSpPr>
            <a:xfrm rot="191834">
              <a:off x="407261" y="623040"/>
              <a:ext cx="14538600" cy="7625416"/>
              <a:chOff x="0" y="0"/>
              <a:chExt cx="3077638" cy="1614204"/>
            </a:xfrm>
          </p:grpSpPr>
          <p:sp>
            <p:nvSpPr>
              <p:cNvPr id="19"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20" name="TextBox 13"/>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1" name="Group 14"/>
            <p:cNvGrpSpPr/>
            <p:nvPr/>
          </p:nvGrpSpPr>
          <p:grpSpPr>
            <a:xfrm rot="-66823">
              <a:off x="407261" y="623040"/>
              <a:ext cx="14538600" cy="7625416"/>
              <a:chOff x="0" y="0"/>
              <a:chExt cx="3077638" cy="1614204"/>
            </a:xfrm>
          </p:grpSpPr>
          <p:sp>
            <p:nvSpPr>
              <p:cNvPr id="17"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8" name="TextBox 16"/>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2" name="Group 17"/>
            <p:cNvGrpSpPr/>
            <p:nvPr/>
          </p:nvGrpSpPr>
          <p:grpSpPr>
            <a:xfrm>
              <a:off x="407261" y="488053"/>
              <a:ext cx="14621146" cy="7838943"/>
              <a:chOff x="0" y="-28575"/>
              <a:chExt cx="3095112" cy="1659405"/>
            </a:xfrm>
          </p:grpSpPr>
          <p:sp>
            <p:nvSpPr>
              <p:cNvPr id="15" name="Freeform 18"/>
              <p:cNvSpPr/>
              <p:nvPr/>
            </p:nvSpPr>
            <p:spPr>
              <a:xfrm>
                <a:off x="17474" y="16626"/>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9"/>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sp>
          <p:nvSpPr>
            <p:cNvPr id="13" name="Freeform 20"/>
            <p:cNvSpPr/>
            <p:nvPr/>
          </p:nvSpPr>
          <p:spPr>
            <a:xfrm rot="8248605" flipH="1">
              <a:off x="11501659" y="5999381"/>
              <a:ext cx="3241690" cy="4275610"/>
            </a:xfrm>
            <a:custGeom>
              <a:avLst/>
              <a:gdLst/>
              <a:ahLst/>
              <a:cxnLst/>
              <a:rect l="l" t="t" r="r" b="b"/>
              <a:pathLst>
                <a:path w="3241690" h="4275610">
                  <a:moveTo>
                    <a:pt x="3241690" y="0"/>
                  </a:moveTo>
                  <a:lnTo>
                    <a:pt x="0" y="0"/>
                  </a:lnTo>
                  <a:lnTo>
                    <a:pt x="0" y="4275610"/>
                  </a:lnTo>
                  <a:lnTo>
                    <a:pt x="3241690" y="4275610"/>
                  </a:lnTo>
                  <a:lnTo>
                    <a:pt x="324169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TextBox 21"/>
            <p:cNvSpPr txBox="1"/>
            <p:nvPr/>
          </p:nvSpPr>
          <p:spPr>
            <a:xfrm>
              <a:off x="734932" y="1728346"/>
              <a:ext cx="13504036" cy="1728290"/>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Hạ Long có hàng chục hang động mở trong lòng núi đá, phân bố nhiều nơi trên mặt vịnh nhưng tập trung chủ yếu trong khu vực di sản thế giới</a:t>
              </a:r>
              <a:r>
                <a:rPr lang="en-GB"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grpSp>
      <p:sp>
        <p:nvSpPr>
          <p:cNvPr id="25" name="Rectangle 24"/>
          <p:cNvSpPr/>
          <p:nvPr/>
        </p:nvSpPr>
        <p:spPr>
          <a:xfrm>
            <a:off x="7010400" y="4640828"/>
            <a:ext cx="10698998" cy="755400"/>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a:t>
            </a:r>
            <a:r>
              <a:rPr lang="vi-VN" sz="4000" smtClean="0">
                <a:latin typeface="+mj-lt"/>
                <a:ea typeface="Times New Roman" panose="02020603050405020304" pitchFamily="18" charset="0"/>
                <a:cs typeface="Times New Roman" panose="02020603050405020304" pitchFamily="18" charset="0"/>
              </a:rPr>
              <a:t>Động Thiên Cung, hồ Ba Hầm, hang luồn.... </a:t>
            </a:r>
            <a:endParaRPr lang="en-GB" sz="4000">
              <a:effectLst/>
              <a:latin typeface="+mj-lt"/>
              <a:ea typeface="Times New Roman" panose="02020603050405020304" pitchFamily="18" charset="0"/>
            </a:endParaRPr>
          </a:p>
        </p:txBody>
      </p:sp>
    </p:spTree>
    <p:extLst>
      <p:ext uri="{BB962C8B-B14F-4D97-AF65-F5344CB8AC3E}">
        <p14:creationId xmlns:p14="http://schemas.microsoft.com/office/powerpoint/2010/main" val="2100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3" name="Rectangle 2"/>
          <p:cNvSpPr/>
          <p:nvPr/>
        </p:nvSpPr>
        <p:spPr>
          <a:xfrm>
            <a:off x="4572000" y="266700"/>
            <a:ext cx="8038226" cy="1649682"/>
          </a:xfrm>
          <a:prstGeom prst="rect">
            <a:avLst/>
          </a:prstGeom>
          <a:solidFill>
            <a:schemeClr val="bg1"/>
          </a:solidFill>
          <a:effectLst>
            <a:reflection blurRad="6350" stA="50000" endA="300" endPos="90000" dir="5400000" sy="-100000" algn="bl" rotWithShape="0"/>
          </a:effectLst>
        </p:spPr>
        <p:txBody>
          <a:bodyPr wrap="none">
            <a:spAutoFit/>
          </a:bodyPr>
          <a:lstStyle/>
          <a:p>
            <a:pPr algn="just">
              <a:lnSpc>
                <a:spcPct val="115000"/>
              </a:lnSpc>
              <a:spcAft>
                <a:spcPts val="0"/>
              </a:spcAft>
            </a:pPr>
            <a:r>
              <a:rPr lang="vi-VN" sz="8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8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a:t>
            </a:r>
            <a:r>
              <a:rPr lang="vi-VN" sz="8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8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TỔNG KẾT</a:t>
            </a:r>
            <a:endParaRPr lang="en-GB" sz="8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33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4467848" y="236117"/>
            <a:ext cx="10695951"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sz="1600">
                <a:solidFill>
                  <a:schemeClr val="bg1"/>
                </a:solidFill>
              </a:endParaRPr>
            </a:p>
          </p:txBody>
        </p:sp>
      </p:grpSp>
      <p:sp>
        <p:nvSpPr>
          <p:cNvPr id="6" name="TextBox 6"/>
          <p:cNvSpPr txBox="1"/>
          <p:nvPr/>
        </p:nvSpPr>
        <p:spPr>
          <a:xfrm>
            <a:off x="4680184" y="475386"/>
            <a:ext cx="10761994" cy="1354217"/>
          </a:xfrm>
          <a:prstGeom prst="rect">
            <a:avLst/>
          </a:prstGeom>
        </p:spPr>
        <p:txBody>
          <a:bodyPr wrap="square" lIns="0" tIns="0" rIns="0" bIns="0" rtlCol="0" anchor="t">
            <a:spAutoFit/>
          </a:bodyPr>
          <a:lstStyle/>
          <a:p>
            <a:r>
              <a:rPr lang="vi-VN" sz="8800" b="1" dirty="0">
                <a:solidFill>
                  <a:schemeClr val="bg1"/>
                </a:solidFill>
              </a:rPr>
              <a:t>1. </a:t>
            </a:r>
            <a:r>
              <a:rPr lang="en-US" sz="8800" b="1" dirty="0" err="1" smtClean="0">
                <a:solidFill>
                  <a:schemeClr val="bg1"/>
                </a:solidFill>
              </a:rPr>
              <a:t>Giá</a:t>
            </a:r>
            <a:r>
              <a:rPr lang="en-US" sz="8800" b="1" dirty="0" smtClean="0">
                <a:solidFill>
                  <a:schemeClr val="bg1"/>
                </a:solidFill>
              </a:rPr>
              <a:t> </a:t>
            </a:r>
            <a:r>
              <a:rPr lang="en-US" sz="8800" b="1" dirty="0" err="1" smtClean="0">
                <a:solidFill>
                  <a:schemeClr val="bg1"/>
                </a:solidFill>
              </a:rPr>
              <a:t>trị</a:t>
            </a:r>
            <a:r>
              <a:rPr lang="en-US" sz="8800" b="1" dirty="0" smtClean="0">
                <a:solidFill>
                  <a:schemeClr val="bg1"/>
                </a:solidFill>
              </a:rPr>
              <a:t> n</a:t>
            </a:r>
            <a:r>
              <a:rPr lang="vi-VN" sz="8800" b="1" dirty="0" smtClean="0">
                <a:solidFill>
                  <a:schemeClr val="bg1"/>
                </a:solidFill>
              </a:rPr>
              <a:t>ghệ </a:t>
            </a:r>
            <a:r>
              <a:rPr lang="vi-VN" sz="8800" b="1" dirty="0">
                <a:solidFill>
                  <a:schemeClr val="bg1"/>
                </a:solidFill>
              </a:rPr>
              <a:t>thuật</a:t>
            </a:r>
            <a:endParaRPr lang="en-GB" sz="8800" dirty="0">
              <a:solidFill>
                <a:schemeClr val="bg1"/>
              </a:solidFill>
            </a:endParaRPr>
          </a:p>
        </p:txBody>
      </p:sp>
      <p:sp>
        <p:nvSpPr>
          <p:cNvPr id="7" name="Freeform 7"/>
          <p:cNvSpPr/>
          <p:nvPr/>
        </p:nvSpPr>
        <p:spPr>
          <a:xfrm rot="-5400000">
            <a:off x="3340613" y="373056"/>
            <a:ext cx="6153320" cy="11549454"/>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4">
              <a:extLst>
                <a:ext uri="{96DAC541-7B7A-43D3-8B79-37D633B846F1}">
                  <asvg:svgBlip xmlns="" xmlns:asvg="http://schemas.microsoft.com/office/drawing/2016/SVG/main" r:embed="rId5"/>
                </a:ext>
              </a:extLst>
            </a:blip>
            <a:stretch>
              <a:fillRect l="-519" r="-519"/>
            </a:stretch>
          </a:blipFill>
        </p:spPr>
      </p:sp>
      <p:sp>
        <p:nvSpPr>
          <p:cNvPr id="8" name="TextBox 8"/>
          <p:cNvSpPr txBox="1"/>
          <p:nvPr/>
        </p:nvSpPr>
        <p:spPr>
          <a:xfrm>
            <a:off x="1913767" y="3709806"/>
            <a:ext cx="9590387" cy="1354217"/>
          </a:xfrm>
          <a:prstGeom prst="rect">
            <a:avLst/>
          </a:prstGeom>
        </p:spPr>
        <p:txBody>
          <a:bodyPr wrap="square" lIns="0" tIns="0" rIns="0" bIns="0" rtlCol="0" anchor="t">
            <a:spAutoFit/>
          </a:bodyPr>
          <a:lstStyle/>
          <a:p>
            <a:r>
              <a:rPr lang="en-GB" sz="440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Sử dụng thành công các biện pháp tu từ như: so sánh, nhân hóa, liệt kê,...</a:t>
            </a:r>
            <a:endParaRPr lang="en-GB" sz="4400">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572925" y="804796"/>
            <a:ext cx="2382434" cy="2508718"/>
            <a:chOff x="0" y="0"/>
            <a:chExt cx="3176579" cy="3344957"/>
          </a:xfrm>
        </p:grpSpPr>
        <p:sp>
          <p:nvSpPr>
            <p:cNvPr id="14" name="Freeform 14"/>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6">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Rectangle 16"/>
          <p:cNvSpPr/>
          <p:nvPr/>
        </p:nvSpPr>
        <p:spPr>
          <a:xfrm>
            <a:off x="1839613" y="5296405"/>
            <a:ext cx="9829820" cy="1649682"/>
          </a:xfrm>
          <a:prstGeom prst="rect">
            <a:avLst/>
          </a:prstGeom>
        </p:spPr>
        <p:txBody>
          <a:bodyPr wrap="square">
            <a:spAutoFit/>
          </a:bodyPr>
          <a:lstStyle/>
          <a:p>
            <a:pPr algn="just">
              <a:lnSpc>
                <a:spcPct val="115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ea typeface="Times New Roman" panose="02020603050405020304" pitchFamily="18" charset="0"/>
                <a:cs typeface="Times New Roman" panose="02020603050405020304" pitchFamily="18" charset="0"/>
              </a:rPr>
              <a:t>Kết hợp giữa phương thức thuyết minh với miêu tả và biểu cảm</a:t>
            </a:r>
            <a:r>
              <a:rPr lang="en-GB" sz="44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1759320" y="7274407"/>
            <a:ext cx="9899282" cy="1649682"/>
          </a:xfrm>
          <a:prstGeom prst="rect">
            <a:avLst/>
          </a:prstGeom>
        </p:spPr>
        <p:txBody>
          <a:bodyPr wrap="square">
            <a:spAutoFit/>
          </a:bodyPr>
          <a:lstStyle/>
          <a:p>
            <a:pPr algn="just">
              <a:lnSpc>
                <a:spcPct val="115000"/>
              </a:lnSpc>
              <a:spcAft>
                <a:spcPts val="0"/>
              </a:spcAft>
            </a:pPr>
            <a:r>
              <a:rPr lang="pl-PL" sz="4400">
                <a:latin typeface="Times New Roman" panose="02020603050405020304" pitchFamily="18" charset="0"/>
                <a:ea typeface="Times New Roman" panose="02020603050405020304" pitchFamily="18" charset="0"/>
                <a:cs typeface="Times New Roman" panose="02020603050405020304" pitchFamily="18" charset="0"/>
              </a:rPr>
              <a:t>- </a:t>
            </a:r>
            <a:r>
              <a:rPr lang="vi-VN" sz="4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sự kết hợp giữa kênh hình và kênh chữ gây ấn tượng cho người đọc.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Freeform 11"/>
          <p:cNvSpPr/>
          <p:nvPr/>
        </p:nvSpPr>
        <p:spPr>
          <a:xfrm>
            <a:off x="12507616" y="2871399"/>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spTree>
    <p:extLst>
      <p:ext uri="{BB962C8B-B14F-4D97-AF65-F5344CB8AC3E}">
        <p14:creationId xmlns:p14="http://schemas.microsoft.com/office/powerpoint/2010/main" val="23850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5121430" y="92287"/>
            <a:ext cx="10575769" cy="1800486"/>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schemeClr val="bg1"/>
                </a:solidFill>
                <a:latin typeface="+mj-lt"/>
              </a:endParaRPr>
            </a:p>
          </p:txBody>
        </p:sp>
      </p:grpSp>
      <p:sp>
        <p:nvSpPr>
          <p:cNvPr id="6" name="TextBox 6"/>
          <p:cNvSpPr txBox="1"/>
          <p:nvPr/>
        </p:nvSpPr>
        <p:spPr>
          <a:xfrm>
            <a:off x="5420559" y="293565"/>
            <a:ext cx="16230600" cy="14773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9600" b="1" dirty="0">
                <a:solidFill>
                  <a:schemeClr val="bg1"/>
                </a:solidFill>
                <a:latin typeface="+mj-lt"/>
              </a:rPr>
              <a:t>2. </a:t>
            </a:r>
            <a:r>
              <a:rPr lang="en-US" sz="9600" b="1" dirty="0" err="1" smtClean="0">
                <a:solidFill>
                  <a:schemeClr val="bg1"/>
                </a:solidFill>
                <a:latin typeface="Times New Roman" panose="02020603050405020304" pitchFamily="18" charset="0"/>
                <a:cs typeface="Times New Roman" panose="02020603050405020304" pitchFamily="18" charset="0"/>
              </a:rPr>
              <a:t>Giá</a:t>
            </a:r>
            <a:r>
              <a:rPr lang="en-US" sz="9600" b="1" dirty="0" smtClean="0">
                <a:solidFill>
                  <a:schemeClr val="bg1"/>
                </a:solidFill>
                <a:latin typeface="Times New Roman" panose="02020603050405020304" pitchFamily="18" charset="0"/>
                <a:cs typeface="Times New Roman" panose="02020603050405020304" pitchFamily="18" charset="0"/>
              </a:rPr>
              <a:t> </a:t>
            </a:r>
            <a:r>
              <a:rPr lang="en-US" sz="9600" b="1" dirty="0" err="1" smtClean="0">
                <a:solidFill>
                  <a:schemeClr val="bg1"/>
                </a:solidFill>
                <a:latin typeface="Times New Roman" panose="02020603050405020304" pitchFamily="18" charset="0"/>
                <a:cs typeface="Times New Roman" panose="02020603050405020304" pitchFamily="18" charset="0"/>
              </a:rPr>
              <a:t>trị</a:t>
            </a:r>
            <a:r>
              <a:rPr lang="en-US" sz="9600" b="1" dirty="0" smtClean="0">
                <a:solidFill>
                  <a:schemeClr val="bg1"/>
                </a:solidFill>
                <a:latin typeface="Times New Roman" panose="02020603050405020304" pitchFamily="18" charset="0"/>
                <a:cs typeface="Times New Roman" panose="02020603050405020304" pitchFamily="18" charset="0"/>
              </a:rPr>
              <a:t> n</a:t>
            </a:r>
            <a:r>
              <a:rPr lang="vi-VN" sz="9600" b="1" dirty="0" smtClean="0">
                <a:solidFill>
                  <a:schemeClr val="bg1"/>
                </a:solidFill>
                <a:latin typeface="+mj-lt"/>
              </a:rPr>
              <a:t>ội </a:t>
            </a:r>
            <a:r>
              <a:rPr lang="vi-VN" sz="9600" b="1" dirty="0">
                <a:solidFill>
                  <a:schemeClr val="bg1"/>
                </a:solidFill>
                <a:latin typeface="+mj-lt"/>
              </a:rPr>
              <a:t>dung    </a:t>
            </a:r>
            <a:endParaRPr lang="en-GB" sz="9600" dirty="0">
              <a:solidFill>
                <a:schemeClr val="bg1"/>
              </a:solidFill>
              <a:latin typeface="+mj-lt"/>
            </a:endParaRPr>
          </a:p>
        </p:txBody>
      </p:sp>
      <p:grpSp>
        <p:nvGrpSpPr>
          <p:cNvPr id="7" name="Group 7"/>
          <p:cNvGrpSpPr/>
          <p:nvPr/>
        </p:nvGrpSpPr>
        <p:grpSpPr>
          <a:xfrm>
            <a:off x="5650148" y="2007729"/>
            <a:ext cx="12104451" cy="7860171"/>
            <a:chOff x="217650" y="433429"/>
            <a:chExt cx="14728211" cy="7815027"/>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just">
                  <a:lnSpc>
                    <a:spcPts val="2659"/>
                  </a:lnSpc>
                </a:pPr>
                <a:endParaRPr sz="4000">
                  <a:solidFill>
                    <a:prstClr val="black"/>
                  </a:solidFill>
                  <a:latin typeface="+mj-lt"/>
                </a:endParaRPr>
              </a:p>
            </p:txBody>
          </p:sp>
        </p:grpSp>
        <p:sp>
          <p:nvSpPr>
            <p:cNvPr id="21" name="TextBox 21"/>
            <p:cNvSpPr txBox="1"/>
            <p:nvPr/>
          </p:nvSpPr>
          <p:spPr>
            <a:xfrm>
              <a:off x="882517" y="846329"/>
              <a:ext cx="13503447" cy="1641475"/>
            </a:xfrm>
            <a:prstGeom prst="rect">
              <a:avLst/>
            </a:prstGeom>
          </p:spPr>
          <p:txBody>
            <a:bodyPr lIns="0" tIns="0" rIns="0" bIns="0" rtlCol="0" anchor="t">
              <a:spAutoFit/>
            </a:bodyPr>
            <a:lstStyle/>
            <a:p>
              <a:pPr algn="just"/>
              <a:r>
                <a:rPr lang="vi-VN" sz="4000" smtClean="0">
                  <a:latin typeface="Times New Roman" panose="02020603050405020304" pitchFamily="18" charset="0"/>
                  <a:cs typeface="Times New Roman" panose="02020603050405020304" pitchFamily="18" charset="0"/>
                </a:rPr>
                <a:t>	Khẳng định</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giá trị cả về mặt tinh thần và vật chất của vịnh Hạ Long:</a:t>
              </a:r>
              <a:endParaRPr lang="en-GB" sz="4000">
                <a:latin typeface="Times New Roman" panose="02020603050405020304" pitchFamily="18" charset="0"/>
                <a:cs typeface="Times New Roman" panose="02020603050405020304" pitchFamily="18" charset="0"/>
              </a:endParaRPr>
            </a:p>
          </p:txBody>
        </p:sp>
      </p:grpSp>
      <p:sp>
        <p:nvSpPr>
          <p:cNvPr id="24" name="Rectangle 23"/>
          <p:cNvSpPr/>
          <p:nvPr/>
        </p:nvSpPr>
        <p:spPr>
          <a:xfrm>
            <a:off x="6232641" y="3750221"/>
            <a:ext cx="11182536" cy="3631763"/>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a:t>
            </a:r>
            <a:r>
              <a:rPr lang="vi-VN" sz="4000" smtClean="0">
                <a:latin typeface="+mj-lt"/>
                <a:ea typeface="Times New Roman" panose="02020603050405020304" pitchFamily="18" charset="0"/>
                <a:cs typeface="Times New Roman" panose="02020603050405020304" pitchFamily="18" charset="0"/>
              </a:rPr>
              <a:t>Giá trị về tinh thần: là niềm tự hào của người Việt Nam về danh lam thắng cảnh thiên nhiên có một không hai, độc đáo, lâu đời; là một danh lam thắng cảnh hấp dẫn không chỉ với người Việt Nam mà đối với cả du khách quốc tế,....</a:t>
            </a:r>
            <a:endParaRPr lang="en-GB" sz="4000">
              <a:effectLst/>
              <a:latin typeface="+mj-lt"/>
              <a:ea typeface="Times New Roman" panose="02020603050405020304" pitchFamily="18" charset="0"/>
            </a:endParaRPr>
          </a:p>
        </p:txBody>
      </p:sp>
      <p:sp>
        <p:nvSpPr>
          <p:cNvPr id="25" name="Freeform 6"/>
          <p:cNvSpPr/>
          <p:nvPr/>
        </p:nvSpPr>
        <p:spPr>
          <a:xfrm>
            <a:off x="12769" y="2877988"/>
            <a:ext cx="5108662" cy="6629119"/>
          </a:xfrm>
          <a:custGeom>
            <a:avLst/>
            <a:gdLst/>
            <a:ahLst/>
            <a:cxnLst/>
            <a:rect l="l" t="t" r="r" b="b"/>
            <a:pathLst>
              <a:path w="3810000" h="2547938">
                <a:moveTo>
                  <a:pt x="0" y="0"/>
                </a:moveTo>
                <a:lnTo>
                  <a:pt x="3810000" y="0"/>
                </a:lnTo>
                <a:lnTo>
                  <a:pt x="3810000" y="2547938"/>
                </a:lnTo>
                <a:lnTo>
                  <a:pt x="0" y="2547938"/>
                </a:lnTo>
                <a:lnTo>
                  <a:pt x="0" y="0"/>
                </a:lnTo>
                <a:close/>
              </a:path>
            </a:pathLst>
          </a:custGeom>
          <a:blipFill>
            <a:blip r:embed="rId4"/>
            <a:stretch>
              <a:fillRect/>
            </a:stretch>
          </a:blipFill>
        </p:spPr>
      </p:sp>
      <p:sp>
        <p:nvSpPr>
          <p:cNvPr id="26" name="Freeform 10"/>
          <p:cNvSpPr/>
          <p:nvPr/>
        </p:nvSpPr>
        <p:spPr>
          <a:xfrm>
            <a:off x="802833" y="3259427"/>
            <a:ext cx="3104535" cy="5172999"/>
          </a:xfrm>
          <a:custGeom>
            <a:avLst/>
            <a:gdLst/>
            <a:ahLst/>
            <a:cxnLst/>
            <a:rect l="l" t="t" r="r" b="b"/>
            <a:pathLst>
              <a:path w="954881" h="1905000">
                <a:moveTo>
                  <a:pt x="0" y="0"/>
                </a:moveTo>
                <a:lnTo>
                  <a:pt x="954882" y="0"/>
                </a:lnTo>
                <a:lnTo>
                  <a:pt x="954882" y="1905000"/>
                </a:lnTo>
                <a:lnTo>
                  <a:pt x="0" y="1905000"/>
                </a:lnTo>
                <a:lnTo>
                  <a:pt x="0" y="0"/>
                </a:lnTo>
                <a:close/>
              </a:path>
            </a:pathLst>
          </a:custGeom>
          <a:blipFill>
            <a:blip r:embed="rId5">
              <a:extLst>
                <a:ext uri="{96DAC541-7B7A-43D3-8B79-37D633B846F1}">
                  <asvg:svgBlip xmlns="" xmlns:asvg="http://schemas.microsoft.com/office/drawing/2016/SVG/main" r:embed="rId14"/>
                </a:ext>
              </a:extLst>
            </a:blip>
            <a:stretch>
              <a:fillRect/>
            </a:stretch>
          </a:blipFill>
        </p:spPr>
      </p:sp>
      <p:sp>
        <p:nvSpPr>
          <p:cNvPr id="28" name="Rectangle 27"/>
          <p:cNvSpPr/>
          <p:nvPr/>
        </p:nvSpPr>
        <p:spPr>
          <a:xfrm>
            <a:off x="6282715" y="7409957"/>
            <a:ext cx="11132462" cy="2215991"/>
          </a:xfrm>
          <a:prstGeom prst="rect">
            <a:avLst/>
          </a:prstGeom>
        </p:spPr>
        <p:txBody>
          <a:bodyPr wrap="square">
            <a:spAutoFit/>
          </a:bodyPr>
          <a:lstStyle/>
          <a:p>
            <a:pPr algn="just">
              <a:lnSpc>
                <a:spcPct val="115000"/>
              </a:lnSpc>
              <a:spcAft>
                <a:spcPts val="0"/>
              </a:spcAft>
            </a:pPr>
            <a:r>
              <a:rPr lang="vi-VN" sz="4000">
                <a:latin typeface="+mj-lt"/>
                <a:ea typeface="Times New Roman" panose="02020603050405020304" pitchFamily="18" charset="0"/>
                <a:cs typeface="Times New Roman" panose="02020603050405020304" pitchFamily="18" charset="0"/>
              </a:rPr>
              <a:t>- </a:t>
            </a:r>
            <a:r>
              <a:rPr lang="vi-VN" sz="4000" smtClean="0">
                <a:latin typeface="+mj-lt"/>
                <a:ea typeface="Times New Roman" panose="02020603050405020304" pitchFamily="18" charset="0"/>
                <a:cs typeface="Times New Roman" panose="02020603050405020304" pitchFamily="18" charset="0"/>
              </a:rPr>
              <a:t>Giá trị về vật chất: là một điểm tham quan du lịch có giá trị kinh tế, một di sản được UNESCO công nhận là Di sản thiên nhiên thế giới.</a:t>
            </a:r>
            <a:endParaRPr lang="en-GB" sz="4000">
              <a:effectLst/>
              <a:latin typeface="+mj-lt"/>
              <a:ea typeface="Times New Roman" panose="02020603050405020304" pitchFamily="18" charset="0"/>
            </a:endParaRPr>
          </a:p>
        </p:txBody>
      </p:sp>
    </p:spTree>
    <p:extLst>
      <p:ext uri="{BB962C8B-B14F-4D97-AF65-F5344CB8AC3E}">
        <p14:creationId xmlns:p14="http://schemas.microsoft.com/office/powerpoint/2010/main" val="35261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0" y="4572"/>
            <a:ext cx="18288000" cy="10282428"/>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2"/>
            <a:stretch>
              <a:fillRect l="-35536" r="-35536"/>
            </a:stretch>
          </a:blipFill>
        </p:spPr>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sp>
      <p:grpSp>
        <p:nvGrpSpPr>
          <p:cNvPr id="3" name="Group 3"/>
          <p:cNvGrpSpPr/>
          <p:nvPr/>
        </p:nvGrpSpPr>
        <p:grpSpPr>
          <a:xfrm>
            <a:off x="1932304" y="215726"/>
            <a:ext cx="13340826" cy="2257452"/>
            <a:chOff x="0" y="0"/>
            <a:chExt cx="4478132" cy="474202"/>
          </a:xfrm>
          <a:scene3d>
            <a:camera prst="orthographicFront">
              <a:rot lat="0" lon="0" rev="0"/>
            </a:camera>
            <a:lightRig rig="contrasting" dir="t">
              <a:rot lat="0" lon="0" rev="1500000"/>
            </a:lightRig>
          </a:scene3d>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path>
              </a:pathLst>
            </a:custGeom>
            <a:solidFill>
              <a:srgbClr val="3D4984"/>
            </a:solidFill>
            <a:ln>
              <a:noFill/>
            </a:ln>
            <a:effectLst>
              <a:outerShdw blurRad="149987" dist="250190" dir="8460000" algn="ctr">
                <a:srgbClr val="000000">
                  <a:alpha val="28000"/>
                </a:srgbClr>
              </a:outerShdw>
            </a:effectLst>
            <a:sp3d prstMaterial="metal">
              <a:bevelT w="88900" h="88900"/>
            </a:sp3d>
          </p:spPr>
        </p:sp>
        <p:sp>
          <p:nvSpPr>
            <p:cNvPr id="5" name="TextBox 5"/>
            <p:cNvSpPr txBox="1"/>
            <p:nvPr/>
          </p:nvSpPr>
          <p:spPr>
            <a:xfrm>
              <a:off x="88900" y="-38100"/>
              <a:ext cx="635000" cy="4445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748"/>
                </a:lnSpc>
              </a:pPr>
              <a:endParaRPr>
                <a:solidFill>
                  <a:prstClr val="black"/>
                </a:solidFill>
              </a:endParaRPr>
            </a:p>
          </p:txBody>
        </p:sp>
      </p:grpSp>
      <p:sp>
        <p:nvSpPr>
          <p:cNvPr id="6" name="TextBox 6"/>
          <p:cNvSpPr txBox="1"/>
          <p:nvPr/>
        </p:nvSpPr>
        <p:spPr>
          <a:xfrm>
            <a:off x="2520696" y="408729"/>
            <a:ext cx="12344401" cy="1661993"/>
          </a:xfrm>
          <a:prstGeom prst="rect">
            <a:avLst/>
          </a:prstGeom>
        </p:spPr>
        <p:txBody>
          <a:bodyPr wrap="square" lIns="0" tIns="0" rIns="0" bIns="0" rtlCol="0" anchor="t">
            <a:spAutoFit/>
          </a:bodyPr>
          <a:lstStyle/>
          <a:p>
            <a:r>
              <a:rPr lang="vi-VN" sz="5400" b="1">
                <a:solidFill>
                  <a:schemeClr val="bg1"/>
                </a:solidFill>
                <a:latin typeface="Times New Roman" panose="02020603050405020304" pitchFamily="18" charset="0"/>
                <a:cs typeface="Times New Roman" panose="02020603050405020304" pitchFamily="18" charset="0"/>
              </a:rPr>
              <a:t>3. Cách đọc hiểu văn bản </a:t>
            </a:r>
            <a:r>
              <a:rPr lang="vi-VN" sz="5400" b="1" smtClean="0">
                <a:solidFill>
                  <a:schemeClr val="bg1"/>
                </a:solidFill>
                <a:latin typeface="Times New Roman" panose="02020603050405020304" pitchFamily="18" charset="0"/>
                <a:cs typeface="Times New Roman" panose="02020603050405020304" pitchFamily="18" charset="0"/>
              </a:rPr>
              <a:t>thông tin thuyết minh về một danh lam thắng cảnh</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219200" y="2473178"/>
            <a:ext cx="16649700" cy="7563091"/>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TextBox 21"/>
          <p:cNvSpPr txBox="1"/>
          <p:nvPr/>
        </p:nvSpPr>
        <p:spPr>
          <a:xfrm>
            <a:off x="1752600" y="3701569"/>
            <a:ext cx="15096872" cy="1107996"/>
          </a:xfrm>
          <a:prstGeom prst="rect">
            <a:avLst/>
          </a:prstGeom>
        </p:spPr>
        <p:txBody>
          <a:bodyPr wrap="square" lIns="0" tIns="0" rIns="0" bIns="0" rtlCol="0" anchor="t">
            <a:spAutoFit/>
          </a:bodyPr>
          <a:lstStyle/>
          <a:p>
            <a:r>
              <a:rPr lang="en-US" sz="3600" b="1">
                <a:latin typeface="Times New Roman" panose="02020603050405020304" pitchFamily="18" charset="0"/>
                <a:cs typeface="Times New Roman" panose="02020603050405020304" pitchFamily="18" charset="0"/>
              </a:rPr>
              <a:t>	</a:t>
            </a:r>
            <a:r>
              <a:rPr lang="vi-VN" sz="3600" b="1" i="1" smtClean="0">
                <a:latin typeface="Times New Roman" panose="02020603050405020304" pitchFamily="18" charset="0"/>
                <a:cs typeface="Times New Roman" panose="02020603050405020304" pitchFamily="18" charset="0"/>
              </a:rPr>
              <a:t>Khi </a:t>
            </a:r>
            <a:r>
              <a:rPr lang="vi-VN" sz="3600" b="1" i="1">
                <a:latin typeface="Times New Roman" panose="02020603050405020304" pitchFamily="18" charset="0"/>
                <a:cs typeface="Times New Roman" panose="02020603050405020304" pitchFamily="18" charset="0"/>
              </a:rPr>
              <a:t>tìm hiểu văn bản giới thiệu về một danh lam thắng cảnh, ngoài những lưu ý chung về đọc hiểu văn bản thông tin, các em cần lưu ý những điểm sau</a:t>
            </a:r>
            <a:r>
              <a:rPr lang="vi-VN" sz="3600" b="1" i="1" smtClean="0">
                <a:latin typeface="Times New Roman" panose="02020603050405020304" pitchFamily="18" charset="0"/>
                <a:cs typeface="Times New Roman" panose="02020603050405020304" pitchFamily="18" charset="0"/>
              </a:rPr>
              <a:t>:</a:t>
            </a:r>
            <a:endParaRPr lang="vi-VN" sz="3600" b="1" i="1">
              <a:latin typeface="Times New Roman" panose="02020603050405020304" pitchFamily="18" charset="0"/>
              <a:cs typeface="Times New Roman" panose="02020603050405020304" pitchFamily="18" charset="0"/>
            </a:endParaRPr>
          </a:p>
        </p:txBody>
      </p:sp>
      <p:sp>
        <p:nvSpPr>
          <p:cNvPr id="22" name="Freeform 22"/>
          <p:cNvSpPr/>
          <p:nvPr/>
        </p:nvSpPr>
        <p:spPr>
          <a:xfrm rot="8248605" flipH="1">
            <a:off x="14911302" y="7654946"/>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Rectangle 23"/>
          <p:cNvSpPr/>
          <p:nvPr/>
        </p:nvSpPr>
        <p:spPr>
          <a:xfrm>
            <a:off x="2106135" y="5063269"/>
            <a:ext cx="14020800" cy="317009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VBTT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DLTC</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TT</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TT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TT chi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PT phi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6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3806082" y="6277010"/>
            <a:ext cx="11136111" cy="4357004"/>
          </a:xfrm>
          <a:custGeom>
            <a:avLst/>
            <a:gdLst/>
            <a:ahLst/>
            <a:cxnLst/>
            <a:rect l="l" t="t" r="r" b="b"/>
            <a:pathLst>
              <a:path w="11136111" h="4357004">
                <a:moveTo>
                  <a:pt x="0" y="0"/>
                </a:moveTo>
                <a:lnTo>
                  <a:pt x="11136111" y="0"/>
                </a:lnTo>
                <a:lnTo>
                  <a:pt x="11136111" y="4357003"/>
                </a:lnTo>
                <a:lnTo>
                  <a:pt x="0" y="4357003"/>
                </a:lnTo>
                <a:lnTo>
                  <a:pt x="0" y="0"/>
                </a:lnTo>
                <a:close/>
              </a:path>
            </a:pathLst>
          </a:custGeom>
          <a:blipFill>
            <a:blip r:embed="rId3"/>
            <a:stretch>
              <a:fillRect/>
            </a:stretch>
          </a:blipFill>
        </p:spPr>
      </p:sp>
      <p:grpSp>
        <p:nvGrpSpPr>
          <p:cNvPr id="5" name="Group 5"/>
          <p:cNvGrpSpPr/>
          <p:nvPr/>
        </p:nvGrpSpPr>
        <p:grpSpPr>
          <a:xfrm rot="933303">
            <a:off x="5321753" y="7562907"/>
            <a:ext cx="1621131" cy="1651141"/>
            <a:chOff x="0" y="0"/>
            <a:chExt cx="2161508" cy="2201521"/>
          </a:xfrm>
        </p:grpSpPr>
        <p:pic>
          <p:nvPicPr>
            <p:cNvPr id="6" name="Picture 6"/>
            <p:cNvPicPr>
              <a:picLocks noChangeAspect="1"/>
            </p:cNvPicPr>
            <p:nvPr/>
          </p:nvPicPr>
          <p:blipFill>
            <a:blip r:embed="rId4"/>
            <a:srcRect l="22447" r="22447"/>
            <a:stretch>
              <a:fillRect/>
            </a:stretch>
          </p:blipFill>
          <p:spPr>
            <a:xfrm>
              <a:off x="0" y="0"/>
              <a:ext cx="2161508" cy="2201521"/>
            </a:xfrm>
            <a:prstGeom prst="rect">
              <a:avLst/>
            </a:prstGeom>
          </p:spPr>
        </p:pic>
      </p:grpSp>
      <p:grpSp>
        <p:nvGrpSpPr>
          <p:cNvPr id="7" name="Group 7"/>
          <p:cNvGrpSpPr/>
          <p:nvPr/>
        </p:nvGrpSpPr>
        <p:grpSpPr>
          <a:xfrm rot="363465">
            <a:off x="7378691" y="8029749"/>
            <a:ext cx="1621131" cy="1651141"/>
            <a:chOff x="0" y="0"/>
            <a:chExt cx="2161508" cy="2201521"/>
          </a:xfrm>
        </p:grpSpPr>
        <p:pic>
          <p:nvPicPr>
            <p:cNvPr id="8" name="Picture 8"/>
            <p:cNvPicPr>
              <a:picLocks noChangeAspect="1"/>
            </p:cNvPicPr>
            <p:nvPr/>
          </p:nvPicPr>
          <p:blipFill>
            <a:blip r:embed="rId5"/>
            <a:srcRect l="13242" r="13242"/>
            <a:stretch>
              <a:fillRect/>
            </a:stretch>
          </p:blipFill>
          <p:spPr>
            <a:xfrm>
              <a:off x="0" y="0"/>
              <a:ext cx="2161508" cy="2201521"/>
            </a:xfrm>
            <a:prstGeom prst="rect">
              <a:avLst/>
            </a:prstGeom>
          </p:spPr>
        </p:pic>
      </p:grpSp>
      <p:grpSp>
        <p:nvGrpSpPr>
          <p:cNvPr id="9" name="Group 9"/>
          <p:cNvGrpSpPr/>
          <p:nvPr/>
        </p:nvGrpSpPr>
        <p:grpSpPr>
          <a:xfrm rot="-272930">
            <a:off x="9555620" y="8039274"/>
            <a:ext cx="1621131" cy="1651141"/>
            <a:chOff x="0" y="0"/>
            <a:chExt cx="2161508" cy="2201521"/>
          </a:xfrm>
        </p:grpSpPr>
        <p:pic>
          <p:nvPicPr>
            <p:cNvPr id="10" name="Picture 10"/>
            <p:cNvPicPr>
              <a:picLocks noChangeAspect="1"/>
            </p:cNvPicPr>
            <p:nvPr/>
          </p:nvPicPr>
          <p:blipFill>
            <a:blip r:embed="rId6"/>
            <a:srcRect l="17292" r="17292"/>
            <a:stretch>
              <a:fillRect/>
            </a:stretch>
          </p:blipFill>
          <p:spPr>
            <a:xfrm>
              <a:off x="0" y="0"/>
              <a:ext cx="2161508" cy="2201521"/>
            </a:xfrm>
            <a:prstGeom prst="rect">
              <a:avLst/>
            </a:prstGeom>
          </p:spPr>
        </p:pic>
      </p:grpSp>
      <p:grpSp>
        <p:nvGrpSpPr>
          <p:cNvPr id="11" name="Group 11"/>
          <p:cNvGrpSpPr/>
          <p:nvPr/>
        </p:nvGrpSpPr>
        <p:grpSpPr>
          <a:xfrm rot="-894062">
            <a:off x="11622998" y="7618535"/>
            <a:ext cx="1655618" cy="1674385"/>
            <a:chOff x="0" y="0"/>
            <a:chExt cx="2207491" cy="2232513"/>
          </a:xfrm>
        </p:grpSpPr>
        <p:pic>
          <p:nvPicPr>
            <p:cNvPr id="12" name="Picture 12"/>
            <p:cNvPicPr>
              <a:picLocks noChangeAspect="1"/>
            </p:cNvPicPr>
            <p:nvPr/>
          </p:nvPicPr>
          <p:blipFill>
            <a:blip r:embed="rId7"/>
            <a:srcRect l="35724" r="35724"/>
            <a:stretch>
              <a:fillRect/>
            </a:stretch>
          </p:blipFill>
          <p:spPr>
            <a:xfrm>
              <a:off x="0" y="0"/>
              <a:ext cx="2207491" cy="2232513"/>
            </a:xfrm>
            <a:prstGeom prst="rect">
              <a:avLst/>
            </a:prstGeom>
          </p:spPr>
        </p:pic>
      </p:grpSp>
      <p:sp>
        <p:nvSpPr>
          <p:cNvPr id="13" name="Freeform 13"/>
          <p:cNvSpPr/>
          <p:nvPr/>
        </p:nvSpPr>
        <p:spPr>
          <a:xfrm>
            <a:off x="5772789" y="694350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4" name="Freeform 14"/>
          <p:cNvSpPr/>
          <p:nvPr/>
        </p:nvSpPr>
        <p:spPr>
          <a:xfrm>
            <a:off x="5772789" y="7482394"/>
            <a:ext cx="293981" cy="293981"/>
          </a:xfrm>
          <a:custGeom>
            <a:avLst/>
            <a:gdLst/>
            <a:ahLst/>
            <a:cxnLst/>
            <a:rect l="l" t="t" r="r" b="b"/>
            <a:pathLst>
              <a:path w="293981" h="293981">
                <a:moveTo>
                  <a:pt x="0" y="0"/>
                </a:moveTo>
                <a:lnTo>
                  <a:pt x="293981" y="0"/>
                </a:lnTo>
                <a:lnTo>
                  <a:pt x="293981" y="293982"/>
                </a:lnTo>
                <a:lnTo>
                  <a:pt x="0" y="293982"/>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5" name="Freeform 15"/>
          <p:cNvSpPr/>
          <p:nvPr/>
        </p:nvSpPr>
        <p:spPr>
          <a:xfrm>
            <a:off x="5772789" y="8000876"/>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6" name="Freeform 16"/>
          <p:cNvSpPr/>
          <p:nvPr/>
        </p:nvSpPr>
        <p:spPr>
          <a:xfrm>
            <a:off x="9213441" y="697830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7" name="Freeform 17"/>
          <p:cNvSpPr/>
          <p:nvPr/>
        </p:nvSpPr>
        <p:spPr>
          <a:xfrm>
            <a:off x="9213441" y="7517190"/>
            <a:ext cx="293981" cy="293981"/>
          </a:xfrm>
          <a:custGeom>
            <a:avLst/>
            <a:gdLst/>
            <a:ahLst/>
            <a:cxnLst/>
            <a:rect l="l" t="t" r="r" b="b"/>
            <a:pathLst>
              <a:path w="293981" h="293981">
                <a:moveTo>
                  <a:pt x="0" y="0"/>
                </a:moveTo>
                <a:lnTo>
                  <a:pt x="293981" y="0"/>
                </a:lnTo>
                <a:lnTo>
                  <a:pt x="293981" y="293981"/>
                </a:lnTo>
                <a:lnTo>
                  <a:pt x="0" y="293981"/>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sp>
      <p:sp>
        <p:nvSpPr>
          <p:cNvPr id="18" name="Freeform 18"/>
          <p:cNvSpPr/>
          <p:nvPr/>
        </p:nvSpPr>
        <p:spPr>
          <a:xfrm>
            <a:off x="13582089" y="8349888"/>
            <a:ext cx="4114800" cy="1481328"/>
          </a:xfrm>
          <a:custGeom>
            <a:avLst/>
            <a:gdLst/>
            <a:ahLst/>
            <a:cxnLst/>
            <a:rect l="l" t="t" r="r" b="b"/>
            <a:pathLst>
              <a:path w="4114800" h="1481328">
                <a:moveTo>
                  <a:pt x="0" y="0"/>
                </a:moveTo>
                <a:lnTo>
                  <a:pt x="4114800" y="0"/>
                </a:lnTo>
                <a:lnTo>
                  <a:pt x="4114800" y="1481328"/>
                </a:lnTo>
                <a:lnTo>
                  <a:pt x="0" y="148132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9" name="Freeform 29"/>
          <p:cNvSpPr/>
          <p:nvPr/>
        </p:nvSpPr>
        <p:spPr>
          <a:xfrm flipH="1">
            <a:off x="1051386" y="7744859"/>
            <a:ext cx="4114800" cy="1481328"/>
          </a:xfrm>
          <a:custGeom>
            <a:avLst/>
            <a:gdLst/>
            <a:ahLst/>
            <a:cxnLst/>
            <a:rect l="l" t="t" r="r" b="b"/>
            <a:pathLst>
              <a:path w="4114800" h="1481328">
                <a:moveTo>
                  <a:pt x="4114800" y="0"/>
                </a:moveTo>
                <a:lnTo>
                  <a:pt x="0" y="0"/>
                </a:lnTo>
                <a:lnTo>
                  <a:pt x="0" y="1481328"/>
                </a:lnTo>
                <a:lnTo>
                  <a:pt x="4114800" y="1481328"/>
                </a:lnTo>
                <a:lnTo>
                  <a:pt x="411480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Rectangle 18"/>
          <p:cNvSpPr/>
          <p:nvPr/>
        </p:nvSpPr>
        <p:spPr>
          <a:xfrm>
            <a:off x="5030098" y="1651124"/>
            <a:ext cx="8925200" cy="1964384"/>
          </a:xfrm>
          <a:prstGeom prst="rect">
            <a:avLst/>
          </a:prstGeom>
          <a:scene3d>
            <a:camera prst="perspectiveContrastingRightFacing"/>
            <a:lightRig rig="threePt" dir="t"/>
          </a:scene3d>
        </p:spPr>
        <p:txBody>
          <a:bodyPr wrap="none">
            <a:spAutoFit/>
          </a:bodyPr>
          <a:lstStyle/>
          <a:p>
            <a:pPr algn="ctr">
              <a:lnSpc>
                <a:spcPct val="115000"/>
              </a:lnSpc>
              <a:spcAft>
                <a:spcPts val="600"/>
              </a:spcAft>
            </a:pPr>
            <a:r>
              <a:rPr lang="pt-BR" sz="115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 </a:t>
            </a:r>
            <a:r>
              <a:rPr lang="pt-BR" sz="11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 </a:t>
            </a:r>
            <a:endParaRPr lang="en-GB" sz="115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961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FD80DA-D7E0-4FAA-F246-A14F16470225}"/>
              </a:ext>
            </a:extLst>
          </p:cNvPr>
          <p:cNvSpPr txBox="1"/>
          <p:nvPr/>
        </p:nvSpPr>
        <p:spPr>
          <a:xfrm>
            <a:off x="4291188" y="3882066"/>
            <a:ext cx="9904395" cy="1015663"/>
          </a:xfrm>
          <a:prstGeom prst="rect">
            <a:avLst/>
          </a:prstGeom>
          <a:noFill/>
        </p:spPr>
        <p:txBody>
          <a:bodyPr wrap="square" rtlCol="0">
            <a:spAutoFit/>
          </a:bodyPr>
          <a:lstStyle/>
          <a:p>
            <a:pPr algn="ctr"/>
            <a:r>
              <a:rPr lang="vi-VN" sz="6000" b="1" smtClean="0">
                <a:ln>
                  <a:solidFill>
                    <a:srgbClr val="14744A"/>
                  </a:solidFill>
                </a:ln>
                <a:solidFill>
                  <a:prstClr val="white"/>
                </a:solidFill>
                <a:latin typeface="White Dream PERSONAL USE ONLY" pitchFamily="50" charset="0"/>
                <a:ea typeface="White Dream PERSONAL USE ONLY" pitchFamily="50" charset="0"/>
              </a:rPr>
              <a:t>KHU VƯỜN TRÊN MÂY</a:t>
            </a:r>
            <a:endParaRPr lang="en-US" sz="6000" b="1">
              <a:ln>
                <a:solidFill>
                  <a:srgbClr val="14744A"/>
                </a:solidFill>
              </a:ln>
              <a:solidFill>
                <a:prstClr val="white"/>
              </a:solidFill>
              <a:latin typeface="White Dream PERSONAL USE ONLY" pitchFamily="50" charset="0"/>
              <a:ea typeface="White Dream PERSONAL USE ONLY" pitchFamily="50" charset="0"/>
            </a:endParaRPr>
          </a:p>
        </p:txBody>
      </p:sp>
      <p:pic>
        <p:nvPicPr>
          <p:cNvPr id="8" name="Picture 7" descr="Icon&#10;&#10;Description automatically generated">
            <a:extLst>
              <a:ext uri="{FF2B5EF4-FFF2-40B4-BE49-F238E27FC236}">
                <a16:creationId xmlns:a16="http://schemas.microsoft.com/office/drawing/2014/main" id="{CCB4A2B7-11AA-BC97-F4F4-0E761BB65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068" y="4591963"/>
            <a:ext cx="4206739" cy="4206739"/>
          </a:xfrm>
          <a:prstGeom prst="rect">
            <a:avLst/>
          </a:prstGeom>
        </p:spPr>
      </p:pic>
      <p:pic>
        <p:nvPicPr>
          <p:cNvPr id="6" name="Picture 5" descr="Icon&#10;&#10;Description automatically generated">
            <a:hlinkClick r:id="rId4" action="ppaction://hlinksldjump">
              <a:snd r:embed="rId5" name="click.wav"/>
            </a:hlinkClick>
            <a:extLst>
              <a:ext uri="{FF2B5EF4-FFF2-40B4-BE49-F238E27FC236}">
                <a16:creationId xmlns:a16="http://schemas.microsoft.com/office/drawing/2014/main" id="{45893EF6-3D84-E89F-070F-18C69A6FB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3913" y="6160246"/>
            <a:ext cx="1473493" cy="1473493"/>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F7A99574-67E9-EDCB-103D-1928CD027D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0343" y="5715087"/>
            <a:ext cx="4089099" cy="2724105"/>
          </a:xfrm>
          <a:prstGeom prst="rect">
            <a:avLst/>
          </a:prstGeom>
        </p:spPr>
      </p:pic>
      <p:pic>
        <p:nvPicPr>
          <p:cNvPr id="12" name="Picture 11" descr="A picture containing plant, silhouette&#10;&#10;Description automatically generated">
            <a:extLst>
              <a:ext uri="{FF2B5EF4-FFF2-40B4-BE49-F238E27FC236}">
                <a16:creationId xmlns:a16="http://schemas.microsoft.com/office/drawing/2014/main" id="{36547A02-13AC-0709-F23C-900E66D5A0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4518" y="5313359"/>
            <a:ext cx="3527561" cy="3527561"/>
          </a:xfrm>
          <a:prstGeom prst="rect">
            <a:avLst/>
          </a:prstGeom>
        </p:spPr>
      </p:pic>
      <p:pic>
        <p:nvPicPr>
          <p:cNvPr id="14" name="Picture 13" descr="Logo, icon&#10;&#10;Description automatically generated">
            <a:extLst>
              <a:ext uri="{FF2B5EF4-FFF2-40B4-BE49-F238E27FC236}">
                <a16:creationId xmlns:a16="http://schemas.microsoft.com/office/drawing/2014/main" id="{CCF86B8A-9531-61FD-02DE-F887125A7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8293" y="6388228"/>
            <a:ext cx="710657" cy="710657"/>
          </a:xfrm>
          <a:prstGeom prst="rect">
            <a:avLst/>
          </a:prstGeom>
        </p:spPr>
      </p:pic>
      <p:pic>
        <p:nvPicPr>
          <p:cNvPr id="15" name="Picture 14" descr="Logo, icon&#10;&#10;Description automatically generated">
            <a:extLst>
              <a:ext uri="{FF2B5EF4-FFF2-40B4-BE49-F238E27FC236}">
                <a16:creationId xmlns:a16="http://schemas.microsoft.com/office/drawing/2014/main" id="{6B72C811-C4AA-5939-12A9-2A46B1C5F5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7077" y="5871412"/>
            <a:ext cx="710657" cy="710657"/>
          </a:xfrm>
          <a:prstGeom prst="rect">
            <a:avLst/>
          </a:prstGeom>
        </p:spPr>
      </p:pic>
      <p:pic>
        <p:nvPicPr>
          <p:cNvPr id="16" name="Picture 15" descr="Logo, icon&#10;&#10;Description automatically generated">
            <a:extLst>
              <a:ext uri="{FF2B5EF4-FFF2-40B4-BE49-F238E27FC236}">
                <a16:creationId xmlns:a16="http://schemas.microsoft.com/office/drawing/2014/main" id="{B5D3CC41-C543-9B5A-079D-C7C75F4BCB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1189" y="6429464"/>
            <a:ext cx="710657" cy="710657"/>
          </a:xfrm>
          <a:prstGeom prst="rect">
            <a:avLst/>
          </a:prstGeom>
        </p:spPr>
      </p:pic>
      <p:pic>
        <p:nvPicPr>
          <p:cNvPr id="17" name="Picture 16" descr="Logo, icon&#10;&#10;Description automatically generated">
            <a:extLst>
              <a:ext uri="{FF2B5EF4-FFF2-40B4-BE49-F238E27FC236}">
                <a16:creationId xmlns:a16="http://schemas.microsoft.com/office/drawing/2014/main" id="{305B6FC0-AE76-C16B-5AC4-9BB3E995EE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9993" y="7140121"/>
            <a:ext cx="710657" cy="710657"/>
          </a:xfrm>
          <a:prstGeom prst="rect">
            <a:avLst/>
          </a:prstGeom>
        </p:spPr>
      </p:pic>
    </p:spTree>
    <p:extLst>
      <p:ext uri="{BB962C8B-B14F-4D97-AF65-F5344CB8AC3E}">
        <p14:creationId xmlns:p14="http://schemas.microsoft.com/office/powerpoint/2010/main" val="371101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plant, silhouette&#10;&#10;Description automatically generated">
            <a:extLst>
              <a:ext uri="{FF2B5EF4-FFF2-40B4-BE49-F238E27FC236}">
                <a16:creationId xmlns:a16="http://schemas.microsoft.com/office/drawing/2014/main" id="{9D4ECD7E-6C71-E554-C98B-494776E5D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30" y="-526770"/>
            <a:ext cx="10813770" cy="10813770"/>
          </a:xfrm>
          <a:prstGeom prst="rect">
            <a:avLst/>
          </a:prstGeom>
        </p:spPr>
      </p:pic>
      <p:pic>
        <p:nvPicPr>
          <p:cNvPr id="7" name="Picture 6" descr="A picture containing text, indoor, doll, toy&#10;&#10;Description automatically generated">
            <a:extLst>
              <a:ext uri="{FF2B5EF4-FFF2-40B4-BE49-F238E27FC236}">
                <a16:creationId xmlns:a16="http://schemas.microsoft.com/office/drawing/2014/main" id="{8F9ACD5B-F485-8726-9B40-748061FC2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267" y="6972390"/>
            <a:ext cx="7733673" cy="3314610"/>
          </a:xfrm>
          <a:prstGeom prst="rect">
            <a:avLst/>
          </a:prstGeom>
        </p:spPr>
      </p:pic>
      <p:pic>
        <p:nvPicPr>
          <p:cNvPr id="9" name="Picture 8">
            <a:extLst>
              <a:ext uri="{FF2B5EF4-FFF2-40B4-BE49-F238E27FC236}">
                <a16:creationId xmlns:a16="http://schemas.microsoft.com/office/drawing/2014/main" id="{19A97E50-C8B8-4783-3BC2-BF9E7845E4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91160"/>
            <a:ext cx="2005923" cy="2005923"/>
          </a:xfrm>
          <a:prstGeom prst="rect">
            <a:avLst/>
          </a:prstGeom>
        </p:spPr>
      </p:pic>
      <p:pic>
        <p:nvPicPr>
          <p:cNvPr id="11" name="tao8">
            <a:extLst>
              <a:ext uri="{FF2B5EF4-FFF2-40B4-BE49-F238E27FC236}">
                <a16:creationId xmlns:a16="http://schemas.microsoft.com/office/drawing/2014/main" id="{9F1C1E34-FE91-3170-75A4-B3FF63822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15788" y="5362106"/>
            <a:ext cx="954210" cy="954210"/>
          </a:xfrm>
          <a:prstGeom prst="rect">
            <a:avLst/>
          </a:prstGeom>
        </p:spPr>
      </p:pic>
      <p:pic>
        <p:nvPicPr>
          <p:cNvPr id="13" name="tao7">
            <a:extLst>
              <a:ext uri="{FF2B5EF4-FFF2-40B4-BE49-F238E27FC236}">
                <a16:creationId xmlns:a16="http://schemas.microsoft.com/office/drawing/2014/main" id="{B6A90DEF-D9AE-4973-E43C-406847BB16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484" y="4692971"/>
            <a:ext cx="1338270" cy="1338270"/>
          </a:xfrm>
          <a:prstGeom prst="rect">
            <a:avLst/>
          </a:prstGeom>
        </p:spPr>
      </p:pic>
      <p:pic>
        <p:nvPicPr>
          <p:cNvPr id="15" name="tao2" descr="Logo, icon&#10;&#10;Description automatically generated">
            <a:hlinkClick r:id="rId9" action="ppaction://hlinksldjump">
              <a:snd r:embed="rId10" name="click.wav"/>
            </a:hlinkClick>
            <a:extLst>
              <a:ext uri="{FF2B5EF4-FFF2-40B4-BE49-F238E27FC236}">
                <a16:creationId xmlns:a16="http://schemas.microsoft.com/office/drawing/2014/main" id="{70A08C73-9BB9-E0E9-76C3-99B8FED537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2284" y="2197699"/>
            <a:ext cx="1084748" cy="1084748"/>
          </a:xfrm>
          <a:prstGeom prst="rect">
            <a:avLst/>
          </a:prstGeom>
        </p:spPr>
      </p:pic>
      <p:pic>
        <p:nvPicPr>
          <p:cNvPr id="17" name="tao5">
            <a:hlinkClick r:id="rId12" action="ppaction://hlinksldjump">
              <a:snd r:embed="rId10" name="click.wav"/>
            </a:hlinkClick>
            <a:extLst>
              <a:ext uri="{FF2B5EF4-FFF2-40B4-BE49-F238E27FC236}">
                <a16:creationId xmlns:a16="http://schemas.microsoft.com/office/drawing/2014/main" id="{0D670912-C7A7-0FF5-086A-AD2FC41397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1009" y="3461989"/>
            <a:ext cx="1230983" cy="1230983"/>
          </a:xfrm>
          <a:prstGeom prst="rect">
            <a:avLst/>
          </a:prstGeom>
        </p:spPr>
      </p:pic>
      <p:pic>
        <p:nvPicPr>
          <p:cNvPr id="19" name="tao1">
            <a:hlinkClick r:id="rId14" action="ppaction://hlinksldjump">
              <a:snd r:embed="rId10" name="click.wav"/>
            </a:hlinkClick>
            <a:extLst>
              <a:ext uri="{FF2B5EF4-FFF2-40B4-BE49-F238E27FC236}">
                <a16:creationId xmlns:a16="http://schemas.microsoft.com/office/drawing/2014/main" id="{C608E1A4-95F1-761C-E840-56CF386012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21991" y="1698459"/>
            <a:ext cx="1422078" cy="1422078"/>
          </a:xfrm>
          <a:prstGeom prst="rect">
            <a:avLst/>
          </a:prstGeom>
        </p:spPr>
      </p:pic>
      <p:pic>
        <p:nvPicPr>
          <p:cNvPr id="21" name="tao4" descr="A picture containing vector graphics&#10;&#10;Description automatically generated">
            <a:hlinkClick r:id="rId16" action="ppaction://hlinksldjump">
              <a:snd r:embed="rId10" name="click.wav"/>
            </a:hlinkClick>
            <a:extLst>
              <a:ext uri="{FF2B5EF4-FFF2-40B4-BE49-F238E27FC236}">
                <a16:creationId xmlns:a16="http://schemas.microsoft.com/office/drawing/2014/main" id="{5620AA1E-52AF-79F8-1388-4F7F9C46AD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5733030" y="3215615"/>
            <a:ext cx="823491" cy="1229795"/>
          </a:xfrm>
          <a:prstGeom prst="rect">
            <a:avLst/>
          </a:prstGeom>
        </p:spPr>
      </p:pic>
      <p:pic>
        <p:nvPicPr>
          <p:cNvPr id="22" name="tao3" descr="A picture containing vector graphics&#10;&#10;Description automatically generated">
            <a:hlinkClick r:id="rId18" action="ppaction://hlinksldjump">
              <a:snd r:embed="rId10" name="click.wav"/>
            </a:hlinkClick>
            <a:extLst>
              <a:ext uri="{FF2B5EF4-FFF2-40B4-BE49-F238E27FC236}">
                <a16:creationId xmlns:a16="http://schemas.microsoft.com/office/drawing/2014/main" id="{D1966A71-B9B6-E3F7-8495-7B6867C21E4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7392297" y="3261409"/>
            <a:ext cx="823491" cy="1229795"/>
          </a:xfrm>
          <a:prstGeom prst="rect">
            <a:avLst/>
          </a:prstGeom>
        </p:spPr>
      </p:pic>
      <p:pic>
        <p:nvPicPr>
          <p:cNvPr id="23" name="tao6" descr="A picture containing vector graphics&#10;&#10;Description automatically generated">
            <a:hlinkClick r:id="rId19" action="ppaction://hlinksldjump">
              <a:snd r:embed="rId10" name="click.wav"/>
            </a:hlinkClick>
            <a:extLst>
              <a:ext uri="{FF2B5EF4-FFF2-40B4-BE49-F238E27FC236}">
                <a16:creationId xmlns:a16="http://schemas.microsoft.com/office/drawing/2014/main" id="{D075AEE1-CF5A-578F-9887-018036D815A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966" t="10724" r="24203" b="7391"/>
          <a:stretch/>
        </p:blipFill>
        <p:spPr>
          <a:xfrm>
            <a:off x="4056242" y="4773694"/>
            <a:ext cx="823491" cy="1229795"/>
          </a:xfrm>
          <a:prstGeom prst="rect">
            <a:avLst/>
          </a:prstGeom>
        </p:spPr>
      </p:pic>
      <p:sp>
        <p:nvSpPr>
          <p:cNvPr id="24" name="Oval 23">
            <a:extLst>
              <a:ext uri="{FF2B5EF4-FFF2-40B4-BE49-F238E27FC236}">
                <a16:creationId xmlns:a16="http://schemas.microsoft.com/office/drawing/2014/main" id="{07AEB1CC-5FE9-B212-8D9D-D1D01D34296A}"/>
              </a:ext>
            </a:extLst>
          </p:cNvPr>
          <p:cNvSpPr/>
          <p:nvPr/>
        </p:nvSpPr>
        <p:spPr>
          <a:xfrm>
            <a:off x="5315586" y="180754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1</a:t>
            </a:r>
          </a:p>
        </p:txBody>
      </p:sp>
      <p:sp>
        <p:nvSpPr>
          <p:cNvPr id="25" name="Oval 24">
            <a:extLst>
              <a:ext uri="{FF2B5EF4-FFF2-40B4-BE49-F238E27FC236}">
                <a16:creationId xmlns:a16="http://schemas.microsoft.com/office/drawing/2014/main" id="{E7AEE96E-2DD8-9972-6377-4261B24B171D}"/>
              </a:ext>
            </a:extLst>
          </p:cNvPr>
          <p:cNvSpPr/>
          <p:nvPr/>
        </p:nvSpPr>
        <p:spPr>
          <a:xfrm>
            <a:off x="6729429" y="214275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2</a:t>
            </a:r>
          </a:p>
        </p:txBody>
      </p:sp>
      <p:sp>
        <p:nvSpPr>
          <p:cNvPr id="26" name="Oval 25">
            <a:extLst>
              <a:ext uri="{FF2B5EF4-FFF2-40B4-BE49-F238E27FC236}">
                <a16:creationId xmlns:a16="http://schemas.microsoft.com/office/drawing/2014/main" id="{25318A0A-A484-ABF5-725E-42939F218B07}"/>
              </a:ext>
            </a:extLst>
          </p:cNvPr>
          <p:cNvSpPr/>
          <p:nvPr/>
        </p:nvSpPr>
        <p:spPr>
          <a:xfrm>
            <a:off x="7804043" y="337911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3</a:t>
            </a:r>
          </a:p>
        </p:txBody>
      </p:sp>
      <p:sp>
        <p:nvSpPr>
          <p:cNvPr id="27" name="Oval 26">
            <a:extLst>
              <a:ext uri="{FF2B5EF4-FFF2-40B4-BE49-F238E27FC236}">
                <a16:creationId xmlns:a16="http://schemas.microsoft.com/office/drawing/2014/main" id="{F474F165-A161-11BE-AFD6-35D9CD7F156F}"/>
              </a:ext>
            </a:extLst>
          </p:cNvPr>
          <p:cNvSpPr/>
          <p:nvPr/>
        </p:nvSpPr>
        <p:spPr>
          <a:xfrm>
            <a:off x="6157917" y="3253266"/>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4</a:t>
            </a:r>
          </a:p>
        </p:txBody>
      </p:sp>
      <p:sp>
        <p:nvSpPr>
          <p:cNvPr id="28" name="Oval 27">
            <a:extLst>
              <a:ext uri="{FF2B5EF4-FFF2-40B4-BE49-F238E27FC236}">
                <a16:creationId xmlns:a16="http://schemas.microsoft.com/office/drawing/2014/main" id="{5BF94EBD-FDCE-842A-9525-71AE59D61200}"/>
              </a:ext>
            </a:extLst>
          </p:cNvPr>
          <p:cNvSpPr/>
          <p:nvPr/>
        </p:nvSpPr>
        <p:spPr>
          <a:xfrm>
            <a:off x="3921711" y="3339611"/>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5</a:t>
            </a:r>
          </a:p>
        </p:txBody>
      </p:sp>
      <p:sp>
        <p:nvSpPr>
          <p:cNvPr id="29" name="Oval 28">
            <a:extLst>
              <a:ext uri="{FF2B5EF4-FFF2-40B4-BE49-F238E27FC236}">
                <a16:creationId xmlns:a16="http://schemas.microsoft.com/office/drawing/2014/main" id="{9EFD3120-0BBB-957C-1710-AE9CA6813E2D}"/>
              </a:ext>
            </a:extLst>
          </p:cNvPr>
          <p:cNvSpPr/>
          <p:nvPr/>
        </p:nvSpPr>
        <p:spPr>
          <a:xfrm>
            <a:off x="4339155" y="4726056"/>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6</a:t>
            </a:r>
          </a:p>
        </p:txBody>
      </p:sp>
      <p:sp>
        <p:nvSpPr>
          <p:cNvPr id="30" name="Oval 29">
            <a:extLst>
              <a:ext uri="{FF2B5EF4-FFF2-40B4-BE49-F238E27FC236}">
                <a16:creationId xmlns:a16="http://schemas.microsoft.com/office/drawing/2014/main" id="{840BC05B-35AB-7C1F-79D6-9E6FAB9E6EF1}"/>
              </a:ext>
            </a:extLst>
          </p:cNvPr>
          <p:cNvSpPr/>
          <p:nvPr/>
        </p:nvSpPr>
        <p:spPr>
          <a:xfrm>
            <a:off x="7004657" y="4671393"/>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7</a:t>
            </a:r>
          </a:p>
        </p:txBody>
      </p:sp>
      <p:sp>
        <p:nvSpPr>
          <p:cNvPr id="31" name="Oval 30">
            <a:extLst>
              <a:ext uri="{FF2B5EF4-FFF2-40B4-BE49-F238E27FC236}">
                <a16:creationId xmlns:a16="http://schemas.microsoft.com/office/drawing/2014/main" id="{1E33D864-B19D-8A7A-A659-A197F1F1C1DC}"/>
              </a:ext>
            </a:extLst>
          </p:cNvPr>
          <p:cNvSpPr/>
          <p:nvPr/>
        </p:nvSpPr>
        <p:spPr>
          <a:xfrm>
            <a:off x="8509649" y="5179868"/>
            <a:ext cx="417444" cy="41744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UTM Bebas" panose="02040603050506020204" pitchFamily="18" charset="0"/>
                <a:ea typeface="Tahoma" panose="020B0604030504040204" pitchFamily="34" charset="0"/>
                <a:cs typeface="Tahoma" panose="020B0604030504040204" pitchFamily="34" charset="0"/>
              </a:rPr>
              <a:t>8</a:t>
            </a:r>
          </a:p>
        </p:txBody>
      </p:sp>
    </p:spTree>
    <p:extLst>
      <p:ext uri="{BB962C8B-B14F-4D97-AF65-F5344CB8AC3E}">
        <p14:creationId xmlns:p14="http://schemas.microsoft.com/office/powerpoint/2010/main" val="2356920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2.22222E-6 L -0.00091 0.49375 " pathEditMode="relative" rAng="0" ptsTypes="AA">
                                      <p:cBhvr>
                                        <p:cTn id="6" dur="2000" fill="hold"/>
                                        <p:tgtEl>
                                          <p:spTgt spid="19"/>
                                        </p:tgtEl>
                                        <p:attrNameLst>
                                          <p:attrName>ppt_x</p:attrName>
                                          <p:attrName>ppt_y</p:attrName>
                                        </p:attrNameLst>
                                      </p:cBhvr>
                                      <p:rCtr x="-52" y="24676"/>
                                    </p:animMotion>
                                  </p:childTnLst>
                                </p:cTn>
                              </p:par>
                              <p:par>
                                <p:cTn id="7" presetID="2" presetClass="exit" presetSubtype="4" fill="hold" grpId="0" nodeType="withEffect">
                                  <p:stCondLst>
                                    <p:cond delay="0"/>
                                  </p:stCondLst>
                                  <p:childTnLst>
                                    <p:anim calcmode="lin" valueType="num">
                                      <p:cBhvr additive="base">
                                        <p:cTn id="8" dur="500"/>
                                        <p:tgtEl>
                                          <p:spTgt spid="24"/>
                                        </p:tgtEl>
                                        <p:attrNameLst>
                                          <p:attrName>ppt_x</p:attrName>
                                        </p:attrNameLst>
                                      </p:cBhvr>
                                      <p:tavLst>
                                        <p:tav tm="0">
                                          <p:val>
                                            <p:strVal val="ppt_x"/>
                                          </p:val>
                                        </p:tav>
                                        <p:tav tm="100000">
                                          <p:val>
                                            <p:strVal val="ppt_x"/>
                                          </p:val>
                                        </p:tav>
                                      </p:tavLst>
                                    </p:anim>
                                    <p:anim calcmode="lin" valueType="num">
                                      <p:cBhvr additive="base">
                                        <p:cTn id="9" dur="500"/>
                                        <p:tgtEl>
                                          <p:spTgt spid="24"/>
                                        </p:tgtEl>
                                        <p:attrNameLst>
                                          <p:attrName>ppt_y</p:attrName>
                                        </p:attrNameLst>
                                      </p:cBhvr>
                                      <p:tavLst>
                                        <p:tav tm="0">
                                          <p:val>
                                            <p:strVal val="ppt_y"/>
                                          </p:val>
                                        </p:tav>
                                        <p:tav tm="100000">
                                          <p:val>
                                            <p:strVal val="1+ppt_h/2"/>
                                          </p:val>
                                        </p:tav>
                                      </p:tavLst>
                                    </p:anim>
                                    <p:set>
                                      <p:cBhvr>
                                        <p:cTn id="1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70833E-6 -3.7037E-6 L -0.03646 0.49908 " pathEditMode="relative" rAng="0" ptsTypes="AA">
                                      <p:cBhvr>
                                        <p:cTn id="15" dur="2000" fill="hold"/>
                                        <p:tgtEl>
                                          <p:spTgt spid="15"/>
                                        </p:tgtEl>
                                        <p:attrNameLst>
                                          <p:attrName>ppt_x</p:attrName>
                                          <p:attrName>ppt_y</p:attrName>
                                        </p:attrNameLst>
                                      </p:cBhvr>
                                      <p:rCtr x="-1823" y="24954"/>
                                    </p:animMotion>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70833E-6 -1.85185E-6 L -0.05807 0.37824 " pathEditMode="relative" rAng="0" ptsTypes="AA">
                                      <p:cBhvr>
                                        <p:cTn id="20" dur="2000" fill="hold"/>
                                        <p:tgtEl>
                                          <p:spTgt spid="22"/>
                                        </p:tgtEl>
                                        <p:attrNameLst>
                                          <p:attrName>ppt_x</p:attrName>
                                          <p:attrName>ppt_y</p:attrName>
                                        </p:attrNameLst>
                                      </p:cBhvr>
                                      <p:rCtr x="-2904" y="18912"/>
                                    </p:animMotion>
                                  </p:childTnLst>
                                </p:cTn>
                              </p:par>
                            </p:childTnLst>
                          </p:cTn>
                        </p:par>
                      </p:childTnLst>
                    </p:cTn>
                  </p:par>
                </p:childTnLst>
              </p:cTn>
              <p:nextCondLst>
                <p:cond evt="onClick" delay="0">
                  <p:tgtEl>
                    <p:spTgt spid="22"/>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5E-6 -2.22222E-6 L -0.01315 0.36343 " pathEditMode="relative" rAng="0" ptsTypes="AA">
                                      <p:cBhvr>
                                        <p:cTn id="25" dur="2000" fill="hold"/>
                                        <p:tgtEl>
                                          <p:spTgt spid="21"/>
                                        </p:tgtEl>
                                        <p:attrNameLst>
                                          <p:attrName>ppt_x</p:attrName>
                                          <p:attrName>ppt_y</p:attrName>
                                        </p:attrNameLst>
                                      </p:cBhvr>
                                      <p:rCtr x="-664" y="18171"/>
                                    </p:animMotion>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3.7037E-6 L 0.05143 0.31713 " pathEditMode="relative" rAng="0" ptsTypes="AA">
                                      <p:cBhvr>
                                        <p:cTn id="30" dur="2000" fill="hold"/>
                                        <p:tgtEl>
                                          <p:spTgt spid="17"/>
                                        </p:tgtEl>
                                        <p:attrNameLst>
                                          <p:attrName>ppt_x</p:attrName>
                                          <p:attrName>ppt_y</p:attrName>
                                        </p:attrNameLst>
                                      </p:cBhvr>
                                      <p:rCtr x="2565" y="15856"/>
                                    </p:animMotion>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8.33333E-7 -2.59259E-6 L 0.03034 0.19491 " pathEditMode="relative" rAng="0" ptsTypes="AA">
                                      <p:cBhvr>
                                        <p:cTn id="35" dur="2000" fill="hold"/>
                                        <p:tgtEl>
                                          <p:spTgt spid="23"/>
                                        </p:tgtEl>
                                        <p:attrNameLst>
                                          <p:attrName>ppt_x</p:attrName>
                                          <p:attrName>ppt_y</p:attrName>
                                        </p:attrNameLst>
                                      </p:cBhvr>
                                      <p:rCtr x="1510" y="9745"/>
                                    </p:animMotion>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2" name="TRAI TAO XANH.wav"/>
                                        </p:tgtEl>
                                      </p:cMediaNode>
                                    </p:audio>
                                  </p:subTnLst>
                                </p:cTn>
                              </p:par>
                            </p:childTnLst>
                          </p:cTn>
                        </p:par>
                      </p:childTnLst>
                    </p:cTn>
                  </p:par>
                </p:childTnLst>
              </p:cTn>
              <p:nextCondLst>
                <p:cond evt="onClick" delay="0">
                  <p:tgtEl>
                    <p:spTgt spid="11"/>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0372541" y="7892612"/>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5400" b="1" smtClean="0">
                <a:solidFill>
                  <a:schemeClr val="tx1"/>
                </a:solidFill>
                <a:latin typeface="Times New Roman" panose="02020603050405020304" pitchFamily="18" charset="0"/>
                <a:cs typeface="Times New Roman" panose="02020603050405020304" pitchFamily="18" charset="0"/>
              </a:rPr>
              <a:t>Thuyết minh</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7401" y="7708427"/>
            <a:ext cx="1194162" cy="1194162"/>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10194325" y="6119682"/>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5400" b="1" smtClean="0">
                <a:solidFill>
                  <a:schemeClr val="tx1"/>
                </a:solidFill>
                <a:latin typeface="Times New Roman" panose="02020603050405020304" pitchFamily="18" charset="0"/>
                <a:cs typeface="Times New Roman" panose="02020603050405020304" pitchFamily="18" charset="0"/>
              </a:rPr>
              <a:t>       </a:t>
            </a:r>
            <a:r>
              <a:rPr lang="en-US" sz="5400" b="1" smtClean="0">
                <a:solidFill>
                  <a:schemeClr val="tx1"/>
                </a:solidFill>
                <a:latin typeface="Times New Roman" panose="02020603050405020304" pitchFamily="18" charset="0"/>
                <a:cs typeface="Times New Roman" panose="02020603050405020304" pitchFamily="18" charset="0"/>
              </a:rPr>
              <a:t>Biểu cảm    </a:t>
            </a:r>
            <a:r>
              <a:rPr lang="en-US" sz="5400" b="1">
                <a:solidFill>
                  <a:schemeClr val="tx1"/>
                </a:solidFill>
                <a:latin typeface="Times New Roman" panose="02020603050405020304" pitchFamily="18" charset="0"/>
                <a:cs typeface="Times New Roman" panose="02020603050405020304" pitchFamily="18" charset="0"/>
              </a:rPr>
              <a:t>   </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a">
            <a:extLst>
              <a:ext uri="{FF2B5EF4-FFF2-40B4-BE49-F238E27FC236}">
                <a16:creationId xmlns:a16="http://schemas.microsoft.com/office/drawing/2014/main" id="{0449B4D8-4397-AC70-1954-F3A32CAFA34E}"/>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2746311" y="6283983"/>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5400" b="1">
                <a:solidFill>
                  <a:schemeClr val="tx1"/>
                </a:solidFill>
                <a:latin typeface="Times New Roman" panose="02020603050405020304" pitchFamily="18" charset="0"/>
                <a:cs typeface="Times New Roman" panose="02020603050405020304" pitchFamily="18" charset="0"/>
              </a:rPr>
              <a:t>Tự sự     </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a">
            <a:extLst>
              <a:ext uri="{FF2B5EF4-FFF2-40B4-BE49-F238E27FC236}">
                <a16:creationId xmlns:a16="http://schemas.microsoft.com/office/drawing/2014/main" id="{39908854-B563-312B-FB04-BC3BC6522856}"/>
              </a:ext>
            </a:extLst>
          </p:cNvPr>
          <p:cNvSpPr/>
          <p:nvPr/>
        </p:nvSpPr>
        <p:spPr>
          <a:xfrm>
            <a:off x="9798909" y="800276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9910119" y="811397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35515" y="6346617"/>
            <a:ext cx="1194162" cy="1194162"/>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2510600" y="7815191"/>
            <a:ext cx="5560541"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5400" b="1" smtClean="0">
                <a:solidFill>
                  <a:schemeClr val="tx1"/>
                </a:solidFill>
                <a:latin typeface="Times New Roman" panose="02020603050405020304" pitchFamily="18" charset="0"/>
                <a:cs typeface="Times New Roman" panose="02020603050405020304" pitchFamily="18" charset="0"/>
              </a:rPr>
              <a:t>Nghị luận</a:t>
            </a:r>
            <a:endParaRPr lang="en-US" sz="4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a">
            <a:extLst>
              <a:ext uri="{FF2B5EF4-FFF2-40B4-BE49-F238E27FC236}">
                <a16:creationId xmlns:a16="http://schemas.microsoft.com/office/drawing/2014/main" id="{FC508F12-ACC9-1546-414D-586FD4CA4659}"/>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38" name="Rectangle: Rounded Corners 37">
            <a:extLst>
              <a:ext uri="{FF2B5EF4-FFF2-40B4-BE49-F238E27FC236}">
                <a16:creationId xmlns:a16="http://schemas.microsoft.com/office/drawing/2014/main" id="{FF452659-BFE5-BED2-53C5-170D0FEF7EE9}"/>
              </a:ext>
            </a:extLst>
          </p:cNvPr>
          <p:cNvSpPr/>
          <p:nvPr/>
        </p:nvSpPr>
        <p:spPr>
          <a:xfrm>
            <a:off x="6858000" y="2734077"/>
            <a:ext cx="5143500" cy="3012846"/>
          </a:xfrm>
          <a:prstGeom prst="roundRect">
            <a:avLst/>
          </a:prstGeom>
          <a:solidFill>
            <a:schemeClr val="bg1">
              <a:lumMod val="85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rgbClr val="C00000"/>
              </a:solidFill>
            </a:endParaRPr>
          </a:p>
        </p:txBody>
      </p:sp>
      <p:sp>
        <p:nvSpPr>
          <p:cNvPr id="39" name="TextBox 38">
            <a:extLst>
              <a:ext uri="{FF2B5EF4-FFF2-40B4-BE49-F238E27FC236}">
                <a16:creationId xmlns:a16="http://schemas.microsoft.com/office/drawing/2014/main" id="{CAB2828B-FA4A-B1EE-E694-9F90D881AD46}"/>
              </a:ext>
            </a:extLst>
          </p:cNvPr>
          <p:cNvSpPr txBox="1"/>
          <p:nvPr/>
        </p:nvSpPr>
        <p:spPr>
          <a:xfrm>
            <a:off x="3066656" y="1125547"/>
            <a:ext cx="1153679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1:</a:t>
            </a:r>
            <a:r>
              <a:rPr lang="vi-VN" sz="4800">
                <a:latin typeface="Times New Roman" panose="02020603050405020304" pitchFamily="18" charset="0"/>
                <a:cs typeface="Times New Roman" panose="02020603050405020304" pitchFamily="18" charset="0"/>
              </a:rPr>
              <a:t> Văn bản</a:t>
            </a:r>
            <a:r>
              <a:rPr lang="vi-VN" sz="4800" i="1">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được viết theo phương thức biểu đạt chính nào ?</a:t>
            </a:r>
            <a:endParaRPr lang="en-GB" sz="4800">
              <a:latin typeface="Times New Roman" panose="02020603050405020304" pitchFamily="18"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43" name="Picture 42" descr="Icon&#10;&#10;Description automatically generated">
            <a:extLst>
              <a:ext uri="{FF2B5EF4-FFF2-40B4-BE49-F238E27FC236}">
                <a16:creationId xmlns:a16="http://schemas.microsoft.com/office/drawing/2014/main" id="{4D95AE43-E63C-8511-3431-9B152E72933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177"/>
          <a:stretch/>
        </p:blipFill>
        <p:spPr>
          <a:xfrm>
            <a:off x="7699800" y="2907583"/>
            <a:ext cx="3459900" cy="2623391"/>
          </a:xfrm>
          <a:prstGeom prst="rect">
            <a:avLst/>
          </a:prstGeom>
        </p:spPr>
      </p:pic>
      <p:pic>
        <p:nvPicPr>
          <p:cNvPr id="45" name="Picture 44" descr="Icon&#10;&#10;Description automatically generated">
            <a:hlinkClick r:id="rId12" action="ppaction://hlinksldjump">
              <a:snd r:embed="rId13"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72743" y="1238259"/>
            <a:ext cx="914400" cy="9144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020796" y="2953531"/>
            <a:ext cx="3024680" cy="1701383"/>
          </a:xfrm>
          <a:prstGeom prst="rect">
            <a:avLst/>
          </a:prstGeom>
        </p:spPr>
      </p:pic>
      <p:sp>
        <p:nvSpPr>
          <p:cNvPr id="26" name="a">
            <a:extLst>
              <a:ext uri="{FF2B5EF4-FFF2-40B4-BE49-F238E27FC236}">
                <a16:creationId xmlns:a16="http://schemas.microsoft.com/office/drawing/2014/main" id="{75B2B748-8A9E-74B7-0FDC-D78477E142B1}"/>
              </a:ext>
            </a:extLst>
          </p:cNvPr>
          <p:cNvSpPr/>
          <p:nvPr/>
        </p:nvSpPr>
        <p:spPr>
          <a:xfrm>
            <a:off x="2137721" y="62154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7" name="vong_vang_a">
            <a:extLst>
              <a:ext uri="{FF2B5EF4-FFF2-40B4-BE49-F238E27FC236}">
                <a16:creationId xmlns:a16="http://schemas.microsoft.com/office/drawing/2014/main" id="{60F929BB-FEC7-FFA8-9303-57A859E871C7}"/>
              </a:ext>
            </a:extLst>
          </p:cNvPr>
          <p:cNvSpPr/>
          <p:nvPr/>
        </p:nvSpPr>
        <p:spPr>
          <a:xfrm>
            <a:off x="2248931" y="63266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 name="Right Arrow 1"/>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spTree>
    <p:extLst>
      <p:ext uri="{BB962C8B-B14F-4D97-AF65-F5344CB8AC3E}">
        <p14:creationId xmlns:p14="http://schemas.microsoft.com/office/powerpoint/2010/main" val="3520548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21" presetClass="entr" presetSubtype="1"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1"/>
                                        </p:tgtEl>
                                        <p:attrNameLst>
                                          <p:attrName>fillcolor</p:attrName>
                                        </p:attrNameLst>
                                      </p:cBhvr>
                                      <p:to>
                                        <a:srgbClr val="FFFF00"/>
                                      </p:to>
                                    </p:animClr>
                                    <p:set>
                                      <p:cBhvr>
                                        <p:cTn id="17" dur="2000" fill="hold"/>
                                        <p:tgtEl>
                                          <p:spTgt spid="11"/>
                                        </p:tgtEl>
                                        <p:attrNameLst>
                                          <p:attrName>fill.type</p:attrName>
                                        </p:attrNameLst>
                                      </p:cBhvr>
                                      <p:to>
                                        <p:strVal val="solid"/>
                                      </p:to>
                                    </p:set>
                                    <p:set>
                                      <p:cBhvr>
                                        <p:cTn id="18" dur="2000" fill="hold"/>
                                        <p:tgtEl>
                                          <p:spTgt spid="11"/>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2"/>
                                        </p:tgtEl>
                                        <p:attrNameLst>
                                          <p:attrName>fillcolor</p:attrName>
                                        </p:attrNameLst>
                                      </p:cBhvr>
                                      <p:to>
                                        <a:srgbClr val="FFFF00"/>
                                      </p:to>
                                    </p:animClr>
                                    <p:set>
                                      <p:cBhvr>
                                        <p:cTn id="28" dur="2000" fill="hold"/>
                                        <p:tgtEl>
                                          <p:spTgt spid="22"/>
                                        </p:tgtEl>
                                        <p:attrNameLst>
                                          <p:attrName>fill.type</p:attrName>
                                        </p:attrNameLst>
                                      </p:cBhvr>
                                      <p:to>
                                        <p:strVal val="solid"/>
                                      </p:to>
                                    </p:set>
                                    <p:set>
                                      <p:cBhvr>
                                        <p:cTn id="29" dur="2000" fill="hold"/>
                                        <p:tgtEl>
                                          <p:spTgt spid="2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1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30"/>
                                        </p:tgtEl>
                                        <p:attrNameLst>
                                          <p:attrName>fillcolor</p:attrName>
                                        </p:attrNameLst>
                                      </p:cBhvr>
                                      <p:to>
                                        <a:srgbClr val="FFFF00"/>
                                      </p:to>
                                    </p:animClr>
                                    <p:set>
                                      <p:cBhvr>
                                        <p:cTn id="42" dur="2000" fill="hold"/>
                                        <p:tgtEl>
                                          <p:spTgt spid="30"/>
                                        </p:tgtEl>
                                        <p:attrNameLst>
                                          <p:attrName>fill.type</p:attrName>
                                        </p:attrNameLst>
                                      </p:cBhvr>
                                      <p:to>
                                        <p:strVal val="solid"/>
                                      </p:to>
                                    </p:set>
                                    <p:set>
                                      <p:cBhvr>
                                        <p:cTn id="43" dur="2000" fill="hold"/>
                                        <p:tgtEl>
                                          <p:spTgt spid="3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heel(1)">
                                      <p:cBhvr>
                                        <p:cTn id="46" dur="2000"/>
                                        <p:tgtEl>
                                          <p:spTgt spid="32"/>
                                        </p:tgtEl>
                                      </p:cBhvr>
                                    </p:animEffect>
                                  </p:childTnLst>
                                </p:cTn>
                              </p:par>
                              <p:par>
                                <p:cTn id="47" presetID="1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p:tgtEl>
                                          <p:spTgt spid="33"/>
                                        </p:tgtEl>
                                        <p:attrNameLst>
                                          <p:attrName>ppt_y</p:attrName>
                                        </p:attrNameLst>
                                      </p:cBhvr>
                                      <p:tavLst>
                                        <p:tav tm="0">
                                          <p:val>
                                            <p:strVal val="#ppt_y+#ppt_h*1.125000"/>
                                          </p:val>
                                        </p:tav>
                                        <p:tav tm="100000">
                                          <p:val>
                                            <p:strVal val="#ppt_y"/>
                                          </p:val>
                                        </p:tav>
                                      </p:tavLst>
                                    </p:anim>
                                    <p:animEffect transition="in" filter="wipe(up)">
                                      <p:cBhvr>
                                        <p:cTn id="50" dur="500"/>
                                        <p:tgtEl>
                                          <p:spTgt spid="3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4"/>
                                        </p:tgtEl>
                                        <p:attrNameLst>
                                          <p:attrName>fillcolor</p:attrName>
                                        </p:attrNameLst>
                                      </p:cBhvr>
                                      <p:to>
                                        <a:srgbClr val="FFFF00"/>
                                      </p:to>
                                    </p:animClr>
                                    <p:set>
                                      <p:cBhvr>
                                        <p:cTn id="56" dur="2000" fill="hold"/>
                                        <p:tgtEl>
                                          <p:spTgt spid="34"/>
                                        </p:tgtEl>
                                        <p:attrNameLst>
                                          <p:attrName>fill.type</p:attrName>
                                        </p:attrNameLst>
                                      </p:cBhvr>
                                      <p:to>
                                        <p:strVal val="solid"/>
                                      </p:to>
                                    </p:set>
                                    <p:set>
                                      <p:cBhvr>
                                        <p:cTn id="57" dur="2000" fill="hold"/>
                                        <p:tgtEl>
                                          <p:spTgt spid="3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heel(1)">
                                      <p:cBhvr>
                                        <p:cTn id="60" dur="2000"/>
                                        <p:tgtEl>
                                          <p:spTgt spid="36"/>
                                        </p:tgtEl>
                                      </p:cBhvr>
                                    </p:animEffect>
                                  </p:childTnLst>
                                </p:cTn>
                              </p:par>
                              <p:par>
                                <p:cTn id="61" presetID="12" presetClass="entr" presetSubtype="4"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ppt_y</p:attrName>
                                        </p:attrNameLst>
                                      </p:cBhvr>
                                      <p:tavLst>
                                        <p:tav tm="0">
                                          <p:val>
                                            <p:strVal val="#ppt_y+#ppt_h*1.125000"/>
                                          </p:val>
                                        </p:tav>
                                        <p:tav tm="100000">
                                          <p:val>
                                            <p:strVal val="#ppt_y"/>
                                          </p:val>
                                        </p:tav>
                                      </p:tavLst>
                                    </p:anim>
                                    <p:animEffect transition="in" filter="wipe(up)">
                                      <p:cBhvr>
                                        <p:cTn id="64"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65" fill="hold" display="0">
                  <p:stCondLst>
                    <p:cond delay="indefinite"/>
                  </p:stCondLst>
                  <p:endCondLst>
                    <p:cond evt="onStopAudio" delay="0">
                      <p:tgtEl>
                        <p:sldTgt/>
                      </p:tgtEl>
                    </p:cond>
                  </p:endCondLst>
                </p:cTn>
                <p:tgtEl>
                  <p:spTgt spid="210"/>
                </p:tgtEl>
              </p:cMediaNode>
            </p:audio>
            <p:video>
              <p:cMediaNode vol="80000">
                <p:cTn id="66" fill="hold" display="0">
                  <p:stCondLst>
                    <p:cond delay="indefinite"/>
                  </p:stCondLst>
                </p:cTn>
                <p:tgtEl>
                  <p:spTgt spid="212"/>
                </p:tgtEl>
              </p:cMediaNode>
            </p:video>
            <p:seq concurrent="1" nextAc="seek">
              <p:cTn id="67" restart="whenNotActive" fill="hold" evtFilter="cancelBubble" nodeType="interactiveSeq">
                <p:stCondLst>
                  <p:cond evt="onClick" delay="0">
                    <p:tgtEl>
                      <p:spTgt spid="212"/>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212"/>
                                        </p:tgtEl>
                                      </p:cBhvr>
                                    </p:cmd>
                                  </p:childTnLst>
                                </p:cTn>
                              </p:par>
                            </p:childTnLst>
                          </p:cTn>
                        </p:par>
                      </p:childTnLst>
                    </p:cTn>
                  </p:par>
                </p:childTnLst>
              </p:cTn>
              <p:nextCondLst>
                <p:cond evt="onClick" delay="0">
                  <p:tgtEl>
                    <p:spTgt spid="212"/>
                  </p:tgtEl>
                </p:cond>
              </p:nextCondLst>
            </p:seq>
          </p:childTnLst>
        </p:cTn>
      </p:par>
    </p:tnLst>
    <p:bldLst>
      <p:bldP spid="24" grpId="0" animBg="1"/>
      <p:bldP spid="32" grpId="0" animBg="1"/>
      <p:bldP spid="3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Đảo Phú Quốc</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9" name="Picture 8"/>
          <p:cNvPicPr>
            <a:picLocks noChangeAspect="1"/>
          </p:cNvPicPr>
          <p:nvPr/>
        </p:nvPicPr>
        <p:blipFill>
          <a:blip r:embed="rId19"/>
          <a:stretch>
            <a:fillRect/>
          </a:stretch>
        </p:blipFill>
        <p:spPr>
          <a:xfrm>
            <a:off x="1812045" y="866038"/>
            <a:ext cx="10905516" cy="7562268"/>
          </a:xfrm>
          <a:prstGeom prst="rect">
            <a:avLst/>
          </a:prstGeom>
        </p:spPr>
      </p:pic>
    </p:spTree>
    <p:extLst>
      <p:ext uri="{BB962C8B-B14F-4D97-AF65-F5344CB8AC3E}">
        <p14:creationId xmlns:p14="http://schemas.microsoft.com/office/powerpoint/2010/main" val="3909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pan_dung">
            <a:extLst>
              <a:ext uri="{FF2B5EF4-FFF2-40B4-BE49-F238E27FC236}">
                <a16:creationId xmlns:a16="http://schemas.microsoft.com/office/drawing/2014/main" id="{401D1B43-1F5E-FD88-6564-E2756AEE2E0B}"/>
              </a:ext>
            </a:extLst>
          </p:cNvPr>
          <p:cNvSpPr/>
          <p:nvPr/>
        </p:nvSpPr>
        <p:spPr>
          <a:xfrm>
            <a:off x="10402047" y="7476763"/>
            <a:ext cx="5560541" cy="223879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200" b="1">
                <a:solidFill>
                  <a:schemeClr val="tx1"/>
                </a:solidFill>
                <a:latin typeface="Times New Roman" panose="02020603050405020304" pitchFamily="18" charset="0"/>
                <a:cs typeface="Times New Roman" panose="02020603050405020304" pitchFamily="18" charset="0"/>
              </a:rPr>
              <a:t>Khẳng định </a:t>
            </a:r>
            <a:r>
              <a:rPr lang="vi-VN" sz="3200" b="1" smtClean="0">
                <a:solidFill>
                  <a:schemeClr val="tx1"/>
                </a:solidFill>
                <a:latin typeface="Times New Roman" panose="02020603050405020304" pitchFamily="18" charset="0"/>
                <a:cs typeface="Times New Roman" panose="02020603050405020304" pitchFamily="18" charset="0"/>
              </a:rPr>
              <a:t>giá trị về tinh thần cũng như giá trị vật chất của vịnh Hạ Long.</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hanhoi_dung" descr="Icon&#10;&#10;Description automatically generated">
            <a:extLst>
              <a:ext uri="{FF2B5EF4-FFF2-40B4-BE49-F238E27FC236}">
                <a16:creationId xmlns:a16="http://schemas.microsoft.com/office/drawing/2014/main" id="{808BFA53-8FB4-3EB1-9BF6-A15369B8D6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62758" y="7703981"/>
            <a:ext cx="1194162" cy="1194162"/>
          </a:xfrm>
          <a:prstGeom prst="rect">
            <a:avLst/>
          </a:prstGeom>
        </p:spPr>
      </p:pic>
      <p:sp>
        <p:nvSpPr>
          <p:cNvPr id="6" name="dapan_dung">
            <a:extLst>
              <a:ext uri="{FF2B5EF4-FFF2-40B4-BE49-F238E27FC236}">
                <a16:creationId xmlns:a16="http://schemas.microsoft.com/office/drawing/2014/main" id="{6BCA7383-D5B0-D942-9AE7-F3D666B57CAD}"/>
              </a:ext>
            </a:extLst>
          </p:cNvPr>
          <p:cNvSpPr/>
          <p:nvPr/>
        </p:nvSpPr>
        <p:spPr>
          <a:xfrm>
            <a:off x="10194325" y="4654914"/>
            <a:ext cx="5675871" cy="31129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200" b="1">
                <a:solidFill>
                  <a:schemeClr val="tx1"/>
                </a:solidFill>
                <a:latin typeface="Times New Roman" panose="02020603050405020304" pitchFamily="18" charset="0"/>
                <a:cs typeface="Times New Roman" panose="02020603050405020304" pitchFamily="18" charset="0"/>
              </a:rPr>
              <a:t>Đề cao vai trò của lòng yêu </a:t>
            </a:r>
            <a:endParaRPr lang="vi-VN" sz="3200" b="1" smtClean="0">
              <a:solidFill>
                <a:schemeClr val="tx1"/>
              </a:solidFill>
              <a:latin typeface="Times New Roman" panose="02020603050405020304" pitchFamily="18" charset="0"/>
              <a:cs typeface="Times New Roman" panose="02020603050405020304" pitchFamily="18" charset="0"/>
            </a:endParaRPr>
          </a:p>
          <a:p>
            <a:pPr algn="ctr"/>
            <a:r>
              <a:rPr lang="en-US" sz="3200" b="1" smtClean="0">
                <a:solidFill>
                  <a:schemeClr val="tx1"/>
                </a:solidFill>
                <a:latin typeface="Times New Roman" panose="02020603050405020304" pitchFamily="18" charset="0"/>
                <a:cs typeface="Times New Roman" panose="02020603050405020304" pitchFamily="18" charset="0"/>
              </a:rPr>
              <a:t>nước </a:t>
            </a:r>
            <a:r>
              <a:rPr lang="en-US" sz="3200" b="1">
                <a:solidFill>
                  <a:schemeClr val="tx1"/>
                </a:solidFill>
                <a:latin typeface="Times New Roman" panose="02020603050405020304" pitchFamily="18" charset="0"/>
                <a:cs typeface="Times New Roman" panose="02020603050405020304" pitchFamily="18" charset="0"/>
              </a:rPr>
              <a:t>và tự hào dân tộc</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a">
            <a:extLst>
              <a:ext uri="{FF2B5EF4-FFF2-40B4-BE49-F238E27FC236}">
                <a16:creationId xmlns:a16="http://schemas.microsoft.com/office/drawing/2014/main" id="{3A0C6D02-09D1-37C4-CE1C-5910E3EDB1DF}"/>
              </a:ext>
            </a:extLst>
          </p:cNvPr>
          <p:cNvSpPr/>
          <p:nvPr/>
        </p:nvSpPr>
        <p:spPr>
          <a:xfrm>
            <a:off x="9798909" y="62556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8" name="vong_vang_a">
            <a:extLst>
              <a:ext uri="{FF2B5EF4-FFF2-40B4-BE49-F238E27FC236}">
                <a16:creationId xmlns:a16="http://schemas.microsoft.com/office/drawing/2014/main" id="{E0555833-4D11-E381-8A6A-30E3161916A7}"/>
              </a:ext>
            </a:extLst>
          </p:cNvPr>
          <p:cNvSpPr/>
          <p:nvPr/>
        </p:nvSpPr>
        <p:spPr>
          <a:xfrm>
            <a:off x="9910119" y="63668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9" name="phanhoi_dung">
            <a:extLst>
              <a:ext uri="{FF2B5EF4-FFF2-40B4-BE49-F238E27FC236}">
                <a16:creationId xmlns:a16="http://schemas.microsoft.com/office/drawing/2014/main" id="{DFAC3BF7-F953-233A-C890-4339A0C5520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77401" y="6171330"/>
            <a:ext cx="1194162" cy="1194162"/>
          </a:xfrm>
          <a:prstGeom prst="rect">
            <a:avLst/>
          </a:prstGeom>
        </p:spPr>
      </p:pic>
      <p:sp>
        <p:nvSpPr>
          <p:cNvPr id="10" name="dapan_dung">
            <a:extLst>
              <a:ext uri="{FF2B5EF4-FFF2-40B4-BE49-F238E27FC236}">
                <a16:creationId xmlns:a16="http://schemas.microsoft.com/office/drawing/2014/main" id="{401D7630-A221-7721-6023-78FCA55B2F16}"/>
              </a:ext>
            </a:extLst>
          </p:cNvPr>
          <p:cNvSpPr/>
          <p:nvPr/>
        </p:nvSpPr>
        <p:spPr>
          <a:xfrm>
            <a:off x="2510600" y="4793923"/>
            <a:ext cx="5274323" cy="29100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b="1" smtClean="0">
                <a:solidFill>
                  <a:schemeClr val="tx1"/>
                </a:solidFill>
                <a:latin typeface="Times New Roman" panose="02020603050405020304" pitchFamily="18" charset="0"/>
                <a:cs typeface="Times New Roman" panose="02020603050405020304" pitchFamily="18" charset="0"/>
              </a:rPr>
              <a:t>    Ca ngợi cảnh đẹp quê hương đất nước</a:t>
            </a:r>
            <a:endParaRPr lang="en-US" sz="28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a">
            <a:extLst>
              <a:ext uri="{FF2B5EF4-FFF2-40B4-BE49-F238E27FC236}">
                <a16:creationId xmlns:a16="http://schemas.microsoft.com/office/drawing/2014/main" id="{564021BB-7150-44DB-5314-FB33BD882D0B}"/>
              </a:ext>
            </a:extLst>
          </p:cNvPr>
          <p:cNvSpPr/>
          <p:nvPr/>
        </p:nvSpPr>
        <p:spPr>
          <a:xfrm>
            <a:off x="9779766" y="800276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12" name="vong_vang_a">
            <a:extLst>
              <a:ext uri="{FF2B5EF4-FFF2-40B4-BE49-F238E27FC236}">
                <a16:creationId xmlns:a16="http://schemas.microsoft.com/office/drawing/2014/main" id="{A575209F-EE81-18B5-A023-1C3FDCE6F445}"/>
              </a:ext>
            </a:extLst>
          </p:cNvPr>
          <p:cNvSpPr/>
          <p:nvPr/>
        </p:nvSpPr>
        <p:spPr>
          <a:xfrm>
            <a:off x="9910119" y="8130112"/>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3" name="phanhoi_dung">
            <a:extLst>
              <a:ext uri="{FF2B5EF4-FFF2-40B4-BE49-F238E27FC236}">
                <a16:creationId xmlns:a16="http://schemas.microsoft.com/office/drawing/2014/main" id="{26E02F26-47F8-652F-5B03-64EBF03F490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316101" y="5947374"/>
            <a:ext cx="1194162" cy="1194162"/>
          </a:xfrm>
          <a:prstGeom prst="rect">
            <a:avLst/>
          </a:prstGeom>
        </p:spPr>
      </p:pic>
      <p:sp>
        <p:nvSpPr>
          <p:cNvPr id="14" name="dapan_dung">
            <a:extLst>
              <a:ext uri="{FF2B5EF4-FFF2-40B4-BE49-F238E27FC236}">
                <a16:creationId xmlns:a16="http://schemas.microsoft.com/office/drawing/2014/main" id="{E7BA4592-25B4-506A-BF56-547B68A84994}"/>
              </a:ext>
            </a:extLst>
          </p:cNvPr>
          <p:cNvSpPr/>
          <p:nvPr/>
        </p:nvSpPr>
        <p:spPr>
          <a:xfrm>
            <a:off x="3066656" y="7417140"/>
            <a:ext cx="4806941" cy="229836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200" b="1" smtClean="0">
                <a:solidFill>
                  <a:schemeClr val="tx1"/>
                </a:solidFill>
                <a:latin typeface="Times New Roman" panose="02020603050405020304" pitchFamily="18" charset="0"/>
                <a:cs typeface="Times New Roman" panose="02020603050405020304" pitchFamily="18" charset="0"/>
              </a:rPr>
              <a:t>Nói về vẻ đẹp của Hạ Long trong mắt bạn bè quốc tế</a:t>
            </a:r>
            <a:endParaRPr lang="en-GB" sz="3200" b="1">
              <a:solidFill>
                <a:schemeClr val="tx1"/>
              </a:solidFill>
              <a:latin typeface="Times New Roman" panose="02020603050405020304" pitchFamily="18" charset="0"/>
              <a:cs typeface="Times New Roman" panose="02020603050405020304" pitchFamily="18" charset="0"/>
            </a:endParaRPr>
          </a:p>
        </p:txBody>
      </p:sp>
      <p:sp>
        <p:nvSpPr>
          <p:cNvPr id="15" name="a">
            <a:extLst>
              <a:ext uri="{FF2B5EF4-FFF2-40B4-BE49-F238E27FC236}">
                <a16:creationId xmlns:a16="http://schemas.microsoft.com/office/drawing/2014/main" id="{C7524A84-3822-58C6-C383-79AF624057F8}"/>
              </a:ext>
            </a:extLst>
          </p:cNvPr>
          <p:cNvSpPr/>
          <p:nvPr/>
        </p:nvSpPr>
        <p:spPr>
          <a:xfrm>
            <a:off x="2115185" y="7951118"/>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6" name="vong_vang_a">
            <a:extLst>
              <a:ext uri="{FF2B5EF4-FFF2-40B4-BE49-F238E27FC236}">
                <a16:creationId xmlns:a16="http://schemas.microsoft.com/office/drawing/2014/main" id="{DDA48DF9-7432-40F8-BA5A-22EA17AB7066}"/>
              </a:ext>
            </a:extLst>
          </p:cNvPr>
          <p:cNvSpPr/>
          <p:nvPr/>
        </p:nvSpPr>
        <p:spPr>
          <a:xfrm>
            <a:off x="2226395" y="8062328"/>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7" name="phanhoi_dung">
            <a:extLst>
              <a:ext uri="{FF2B5EF4-FFF2-40B4-BE49-F238E27FC236}">
                <a16:creationId xmlns:a16="http://schemas.microsoft.com/office/drawing/2014/main" id="{DEF2402B-B399-1E8B-16BF-3B65629C6DD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93676" y="7866839"/>
            <a:ext cx="1194162" cy="1194162"/>
          </a:xfrm>
          <a:prstGeom prst="rect">
            <a:avLst/>
          </a:prstGeom>
        </p:spPr>
      </p:pic>
      <p:sp>
        <p:nvSpPr>
          <p:cNvPr id="18" name="TextBox 17">
            <a:extLst>
              <a:ext uri="{FF2B5EF4-FFF2-40B4-BE49-F238E27FC236}">
                <a16:creationId xmlns:a16="http://schemas.microsoft.com/office/drawing/2014/main" id="{FFEFAF5F-3748-8714-4103-35858FF584C3}"/>
              </a:ext>
            </a:extLst>
          </p:cNvPr>
          <p:cNvSpPr txBox="1"/>
          <p:nvPr/>
        </p:nvSpPr>
        <p:spPr>
          <a:xfrm>
            <a:off x="3519440" y="1450734"/>
            <a:ext cx="11536796" cy="830997"/>
          </a:xfrm>
          <a:prstGeom prst="rect">
            <a:avLst/>
          </a:prstGeom>
          <a:noFill/>
        </p:spPr>
        <p:txBody>
          <a:bodyPr wrap="square" rtlCol="0">
            <a:spAutoFit/>
          </a:bodyPr>
          <a:lstStyle/>
          <a:p>
            <a:r>
              <a:rPr lang="vi-VN" sz="4800" b="1">
                <a:latin typeface="Times New Roman" panose="02020603050405020304" pitchFamily="18" charset="0"/>
                <a:cs typeface="Times New Roman" panose="02020603050405020304" pitchFamily="18" charset="0"/>
              </a:rPr>
              <a:t>Câu 2: Nội dung chính của văn bản là?</a:t>
            </a:r>
            <a:endParaRPr lang="en-GB" sz="4800" b="1">
              <a:latin typeface="Times New Roman" panose="02020603050405020304" pitchFamily="18" charset="0"/>
              <a:cs typeface="Times New Roman" panose="02020603050405020304" pitchFamily="18" charset="0"/>
            </a:endParaRPr>
          </a:p>
        </p:txBody>
      </p:sp>
      <p:pic>
        <p:nvPicPr>
          <p:cNvPr id="19" name="Picture 18" descr="Icon&#10;&#10;Description automatically generated">
            <a:extLst>
              <a:ext uri="{FF2B5EF4-FFF2-40B4-BE49-F238E27FC236}">
                <a16:creationId xmlns:a16="http://schemas.microsoft.com/office/drawing/2014/main" id="{D1D900D6-2AD1-D14B-2EE8-0F464F32C4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21" name="Picture 20" descr="Icon&#10;&#10;Description automatically generated">
            <a:hlinkClick r:id="rId11" action="ppaction://hlinksldjump">
              <a:snd r:embed="rId12" name="bomb.wav"/>
            </a:hlinkClick>
            <a:extLst>
              <a:ext uri="{FF2B5EF4-FFF2-40B4-BE49-F238E27FC236}">
                <a16:creationId xmlns:a16="http://schemas.microsoft.com/office/drawing/2014/main" id="{D231CC30-6D40-5601-1098-444EB44166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0" name="nhạc chơi rung chuông vàng">
            <a:hlinkClick r:id="" action="ppaction://media"/>
            <a:extLst>
              <a:ext uri="{FF2B5EF4-FFF2-40B4-BE49-F238E27FC236}">
                <a16:creationId xmlns:a16="http://schemas.microsoft.com/office/drawing/2014/main" id="{16269563-DAD0-71B5-64AA-B3B8F0D7468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72743" y="1238259"/>
            <a:ext cx="914400" cy="914400"/>
          </a:xfrm>
          <a:prstGeom prst="rect">
            <a:avLst/>
          </a:prstGeom>
        </p:spPr>
      </p:pic>
      <p:pic>
        <p:nvPicPr>
          <p:cNvPr id="22" name="dem giay 10">
            <a:hlinkClick r:id="" action="ppaction://media"/>
            <a:extLst>
              <a:ext uri="{FF2B5EF4-FFF2-40B4-BE49-F238E27FC236}">
                <a16:creationId xmlns:a16="http://schemas.microsoft.com/office/drawing/2014/main" id="{2173C82D-D5A8-2073-40B5-23B6A8C26C9F}"/>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020796" y="2953531"/>
            <a:ext cx="3024680" cy="1701383"/>
          </a:xfrm>
          <a:prstGeom prst="rect">
            <a:avLst/>
          </a:prstGeom>
        </p:spPr>
      </p:pic>
      <p:sp>
        <p:nvSpPr>
          <p:cNvPr id="23" name="a">
            <a:extLst>
              <a:ext uri="{FF2B5EF4-FFF2-40B4-BE49-F238E27FC236}">
                <a16:creationId xmlns:a16="http://schemas.microsoft.com/office/drawing/2014/main" id="{5176255E-A108-04F3-FCF0-9F866419FBD3}"/>
              </a:ext>
            </a:extLst>
          </p:cNvPr>
          <p:cNvSpPr/>
          <p:nvPr/>
        </p:nvSpPr>
        <p:spPr>
          <a:xfrm>
            <a:off x="2137721" y="62154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4" name="vong_vang_a">
            <a:extLst>
              <a:ext uri="{FF2B5EF4-FFF2-40B4-BE49-F238E27FC236}">
                <a16:creationId xmlns:a16="http://schemas.microsoft.com/office/drawing/2014/main" id="{F5B79569-66A3-784B-EBB8-960A5111E2A3}"/>
              </a:ext>
            </a:extLst>
          </p:cNvPr>
          <p:cNvSpPr/>
          <p:nvPr/>
        </p:nvSpPr>
        <p:spPr>
          <a:xfrm>
            <a:off x="2248931" y="63266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5" name="Right Arrow 24"/>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spTree>
    <p:extLst>
      <p:ext uri="{BB962C8B-B14F-4D97-AF65-F5344CB8AC3E}">
        <p14:creationId xmlns:p14="http://schemas.microsoft.com/office/powerpoint/2010/main" val="199093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0"/>
                                        </p:tgtEl>
                                      </p:cBhvr>
                                    </p:cmd>
                                  </p:childTnLst>
                                </p:cTn>
                              </p:par>
                              <p:par>
                                <p:cTn id="7" presetID="1" presetClass="mediacall" presetSubtype="0" fill="hold" nodeType="withEffect">
                                  <p:stCondLst>
                                    <p:cond delay="0"/>
                                  </p:stCondLst>
                                  <p:childTnLst>
                                    <p:cmd type="call" cmd="playFrom(0.0)">
                                      <p:cBhvr>
                                        <p:cTn id="8" dur="11200" fill="hold"/>
                                        <p:tgtEl>
                                          <p:spTgt spid="22"/>
                                        </p:tgtEl>
                                      </p:cBhvr>
                                    </p:cmd>
                                  </p:childTnLst>
                                </p:cTn>
                              </p:par>
                              <p:par>
                                <p:cTn id="9" presetID="21"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2"/>
                                        </p:tgtEl>
                                        <p:attrNameLst>
                                          <p:attrName>fillcolor</p:attrName>
                                        </p:attrNameLst>
                                      </p:cBhvr>
                                      <p:to>
                                        <a:srgbClr val="FFFF00"/>
                                      </p:to>
                                    </p:animClr>
                                    <p:set>
                                      <p:cBhvr>
                                        <p:cTn id="17" dur="2000" fill="hold"/>
                                        <p:tgtEl>
                                          <p:spTgt spid="2"/>
                                        </p:tgtEl>
                                        <p:attrNameLst>
                                          <p:attrName>fill.type</p:attrName>
                                        </p:attrNameLst>
                                      </p:cBhvr>
                                      <p:to>
                                        <p:strVal val="solid"/>
                                      </p:to>
                                    </p:set>
                                    <p:set>
                                      <p:cBhvr>
                                        <p:cTn id="18" dur="2000" fill="hold"/>
                                        <p:tgtEl>
                                          <p:spTgt spid="2"/>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FFF00"/>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par>
                                <p:cTn id="33" presetID="1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0"/>
                                        </p:tgtEl>
                                        <p:attrNameLst>
                                          <p:attrName>fillcolor</p:attrName>
                                        </p:attrNameLst>
                                      </p:cBhvr>
                                      <p:to>
                                        <a:srgbClr val="FFFF00"/>
                                      </p:to>
                                    </p:animClr>
                                    <p:set>
                                      <p:cBhvr>
                                        <p:cTn id="42" dur="2000" fill="hold"/>
                                        <p:tgtEl>
                                          <p:spTgt spid="10"/>
                                        </p:tgtEl>
                                        <p:attrNameLst>
                                          <p:attrName>fill.type</p:attrName>
                                        </p:attrNameLst>
                                      </p:cBhvr>
                                      <p:to>
                                        <p:strVal val="solid"/>
                                      </p:to>
                                    </p:set>
                                    <p:set>
                                      <p:cBhvr>
                                        <p:cTn id="43" dur="2000" fill="hold"/>
                                        <p:tgtEl>
                                          <p:spTgt spid="10"/>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par>
                                <p:cTn id="47" presetID="1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p:tgtEl>
                                          <p:spTgt spid="13"/>
                                        </p:tgtEl>
                                        <p:attrNameLst>
                                          <p:attrName>ppt_y</p:attrName>
                                        </p:attrNameLst>
                                      </p:cBhvr>
                                      <p:tavLst>
                                        <p:tav tm="0">
                                          <p:val>
                                            <p:strVal val="#ppt_y+#ppt_h*1.125000"/>
                                          </p:val>
                                        </p:tav>
                                        <p:tav tm="100000">
                                          <p:val>
                                            <p:strVal val="#ppt_y"/>
                                          </p:val>
                                        </p:tav>
                                      </p:tavLst>
                                    </p:anim>
                                    <p:animEffect transition="in" filter="wipe(up)">
                                      <p:cBhvr>
                                        <p:cTn id="50" dur="500"/>
                                        <p:tgtEl>
                                          <p:spTgt spid="13"/>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4"/>
                                        </p:tgtEl>
                                        <p:attrNameLst>
                                          <p:attrName>fillcolor</p:attrName>
                                        </p:attrNameLst>
                                      </p:cBhvr>
                                      <p:to>
                                        <a:srgbClr val="FFFF00"/>
                                      </p:to>
                                    </p:animClr>
                                    <p:set>
                                      <p:cBhvr>
                                        <p:cTn id="56" dur="2000" fill="hold"/>
                                        <p:tgtEl>
                                          <p:spTgt spid="14"/>
                                        </p:tgtEl>
                                        <p:attrNameLst>
                                          <p:attrName>fill.type</p:attrName>
                                        </p:attrNameLst>
                                      </p:cBhvr>
                                      <p:to>
                                        <p:strVal val="solid"/>
                                      </p:to>
                                    </p:set>
                                    <p:set>
                                      <p:cBhvr>
                                        <p:cTn id="57" dur="2000" fill="hold"/>
                                        <p:tgtEl>
                                          <p:spTgt spid="14"/>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heel(1)">
                                      <p:cBhvr>
                                        <p:cTn id="60" dur="2000"/>
                                        <p:tgtEl>
                                          <p:spTgt spid="16"/>
                                        </p:tgtEl>
                                      </p:cBhvr>
                                    </p:animEffect>
                                  </p:childTnLst>
                                </p:cTn>
                              </p:par>
                              <p:par>
                                <p:cTn id="61" presetID="12" presetClass="entr" presetSubtype="4"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p:tgtEl>
                                          <p:spTgt spid="17"/>
                                        </p:tgtEl>
                                        <p:attrNameLst>
                                          <p:attrName>ppt_y</p:attrName>
                                        </p:attrNameLst>
                                      </p:cBhvr>
                                      <p:tavLst>
                                        <p:tav tm="0">
                                          <p:val>
                                            <p:strVal val="#ppt_y+#ppt_h*1.125000"/>
                                          </p:val>
                                        </p:tav>
                                        <p:tav tm="100000">
                                          <p:val>
                                            <p:strVal val="#ppt_y"/>
                                          </p:val>
                                        </p:tav>
                                      </p:tavLst>
                                    </p:anim>
                                    <p:animEffect transition="in" filter="wipe(up)">
                                      <p:cBhvr>
                                        <p:cTn id="64" dur="5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22"/>
                                        </p:tgtEl>
                                      </p:cBhvr>
                                    </p:cmd>
                                  </p:childTnLst>
                                </p:cTn>
                              </p:par>
                            </p:childTnLst>
                          </p:cTn>
                        </p:par>
                      </p:childTnLst>
                    </p:cTn>
                  </p:par>
                </p:childTnLst>
              </p:cTn>
              <p:nextCondLst>
                <p:cond evt="onClick" delay="0">
                  <p:tgtEl>
                    <p:spTgt spid="22"/>
                  </p:tgtEl>
                </p:cond>
              </p:nextCondLst>
            </p:seq>
            <p:audio>
              <p:cMediaNode vol="80000">
                <p:cTn id="70" fill="hold" display="0">
                  <p:stCondLst>
                    <p:cond delay="indefinite"/>
                  </p:stCondLst>
                  <p:endCondLst>
                    <p:cond evt="onStopAudio" delay="0">
                      <p:tgtEl>
                        <p:sldTgt/>
                      </p:tgtEl>
                    </p:cond>
                  </p:endCondLst>
                </p:cTn>
                <p:tgtEl>
                  <p:spTgt spid="20"/>
                </p:tgtEl>
              </p:cMediaNode>
            </p:audio>
            <p:video>
              <p:cMediaNode vol="80000">
                <p:cTn id="71" fill="hold" display="0">
                  <p:stCondLst>
                    <p:cond delay="indefinite"/>
                  </p:stCondLst>
                </p:cTn>
                <p:tgtEl>
                  <p:spTgt spid="22"/>
                </p:tgtEl>
              </p:cMediaNode>
            </p:video>
          </p:childTnLst>
        </p:cTn>
      </p:par>
    </p:tnLst>
    <p:bldLst>
      <p:bldP spid="8" grpId="0" animBg="1"/>
      <p:bldP spid="12" grpId="0" animBg="1"/>
      <p:bldP spid="16"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5B9894-C22E-A97D-30D5-CBDD5A952CE0}"/>
              </a:ext>
            </a:extLst>
          </p:cNvPr>
          <p:cNvSpPr txBox="1"/>
          <p:nvPr/>
        </p:nvSpPr>
        <p:spPr>
          <a:xfrm>
            <a:off x="2640032" y="1118506"/>
            <a:ext cx="11536796" cy="1446550"/>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a:t>
            </a:r>
            <a:r>
              <a:rPr lang="vi-VN" sz="4400" b="1" smtClean="0">
                <a:latin typeface="Times New Roman" panose="02020603050405020304" pitchFamily="18" charset="0"/>
                <a:cs typeface="Times New Roman" panose="02020603050405020304" pitchFamily="18" charset="0"/>
              </a:rPr>
              <a:t>3:</a:t>
            </a:r>
            <a:r>
              <a:rPr lang="vi-VN" sz="4400">
                <a:latin typeface="Times New Roman" panose="02020603050405020304" pitchFamily="18" charset="0"/>
                <a:cs typeface="Times New Roman" panose="02020603050405020304" pitchFamily="18" charset="0"/>
              </a:rPr>
              <a:t> Việc trích dẫn bài thơ </a:t>
            </a:r>
            <a:r>
              <a:rPr lang="vi-VN" sz="4400" i="1">
                <a:latin typeface="Times New Roman" panose="02020603050405020304" pitchFamily="18" charset="0"/>
                <a:cs typeface="Times New Roman" panose="02020603050405020304" pitchFamily="18" charset="0"/>
              </a:rPr>
              <a:t>Vân Đồn </a:t>
            </a:r>
            <a:r>
              <a:rPr lang="vi-VN" sz="4400">
                <a:latin typeface="Times New Roman" panose="02020603050405020304" pitchFamily="18" charset="0"/>
                <a:cs typeface="Times New Roman" panose="02020603050405020304" pitchFamily="18" charset="0"/>
              </a:rPr>
              <a:t>của Nguyễn Trãi có ý nghĩa như thế nào?</a:t>
            </a:r>
            <a:endParaRPr lang="en-GB" sz="44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35E279D3-9944-D1F6-F6B4-135730602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24" name="dapan_dung">
            <a:extLst>
              <a:ext uri="{FF2B5EF4-FFF2-40B4-BE49-F238E27FC236}">
                <a16:creationId xmlns:a16="http://schemas.microsoft.com/office/drawing/2014/main" id="{C49BC47B-1B33-92C8-04C5-494EB1F1AA02}"/>
              </a:ext>
            </a:extLst>
          </p:cNvPr>
          <p:cNvSpPr/>
          <p:nvPr/>
        </p:nvSpPr>
        <p:spPr>
          <a:xfrm>
            <a:off x="2514602" y="8122730"/>
            <a:ext cx="12848638" cy="1668970"/>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Khẳng định quá trình hình thành vịnh Hạ Long, </a:t>
            </a:r>
            <a:r>
              <a:rPr lang="vi-VN" sz="2800" smtClean="0">
                <a:solidFill>
                  <a:schemeClr val="tx1"/>
                </a:solidFill>
                <a:latin typeface="Times New Roman" panose="02020603050405020304" pitchFamily="18" charset="0"/>
                <a:cs typeface="Times New Roman" panose="02020603050405020304" pitchFamily="18" charset="0"/>
              </a:rPr>
              <a:t>khẳng định Hạ Long là </a:t>
            </a:r>
            <a:r>
              <a:rPr lang="vi-VN" sz="2800">
                <a:solidFill>
                  <a:schemeClr val="tx1"/>
                </a:solidFill>
                <a:latin typeface="Times New Roman" panose="02020603050405020304" pitchFamily="18" charset="0"/>
                <a:cs typeface="Times New Roman" panose="02020603050405020304" pitchFamily="18" charset="0"/>
              </a:rPr>
              <a:t>một </a:t>
            </a:r>
            <a:r>
              <a:rPr lang="vi-VN" sz="2800" smtClean="0">
                <a:solidFill>
                  <a:schemeClr val="tx1"/>
                </a:solidFill>
                <a:latin typeface="Times New Roman" panose="02020603050405020304" pitchFamily="18" charset="0"/>
                <a:cs typeface="Times New Roman" panose="02020603050405020304" pitchFamily="18" charset="0"/>
              </a:rPr>
              <a:t>kỳ quan.</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27"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sp>
        <p:nvSpPr>
          <p:cNvPr id="28" name="dapan_dung">
            <a:extLst>
              <a:ext uri="{FF2B5EF4-FFF2-40B4-BE49-F238E27FC236}">
                <a16:creationId xmlns:a16="http://schemas.microsoft.com/office/drawing/2014/main" id="{9DA5AB5B-48FD-79A0-4789-E5E673BF68E0}"/>
              </a:ext>
            </a:extLst>
          </p:cNvPr>
          <p:cNvSpPr/>
          <p:nvPr/>
        </p:nvSpPr>
        <p:spPr>
          <a:xfrm>
            <a:off x="2514601" y="554907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Để bài viết thêm phần thi vị.</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29"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30"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1" name="phanhoi_dung">
            <a:extLst>
              <a:ext uri="{FF2B5EF4-FFF2-40B4-BE49-F238E27FC236}">
                <a16:creationId xmlns:a16="http://schemas.microsoft.com/office/drawing/2014/main" id="{EFBF1B11-48C1-6EB9-0F40-A9DDB4C159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sp>
        <p:nvSpPr>
          <p:cNvPr id="32" name="dapan_dung">
            <a:extLst>
              <a:ext uri="{FF2B5EF4-FFF2-40B4-BE49-F238E27FC236}">
                <a16:creationId xmlns:a16="http://schemas.microsoft.com/office/drawing/2014/main" id="{D1A0967D-8D0A-EA23-C3FB-93F4616E7F6D}"/>
              </a:ext>
            </a:extLst>
          </p:cNvPr>
          <p:cNvSpPr/>
          <p:nvPr/>
        </p:nvSpPr>
        <p:spPr>
          <a:xfrm>
            <a:off x="2514601" y="692640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Để bài viết thêm phong phú về mặt diễn đạt, sử dụng thơ như một dẫn chứng để thuyết phục người đọc.</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33" name="a">
            <a:extLst>
              <a:ext uri="{FF2B5EF4-FFF2-40B4-BE49-F238E27FC236}">
                <a16:creationId xmlns:a16="http://schemas.microsoft.com/office/drawing/2014/main" id="{A8FE74B8-8877-74BA-0BA7-647991BAC989}"/>
              </a:ext>
            </a:extLst>
          </p:cNvPr>
          <p:cNvSpPr/>
          <p:nvPr/>
        </p:nvSpPr>
        <p:spPr>
          <a:xfrm>
            <a:off x="1688561" y="687688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4" name="vong_vang_a">
            <a:extLst>
              <a:ext uri="{FF2B5EF4-FFF2-40B4-BE49-F238E27FC236}">
                <a16:creationId xmlns:a16="http://schemas.microsoft.com/office/drawing/2014/main" id="{49FA9595-AD92-E08A-E5D5-422510F57C03}"/>
              </a:ext>
            </a:extLst>
          </p:cNvPr>
          <p:cNvSpPr/>
          <p:nvPr/>
        </p:nvSpPr>
        <p:spPr>
          <a:xfrm>
            <a:off x="1799771" y="698809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5" name="phanhoi_dung">
            <a:extLst>
              <a:ext uri="{FF2B5EF4-FFF2-40B4-BE49-F238E27FC236}">
                <a16:creationId xmlns:a16="http://schemas.microsoft.com/office/drawing/2014/main" id="{A0F9E7F3-F128-294D-3782-96BBCA4465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sp>
        <p:nvSpPr>
          <p:cNvPr id="36" name="dapan_dung">
            <a:extLst>
              <a:ext uri="{FF2B5EF4-FFF2-40B4-BE49-F238E27FC236}">
                <a16:creationId xmlns:a16="http://schemas.microsoft.com/office/drawing/2014/main" id="{7A22B90E-7C60-C92F-3103-6B832F302412}"/>
              </a:ext>
            </a:extLst>
          </p:cNvPr>
          <p:cNvSpPr/>
          <p:nvPr/>
        </p:nvSpPr>
        <p:spPr>
          <a:xfrm>
            <a:off x="2514601" y="4069522"/>
            <a:ext cx="12796312" cy="160206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a:solidFill>
                  <a:schemeClr val="tx1"/>
                </a:solidFill>
                <a:latin typeface="Times New Roman" panose="02020603050405020304" pitchFamily="18" charset="0"/>
                <a:cs typeface="Times New Roman" panose="02020603050405020304" pitchFamily="18" charset="0"/>
              </a:rPr>
              <a:t>Khẳng định vẻ đẹp của vịnh Hạ Long đã làm say đắm lòng người qua nhiều thế kỉ, cả cố nhân và người đương thời đều phải công nhận vẻ đẹp nơi đây.</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37"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8"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39" name="phanhoi_dung">
            <a:extLst>
              <a:ext uri="{FF2B5EF4-FFF2-40B4-BE49-F238E27FC236}">
                <a16:creationId xmlns:a16="http://schemas.microsoft.com/office/drawing/2014/main" id="{415B0A17-179F-49CE-242F-B253D164898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pic>
        <p:nvPicPr>
          <p:cNvPr id="22" name="Picture 21" descr="Icon&#10;&#10;Description automatically generated">
            <a:hlinkClick r:id="rId7" action="ppaction://hlinksldjump">
              <a:snd r:embed="rId8" name="bomb.wav"/>
            </a:hlinkClick>
            <a:extLst>
              <a:ext uri="{FF2B5EF4-FFF2-40B4-BE49-F238E27FC236}">
                <a16:creationId xmlns:a16="http://schemas.microsoft.com/office/drawing/2014/main" id="{E67FE9D1-DB51-C13B-6651-A7A37A27F9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23"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40"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1" name="Right Arrow 20"/>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spTree>
    <p:extLst>
      <p:ext uri="{BB962C8B-B14F-4D97-AF65-F5344CB8AC3E}">
        <p14:creationId xmlns:p14="http://schemas.microsoft.com/office/powerpoint/2010/main" val="413669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4"/>
                                        </p:tgtEl>
                                        <p:attrNameLst>
                                          <p:attrName>fillcolor</p:attrName>
                                        </p:attrNameLst>
                                      </p:cBhvr>
                                      <p:to>
                                        <a:srgbClr val="FFFF00"/>
                                      </p:to>
                                    </p:animClr>
                                    <p:set>
                                      <p:cBhvr>
                                        <p:cTn id="13" dur="2000" fill="hold"/>
                                        <p:tgtEl>
                                          <p:spTgt spid="24"/>
                                        </p:tgtEl>
                                        <p:attrNameLst>
                                          <p:attrName>fill.type</p:attrName>
                                        </p:attrNameLst>
                                      </p:cBhvr>
                                      <p:to>
                                        <p:strVal val="solid"/>
                                      </p:to>
                                    </p:set>
                                    <p:set>
                                      <p:cBhvr>
                                        <p:cTn id="14" dur="2000" fill="hold"/>
                                        <p:tgtEl>
                                          <p:spTgt spid="24"/>
                                        </p:tgtEl>
                                        <p:attrNameLst>
                                          <p:attrName>fill.on</p:attrName>
                                        </p:attrNameLst>
                                      </p:cBhvr>
                                      <p:to>
                                        <p:strVal val="true"/>
                                      </p:to>
                                    </p:set>
                                  </p:childTnLst>
                                </p:cTn>
                              </p:par>
                              <p:par>
                                <p:cTn id="15" presetID="1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ppt_y</p:attrName>
                                        </p:attrNameLst>
                                      </p:cBhvr>
                                      <p:tavLst>
                                        <p:tav tm="0">
                                          <p:val>
                                            <p:strVal val="#ppt_y+#ppt_h*1.125000"/>
                                          </p:val>
                                        </p:tav>
                                        <p:tav tm="100000">
                                          <p:val>
                                            <p:strVal val="#ppt_y"/>
                                          </p:val>
                                        </p:tav>
                                      </p:tavLst>
                                    </p:anim>
                                    <p:animEffect transition="in" filter="wipe(up)">
                                      <p:cBhvr>
                                        <p:cTn id="18"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2" name="EM TRA LOI TOT_NHAC MO O.wav"/>
                                        </p:tgtEl>
                                      </p:cMediaNode>
                                    </p:audio>
                                  </p:sub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28"/>
                                        </p:tgtEl>
                                        <p:attrNameLst>
                                          <p:attrName>fillcolor</p:attrName>
                                        </p:attrNameLst>
                                      </p:cBhvr>
                                      <p:to>
                                        <a:srgbClr val="FFFF00"/>
                                      </p:to>
                                    </p:animClr>
                                    <p:set>
                                      <p:cBhvr>
                                        <p:cTn id="24" dur="2000" fill="hold"/>
                                        <p:tgtEl>
                                          <p:spTgt spid="28"/>
                                        </p:tgtEl>
                                        <p:attrNameLst>
                                          <p:attrName>fill.type</p:attrName>
                                        </p:attrNameLst>
                                      </p:cBhvr>
                                      <p:to>
                                        <p:strVal val="solid"/>
                                      </p:to>
                                    </p:set>
                                    <p:set>
                                      <p:cBhvr>
                                        <p:cTn id="25" dur="2000" fill="hold"/>
                                        <p:tgtEl>
                                          <p:spTgt spid="28"/>
                                        </p:tgtEl>
                                        <p:attrNameLst>
                                          <p:attrName>fill.on</p:attrName>
                                        </p:attrNameLst>
                                      </p:cBhvr>
                                      <p:to>
                                        <p:strVal val="true"/>
                                      </p:to>
                                    </p:set>
                                  </p:childTnLst>
                                </p:cTn>
                              </p:par>
                              <p:par>
                                <p:cTn id="26" presetID="21" presetClass="entr" presetSubtype="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heel(1)">
                                      <p:cBhvr>
                                        <p:cTn id="28" dur="2000"/>
                                        <p:tgtEl>
                                          <p:spTgt spid="30"/>
                                        </p:tgtEl>
                                      </p:cBhvr>
                                    </p:animEffect>
                                  </p:childTnLst>
                                </p:cTn>
                              </p:par>
                              <p:par>
                                <p:cTn id="29" presetID="1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p:tgtEl>
                                          <p:spTgt spid="31"/>
                                        </p:tgtEl>
                                        <p:attrNameLst>
                                          <p:attrName>ppt_y</p:attrName>
                                        </p:attrNameLst>
                                      </p:cBhvr>
                                      <p:tavLst>
                                        <p:tav tm="0">
                                          <p:val>
                                            <p:strVal val="#ppt_y+#ppt_h*1.125000"/>
                                          </p:val>
                                        </p:tav>
                                        <p:tav tm="100000">
                                          <p:val>
                                            <p:strVal val="#ppt_y"/>
                                          </p:val>
                                        </p:tav>
                                      </p:tavLst>
                                    </p:anim>
                                    <p:animEffect transition="in" filter="wipe(up)">
                                      <p:cBhvr>
                                        <p:cTn id="32" dur="5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28"/>
                  </p:tgtEl>
                </p:cond>
              </p:nextCondLst>
            </p:seq>
            <p:seq concurrent="1" nextAc="seek">
              <p:cTn id="33" restart="whenNotActive" fill="hold" evtFilter="cancelBubble" nodeType="interactiveSeq">
                <p:stCondLst>
                  <p:cond evt="onClick" delay="0">
                    <p:tgtEl>
                      <p:spTgt spid="3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2"/>
                                        </p:tgtEl>
                                        <p:attrNameLst>
                                          <p:attrName>fillcolor</p:attrName>
                                        </p:attrNameLst>
                                      </p:cBhvr>
                                      <p:to>
                                        <a:srgbClr val="FFFF00"/>
                                      </p:to>
                                    </p:animClr>
                                    <p:set>
                                      <p:cBhvr>
                                        <p:cTn id="38" dur="2000" fill="hold"/>
                                        <p:tgtEl>
                                          <p:spTgt spid="32"/>
                                        </p:tgtEl>
                                        <p:attrNameLst>
                                          <p:attrName>fill.type</p:attrName>
                                        </p:attrNameLst>
                                      </p:cBhvr>
                                      <p:to>
                                        <p:strVal val="solid"/>
                                      </p:to>
                                    </p:set>
                                    <p:set>
                                      <p:cBhvr>
                                        <p:cTn id="39" dur="2000" fill="hold"/>
                                        <p:tgtEl>
                                          <p:spTgt spid="32"/>
                                        </p:tgtEl>
                                        <p:attrNameLst>
                                          <p:attrName>fill.on</p:attrName>
                                        </p:attrNameLst>
                                      </p:cBhvr>
                                      <p:to>
                                        <p:strVal val="true"/>
                                      </p:to>
                                    </p:set>
                                  </p:childTnLst>
                                </p:cTn>
                              </p:par>
                              <p:par>
                                <p:cTn id="40" presetID="21" presetClass="entr" presetSubtype="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heel(1)">
                                      <p:cBhvr>
                                        <p:cTn id="42" dur="2000"/>
                                        <p:tgtEl>
                                          <p:spTgt spid="34"/>
                                        </p:tgtEl>
                                      </p:cBhvr>
                                    </p:animEffect>
                                  </p:childTnLst>
                                </p:cTn>
                              </p:par>
                              <p:par>
                                <p:cTn id="43" presetID="1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p:tgtEl>
                                          <p:spTgt spid="35"/>
                                        </p:tgtEl>
                                        <p:attrNameLst>
                                          <p:attrName>ppt_y</p:attrName>
                                        </p:attrNameLst>
                                      </p:cBhvr>
                                      <p:tavLst>
                                        <p:tav tm="0">
                                          <p:val>
                                            <p:strVal val="#ppt_y+#ppt_h*1.125000"/>
                                          </p:val>
                                        </p:tav>
                                        <p:tav tm="100000">
                                          <p:val>
                                            <p:strVal val="#ppt_y"/>
                                          </p:val>
                                        </p:tav>
                                      </p:tavLst>
                                    </p:anim>
                                    <p:animEffect transition="in" filter="wipe(up)">
                                      <p:cBhvr>
                                        <p:cTn id="46" dur="5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36"/>
                                        </p:tgtEl>
                                        <p:attrNameLst>
                                          <p:attrName>fillcolor</p:attrName>
                                        </p:attrNameLst>
                                      </p:cBhvr>
                                      <p:to>
                                        <a:srgbClr val="FFFF00"/>
                                      </p:to>
                                    </p:animClr>
                                    <p:set>
                                      <p:cBhvr>
                                        <p:cTn id="52" dur="2000" fill="hold"/>
                                        <p:tgtEl>
                                          <p:spTgt spid="36"/>
                                        </p:tgtEl>
                                        <p:attrNameLst>
                                          <p:attrName>fill.type</p:attrName>
                                        </p:attrNameLst>
                                      </p:cBhvr>
                                      <p:to>
                                        <p:strVal val="solid"/>
                                      </p:to>
                                    </p:set>
                                    <p:set>
                                      <p:cBhvr>
                                        <p:cTn id="53" dur="2000" fill="hold"/>
                                        <p:tgtEl>
                                          <p:spTgt spid="36"/>
                                        </p:tgtEl>
                                        <p:attrNameLst>
                                          <p:attrName>fill.on</p:attrName>
                                        </p:attrNameLst>
                                      </p:cBhvr>
                                      <p:to>
                                        <p:strVal val="true"/>
                                      </p:to>
                                    </p:set>
                                  </p:childTnLst>
                                </p:cTn>
                              </p:par>
                              <p:par>
                                <p:cTn id="54" presetID="21" presetClass="entr" presetSubtype="1"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heel(1)">
                                      <p:cBhvr>
                                        <p:cTn id="56" dur="2000"/>
                                        <p:tgtEl>
                                          <p:spTgt spid="38"/>
                                        </p:tgtEl>
                                      </p:cBhvr>
                                    </p:animEffect>
                                  </p:childTnLst>
                                </p:cTn>
                              </p:par>
                              <p:par>
                                <p:cTn id="57" presetID="1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p:tgtEl>
                                          <p:spTgt spid="39"/>
                                        </p:tgtEl>
                                        <p:attrNameLst>
                                          <p:attrName>ppt_y</p:attrName>
                                        </p:attrNameLst>
                                      </p:cBhvr>
                                      <p:tavLst>
                                        <p:tav tm="0">
                                          <p:val>
                                            <p:strVal val="#ppt_y+#ppt_h*1.125000"/>
                                          </p:val>
                                        </p:tav>
                                        <p:tav tm="100000">
                                          <p:val>
                                            <p:strVal val="#ppt_y"/>
                                          </p:val>
                                        </p:tav>
                                      </p:tavLst>
                                    </p:anim>
                                    <p:animEffect transition="in" filter="wipe(up)">
                                      <p:cBhvr>
                                        <p:cTn id="60" dur="5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36"/>
                  </p:tgtEl>
                </p:cond>
              </p:nextCondLst>
            </p:seq>
          </p:childTnLst>
        </p:cTn>
      </p:par>
    </p:tnLst>
    <p:bldLst>
      <p:bldP spid="30" grpId="0" animBg="1"/>
      <p:bldP spid="34" grpId="0" animBg="1"/>
      <p:bldP spid="38"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D9905-073C-0A10-81BA-0510EB3EFD42}"/>
              </a:ext>
            </a:extLst>
          </p:cNvPr>
          <p:cNvSpPr txBox="1"/>
          <p:nvPr/>
        </p:nvSpPr>
        <p:spPr>
          <a:xfrm>
            <a:off x="2228574" y="1041681"/>
            <a:ext cx="12478026" cy="1754326"/>
          </a:xfrm>
          <a:prstGeom prst="rect">
            <a:avLst/>
          </a:prstGeom>
          <a:noFill/>
        </p:spPr>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4:</a:t>
            </a:r>
            <a:r>
              <a:rPr lang="vi-VN" sz="3600">
                <a:latin typeface="Times New Roman" panose="02020603050405020304" pitchFamily="18" charset="0"/>
                <a:cs typeface="Times New Roman" panose="02020603050405020304" pitchFamily="18" charset="0"/>
              </a:rPr>
              <a:t> Văn bản Vịnh Hạ Long – một kì quan thiên nhiên độc đáo và tuyệt mĩ miêu tả vịnh Hạ Long ở những thời điểm nào trong năm?</a:t>
            </a:r>
            <a:endParaRPr lang="en-GB" sz="36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71974C0B-8420-0054-1904-C36DE5806C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3669" y="1310440"/>
            <a:ext cx="1062681" cy="1062681"/>
          </a:xfrm>
          <a:prstGeom prst="rect">
            <a:avLst/>
          </a:prstGeom>
        </p:spPr>
      </p:pic>
      <p:sp>
        <p:nvSpPr>
          <p:cNvPr id="8" name="dapan_dung">
            <a:extLst>
              <a:ext uri="{FF2B5EF4-FFF2-40B4-BE49-F238E27FC236}">
                <a16:creationId xmlns:a16="http://schemas.microsoft.com/office/drawing/2014/main" id="{3C2AACAE-5B3F-991C-3440-CDF0CEAD0DA8}"/>
              </a:ext>
            </a:extLst>
          </p:cNvPr>
          <p:cNvSpPr/>
          <p:nvPr/>
        </p:nvSpPr>
        <p:spPr>
          <a:xfrm>
            <a:off x="2775154" y="5714425"/>
            <a:ext cx="7248562"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smtClean="0">
                <a:solidFill>
                  <a:schemeClr val="tx1"/>
                </a:solidFill>
                <a:latin typeface="Times New Roman" panose="02020603050405020304" pitchFamily="18" charset="0"/>
                <a:cs typeface="Times New Roman" panose="02020603050405020304" pitchFamily="18" charset="0"/>
              </a:rPr>
              <a:t>Mùa xuân, mùa hè, mùa thu</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hanhoi_dung" descr="Icon&#10;&#10;Description automatically generated">
            <a:extLst>
              <a:ext uri="{FF2B5EF4-FFF2-40B4-BE49-F238E27FC236}">
                <a16:creationId xmlns:a16="http://schemas.microsoft.com/office/drawing/2014/main" id="{A723D83C-B4F2-1B6F-A7FA-CEE27A88B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39636" y="5663434"/>
            <a:ext cx="1194162" cy="1194162"/>
          </a:xfrm>
          <a:prstGeom prst="rect">
            <a:avLst/>
          </a:prstGeom>
        </p:spPr>
      </p:pic>
      <p:sp>
        <p:nvSpPr>
          <p:cNvPr id="12" name="dapan_dung">
            <a:extLst>
              <a:ext uri="{FF2B5EF4-FFF2-40B4-BE49-F238E27FC236}">
                <a16:creationId xmlns:a16="http://schemas.microsoft.com/office/drawing/2014/main" id="{C843A767-20FE-9ED3-E867-9B499B32D7A7}"/>
              </a:ext>
            </a:extLst>
          </p:cNvPr>
          <p:cNvSpPr/>
          <p:nvPr/>
        </p:nvSpPr>
        <p:spPr>
          <a:xfrm>
            <a:off x="2840637" y="4436670"/>
            <a:ext cx="72330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smtClean="0">
                <a:solidFill>
                  <a:schemeClr val="tx1"/>
                </a:solidFill>
                <a:latin typeface="Times New Roman" panose="02020603050405020304" pitchFamily="18" charset="0"/>
                <a:cs typeface="Times New Roman" panose="02020603050405020304" pitchFamily="18" charset="0"/>
              </a:rPr>
              <a:t>Mùa xuân và mùa hè</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a">
            <a:extLst>
              <a:ext uri="{FF2B5EF4-FFF2-40B4-BE49-F238E27FC236}">
                <a16:creationId xmlns:a16="http://schemas.microsoft.com/office/drawing/2014/main" id="{906CEDCC-AB1F-04BB-7227-FE613BA65996}"/>
              </a:ext>
            </a:extLst>
          </p:cNvPr>
          <p:cNvSpPr/>
          <p:nvPr/>
        </p:nvSpPr>
        <p:spPr>
          <a:xfrm>
            <a:off x="2243814" y="587837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4" name="vong_vang_a">
            <a:extLst>
              <a:ext uri="{FF2B5EF4-FFF2-40B4-BE49-F238E27FC236}">
                <a16:creationId xmlns:a16="http://schemas.microsoft.com/office/drawing/2014/main" id="{B943B56F-78F9-F556-92D1-D239B71E50FE}"/>
              </a:ext>
            </a:extLst>
          </p:cNvPr>
          <p:cNvSpPr/>
          <p:nvPr/>
        </p:nvSpPr>
        <p:spPr>
          <a:xfrm>
            <a:off x="2355024" y="598958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5" name="phanhoi_dung">
            <a:extLst>
              <a:ext uri="{FF2B5EF4-FFF2-40B4-BE49-F238E27FC236}">
                <a16:creationId xmlns:a16="http://schemas.microsoft.com/office/drawing/2014/main" id="{A3084FA4-3230-E1C9-A9E4-25A99D2D82B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026830" y="4612092"/>
            <a:ext cx="1194162" cy="1194162"/>
          </a:xfrm>
          <a:prstGeom prst="rect">
            <a:avLst/>
          </a:prstGeom>
        </p:spPr>
      </p:pic>
      <p:sp>
        <p:nvSpPr>
          <p:cNvPr id="16" name="dapan_dung">
            <a:extLst>
              <a:ext uri="{FF2B5EF4-FFF2-40B4-BE49-F238E27FC236}">
                <a16:creationId xmlns:a16="http://schemas.microsoft.com/office/drawing/2014/main" id="{7F2785CB-5CD8-785E-8802-A39A4363ACA5}"/>
              </a:ext>
            </a:extLst>
          </p:cNvPr>
          <p:cNvSpPr/>
          <p:nvPr/>
        </p:nvSpPr>
        <p:spPr>
          <a:xfrm>
            <a:off x="2639230" y="7119782"/>
            <a:ext cx="725479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smtClean="0">
                <a:solidFill>
                  <a:schemeClr val="tx1"/>
                </a:solidFill>
                <a:latin typeface="Times New Roman" panose="02020603050405020304" pitchFamily="18" charset="0"/>
                <a:cs typeface="Times New Roman" panose="02020603050405020304" pitchFamily="18" charset="0"/>
              </a:rPr>
              <a:t>Mùa hè và mùa thu</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a">
            <a:extLst>
              <a:ext uri="{FF2B5EF4-FFF2-40B4-BE49-F238E27FC236}">
                <a16:creationId xmlns:a16="http://schemas.microsoft.com/office/drawing/2014/main" id="{B1F1A808-C91C-49DA-D23D-4BC4112A0D55}"/>
              </a:ext>
            </a:extLst>
          </p:cNvPr>
          <p:cNvSpPr/>
          <p:nvPr/>
        </p:nvSpPr>
        <p:spPr>
          <a:xfrm>
            <a:off x="2243814" y="7255709"/>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8" name="vong_vang_a">
            <a:extLst>
              <a:ext uri="{FF2B5EF4-FFF2-40B4-BE49-F238E27FC236}">
                <a16:creationId xmlns:a16="http://schemas.microsoft.com/office/drawing/2014/main" id="{7C564DDF-5E0D-8943-7CF4-6EDEB061340A}"/>
              </a:ext>
            </a:extLst>
          </p:cNvPr>
          <p:cNvSpPr/>
          <p:nvPr/>
        </p:nvSpPr>
        <p:spPr>
          <a:xfrm>
            <a:off x="2355024" y="7366919"/>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9" name="phanhoi_dung">
            <a:extLst>
              <a:ext uri="{FF2B5EF4-FFF2-40B4-BE49-F238E27FC236}">
                <a16:creationId xmlns:a16="http://schemas.microsoft.com/office/drawing/2014/main" id="{C455E19F-C4DD-F2CE-78B8-97DAABDF66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894020" y="7171430"/>
            <a:ext cx="1194162" cy="1194162"/>
          </a:xfrm>
          <a:prstGeom prst="rect">
            <a:avLst/>
          </a:prstGeom>
        </p:spPr>
      </p:pic>
      <p:sp>
        <p:nvSpPr>
          <p:cNvPr id="20" name="dapan_dung">
            <a:extLst>
              <a:ext uri="{FF2B5EF4-FFF2-40B4-BE49-F238E27FC236}">
                <a16:creationId xmlns:a16="http://schemas.microsoft.com/office/drawing/2014/main" id="{9DF9484B-510F-4784-29F3-F245F8DAA74D}"/>
              </a:ext>
            </a:extLst>
          </p:cNvPr>
          <p:cNvSpPr/>
          <p:nvPr/>
        </p:nvSpPr>
        <p:spPr>
          <a:xfrm>
            <a:off x="2639230" y="8415118"/>
            <a:ext cx="725479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smtClean="0">
                <a:solidFill>
                  <a:schemeClr val="tx1"/>
                </a:solidFill>
                <a:latin typeface="Times New Roman" panose="02020603050405020304" pitchFamily="18" charset="0"/>
                <a:cs typeface="Times New Roman" panose="02020603050405020304" pitchFamily="18" charset="0"/>
              </a:rPr>
              <a:t>Mùa xuân, mùa hè, mùa thu, mùa đông</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a">
            <a:extLst>
              <a:ext uri="{FF2B5EF4-FFF2-40B4-BE49-F238E27FC236}">
                <a16:creationId xmlns:a16="http://schemas.microsoft.com/office/drawing/2014/main" id="{D6ED07FE-9F57-DCBF-988A-2D73F23B49C5}"/>
              </a:ext>
            </a:extLst>
          </p:cNvPr>
          <p:cNvSpPr/>
          <p:nvPr/>
        </p:nvSpPr>
        <p:spPr>
          <a:xfrm>
            <a:off x="2243814" y="855104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2" name="vong_vang_a">
            <a:extLst>
              <a:ext uri="{FF2B5EF4-FFF2-40B4-BE49-F238E27FC236}">
                <a16:creationId xmlns:a16="http://schemas.microsoft.com/office/drawing/2014/main" id="{E665E450-8484-9457-444A-2E993C7733AF}"/>
              </a:ext>
            </a:extLst>
          </p:cNvPr>
          <p:cNvSpPr/>
          <p:nvPr/>
        </p:nvSpPr>
        <p:spPr>
          <a:xfrm>
            <a:off x="2355024" y="866225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3" name="phanhoi_dung">
            <a:extLst>
              <a:ext uri="{FF2B5EF4-FFF2-40B4-BE49-F238E27FC236}">
                <a16:creationId xmlns:a16="http://schemas.microsoft.com/office/drawing/2014/main" id="{8F343D8B-4197-E34F-6789-2922DA0B0D4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894020" y="8466766"/>
            <a:ext cx="1194162" cy="1194162"/>
          </a:xfrm>
          <a:prstGeom prst="rect">
            <a:avLst/>
          </a:prstGeom>
        </p:spPr>
      </p:pic>
      <p:pic>
        <p:nvPicPr>
          <p:cNvPr id="24" name="Picture 23" descr="Icon&#10;&#10;Description automatically generated">
            <a:hlinkClick r:id="rId11" action="ppaction://hlinksldjump">
              <a:snd r:embed="rId12" name="bomb.wav"/>
            </a:hlinkClick>
            <a:extLst>
              <a:ext uri="{FF2B5EF4-FFF2-40B4-BE49-F238E27FC236}">
                <a16:creationId xmlns:a16="http://schemas.microsoft.com/office/drawing/2014/main" id="{067CAEF6-3F90-B83B-C186-DE8CEB2135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 name="nhạc chơi rung chuông vàng">
            <a:hlinkClick r:id="" action="ppaction://media"/>
            <a:extLst>
              <a:ext uri="{FF2B5EF4-FFF2-40B4-BE49-F238E27FC236}">
                <a16:creationId xmlns:a16="http://schemas.microsoft.com/office/drawing/2014/main" id="{C3D6F429-4A92-2F5D-81AF-D9397E68EA4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8192" y="1347102"/>
            <a:ext cx="914400" cy="914400"/>
          </a:xfrm>
          <a:prstGeom prst="rect">
            <a:avLst/>
          </a:prstGeom>
        </p:spPr>
      </p:pic>
      <p:sp>
        <p:nvSpPr>
          <p:cNvPr id="25" name="a">
            <a:extLst>
              <a:ext uri="{FF2B5EF4-FFF2-40B4-BE49-F238E27FC236}">
                <a16:creationId xmlns:a16="http://schemas.microsoft.com/office/drawing/2014/main" id="{68D287C9-320F-FAB8-B740-DAFBF49D4273}"/>
              </a:ext>
            </a:extLst>
          </p:cNvPr>
          <p:cNvSpPr/>
          <p:nvPr/>
        </p:nvSpPr>
        <p:spPr>
          <a:xfrm>
            <a:off x="2266350" y="458996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6" name="vong_vang_a">
            <a:extLst>
              <a:ext uri="{FF2B5EF4-FFF2-40B4-BE49-F238E27FC236}">
                <a16:creationId xmlns:a16="http://schemas.microsoft.com/office/drawing/2014/main" id="{976D4BA7-86B5-A94E-0950-57802156ABB8}"/>
              </a:ext>
            </a:extLst>
          </p:cNvPr>
          <p:cNvSpPr/>
          <p:nvPr/>
        </p:nvSpPr>
        <p:spPr>
          <a:xfrm>
            <a:off x="2377560" y="470117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7" name="Right Arrow 26"/>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pic>
        <p:nvPicPr>
          <p:cNvPr id="5" name="dem giay 10">
            <a:hlinkClick r:id="" action="ppaction://media"/>
            <a:extLst>
              <a:ext uri="{FF2B5EF4-FFF2-40B4-BE49-F238E27FC236}">
                <a16:creationId xmlns:a16="http://schemas.microsoft.com/office/drawing/2014/main" id="{0A2F81E1-21CB-CEAD-6C03-29D88DB18FE1}"/>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4150804" y="3915175"/>
            <a:ext cx="2477925" cy="1393833"/>
          </a:xfrm>
          <a:prstGeom prst="rect">
            <a:avLst/>
          </a:prstGeom>
        </p:spPr>
      </p:pic>
    </p:spTree>
    <p:extLst>
      <p:ext uri="{BB962C8B-B14F-4D97-AF65-F5344CB8AC3E}">
        <p14:creationId xmlns:p14="http://schemas.microsoft.com/office/powerpoint/2010/main" val="19909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par>
                                <p:cTn id="7" presetID="1" presetClass="mediacall" presetSubtype="0" fill="hold" nodeType="withEffect">
                                  <p:stCondLst>
                                    <p:cond delay="0"/>
                                  </p:stCondLst>
                                  <p:childTnLst>
                                    <p:cmd type="call" cmd="playFrom(0.0)">
                                      <p:cBhvr>
                                        <p:cTn id="8" dur="11200" fill="hold"/>
                                        <p:tgtEl>
                                          <p:spTgt spid="5"/>
                                        </p:tgtEl>
                                      </p:cBhvr>
                                    </p:cmd>
                                  </p:childTnLst>
                                </p:cTn>
                              </p:par>
                              <p:par>
                                <p:cTn id="9" presetID="21"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8"/>
                                        </p:tgtEl>
                                        <p:attrNameLst>
                                          <p:attrName>fillcolor</p:attrName>
                                        </p:attrNameLst>
                                      </p:cBhvr>
                                      <p:to>
                                        <a:srgbClr val="FFFF00"/>
                                      </p:to>
                                    </p:animClr>
                                    <p:set>
                                      <p:cBhvr>
                                        <p:cTn id="17" dur="2000" fill="hold"/>
                                        <p:tgtEl>
                                          <p:spTgt spid="8"/>
                                        </p:tgtEl>
                                        <p:attrNameLst>
                                          <p:attrName>fill.type</p:attrName>
                                        </p:attrNameLst>
                                      </p:cBhvr>
                                      <p:to>
                                        <p:strVal val="solid"/>
                                      </p:to>
                                    </p:set>
                                    <p:set>
                                      <p:cBhvr>
                                        <p:cTn id="18" dur="2000" fill="hold"/>
                                        <p:tgtEl>
                                          <p:spTgt spid="8"/>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FFFF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FFFF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1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0"/>
                                        </p:tgtEl>
                                        <p:attrNameLst>
                                          <p:attrName>fillcolor</p:attrName>
                                        </p:attrNameLst>
                                      </p:cBhvr>
                                      <p:to>
                                        <a:srgbClr val="FFFF00"/>
                                      </p:to>
                                    </p:animClr>
                                    <p:set>
                                      <p:cBhvr>
                                        <p:cTn id="56" dur="2000" fill="hold"/>
                                        <p:tgtEl>
                                          <p:spTgt spid="20"/>
                                        </p:tgtEl>
                                        <p:attrNameLst>
                                          <p:attrName>fill.type</p:attrName>
                                        </p:attrNameLst>
                                      </p:cBhvr>
                                      <p:to>
                                        <p:strVal val="solid"/>
                                      </p:to>
                                    </p:set>
                                    <p:set>
                                      <p:cBhvr>
                                        <p:cTn id="57" dur="2000" fill="hold"/>
                                        <p:tgtEl>
                                          <p:spTgt spid="20"/>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20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p:tgtEl>
                                          <p:spTgt spid="23"/>
                                        </p:tgtEl>
                                        <p:attrNameLst>
                                          <p:attrName>ppt_y</p:attrName>
                                        </p:attrNameLst>
                                      </p:cBhvr>
                                      <p:tavLst>
                                        <p:tav tm="0">
                                          <p:val>
                                            <p:strVal val="#ppt_y+#ppt_h*1.125000"/>
                                          </p:val>
                                        </p:tav>
                                        <p:tav tm="100000">
                                          <p:val>
                                            <p:strVal val="#ppt_y"/>
                                          </p:val>
                                        </p:tav>
                                      </p:tavLst>
                                    </p:anim>
                                    <p:animEffect transition="in" filter="wipe(up)">
                                      <p:cBhvr>
                                        <p:cTn id="64"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5"/>
                                        </p:tgtEl>
                                      </p:cBhvr>
                                    </p:cmd>
                                  </p:childTnLst>
                                </p:cTn>
                              </p:par>
                            </p:childTnLst>
                          </p:cTn>
                        </p:par>
                      </p:childTnLst>
                    </p:cTn>
                  </p:par>
                </p:childTnLst>
              </p:cTn>
              <p:nextCondLst>
                <p:cond evt="onClick" delay="0">
                  <p:tgtEl>
                    <p:spTgt spid="5"/>
                  </p:tgtEl>
                </p:cond>
              </p:nextCondLst>
            </p:seq>
            <p:audio>
              <p:cMediaNode vol="80000">
                <p:cTn id="70" fill="hold" display="0">
                  <p:stCondLst>
                    <p:cond delay="indefinite"/>
                  </p:stCondLst>
                  <p:endCondLst>
                    <p:cond evt="onStopAudio" delay="0">
                      <p:tgtEl>
                        <p:sldTgt/>
                      </p:tgtEl>
                    </p:cond>
                  </p:endCondLst>
                </p:cTn>
                <p:tgtEl>
                  <p:spTgt spid="2"/>
                </p:tgtEl>
              </p:cMediaNode>
            </p:audio>
            <p:video>
              <p:cMediaNode vol="80000">
                <p:cTn id="71" fill="hold" display="0">
                  <p:stCondLst>
                    <p:cond delay="indefinite"/>
                  </p:stCondLst>
                </p:cTn>
                <p:tgtEl>
                  <p:spTgt spid="5"/>
                </p:tgtEl>
              </p:cMediaNode>
            </p:video>
          </p:childTnLst>
        </p:cTn>
      </p:par>
    </p:tnLst>
    <p:bldLst>
      <p:bldP spid="14" grpId="0" animBg="1"/>
      <p:bldP spid="18" grpId="0" animBg="1"/>
      <p:bldP spid="22"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05E8A1-B773-0292-92CB-10AFDC66BB7D}"/>
              </a:ext>
            </a:extLst>
          </p:cNvPr>
          <p:cNvSpPr txBox="1"/>
          <p:nvPr/>
        </p:nvSpPr>
        <p:spPr>
          <a:xfrm>
            <a:off x="2235141" y="1155769"/>
            <a:ext cx="12774922" cy="1323439"/>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Câu 5:</a:t>
            </a:r>
            <a:r>
              <a:rPr lang="vi-VN" sz="4000">
                <a:latin typeface="Times New Roman" panose="02020603050405020304" pitchFamily="18" charset="0"/>
                <a:cs typeface="Times New Roman" panose="02020603050405020304" pitchFamily="18" charset="0"/>
              </a:rPr>
              <a:t> Vịnh Hạ Long được Hội đồng Di sản thế giới ghi nhận vào danh mục di sản thế giới vào khoảng thời gian nào?</a:t>
            </a:r>
            <a:endParaRPr lang="en-GB" sz="4000">
              <a:latin typeface="Times New Roman" panose="02020603050405020304" pitchFamily="18" charset="0"/>
              <a:cs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id="{D3547506-11C2-2B3A-8170-E6B4A313F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9" name="Picture 8" descr="Icon&#10;&#10;Description automatically generated">
            <a:hlinkClick r:id="rId5" action="ppaction://hlinksldjump">
              <a:snd r:embed="rId6" name="bomb.wav"/>
            </a:hlinkClick>
            <a:extLst>
              <a:ext uri="{FF2B5EF4-FFF2-40B4-BE49-F238E27FC236}">
                <a16:creationId xmlns:a16="http://schemas.microsoft.com/office/drawing/2014/main" id="{6AF9BB4E-FD0F-9C89-4E57-FCE8266E3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8" name="dapan_dung">
            <a:extLst>
              <a:ext uri="{FF2B5EF4-FFF2-40B4-BE49-F238E27FC236}">
                <a16:creationId xmlns:a16="http://schemas.microsoft.com/office/drawing/2014/main" id="{C49BC47B-1B33-92C8-04C5-494EB1F1AA02}"/>
              </a:ext>
            </a:extLst>
          </p:cNvPr>
          <p:cNvSpPr/>
          <p:nvPr/>
        </p:nvSpPr>
        <p:spPr>
          <a:xfrm>
            <a:off x="2514601" y="8032223"/>
            <a:ext cx="12848638" cy="134266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14-12-1994.</a:t>
            </a:r>
            <a:endParaRPr lang="en-GB" sz="2800">
              <a:solidFill>
                <a:schemeClr val="tx1"/>
              </a:solidFill>
              <a:latin typeface="Times New Roman" panose="02020603050405020304" pitchFamily="18" charset="0"/>
              <a:cs typeface="Times New Roman" panose="02020603050405020304" pitchFamily="18" charset="0"/>
            </a:endParaRPr>
          </a:p>
        </p:txBody>
      </p:sp>
      <p:pic>
        <p:nvPicPr>
          <p:cNvPr id="10"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sp>
        <p:nvSpPr>
          <p:cNvPr id="11" name="dapan_dung">
            <a:extLst>
              <a:ext uri="{FF2B5EF4-FFF2-40B4-BE49-F238E27FC236}">
                <a16:creationId xmlns:a16="http://schemas.microsoft.com/office/drawing/2014/main" id="{9DA5AB5B-48FD-79A0-4789-E5E673BF68E0}"/>
              </a:ext>
            </a:extLst>
          </p:cNvPr>
          <p:cNvSpPr/>
          <p:nvPr/>
        </p:nvSpPr>
        <p:spPr>
          <a:xfrm>
            <a:off x="2537136" y="5481172"/>
            <a:ext cx="12826103" cy="98457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14-1-1994.</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2"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3"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4" name="phanhoi_dung">
            <a:extLst>
              <a:ext uri="{FF2B5EF4-FFF2-40B4-BE49-F238E27FC236}">
                <a16:creationId xmlns:a16="http://schemas.microsoft.com/office/drawing/2014/main" id="{EFBF1B11-48C1-6EB9-0F40-A9DDB4C159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sp>
        <p:nvSpPr>
          <p:cNvPr id="15" name="dapan_dung">
            <a:extLst>
              <a:ext uri="{FF2B5EF4-FFF2-40B4-BE49-F238E27FC236}">
                <a16:creationId xmlns:a16="http://schemas.microsoft.com/office/drawing/2014/main" id="{D1A0967D-8D0A-EA23-C3FB-93F4616E7F6D}"/>
              </a:ext>
            </a:extLst>
          </p:cNvPr>
          <p:cNvSpPr/>
          <p:nvPr/>
        </p:nvSpPr>
        <p:spPr>
          <a:xfrm>
            <a:off x="2612999" y="6811278"/>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14-2-1994.</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6" name="a">
            <a:extLst>
              <a:ext uri="{FF2B5EF4-FFF2-40B4-BE49-F238E27FC236}">
                <a16:creationId xmlns:a16="http://schemas.microsoft.com/office/drawing/2014/main" id="{A8FE74B8-8877-74BA-0BA7-647991BAC989}"/>
              </a:ext>
            </a:extLst>
          </p:cNvPr>
          <p:cNvSpPr/>
          <p:nvPr/>
        </p:nvSpPr>
        <p:spPr>
          <a:xfrm>
            <a:off x="1661529" y="6774091"/>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7" name="vong_vang_a">
            <a:extLst>
              <a:ext uri="{FF2B5EF4-FFF2-40B4-BE49-F238E27FC236}">
                <a16:creationId xmlns:a16="http://schemas.microsoft.com/office/drawing/2014/main" id="{49FA9595-AD92-E08A-E5D5-422510F57C03}"/>
              </a:ext>
            </a:extLst>
          </p:cNvPr>
          <p:cNvSpPr/>
          <p:nvPr/>
        </p:nvSpPr>
        <p:spPr>
          <a:xfrm>
            <a:off x="1772738" y="691747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8" name="phanhoi_dung">
            <a:extLst>
              <a:ext uri="{FF2B5EF4-FFF2-40B4-BE49-F238E27FC236}">
                <a16:creationId xmlns:a16="http://schemas.microsoft.com/office/drawing/2014/main" id="{A0F9E7F3-F128-294D-3782-96BBCA4465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sp>
        <p:nvSpPr>
          <p:cNvPr id="19" name="dapan_dung">
            <a:extLst>
              <a:ext uri="{FF2B5EF4-FFF2-40B4-BE49-F238E27FC236}">
                <a16:creationId xmlns:a16="http://schemas.microsoft.com/office/drawing/2014/main" id="{7A22B90E-7C60-C92F-3103-6B832F302412}"/>
              </a:ext>
            </a:extLst>
          </p:cNvPr>
          <p:cNvSpPr/>
          <p:nvPr/>
        </p:nvSpPr>
        <p:spPr>
          <a:xfrm>
            <a:off x="2514601" y="4269487"/>
            <a:ext cx="12796312" cy="110455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a:solidFill>
                  <a:schemeClr val="tx1"/>
                </a:solidFill>
                <a:latin typeface="Times New Roman" panose="02020603050405020304" pitchFamily="18" charset="0"/>
                <a:cs typeface="Times New Roman" panose="02020603050405020304" pitchFamily="18" charset="0"/>
              </a:rPr>
              <a:t>14-12-1984.</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20"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1"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2" name="phanhoi_dung">
            <a:extLst>
              <a:ext uri="{FF2B5EF4-FFF2-40B4-BE49-F238E27FC236}">
                <a16:creationId xmlns:a16="http://schemas.microsoft.com/office/drawing/2014/main" id="{415B0A17-179F-49CE-242F-B253D16489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sp>
        <p:nvSpPr>
          <p:cNvPr id="23"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4"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5" name="Right Arrow 24"/>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spTree>
    <p:extLst>
      <p:ext uri="{BB962C8B-B14F-4D97-AF65-F5344CB8AC3E}">
        <p14:creationId xmlns:p14="http://schemas.microsoft.com/office/powerpoint/2010/main" val="3990725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rgbClr val="FFFF00"/>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par>
                                <p:cTn id="15" presetID="1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EM TRA LOI TOT_NHAC MO O.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1"/>
                                        </p:tgtEl>
                                        <p:attrNameLst>
                                          <p:attrName>fillcolor</p:attrName>
                                        </p:attrNameLst>
                                      </p:cBhvr>
                                      <p:to>
                                        <a:srgbClr val="FFFF00"/>
                                      </p:to>
                                    </p:animClr>
                                    <p:set>
                                      <p:cBhvr>
                                        <p:cTn id="24" dur="2000" fill="hold"/>
                                        <p:tgtEl>
                                          <p:spTgt spid="11"/>
                                        </p:tgtEl>
                                        <p:attrNameLst>
                                          <p:attrName>fill.type</p:attrName>
                                        </p:attrNameLst>
                                      </p:cBhvr>
                                      <p:to>
                                        <p:strVal val="solid"/>
                                      </p:to>
                                    </p:set>
                                    <p:set>
                                      <p:cBhvr>
                                        <p:cTn id="25" dur="2000" fill="hold"/>
                                        <p:tgtEl>
                                          <p:spTgt spid="11"/>
                                        </p:tgtEl>
                                        <p:attrNameLst>
                                          <p:attrName>fill.on</p:attrName>
                                        </p:attrNameLst>
                                      </p:cBhvr>
                                      <p:to>
                                        <p:strVal val="true"/>
                                      </p:to>
                                    </p:set>
                                  </p:childTnLst>
                                </p:cTn>
                              </p:par>
                              <p:par>
                                <p:cTn id="26" presetID="21"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par>
                                <p:cTn id="29" presetID="1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5"/>
                                        </p:tgtEl>
                                        <p:attrNameLst>
                                          <p:attrName>fillcolor</p:attrName>
                                        </p:attrNameLst>
                                      </p:cBhvr>
                                      <p:to>
                                        <a:srgbClr val="FFFF00"/>
                                      </p:to>
                                    </p:animClr>
                                    <p:set>
                                      <p:cBhvr>
                                        <p:cTn id="38" dur="2000" fill="hold"/>
                                        <p:tgtEl>
                                          <p:spTgt spid="15"/>
                                        </p:tgtEl>
                                        <p:attrNameLst>
                                          <p:attrName>fill.type</p:attrName>
                                        </p:attrNameLst>
                                      </p:cBhvr>
                                      <p:to>
                                        <p:strVal val="solid"/>
                                      </p:to>
                                    </p:set>
                                    <p:set>
                                      <p:cBhvr>
                                        <p:cTn id="39" dur="2000" fill="hold"/>
                                        <p:tgtEl>
                                          <p:spTgt spid="15"/>
                                        </p:tgtEl>
                                        <p:attrNameLst>
                                          <p:attrName>fill.on</p:attrName>
                                        </p:attrNameLst>
                                      </p:cBhvr>
                                      <p:to>
                                        <p:strVal val="true"/>
                                      </p:to>
                                    </p:set>
                                  </p:childTnLst>
                                </p:cTn>
                              </p:par>
                              <p:par>
                                <p:cTn id="40" presetID="21"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par>
                                <p:cTn id="43" presetID="1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p:tgtEl>
                                          <p:spTgt spid="18"/>
                                        </p:tgtEl>
                                        <p:attrNameLst>
                                          <p:attrName>ppt_y</p:attrName>
                                        </p:attrNameLst>
                                      </p:cBhvr>
                                      <p:tavLst>
                                        <p:tav tm="0">
                                          <p:val>
                                            <p:strVal val="#ppt_y+#ppt_h*1.125000"/>
                                          </p:val>
                                        </p:tav>
                                        <p:tav tm="100000">
                                          <p:val>
                                            <p:strVal val="#ppt_y"/>
                                          </p:val>
                                        </p:tav>
                                      </p:tavLst>
                                    </p:anim>
                                    <p:animEffect transition="in" filter="wipe(up)">
                                      <p:cBhvr>
                                        <p:cTn id="46"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9"/>
                                        </p:tgtEl>
                                        <p:attrNameLst>
                                          <p:attrName>fillcolor</p:attrName>
                                        </p:attrNameLst>
                                      </p:cBhvr>
                                      <p:to>
                                        <a:srgbClr val="FFFF00"/>
                                      </p:to>
                                    </p:animClr>
                                    <p:set>
                                      <p:cBhvr>
                                        <p:cTn id="52" dur="2000" fill="hold"/>
                                        <p:tgtEl>
                                          <p:spTgt spid="19"/>
                                        </p:tgtEl>
                                        <p:attrNameLst>
                                          <p:attrName>fill.type</p:attrName>
                                        </p:attrNameLst>
                                      </p:cBhvr>
                                      <p:to>
                                        <p:strVal val="solid"/>
                                      </p:to>
                                    </p:set>
                                    <p:set>
                                      <p:cBhvr>
                                        <p:cTn id="53" dur="2000" fill="hold"/>
                                        <p:tgtEl>
                                          <p:spTgt spid="19"/>
                                        </p:tgtEl>
                                        <p:attrNameLst>
                                          <p:attrName>fill.on</p:attrName>
                                        </p:attrNameLst>
                                      </p:cBhvr>
                                      <p:to>
                                        <p:strVal val="true"/>
                                      </p:to>
                                    </p:set>
                                  </p:childTnLst>
                                </p:cTn>
                              </p:par>
                              <p:par>
                                <p:cTn id="54" presetID="21"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1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p:tgtEl>
                                          <p:spTgt spid="22"/>
                                        </p:tgtEl>
                                        <p:attrNameLst>
                                          <p:attrName>ppt_y</p:attrName>
                                        </p:attrNameLst>
                                      </p:cBhvr>
                                      <p:tavLst>
                                        <p:tav tm="0">
                                          <p:val>
                                            <p:strVal val="#ppt_y+#ppt_h*1.125000"/>
                                          </p:val>
                                        </p:tav>
                                        <p:tav tm="100000">
                                          <p:val>
                                            <p:strVal val="#ppt_y"/>
                                          </p:val>
                                        </p:tav>
                                      </p:tavLst>
                                    </p:anim>
                                    <p:animEffect transition="in" filter="wipe(up)">
                                      <p:cBhvr>
                                        <p:cTn id="60"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3" name="SAI ROI_NHAC GÕ.wav"/>
                                        </p:tgtEl>
                                      </p:cMediaNode>
                                    </p:audio>
                                  </p:subTnLst>
                                </p:cTn>
                              </p:par>
                            </p:childTnLst>
                          </p:cTn>
                        </p:par>
                      </p:childTnLst>
                    </p:cTn>
                  </p:par>
                </p:childTnLst>
              </p:cTn>
              <p:nextCondLst>
                <p:cond evt="onClick" delay="0">
                  <p:tgtEl>
                    <p:spTgt spid="19"/>
                  </p:tgtEl>
                </p:cond>
              </p:nextCondLst>
            </p:seq>
          </p:childTnLst>
        </p:cTn>
      </p:par>
    </p:tnLst>
    <p:bldLst>
      <p:bldP spid="13" grpId="0" animBg="1"/>
      <p:bldP spid="17" grpId="0" animBg="1"/>
      <p:bldP spid="21"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D9905-073C-0A10-81BA-0510EB3EFD42}"/>
              </a:ext>
            </a:extLst>
          </p:cNvPr>
          <p:cNvSpPr txBox="1"/>
          <p:nvPr/>
        </p:nvSpPr>
        <p:spPr>
          <a:xfrm>
            <a:off x="2228574" y="1041681"/>
            <a:ext cx="1247802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a:t>
            </a:r>
            <a:r>
              <a:rPr lang="vi-VN" sz="4800" b="1" smtClean="0">
                <a:latin typeface="Times New Roman" panose="02020603050405020304" pitchFamily="18" charset="0"/>
                <a:cs typeface="Times New Roman" panose="02020603050405020304" pitchFamily="18" charset="0"/>
              </a:rPr>
              <a:t>6:</a:t>
            </a:r>
            <a:r>
              <a:rPr lang="vi-VN" sz="4800">
                <a:latin typeface="Times New Roman" panose="02020603050405020304" pitchFamily="18" charset="0"/>
                <a:cs typeface="Times New Roman" panose="02020603050405020304" pitchFamily="18" charset="0"/>
              </a:rPr>
              <a:t> Hàng nghìn đảo đá trên vùng biển Hạ Long được so sánh với điều gì?</a:t>
            </a:r>
            <a:endParaRPr lang="en-GB" sz="48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71974C0B-8420-0054-1904-C36DE5806C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sp>
        <p:nvSpPr>
          <p:cNvPr id="8" name="dapan_dung">
            <a:extLst>
              <a:ext uri="{FF2B5EF4-FFF2-40B4-BE49-F238E27FC236}">
                <a16:creationId xmlns:a16="http://schemas.microsoft.com/office/drawing/2014/main" id="{3C2AACAE-5B3F-991C-3440-CDF0CEAD0DA8}"/>
              </a:ext>
            </a:extLst>
          </p:cNvPr>
          <p:cNvSpPr/>
          <p:nvPr/>
        </p:nvSpPr>
        <p:spPr>
          <a:xfrm>
            <a:off x="2759914" y="5535956"/>
            <a:ext cx="8898686"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Tấm thảm xanh lộng lẫy, lấp lánh vô số châu ngọc.</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hanhoi_dung" descr="Icon&#10;&#10;Description automatically generated">
            <a:extLst>
              <a:ext uri="{FF2B5EF4-FFF2-40B4-BE49-F238E27FC236}">
                <a16:creationId xmlns:a16="http://schemas.microsoft.com/office/drawing/2014/main" id="{A723D83C-B4F2-1B6F-A7FA-CEE27A88B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76206" y="5469976"/>
            <a:ext cx="1194162" cy="1194162"/>
          </a:xfrm>
          <a:prstGeom prst="rect">
            <a:avLst/>
          </a:prstGeom>
        </p:spPr>
      </p:pic>
      <p:sp>
        <p:nvSpPr>
          <p:cNvPr id="12" name="dapan_dung">
            <a:extLst>
              <a:ext uri="{FF2B5EF4-FFF2-40B4-BE49-F238E27FC236}">
                <a16:creationId xmlns:a16="http://schemas.microsoft.com/office/drawing/2014/main" id="{C843A767-20FE-9ED3-E867-9B499B32D7A7}"/>
              </a:ext>
            </a:extLst>
          </p:cNvPr>
          <p:cNvSpPr/>
          <p:nvPr/>
        </p:nvSpPr>
        <p:spPr>
          <a:xfrm>
            <a:off x="2825397" y="4258201"/>
            <a:ext cx="88332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Một thế giới sống động.</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a">
            <a:extLst>
              <a:ext uri="{FF2B5EF4-FFF2-40B4-BE49-F238E27FC236}">
                <a16:creationId xmlns:a16="http://schemas.microsoft.com/office/drawing/2014/main" id="{906CEDCC-AB1F-04BB-7227-FE613BA65996}"/>
              </a:ext>
            </a:extLst>
          </p:cNvPr>
          <p:cNvSpPr/>
          <p:nvPr/>
        </p:nvSpPr>
        <p:spPr>
          <a:xfrm>
            <a:off x="2228574" y="569991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4" name="vong_vang_a">
            <a:extLst>
              <a:ext uri="{FF2B5EF4-FFF2-40B4-BE49-F238E27FC236}">
                <a16:creationId xmlns:a16="http://schemas.microsoft.com/office/drawing/2014/main" id="{B943B56F-78F9-F556-92D1-D239B71E50FE}"/>
              </a:ext>
            </a:extLst>
          </p:cNvPr>
          <p:cNvSpPr/>
          <p:nvPr/>
        </p:nvSpPr>
        <p:spPr>
          <a:xfrm>
            <a:off x="2339784" y="581112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5" name="phanhoi_dung">
            <a:extLst>
              <a:ext uri="{FF2B5EF4-FFF2-40B4-BE49-F238E27FC236}">
                <a16:creationId xmlns:a16="http://schemas.microsoft.com/office/drawing/2014/main" id="{A3084FA4-3230-E1C9-A9E4-25A99D2D82B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963400" y="4418634"/>
            <a:ext cx="1194162" cy="1194162"/>
          </a:xfrm>
          <a:prstGeom prst="rect">
            <a:avLst/>
          </a:prstGeom>
        </p:spPr>
      </p:pic>
      <p:sp>
        <p:nvSpPr>
          <p:cNvPr id="16" name="dapan_dung">
            <a:extLst>
              <a:ext uri="{FF2B5EF4-FFF2-40B4-BE49-F238E27FC236}">
                <a16:creationId xmlns:a16="http://schemas.microsoft.com/office/drawing/2014/main" id="{7F2785CB-5CD8-785E-8802-A39A4363ACA5}"/>
              </a:ext>
            </a:extLst>
          </p:cNvPr>
          <p:cNvSpPr/>
          <p:nvPr/>
        </p:nvSpPr>
        <p:spPr>
          <a:xfrm>
            <a:off x="2623990" y="6941313"/>
            <a:ext cx="895841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Những quả núi đơn điệu, buồn tẻ.</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a">
            <a:extLst>
              <a:ext uri="{FF2B5EF4-FFF2-40B4-BE49-F238E27FC236}">
                <a16:creationId xmlns:a16="http://schemas.microsoft.com/office/drawing/2014/main" id="{B1F1A808-C91C-49DA-D23D-4BC4112A0D55}"/>
              </a:ext>
            </a:extLst>
          </p:cNvPr>
          <p:cNvSpPr/>
          <p:nvPr/>
        </p:nvSpPr>
        <p:spPr>
          <a:xfrm>
            <a:off x="2228574" y="707724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8" name="vong_vang_a">
            <a:extLst>
              <a:ext uri="{FF2B5EF4-FFF2-40B4-BE49-F238E27FC236}">
                <a16:creationId xmlns:a16="http://schemas.microsoft.com/office/drawing/2014/main" id="{7C564DDF-5E0D-8943-7CF4-6EDEB061340A}"/>
              </a:ext>
            </a:extLst>
          </p:cNvPr>
          <p:cNvSpPr/>
          <p:nvPr/>
        </p:nvSpPr>
        <p:spPr>
          <a:xfrm>
            <a:off x="2339784" y="718845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19" name="phanhoi_dung">
            <a:extLst>
              <a:ext uri="{FF2B5EF4-FFF2-40B4-BE49-F238E27FC236}">
                <a16:creationId xmlns:a16="http://schemas.microsoft.com/office/drawing/2014/main" id="{C455E19F-C4DD-F2CE-78B8-97DAABDF66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830590" y="6977972"/>
            <a:ext cx="1194162" cy="1194162"/>
          </a:xfrm>
          <a:prstGeom prst="rect">
            <a:avLst/>
          </a:prstGeom>
        </p:spPr>
      </p:pic>
      <p:sp>
        <p:nvSpPr>
          <p:cNvPr id="20" name="dapan_dung">
            <a:extLst>
              <a:ext uri="{FF2B5EF4-FFF2-40B4-BE49-F238E27FC236}">
                <a16:creationId xmlns:a16="http://schemas.microsoft.com/office/drawing/2014/main" id="{9DF9484B-510F-4784-29F3-F245F8DAA74D}"/>
              </a:ext>
            </a:extLst>
          </p:cNvPr>
          <p:cNvSpPr/>
          <p:nvPr/>
        </p:nvSpPr>
        <p:spPr>
          <a:xfrm>
            <a:off x="2623990" y="8236649"/>
            <a:ext cx="8958410"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Tựa một thung lũng xanh lộng lẫy. </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a">
            <a:extLst>
              <a:ext uri="{FF2B5EF4-FFF2-40B4-BE49-F238E27FC236}">
                <a16:creationId xmlns:a16="http://schemas.microsoft.com/office/drawing/2014/main" id="{D6ED07FE-9F57-DCBF-988A-2D73F23B49C5}"/>
              </a:ext>
            </a:extLst>
          </p:cNvPr>
          <p:cNvSpPr/>
          <p:nvPr/>
        </p:nvSpPr>
        <p:spPr>
          <a:xfrm>
            <a:off x="2228574" y="8372576"/>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22" name="vong_vang_a">
            <a:extLst>
              <a:ext uri="{FF2B5EF4-FFF2-40B4-BE49-F238E27FC236}">
                <a16:creationId xmlns:a16="http://schemas.microsoft.com/office/drawing/2014/main" id="{E665E450-8484-9457-444A-2E993C7733AF}"/>
              </a:ext>
            </a:extLst>
          </p:cNvPr>
          <p:cNvSpPr/>
          <p:nvPr/>
        </p:nvSpPr>
        <p:spPr>
          <a:xfrm>
            <a:off x="2339784" y="8483786"/>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3" name="phanhoi_dung">
            <a:extLst>
              <a:ext uri="{FF2B5EF4-FFF2-40B4-BE49-F238E27FC236}">
                <a16:creationId xmlns:a16="http://schemas.microsoft.com/office/drawing/2014/main" id="{8F343D8B-4197-E34F-6789-2922DA0B0D4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830590" y="8273308"/>
            <a:ext cx="1194162" cy="1194162"/>
          </a:xfrm>
          <a:prstGeom prst="rect">
            <a:avLst/>
          </a:prstGeom>
        </p:spPr>
      </p:pic>
      <p:pic>
        <p:nvPicPr>
          <p:cNvPr id="24" name="Picture 23" descr="Icon&#10;&#10;Description automatically generated">
            <a:hlinkClick r:id="rId11" action="ppaction://hlinksldjump">
              <a:snd r:embed="rId12" name="bomb.wav"/>
            </a:hlinkClick>
            <a:extLst>
              <a:ext uri="{FF2B5EF4-FFF2-40B4-BE49-F238E27FC236}">
                <a16:creationId xmlns:a16="http://schemas.microsoft.com/office/drawing/2014/main" id="{067CAEF6-3F90-B83B-C186-DE8CEB2135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pic>
        <p:nvPicPr>
          <p:cNvPr id="2" name="nhạc chơi rung chuông vàng">
            <a:hlinkClick r:id="" action="ppaction://media"/>
            <a:extLst>
              <a:ext uri="{FF2B5EF4-FFF2-40B4-BE49-F238E27FC236}">
                <a16:creationId xmlns:a16="http://schemas.microsoft.com/office/drawing/2014/main" id="{C3D6F429-4A92-2F5D-81AF-D9397E68EA4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8192" y="1347102"/>
            <a:ext cx="914400" cy="914400"/>
          </a:xfrm>
          <a:prstGeom prst="rect">
            <a:avLst/>
          </a:prstGeom>
        </p:spPr>
      </p:pic>
      <p:sp>
        <p:nvSpPr>
          <p:cNvPr id="25" name="a">
            <a:extLst>
              <a:ext uri="{FF2B5EF4-FFF2-40B4-BE49-F238E27FC236}">
                <a16:creationId xmlns:a16="http://schemas.microsoft.com/office/drawing/2014/main" id="{68D287C9-320F-FAB8-B740-DAFBF49D4273}"/>
              </a:ext>
            </a:extLst>
          </p:cNvPr>
          <p:cNvSpPr/>
          <p:nvPr/>
        </p:nvSpPr>
        <p:spPr>
          <a:xfrm>
            <a:off x="2251110" y="4411497"/>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6" name="vong_vang_a">
            <a:extLst>
              <a:ext uri="{FF2B5EF4-FFF2-40B4-BE49-F238E27FC236}">
                <a16:creationId xmlns:a16="http://schemas.microsoft.com/office/drawing/2014/main" id="{976D4BA7-86B5-A94E-0950-57802156ABB8}"/>
              </a:ext>
            </a:extLst>
          </p:cNvPr>
          <p:cNvSpPr/>
          <p:nvPr/>
        </p:nvSpPr>
        <p:spPr>
          <a:xfrm>
            <a:off x="2362320" y="4522707"/>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7" name="Right Arrow 26"/>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pic>
        <p:nvPicPr>
          <p:cNvPr id="5" name="dem giay 10">
            <a:hlinkClick r:id="" action="ppaction://media"/>
            <a:extLst>
              <a:ext uri="{FF2B5EF4-FFF2-40B4-BE49-F238E27FC236}">
                <a16:creationId xmlns:a16="http://schemas.microsoft.com/office/drawing/2014/main" id="{0A2F81E1-21CB-CEAD-6C03-29D88DB18FE1}"/>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14135564" y="3736706"/>
            <a:ext cx="2477925" cy="1393833"/>
          </a:xfrm>
          <a:prstGeom prst="rect">
            <a:avLst/>
          </a:prstGeom>
        </p:spPr>
      </p:pic>
    </p:spTree>
    <p:extLst>
      <p:ext uri="{BB962C8B-B14F-4D97-AF65-F5344CB8AC3E}">
        <p14:creationId xmlns:p14="http://schemas.microsoft.com/office/powerpoint/2010/main" val="1726755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
                                        </p:tgtEl>
                                      </p:cBhvr>
                                    </p:cmd>
                                  </p:childTnLst>
                                </p:cTn>
                              </p:par>
                              <p:par>
                                <p:cTn id="7" presetID="1" presetClass="mediacall" presetSubtype="0" fill="hold" nodeType="withEffect">
                                  <p:stCondLst>
                                    <p:cond delay="0"/>
                                  </p:stCondLst>
                                  <p:childTnLst>
                                    <p:cmd type="call" cmd="playFrom(0.0)">
                                      <p:cBhvr>
                                        <p:cTn id="8" dur="11200" fill="hold"/>
                                        <p:tgtEl>
                                          <p:spTgt spid="5"/>
                                        </p:tgtEl>
                                      </p:cBhvr>
                                    </p:cmd>
                                  </p:childTnLst>
                                </p:cTn>
                              </p:par>
                              <p:par>
                                <p:cTn id="9" presetID="21"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8"/>
                                        </p:tgtEl>
                                        <p:attrNameLst>
                                          <p:attrName>fillcolor</p:attrName>
                                        </p:attrNameLst>
                                      </p:cBhvr>
                                      <p:to>
                                        <a:srgbClr val="FFFF00"/>
                                      </p:to>
                                    </p:animClr>
                                    <p:set>
                                      <p:cBhvr>
                                        <p:cTn id="17" dur="2000" fill="hold"/>
                                        <p:tgtEl>
                                          <p:spTgt spid="8"/>
                                        </p:tgtEl>
                                        <p:attrNameLst>
                                          <p:attrName>fill.type</p:attrName>
                                        </p:attrNameLst>
                                      </p:cBhvr>
                                      <p:to>
                                        <p:strVal val="solid"/>
                                      </p:to>
                                    </p:set>
                                    <p:set>
                                      <p:cBhvr>
                                        <p:cTn id="18" dur="2000" fill="hold"/>
                                        <p:tgtEl>
                                          <p:spTgt spid="8"/>
                                        </p:tgtEl>
                                        <p:attrNameLst>
                                          <p:attrName>fill.on</p:attrName>
                                        </p:attrNameLst>
                                      </p:cBhvr>
                                      <p:to>
                                        <p:strVal val="true"/>
                                      </p:to>
                                    </p:se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FFFF0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21"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1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FFFF0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cTn>
                              </p:par>
                              <p:par>
                                <p:cTn id="44" presetID="21"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par>
                                <p:cTn id="47" presetID="1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20"/>
                                        </p:tgtEl>
                                        <p:attrNameLst>
                                          <p:attrName>fillcolor</p:attrName>
                                        </p:attrNameLst>
                                      </p:cBhvr>
                                      <p:to>
                                        <a:srgbClr val="FFFF00"/>
                                      </p:to>
                                    </p:animClr>
                                    <p:set>
                                      <p:cBhvr>
                                        <p:cTn id="56" dur="2000" fill="hold"/>
                                        <p:tgtEl>
                                          <p:spTgt spid="20"/>
                                        </p:tgtEl>
                                        <p:attrNameLst>
                                          <p:attrName>fill.type</p:attrName>
                                        </p:attrNameLst>
                                      </p:cBhvr>
                                      <p:to>
                                        <p:strVal val="solid"/>
                                      </p:to>
                                    </p:set>
                                    <p:set>
                                      <p:cBhvr>
                                        <p:cTn id="57" dur="2000" fill="hold"/>
                                        <p:tgtEl>
                                          <p:spTgt spid="20"/>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1)">
                                      <p:cBhvr>
                                        <p:cTn id="60" dur="2000"/>
                                        <p:tgtEl>
                                          <p:spTgt spid="22"/>
                                        </p:tgtEl>
                                      </p:cBhvr>
                                    </p:animEffect>
                                  </p:childTnLst>
                                </p:cTn>
                              </p:par>
                              <p:par>
                                <p:cTn id="61" presetID="1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p:tgtEl>
                                          <p:spTgt spid="23"/>
                                        </p:tgtEl>
                                        <p:attrNameLst>
                                          <p:attrName>ppt_y</p:attrName>
                                        </p:attrNameLst>
                                      </p:cBhvr>
                                      <p:tavLst>
                                        <p:tav tm="0">
                                          <p:val>
                                            <p:strVal val="#ppt_y+#ppt_h*1.125000"/>
                                          </p:val>
                                        </p:tav>
                                        <p:tav tm="100000">
                                          <p:val>
                                            <p:strVal val="#ppt_y"/>
                                          </p:val>
                                        </p:tav>
                                      </p:tavLst>
                                    </p:anim>
                                    <p:animEffect transition="in" filter="wipe(up)">
                                      <p:cBhvr>
                                        <p:cTn id="64"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5"/>
                                        </p:tgtEl>
                                      </p:cBhvr>
                                    </p:cmd>
                                  </p:childTnLst>
                                </p:cTn>
                              </p:par>
                            </p:childTnLst>
                          </p:cTn>
                        </p:par>
                      </p:childTnLst>
                    </p:cTn>
                  </p:par>
                </p:childTnLst>
              </p:cTn>
              <p:nextCondLst>
                <p:cond evt="onClick" delay="0">
                  <p:tgtEl>
                    <p:spTgt spid="5"/>
                  </p:tgtEl>
                </p:cond>
              </p:nextCondLst>
            </p:seq>
            <p:audio>
              <p:cMediaNode vol="80000">
                <p:cTn id="70" fill="hold" display="0">
                  <p:stCondLst>
                    <p:cond delay="indefinite"/>
                  </p:stCondLst>
                  <p:endCondLst>
                    <p:cond evt="onStopAudio" delay="0">
                      <p:tgtEl>
                        <p:sldTgt/>
                      </p:tgtEl>
                    </p:cond>
                  </p:endCondLst>
                </p:cTn>
                <p:tgtEl>
                  <p:spTgt spid="2"/>
                </p:tgtEl>
              </p:cMediaNode>
            </p:audio>
            <p:video>
              <p:cMediaNode vol="80000">
                <p:cTn id="71" fill="hold" display="0">
                  <p:stCondLst>
                    <p:cond delay="indefinite"/>
                  </p:stCondLst>
                </p:cTn>
                <p:tgtEl>
                  <p:spTgt spid="5"/>
                </p:tgtEl>
              </p:cMediaNode>
            </p:video>
          </p:childTnLst>
        </p:cTn>
      </p:par>
    </p:tnLst>
    <p:bldLst>
      <p:bldP spid="14" grpId="0" animBg="1"/>
      <p:bldP spid="18" grpId="0" animBg="1"/>
      <p:bldP spid="22"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FFB7C-2848-8F81-4E16-8A6FA73594D6}"/>
              </a:ext>
            </a:extLst>
          </p:cNvPr>
          <p:cNvSpPr txBox="1"/>
          <p:nvPr/>
        </p:nvSpPr>
        <p:spPr>
          <a:xfrm>
            <a:off x="2780271" y="1100299"/>
            <a:ext cx="11536796" cy="1569660"/>
          </a:xfrm>
          <a:prstGeom prst="rect">
            <a:avLst/>
          </a:prstGeom>
          <a:noFill/>
        </p:spPr>
        <p:txBody>
          <a:bodyPr wrap="square" rtlCol="0">
            <a:spAutoFit/>
          </a:bodyPr>
          <a:lstStyle/>
          <a:p>
            <a:pPr algn="ctr"/>
            <a:r>
              <a:rPr lang="vi-VN" sz="4800" b="1">
                <a:latin typeface="Times New Roman" panose="02020603050405020304" pitchFamily="18" charset="0"/>
                <a:cs typeface="Times New Roman" panose="02020603050405020304" pitchFamily="18" charset="0"/>
              </a:rPr>
              <a:t>Câu </a:t>
            </a:r>
            <a:r>
              <a:rPr lang="vi-VN" sz="4800" b="1" smtClean="0">
                <a:latin typeface="Times New Roman" panose="02020603050405020304" pitchFamily="18" charset="0"/>
                <a:cs typeface="Times New Roman" panose="02020603050405020304" pitchFamily="18" charset="0"/>
              </a:rPr>
              <a:t>7: </a:t>
            </a:r>
            <a:r>
              <a:rPr lang="vi-VN" sz="4800">
                <a:latin typeface="Times New Roman" panose="02020603050405020304" pitchFamily="18" charset="0"/>
                <a:cs typeface="Times New Roman" panose="02020603050405020304" pitchFamily="18" charset="0"/>
              </a:rPr>
              <a:t>Thái độ của tác giả được thể hiện như thế nào qua </a:t>
            </a:r>
            <a:r>
              <a:rPr lang="vi-VN" sz="4800" smtClean="0">
                <a:latin typeface="Times New Roman" panose="02020603050405020304" pitchFamily="18" charset="0"/>
                <a:cs typeface="Times New Roman" panose="02020603050405020304" pitchFamily="18" charset="0"/>
              </a:rPr>
              <a:t>văn bản?</a:t>
            </a:r>
            <a:endParaRPr lang="en-GB" sz="4800">
              <a:latin typeface="Times New Roman" panose="02020603050405020304" pitchFamily="18" charset="0"/>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id="{0114EBDD-CF1D-B78F-C1F8-F67560CDB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250" y="1353789"/>
            <a:ext cx="1062681" cy="1062681"/>
          </a:xfrm>
          <a:prstGeom prst="rect">
            <a:avLst/>
          </a:prstGeom>
        </p:spPr>
      </p:pic>
      <p:pic>
        <p:nvPicPr>
          <p:cNvPr id="8" name="Picture 7" descr="Icon&#10;&#10;Description automatically generated">
            <a:hlinkClick r:id="rId5" action="ppaction://hlinksldjump">
              <a:snd r:embed="rId6" name="bomb.wav"/>
            </a:hlinkClick>
            <a:extLst>
              <a:ext uri="{FF2B5EF4-FFF2-40B4-BE49-F238E27FC236}">
                <a16:creationId xmlns:a16="http://schemas.microsoft.com/office/drawing/2014/main" id="{E415F923-84AD-65FB-2F49-8CA7CE3548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9068" y="1244700"/>
            <a:ext cx="1194162" cy="1194162"/>
          </a:xfrm>
          <a:prstGeom prst="rect">
            <a:avLst/>
          </a:prstGeom>
        </p:spPr>
      </p:pic>
      <p:sp>
        <p:nvSpPr>
          <p:cNvPr id="9" name="dapan_dung">
            <a:extLst>
              <a:ext uri="{FF2B5EF4-FFF2-40B4-BE49-F238E27FC236}">
                <a16:creationId xmlns:a16="http://schemas.microsoft.com/office/drawing/2014/main" id="{C49BC47B-1B33-92C8-04C5-494EB1F1AA02}"/>
              </a:ext>
            </a:extLst>
          </p:cNvPr>
          <p:cNvSpPr/>
          <p:nvPr/>
        </p:nvSpPr>
        <p:spPr>
          <a:xfrm>
            <a:off x="2514602" y="7873856"/>
            <a:ext cx="12848638" cy="191784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smtClean="0">
                <a:solidFill>
                  <a:schemeClr val="tx1"/>
                </a:solidFill>
                <a:latin typeface="Times New Roman" panose="02020603050405020304" pitchFamily="18" charset="0"/>
                <a:cs typeface="Times New Roman" panose="02020603050405020304" pitchFamily="18" charset="0"/>
              </a:rPr>
              <a:t>Niềm tự hào, trân trọng, yêu mến, ngợi ca những giá trị vô giá của vịnh Hạ Long</a:t>
            </a:r>
            <a:r>
              <a:rPr lang="en-US" sz="3600" smtClean="0">
                <a:solidFill>
                  <a:schemeClr val="tx1"/>
                </a:solidFill>
                <a:latin typeface="Times New Roman" panose="02020603050405020304" pitchFamily="18" charset="0"/>
                <a:cs typeface="Times New Roman" panose="02020603050405020304" pitchFamily="18" charset="0"/>
              </a:rPr>
              <a:t>.</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0" name="dapan_dung">
            <a:extLst>
              <a:ext uri="{FF2B5EF4-FFF2-40B4-BE49-F238E27FC236}">
                <a16:creationId xmlns:a16="http://schemas.microsoft.com/office/drawing/2014/main" id="{9DA5AB5B-48FD-79A0-4789-E5E673BF68E0}"/>
              </a:ext>
            </a:extLst>
          </p:cNvPr>
          <p:cNvSpPr/>
          <p:nvPr/>
        </p:nvSpPr>
        <p:spPr>
          <a:xfrm>
            <a:off x="2514601" y="5549075"/>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Băn khoăn, lo lắng khi nhìn nhận thực tế vịnh Hạ Long.</a:t>
            </a:r>
          </a:p>
        </p:txBody>
      </p:sp>
      <p:sp>
        <p:nvSpPr>
          <p:cNvPr id="11" name="a">
            <a:extLst>
              <a:ext uri="{FF2B5EF4-FFF2-40B4-BE49-F238E27FC236}">
                <a16:creationId xmlns:a16="http://schemas.microsoft.com/office/drawing/2014/main" id="{CB12E31A-465C-A52F-7DFB-917F8A936910}"/>
              </a:ext>
            </a:extLst>
          </p:cNvPr>
          <p:cNvSpPr/>
          <p:nvPr/>
        </p:nvSpPr>
        <p:spPr>
          <a:xfrm>
            <a:off x="1688561" y="549955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12" name="vong_vang_a">
            <a:extLst>
              <a:ext uri="{FF2B5EF4-FFF2-40B4-BE49-F238E27FC236}">
                <a16:creationId xmlns:a16="http://schemas.microsoft.com/office/drawing/2014/main" id="{BA2EFDDA-781D-9D82-6F4D-2CE5D694B2F9}"/>
              </a:ext>
            </a:extLst>
          </p:cNvPr>
          <p:cNvSpPr/>
          <p:nvPr/>
        </p:nvSpPr>
        <p:spPr>
          <a:xfrm>
            <a:off x="1799771" y="561076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14" name="dapan_dung">
            <a:extLst>
              <a:ext uri="{FF2B5EF4-FFF2-40B4-BE49-F238E27FC236}">
                <a16:creationId xmlns:a16="http://schemas.microsoft.com/office/drawing/2014/main" id="{D1A0967D-8D0A-EA23-C3FB-93F4616E7F6D}"/>
              </a:ext>
            </a:extLst>
          </p:cNvPr>
          <p:cNvSpPr/>
          <p:nvPr/>
        </p:nvSpPr>
        <p:spPr>
          <a:xfrm>
            <a:off x="2499705" y="6750556"/>
            <a:ext cx="12826103" cy="1297458"/>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3600">
                <a:solidFill>
                  <a:schemeClr val="tx1"/>
                </a:solidFill>
                <a:latin typeface="Times New Roman" panose="02020603050405020304" pitchFamily="18" charset="0"/>
                <a:cs typeface="Times New Roman" panose="02020603050405020304" pitchFamily="18" charset="0"/>
              </a:rPr>
              <a:t>Tích cực, lạc quan trước dự báo về </a:t>
            </a:r>
            <a:r>
              <a:rPr lang="vi-VN" sz="3600" smtClean="0">
                <a:solidFill>
                  <a:schemeClr val="tx1"/>
                </a:solidFill>
                <a:latin typeface="Times New Roman" panose="02020603050405020304" pitchFamily="18" charset="0"/>
                <a:cs typeface="Times New Roman" panose="02020603050405020304" pitchFamily="18" charset="0"/>
              </a:rPr>
              <a:t>giá trị của vịnh </a:t>
            </a:r>
            <a:r>
              <a:rPr lang="vi-VN" sz="3600">
                <a:solidFill>
                  <a:schemeClr val="tx1"/>
                </a:solidFill>
                <a:latin typeface="Times New Roman" panose="02020603050405020304" pitchFamily="18" charset="0"/>
                <a:cs typeface="Times New Roman" panose="02020603050405020304" pitchFamily="18" charset="0"/>
              </a:rPr>
              <a:t>Hạ Long.</a:t>
            </a:r>
          </a:p>
        </p:txBody>
      </p:sp>
      <p:sp>
        <p:nvSpPr>
          <p:cNvPr id="15" name="a">
            <a:extLst>
              <a:ext uri="{FF2B5EF4-FFF2-40B4-BE49-F238E27FC236}">
                <a16:creationId xmlns:a16="http://schemas.microsoft.com/office/drawing/2014/main" id="{A8FE74B8-8877-74BA-0BA7-647991BAC989}"/>
              </a:ext>
            </a:extLst>
          </p:cNvPr>
          <p:cNvSpPr/>
          <p:nvPr/>
        </p:nvSpPr>
        <p:spPr>
          <a:xfrm>
            <a:off x="1688561" y="6876880"/>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16" name="vong_vang_a">
            <a:extLst>
              <a:ext uri="{FF2B5EF4-FFF2-40B4-BE49-F238E27FC236}">
                <a16:creationId xmlns:a16="http://schemas.microsoft.com/office/drawing/2014/main" id="{49FA9595-AD92-E08A-E5D5-422510F57C03}"/>
              </a:ext>
            </a:extLst>
          </p:cNvPr>
          <p:cNvSpPr/>
          <p:nvPr/>
        </p:nvSpPr>
        <p:spPr>
          <a:xfrm>
            <a:off x="1799771" y="6988090"/>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17" name="dapan_dung">
            <a:extLst>
              <a:ext uri="{FF2B5EF4-FFF2-40B4-BE49-F238E27FC236}">
                <a16:creationId xmlns:a16="http://schemas.microsoft.com/office/drawing/2014/main" id="{7A22B90E-7C60-C92F-3103-6B832F302412}"/>
              </a:ext>
            </a:extLst>
          </p:cNvPr>
          <p:cNvSpPr/>
          <p:nvPr/>
        </p:nvSpPr>
        <p:spPr>
          <a:xfrm>
            <a:off x="2514601" y="4069522"/>
            <a:ext cx="12796312" cy="160206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a:solidFill>
                  <a:schemeClr val="tx1"/>
                </a:solidFill>
                <a:latin typeface="Times New Roman" panose="02020603050405020304" pitchFamily="18" charset="0"/>
                <a:cs typeface="Times New Roman" panose="02020603050405020304" pitchFamily="18" charset="0"/>
              </a:rPr>
              <a:t>Lạnh lùng khi nhận định về thực tế </a:t>
            </a:r>
            <a:r>
              <a:rPr lang="vi-VN" sz="3600" smtClean="0">
                <a:solidFill>
                  <a:schemeClr val="tx1"/>
                </a:solidFill>
                <a:latin typeface="Times New Roman" panose="02020603050405020304" pitchFamily="18" charset="0"/>
                <a:cs typeface="Times New Roman" panose="02020603050405020304" pitchFamily="18" charset="0"/>
              </a:rPr>
              <a:t>vịnh Hạ Long.</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8" name="a">
            <a:extLst>
              <a:ext uri="{FF2B5EF4-FFF2-40B4-BE49-F238E27FC236}">
                <a16:creationId xmlns:a16="http://schemas.microsoft.com/office/drawing/2014/main" id="{BF54D0B5-1270-8383-41DA-7870BE2F6140}"/>
              </a:ext>
            </a:extLst>
          </p:cNvPr>
          <p:cNvSpPr/>
          <p:nvPr/>
        </p:nvSpPr>
        <p:spPr>
          <a:xfrm>
            <a:off x="1688561" y="8172215"/>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19" name="vong_vang_a">
            <a:extLst>
              <a:ext uri="{FF2B5EF4-FFF2-40B4-BE49-F238E27FC236}">
                <a16:creationId xmlns:a16="http://schemas.microsoft.com/office/drawing/2014/main" id="{D565B922-A284-A8DF-749D-58FBD9DEC906}"/>
              </a:ext>
            </a:extLst>
          </p:cNvPr>
          <p:cNvSpPr/>
          <p:nvPr/>
        </p:nvSpPr>
        <p:spPr>
          <a:xfrm>
            <a:off x="1799771" y="8283425"/>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20" name="a">
            <a:extLst>
              <a:ext uri="{FF2B5EF4-FFF2-40B4-BE49-F238E27FC236}">
                <a16:creationId xmlns:a16="http://schemas.microsoft.com/office/drawing/2014/main" id="{BCAB3901-B6D7-DEAD-1DD0-727D7C00A5E2}"/>
              </a:ext>
            </a:extLst>
          </p:cNvPr>
          <p:cNvSpPr/>
          <p:nvPr/>
        </p:nvSpPr>
        <p:spPr>
          <a:xfrm>
            <a:off x="1717590" y="4222603"/>
            <a:ext cx="1062681" cy="106268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21" name="vong_vang_a">
            <a:extLst>
              <a:ext uri="{FF2B5EF4-FFF2-40B4-BE49-F238E27FC236}">
                <a16:creationId xmlns:a16="http://schemas.microsoft.com/office/drawing/2014/main" id="{37BE5137-266E-19C6-2898-74A2B198D67E}"/>
              </a:ext>
            </a:extLst>
          </p:cNvPr>
          <p:cNvSpPr/>
          <p:nvPr/>
        </p:nvSpPr>
        <p:spPr>
          <a:xfrm>
            <a:off x="1828800" y="4333813"/>
            <a:ext cx="840261" cy="84026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pic>
        <p:nvPicPr>
          <p:cNvPr id="22" name="phanhoi_dung" descr="Icon&#10;&#10;Description automatically generated">
            <a:extLst>
              <a:ext uri="{FF2B5EF4-FFF2-40B4-BE49-F238E27FC236}">
                <a16:creationId xmlns:a16="http://schemas.microsoft.com/office/drawing/2014/main" id="{3E4EE5EF-20CA-3C16-8630-0E9362213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627" y="8164341"/>
            <a:ext cx="1194162" cy="1194162"/>
          </a:xfrm>
          <a:prstGeom prst="rect">
            <a:avLst/>
          </a:prstGeom>
        </p:spPr>
      </p:pic>
      <p:pic>
        <p:nvPicPr>
          <p:cNvPr id="23" name="phanhoi_dung">
            <a:extLst>
              <a:ext uri="{FF2B5EF4-FFF2-40B4-BE49-F238E27FC236}">
                <a16:creationId xmlns:a16="http://schemas.microsoft.com/office/drawing/2014/main" id="{EFBF1B11-48C1-6EB9-0F40-A9DDB4C159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5600723"/>
            <a:ext cx="1194162" cy="1194162"/>
          </a:xfrm>
          <a:prstGeom prst="rect">
            <a:avLst/>
          </a:prstGeom>
        </p:spPr>
      </p:pic>
      <p:pic>
        <p:nvPicPr>
          <p:cNvPr id="24" name="phanhoi_dung">
            <a:extLst>
              <a:ext uri="{FF2B5EF4-FFF2-40B4-BE49-F238E27FC236}">
                <a16:creationId xmlns:a16="http://schemas.microsoft.com/office/drawing/2014/main" id="{A0F9E7F3-F128-294D-3782-96BBCA4465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63239" y="6978053"/>
            <a:ext cx="1194162" cy="1194162"/>
          </a:xfrm>
          <a:prstGeom prst="rect">
            <a:avLst/>
          </a:prstGeom>
        </p:spPr>
      </p:pic>
      <p:pic>
        <p:nvPicPr>
          <p:cNvPr id="25" name="phanhoi_dung">
            <a:extLst>
              <a:ext uri="{FF2B5EF4-FFF2-40B4-BE49-F238E27FC236}">
                <a16:creationId xmlns:a16="http://schemas.microsoft.com/office/drawing/2014/main" id="{415B0A17-179F-49CE-242F-B253D16489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310913" y="4416598"/>
            <a:ext cx="1194162" cy="1194162"/>
          </a:xfrm>
          <a:prstGeom prst="rect">
            <a:avLst/>
          </a:prstGeom>
        </p:spPr>
      </p:pic>
      <p:sp>
        <p:nvSpPr>
          <p:cNvPr id="26" name="Right Arrow 25"/>
          <p:cNvSpPr/>
          <p:nvPr/>
        </p:nvSpPr>
        <p:spPr>
          <a:xfrm rot="19133438">
            <a:off x="14379692" y="2278605"/>
            <a:ext cx="1886988" cy="1291708"/>
          </a:xfrm>
          <a:prstGeom prst="rightArrow">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latin typeface="+mj-lt"/>
              </a:rPr>
              <a:t>Quay lại</a:t>
            </a:r>
            <a:endParaRPr lang="en-GB" sz="2400" b="1">
              <a:latin typeface="+mj-lt"/>
            </a:endParaRPr>
          </a:p>
        </p:txBody>
      </p:sp>
    </p:spTree>
    <p:extLst>
      <p:ext uri="{BB962C8B-B14F-4D97-AF65-F5344CB8AC3E}">
        <p14:creationId xmlns:p14="http://schemas.microsoft.com/office/powerpoint/2010/main" val="2498576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1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p:tgtEl>
                                          <p:spTgt spid="22"/>
                                        </p:tgtEl>
                                        <p:attrNameLst>
                                          <p:attrName>ppt_y</p:attrName>
                                        </p:attrNameLst>
                                      </p:cBhvr>
                                      <p:tavLst>
                                        <p:tav tm="0">
                                          <p:val>
                                            <p:strVal val="#ppt_y+#ppt_h*1.125000"/>
                                          </p:val>
                                        </p:tav>
                                        <p:tav tm="100000">
                                          <p:val>
                                            <p:strVal val="#ppt_y"/>
                                          </p:val>
                                        </p:tav>
                                      </p:tavLst>
                                    </p:anim>
                                    <p:animEffect transition="in" filter="wipe(up)">
                                      <p:cBhvr>
                                        <p:cTn id="11"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2" name="EM TRA LOI TOT_NHAC MO O.wav"/>
                                        </p:tgtEl>
                                      </p:cMediaNode>
                                    </p:audio>
                                  </p:subTnLst>
                                </p:cTn>
                              </p:par>
                              <p:par>
                                <p:cTn id="12" presetID="1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p:tgtEl>
                                          <p:spTgt spid="23"/>
                                        </p:tgtEl>
                                        <p:attrNameLst>
                                          <p:attrName>ppt_y</p:attrName>
                                        </p:attrNameLst>
                                      </p:cBhvr>
                                      <p:tavLst>
                                        <p:tav tm="0">
                                          <p:val>
                                            <p:strVal val="#ppt_y+#ppt_h*1.125000"/>
                                          </p:val>
                                        </p:tav>
                                        <p:tav tm="100000">
                                          <p:val>
                                            <p:strVal val="#ppt_y"/>
                                          </p:val>
                                        </p:tav>
                                      </p:tavLst>
                                    </p:anim>
                                    <p:animEffect transition="in" filter="wipe(up)">
                                      <p:cBhvr>
                                        <p:cTn id="15"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3" name="SAI ROI_NHAC GÕ.wav"/>
                                        </p:tgtEl>
                                      </p:cMediaNode>
                                    </p:audio>
                                  </p:subTnLst>
                                </p:cTn>
                              </p:par>
                              <p:par>
                                <p:cTn id="16" presetID="1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SAI ROI_NHAC GÕ.wav"/>
                                        </p:tgtEl>
                                      </p:cMediaNode>
                                    </p:audio>
                                  </p:subTnLst>
                                </p:cTn>
                              </p:par>
                              <p:par>
                                <p:cTn id="20" presetID="1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ppt_y</p:attrName>
                                        </p:attrNameLst>
                                      </p:cBhvr>
                                      <p:tavLst>
                                        <p:tav tm="0">
                                          <p:val>
                                            <p:strVal val="#ppt_y+#ppt_h*1.125000"/>
                                          </p:val>
                                        </p:tav>
                                        <p:tav tm="100000">
                                          <p:val>
                                            <p:strVal val="#ppt_y"/>
                                          </p:val>
                                        </p:tav>
                                      </p:tavLst>
                                    </p:anim>
                                    <p:animEffect transition="in" filter="wipe(up)">
                                      <p:cBhvr>
                                        <p:cTn id="23"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3" name="SAI ROI_NHAC GÕ.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
                                        </p:tgtEl>
                                        <p:attrNameLst>
                                          <p:attrName>fillcolor</p:attrName>
                                        </p:attrNameLst>
                                      </p:cBhvr>
                                      <p:to>
                                        <a:srgbClr val="FFFF00"/>
                                      </p:to>
                                    </p:animClr>
                                    <p:set>
                                      <p:cBhvr>
                                        <p:cTn id="29" dur="2000" fill="hold"/>
                                        <p:tgtEl>
                                          <p:spTgt spid="9"/>
                                        </p:tgtEl>
                                        <p:attrNameLst>
                                          <p:attrName>fill.type</p:attrName>
                                        </p:attrNameLst>
                                      </p:cBhvr>
                                      <p:to>
                                        <p:strVal val="solid"/>
                                      </p:to>
                                    </p:set>
                                    <p:set>
                                      <p:cBhvr>
                                        <p:cTn id="3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0"/>
                                        </p:tgtEl>
                                        <p:attrNameLst>
                                          <p:attrName>fillcolor</p:attrName>
                                        </p:attrNameLst>
                                      </p:cBhvr>
                                      <p:to>
                                        <a:srgbClr val="FFFF00"/>
                                      </p:to>
                                    </p:animClr>
                                    <p:set>
                                      <p:cBhvr>
                                        <p:cTn id="36" dur="2000" fill="hold"/>
                                        <p:tgtEl>
                                          <p:spTgt spid="10"/>
                                        </p:tgtEl>
                                        <p:attrNameLst>
                                          <p:attrName>fill.type</p:attrName>
                                        </p:attrNameLst>
                                      </p:cBhvr>
                                      <p:to>
                                        <p:strVal val="solid"/>
                                      </p:to>
                                    </p:set>
                                    <p:set>
                                      <p:cBhvr>
                                        <p:cTn id="37" dur="2000" fill="hold"/>
                                        <p:tgtEl>
                                          <p:spTgt spid="10"/>
                                        </p:tgtEl>
                                        <p:attrNameLst>
                                          <p:attrName>fill.on</p:attrName>
                                        </p:attrNameLst>
                                      </p:cBhvr>
                                      <p:to>
                                        <p:strVal val="true"/>
                                      </p:to>
                                    </p:set>
                                  </p:childTnLst>
                                </p:cTn>
                              </p:par>
                              <p:par>
                                <p:cTn id="38" presetID="21"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4"/>
                                        </p:tgtEl>
                                        <p:attrNameLst>
                                          <p:attrName>fillcolor</p:attrName>
                                        </p:attrNameLst>
                                      </p:cBhvr>
                                      <p:to>
                                        <a:srgbClr val="FFFF00"/>
                                      </p:to>
                                    </p:animClr>
                                    <p:set>
                                      <p:cBhvr>
                                        <p:cTn id="46" dur="2000" fill="hold"/>
                                        <p:tgtEl>
                                          <p:spTgt spid="14"/>
                                        </p:tgtEl>
                                        <p:attrNameLst>
                                          <p:attrName>fill.type</p:attrName>
                                        </p:attrNameLst>
                                      </p:cBhvr>
                                      <p:to>
                                        <p:strVal val="solid"/>
                                      </p:to>
                                    </p:set>
                                    <p:set>
                                      <p:cBhvr>
                                        <p:cTn id="47" dur="2000" fill="hold"/>
                                        <p:tgtEl>
                                          <p:spTgt spid="14"/>
                                        </p:tgtEl>
                                        <p:attrNameLst>
                                          <p:attrName>fill.on</p:attrName>
                                        </p:attrNameLst>
                                      </p:cBhvr>
                                      <p:to>
                                        <p:strVal val="true"/>
                                      </p:to>
                                    </p:set>
                                  </p:childTnLst>
                                </p:cTn>
                              </p:par>
                              <p:par>
                                <p:cTn id="48" presetID="21" presetClass="entr" presetSubtype="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7"/>
                                        </p:tgtEl>
                                        <p:attrNameLst>
                                          <p:attrName>fillcolor</p:attrName>
                                        </p:attrNameLst>
                                      </p:cBhvr>
                                      <p:to>
                                        <a:srgbClr val="FFFF00"/>
                                      </p:to>
                                    </p:animClr>
                                    <p:set>
                                      <p:cBhvr>
                                        <p:cTn id="56" dur="2000" fill="hold"/>
                                        <p:tgtEl>
                                          <p:spTgt spid="17"/>
                                        </p:tgtEl>
                                        <p:attrNameLst>
                                          <p:attrName>fill.type</p:attrName>
                                        </p:attrNameLst>
                                      </p:cBhvr>
                                      <p:to>
                                        <p:strVal val="solid"/>
                                      </p:to>
                                    </p:set>
                                    <p:set>
                                      <p:cBhvr>
                                        <p:cTn id="57" dur="2000" fill="hold"/>
                                        <p:tgtEl>
                                          <p:spTgt spid="17"/>
                                        </p:tgtEl>
                                        <p:attrNameLst>
                                          <p:attrName>fill.on</p:attrName>
                                        </p:attrNameLst>
                                      </p:cBhvr>
                                      <p:to>
                                        <p:strVal val="true"/>
                                      </p:to>
                                    </p:set>
                                  </p:childTnLst>
                                </p:cTn>
                              </p:par>
                              <p:par>
                                <p:cTn id="58" presetID="21"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heel(1)">
                                      <p:cBhvr>
                                        <p:cTn id="60" dur="2000"/>
                                        <p:tgtEl>
                                          <p:spTgt spid="19"/>
                                        </p:tgtEl>
                                      </p:cBhvr>
                                    </p:animEffect>
                                  </p:childTnLst>
                                </p:cTn>
                              </p:par>
                            </p:childTnLst>
                          </p:cTn>
                        </p:par>
                      </p:childTnLst>
                    </p:cTn>
                  </p:par>
                </p:childTnLst>
              </p:cTn>
              <p:nextCondLst>
                <p:cond evt="onClick" delay="0">
                  <p:tgtEl>
                    <p:spTgt spid="17"/>
                  </p:tgtEl>
                </p:cond>
              </p:nextCondLst>
            </p:seq>
          </p:childTnLst>
        </p:cTn>
      </p:par>
    </p:tnLst>
    <p:bldLst>
      <p:bldP spid="12" grpId="0" animBg="1"/>
      <p:bldP spid="16" grpId="0" animBg="1"/>
      <p:bldP spid="19"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085"/>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4906" r="-24906"/>
            </a:stretch>
          </a:blipFill>
        </p:spPr>
      </p:sp>
      <p:grpSp>
        <p:nvGrpSpPr>
          <p:cNvPr id="3" name="Group 3"/>
          <p:cNvGrpSpPr>
            <a:grpSpLocks noChangeAspect="1"/>
          </p:cNvGrpSpPr>
          <p:nvPr/>
        </p:nvGrpSpPr>
        <p:grpSpPr>
          <a:xfrm>
            <a:off x="1905000" y="4662294"/>
            <a:ext cx="13895433" cy="5593863"/>
            <a:chOff x="0" y="-23599"/>
            <a:chExt cx="13292770" cy="5351249"/>
          </a:xfrm>
        </p:grpSpPr>
        <p:sp>
          <p:nvSpPr>
            <p:cNvPr id="4" name="Freeform 4"/>
            <p:cNvSpPr/>
            <p:nvPr/>
          </p:nvSpPr>
          <p:spPr>
            <a:xfrm>
              <a:off x="3350261" y="-23599"/>
              <a:ext cx="4161790" cy="4737100"/>
            </a:xfrm>
            <a:custGeom>
              <a:avLst/>
              <a:gdLst/>
              <a:ahLst/>
              <a:cxnLst/>
              <a:rect l="l" t="t"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id="5" name="Freeform 5"/>
            <p:cNvSpPr/>
            <p:nvPr/>
          </p:nvSpPr>
          <p:spPr>
            <a:xfrm>
              <a:off x="3520970" y="261203"/>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35915" r="-35915"/>
              </a:stretch>
            </a:blipFill>
          </p:spPr>
        </p:sp>
        <p:sp>
          <p:nvSpPr>
            <p:cNvPr id="6" name="Freeform 6"/>
            <p:cNvSpPr/>
            <p:nvPr/>
          </p:nvSpPr>
          <p:spPr>
            <a:xfrm>
              <a:off x="9885360" y="964565"/>
              <a:ext cx="3407410" cy="3554730"/>
            </a:xfrm>
            <a:custGeom>
              <a:avLst/>
              <a:gdLst/>
              <a:ahLst/>
              <a:cxnLst/>
              <a:rect l="l" t="t"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id="7" name="Freeform 7"/>
            <p:cNvSpPr/>
            <p:nvPr/>
          </p:nvSpPr>
          <p:spPr>
            <a:xfrm>
              <a:off x="353060" y="4452620"/>
              <a:ext cx="3789680" cy="356870"/>
            </a:xfrm>
            <a:custGeom>
              <a:avLst/>
              <a:gdLst/>
              <a:ahLst/>
              <a:cxnLst/>
              <a:rect l="l" t="t"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id="8" name="Freeform 8"/>
            <p:cNvSpPr/>
            <p:nvPr/>
          </p:nvSpPr>
          <p:spPr>
            <a:xfrm>
              <a:off x="353060" y="74930"/>
              <a:ext cx="396240" cy="4408170"/>
            </a:xfrm>
            <a:custGeom>
              <a:avLst/>
              <a:gdLst/>
              <a:ahLst/>
              <a:cxnLst/>
              <a:rect l="l" t="t"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id="9" name="Freeform 9"/>
            <p:cNvSpPr/>
            <p:nvPr/>
          </p:nvSpPr>
          <p:spPr>
            <a:xfrm>
              <a:off x="591820" y="292100"/>
              <a:ext cx="297180" cy="3260090"/>
            </a:xfrm>
            <a:custGeom>
              <a:avLst/>
              <a:gdLst/>
              <a:ahLst/>
              <a:cxnLst/>
              <a:rect l="l" t="t"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id="10" name="Freeform 10"/>
            <p:cNvSpPr/>
            <p:nvPr/>
          </p:nvSpPr>
          <p:spPr>
            <a:xfrm>
              <a:off x="0" y="0"/>
              <a:ext cx="0" cy="0"/>
            </a:xfrm>
            <a:custGeom>
              <a:avLst/>
              <a:gdLst/>
              <a:ahLst/>
              <a:cxnLst/>
              <a:rect l="l" t="t" r="r" b="b"/>
              <a:pathLst>
                <a:path/>
              </a:pathLst>
            </a:custGeom>
            <a:solidFill>
              <a:srgbClr val="FFFFFF"/>
            </a:solidFill>
          </p:spPr>
        </p:sp>
        <p:sp>
          <p:nvSpPr>
            <p:cNvPr id="11" name="Freeform 11"/>
            <p:cNvSpPr/>
            <p:nvPr/>
          </p:nvSpPr>
          <p:spPr>
            <a:xfrm>
              <a:off x="593090" y="3526790"/>
              <a:ext cx="3404870" cy="322580"/>
            </a:xfrm>
            <a:custGeom>
              <a:avLst/>
              <a:gdLst/>
              <a:ahLst/>
              <a:cxnLst/>
              <a:rect l="l" t="t"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id="12" name="Freeform 12"/>
            <p:cNvSpPr/>
            <p:nvPr/>
          </p:nvSpPr>
          <p:spPr>
            <a:xfrm>
              <a:off x="749300" y="8001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13" name="Freeform 13"/>
            <p:cNvSpPr/>
            <p:nvPr/>
          </p:nvSpPr>
          <p:spPr>
            <a:xfrm>
              <a:off x="741680" y="71120"/>
              <a:ext cx="3789680" cy="355600"/>
            </a:xfrm>
            <a:custGeom>
              <a:avLst/>
              <a:gdLst/>
              <a:ahLst/>
              <a:cxnLst/>
              <a:rect l="l" t="t"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id="14" name="Freeform 14"/>
            <p:cNvSpPr/>
            <p:nvPr/>
          </p:nvSpPr>
          <p:spPr>
            <a:xfrm>
              <a:off x="4130040" y="408940"/>
              <a:ext cx="400050" cy="4396740"/>
            </a:xfrm>
            <a:custGeom>
              <a:avLst/>
              <a:gdLst/>
              <a:ahLst/>
              <a:cxnLst/>
              <a:rect l="l" t="t"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id="15" name="Freeform 15"/>
            <p:cNvSpPr/>
            <p:nvPr/>
          </p:nvSpPr>
          <p:spPr>
            <a:xfrm>
              <a:off x="78740" y="900430"/>
              <a:ext cx="3792220" cy="4425950"/>
            </a:xfrm>
            <a:custGeom>
              <a:avLst/>
              <a:gdLst/>
              <a:ahLst/>
              <a:cxnLst/>
              <a:rect l="l" t="t"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id="16" name="Freeform 16"/>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35536" r="-35536"/>
              </a:stretch>
            </a:blipFill>
          </p:spPr>
        </p:sp>
        <p:sp>
          <p:nvSpPr>
            <p:cNvPr id="17" name="Freeform 17"/>
            <p:cNvSpPr/>
            <p:nvPr/>
          </p:nvSpPr>
          <p:spPr>
            <a:xfrm>
              <a:off x="240030" y="1106170"/>
              <a:ext cx="3421380" cy="3274060"/>
            </a:xfrm>
            <a:custGeom>
              <a:avLst/>
              <a:gdLst/>
              <a:ahLst/>
              <a:cxnLst/>
              <a:rect l="l" t="t"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id="18" name="Freeform 18"/>
            <p:cNvSpPr/>
            <p:nvPr/>
          </p:nvSpPr>
          <p:spPr>
            <a:xfrm>
              <a:off x="81280" y="5299710"/>
              <a:ext cx="3804920" cy="27940"/>
            </a:xfrm>
            <a:custGeom>
              <a:avLst/>
              <a:gdLst/>
              <a:ahLst/>
              <a:cxnLst/>
              <a:rect l="l" t="t"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id="19" name="Freeform 19"/>
            <p:cNvSpPr/>
            <p:nvPr/>
          </p:nvSpPr>
          <p:spPr>
            <a:xfrm>
              <a:off x="81280" y="904240"/>
              <a:ext cx="27940" cy="4422140"/>
            </a:xfrm>
            <a:custGeom>
              <a:avLst/>
              <a:gdLst/>
              <a:ahLst/>
              <a:cxnLst/>
              <a:rect l="l" t="t"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id="20" name="Freeform 20"/>
            <p:cNvSpPr/>
            <p:nvPr/>
          </p:nvSpPr>
          <p:spPr>
            <a:xfrm>
              <a:off x="238760" y="1108710"/>
              <a:ext cx="27940" cy="3270250"/>
            </a:xfrm>
            <a:custGeom>
              <a:avLst/>
              <a:gdLst/>
              <a:ahLst/>
              <a:cxnLst/>
              <a:rect l="l" t="t"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id="21" name="Freeform 21"/>
            <p:cNvSpPr/>
            <p:nvPr/>
          </p:nvSpPr>
          <p:spPr>
            <a:xfrm>
              <a:off x="0" y="0"/>
              <a:ext cx="0" cy="0"/>
            </a:xfrm>
            <a:custGeom>
              <a:avLst/>
              <a:gdLst/>
              <a:ahLst/>
              <a:cxnLst/>
              <a:rect l="l" t="t" r="r" b="b"/>
              <a:pathLst>
                <a:path/>
              </a:pathLst>
            </a:custGeom>
            <a:solidFill>
              <a:srgbClr val="FFFFFF"/>
            </a:solidFill>
          </p:spPr>
        </p:sp>
        <p:sp>
          <p:nvSpPr>
            <p:cNvPr id="22" name="Freeform 22"/>
            <p:cNvSpPr/>
            <p:nvPr/>
          </p:nvSpPr>
          <p:spPr>
            <a:xfrm>
              <a:off x="240030" y="4354830"/>
              <a:ext cx="3417570" cy="27940"/>
            </a:xfrm>
            <a:custGeom>
              <a:avLst/>
              <a:gdLst/>
              <a:ahLst/>
              <a:cxnLst/>
              <a:rect l="l" t="t"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id="23" name="Freeform 23"/>
            <p:cNvSpPr/>
            <p:nvPr/>
          </p:nvSpPr>
          <p:spPr>
            <a:xfrm>
              <a:off x="93980" y="909320"/>
              <a:ext cx="1270" cy="3810"/>
            </a:xfrm>
            <a:custGeom>
              <a:avLst/>
              <a:gdLst/>
              <a:ahLst/>
              <a:cxnLst/>
              <a:rect l="l" t="t" r="r" b="b"/>
              <a:pathLst>
                <a:path w="1270" h="3810">
                  <a:moveTo>
                    <a:pt x="0" y="3810"/>
                  </a:moveTo>
                  <a:lnTo>
                    <a:pt x="1270" y="0"/>
                  </a:lnTo>
                  <a:cubicBezTo>
                    <a:pt x="0" y="1270"/>
                    <a:pt x="0" y="2540"/>
                    <a:pt x="0" y="3810"/>
                  </a:cubicBezTo>
                  <a:close/>
                </a:path>
              </a:pathLst>
            </a:custGeom>
            <a:solidFill>
              <a:srgbClr val="FFFFFF"/>
            </a:solidFill>
          </p:spPr>
        </p:sp>
        <p:sp>
          <p:nvSpPr>
            <p:cNvPr id="24" name="Freeform 24"/>
            <p:cNvSpPr/>
            <p:nvPr/>
          </p:nvSpPr>
          <p:spPr>
            <a:xfrm>
              <a:off x="85090" y="899160"/>
              <a:ext cx="3806190" cy="27940"/>
            </a:xfrm>
            <a:custGeom>
              <a:avLst/>
              <a:gdLst/>
              <a:ahLst/>
              <a:cxnLst/>
              <a:rect l="l" t="t"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id="25" name="Freeform 25"/>
            <p:cNvSpPr/>
            <p:nvPr/>
          </p:nvSpPr>
          <p:spPr>
            <a:xfrm>
              <a:off x="3869690" y="910590"/>
              <a:ext cx="20320" cy="4413250"/>
            </a:xfrm>
            <a:custGeom>
              <a:avLst/>
              <a:gdLst/>
              <a:ahLst/>
              <a:cxnLst/>
              <a:rect l="l" t="t"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sp>
        <p:nvSpPr>
          <p:cNvPr id="38" name="Freeform 38"/>
          <p:cNvSpPr/>
          <p:nvPr/>
        </p:nvSpPr>
        <p:spPr>
          <a:xfrm>
            <a:off x="11220333" y="2411642"/>
            <a:ext cx="3013839" cy="1863101"/>
          </a:xfrm>
          <a:custGeom>
            <a:avLst/>
            <a:gdLst/>
            <a:ahLst/>
            <a:cxnLst/>
            <a:rect l="l" t="t" r="r" b="b"/>
            <a:pathLst>
              <a:path w="3013839" h="1863101">
                <a:moveTo>
                  <a:pt x="0" y="0"/>
                </a:moveTo>
                <a:lnTo>
                  <a:pt x="3013839" y="0"/>
                </a:lnTo>
                <a:lnTo>
                  <a:pt x="3013839" y="1863100"/>
                </a:lnTo>
                <a:lnTo>
                  <a:pt x="0" y="1863100"/>
                </a:lnTo>
                <a:lnTo>
                  <a:pt x="0" y="0"/>
                </a:lnTo>
                <a:close/>
              </a:path>
            </a:pathLst>
          </a:custGeom>
          <a:blipFill>
            <a:blip r:embed="rId5">
              <a:extLst>
                <a:ext uri="{96DAC541-7B7A-43D3-8B79-37D633B846F1}">
                  <asvg:svgBlip xmlns="" xmlns:asvg="http://schemas.microsoft.com/office/drawing/2016/SVG/main" r:embed="rId14"/>
                </a:ext>
              </a:extLst>
            </a:blip>
            <a:stretch>
              <a:fillRect/>
            </a:stretch>
          </a:blipFill>
        </p:spPr>
      </p:sp>
      <p:grpSp>
        <p:nvGrpSpPr>
          <p:cNvPr id="51" name="Group 13"/>
          <p:cNvGrpSpPr>
            <a:grpSpLocks noChangeAspect="1"/>
          </p:cNvGrpSpPr>
          <p:nvPr/>
        </p:nvGrpSpPr>
        <p:grpSpPr>
          <a:xfrm>
            <a:off x="10226021" y="3730682"/>
            <a:ext cx="3292252" cy="4256211"/>
            <a:chOff x="0" y="0"/>
            <a:chExt cx="2192020" cy="3385820"/>
          </a:xfrm>
        </p:grpSpPr>
        <p:sp>
          <p:nvSpPr>
            <p:cNvPr id="52" name="Freeform 14"/>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grpSp>
        <p:nvGrpSpPr>
          <p:cNvPr id="53" name="Group 15"/>
          <p:cNvGrpSpPr>
            <a:grpSpLocks noChangeAspect="1"/>
          </p:cNvGrpSpPr>
          <p:nvPr/>
        </p:nvGrpSpPr>
        <p:grpSpPr>
          <a:xfrm>
            <a:off x="10336905" y="4020826"/>
            <a:ext cx="3151205" cy="3774673"/>
            <a:chOff x="-632871" y="-1"/>
            <a:chExt cx="2828701" cy="3388362"/>
          </a:xfrm>
        </p:grpSpPr>
        <p:sp>
          <p:nvSpPr>
            <p:cNvPr id="54" name="Freeform 16"/>
            <p:cNvSpPr/>
            <p:nvPr/>
          </p:nvSpPr>
          <p:spPr>
            <a:xfrm>
              <a:off x="-632871" y="-1"/>
              <a:ext cx="2828701"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5"/>
              <a:stretch>
                <a:fillRect r="-131990"/>
              </a:stretch>
            </a:blipFill>
          </p:spPr>
        </p:sp>
      </p:grpSp>
      <p:sp>
        <p:nvSpPr>
          <p:cNvPr id="55" name="Freeform 5"/>
          <p:cNvSpPr/>
          <p:nvPr/>
        </p:nvSpPr>
        <p:spPr>
          <a:xfrm>
            <a:off x="13688591" y="5282779"/>
            <a:ext cx="3898024" cy="4259406"/>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solidFill>
            <a:srgbClr val="FFFFFF"/>
          </a:solidFill>
          <a:ln w="12700">
            <a:solidFill>
              <a:srgbClr val="000000"/>
            </a:solidFill>
          </a:ln>
        </p:spPr>
      </p:sp>
      <p:grpSp>
        <p:nvGrpSpPr>
          <p:cNvPr id="56" name="Group 6"/>
          <p:cNvGrpSpPr>
            <a:grpSpLocks noChangeAspect="1"/>
          </p:cNvGrpSpPr>
          <p:nvPr/>
        </p:nvGrpSpPr>
        <p:grpSpPr>
          <a:xfrm>
            <a:off x="13846980" y="5481993"/>
            <a:ext cx="3450420" cy="3771841"/>
            <a:chOff x="0" y="0"/>
            <a:chExt cx="2192020" cy="3385820"/>
          </a:xfrm>
        </p:grpSpPr>
        <p:sp>
          <p:nvSpPr>
            <p:cNvPr id="57" name="Freeform 7"/>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16"/>
              <a:stretch>
                <a:fillRect l="-65995" r="-65995"/>
              </a:stretch>
            </a:blipFill>
          </p:spPr>
        </p:sp>
      </p:grpSp>
      <p:sp>
        <p:nvSpPr>
          <p:cNvPr id="26" name="Rectangle 25"/>
          <p:cNvSpPr/>
          <p:nvPr/>
        </p:nvSpPr>
        <p:spPr>
          <a:xfrm>
            <a:off x="5686904" y="884090"/>
            <a:ext cx="7349533" cy="281038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algn="ctr">
              <a:lnSpc>
                <a:spcPct val="115000"/>
              </a:lnSpc>
              <a:spcAft>
                <a:spcPts val="0"/>
              </a:spcAft>
              <a:tabLst>
                <a:tab pos="1714500" algn="l"/>
              </a:tabLst>
            </a:pP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a:t>
            </a:r>
            <a:r>
              <a:rPr lang="vi-VN" sz="8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p>
          <a:p>
            <a:pPr algn="ctr">
              <a:lnSpc>
                <a:spcPct val="115000"/>
              </a:lnSpc>
              <a:spcAft>
                <a:spcPts val="0"/>
              </a:spcAft>
              <a:tabLst>
                <a:tab pos="1714500" algn="l"/>
              </a:tabLst>
            </a:pPr>
            <a:r>
              <a:rPr lang="vi-VN" sz="8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8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GB" sz="8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26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Picture 2" descr="Cảnh quan thiên nhiên hùng vĩ tại vịnh Hạ Long. Ảnh: fu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0404231" cy="10287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59677" y="28021"/>
            <a:ext cx="10413083" cy="10258979"/>
          </a:xfrm>
          <a:prstGeom prst="ellipse">
            <a:avLst/>
          </a:prstGeom>
        </p:spPr>
      </p:pic>
      <p:sp>
        <p:nvSpPr>
          <p:cNvPr id="3" name="Rectangle 2"/>
          <p:cNvSpPr/>
          <p:nvPr/>
        </p:nvSpPr>
        <p:spPr>
          <a:xfrm>
            <a:off x="1219200" y="7277100"/>
            <a:ext cx="16611600" cy="2123658"/>
          </a:xfrm>
          <a:prstGeom prst="rect">
            <a:avLst/>
          </a:prstGeom>
        </p:spPr>
        <p:txBody>
          <a:bodyPr wrap="square">
            <a:spAutoFit/>
          </a:bodyPr>
          <a:lstStyle/>
          <a:p>
            <a:pPr algn="ctr"/>
            <a:r>
              <a:rPr lang="en-US" sz="6600" b="1" i="1">
                <a:solidFill>
                  <a:schemeClr val="bg1"/>
                </a:solidFill>
                <a:latin typeface="Times New Roman" panose="02020603050405020304" pitchFamily="18" charset="0"/>
                <a:ea typeface="Times New Roman" panose="02020603050405020304" pitchFamily="18" charset="0"/>
              </a:rPr>
              <a:t>Viết một đoạn văn (khoảng </a:t>
            </a:r>
            <a:r>
              <a:rPr lang="vi-VN" sz="6600" b="1" i="1" smtClean="0">
                <a:solidFill>
                  <a:schemeClr val="bg1"/>
                </a:solidFill>
                <a:latin typeface="Times New Roman" panose="02020603050405020304" pitchFamily="18" charset="0"/>
                <a:ea typeface="Times New Roman" panose="02020603050405020304" pitchFamily="18" charset="0"/>
              </a:rPr>
              <a:t>200 chữ</a:t>
            </a:r>
            <a:r>
              <a:rPr lang="en-US" sz="6600" b="1" i="1" smtClean="0">
                <a:solidFill>
                  <a:schemeClr val="bg1"/>
                </a:solidFill>
                <a:latin typeface="Times New Roman" panose="02020603050405020304" pitchFamily="18" charset="0"/>
                <a:ea typeface="Times New Roman" panose="02020603050405020304" pitchFamily="18" charset="0"/>
              </a:rPr>
              <a:t>) </a:t>
            </a:r>
            <a:r>
              <a:rPr lang="en-US" sz="6600" b="1" i="1">
                <a:solidFill>
                  <a:schemeClr val="bg1"/>
                </a:solidFill>
                <a:latin typeface="Times New Roman" panose="02020603050405020304" pitchFamily="18" charset="0"/>
                <a:ea typeface="Times New Roman" panose="02020603050405020304" pitchFamily="18" charset="0"/>
              </a:rPr>
              <a:t>trình bày </a:t>
            </a:r>
            <a:r>
              <a:rPr lang="vi-VN" sz="6600" b="1" i="1" smtClean="0">
                <a:solidFill>
                  <a:schemeClr val="bg1"/>
                </a:solidFill>
                <a:latin typeface="Times New Roman" panose="02020603050405020304" pitchFamily="18" charset="0"/>
                <a:ea typeface="Times New Roman" panose="02020603050405020304" pitchFamily="18" charset="0"/>
              </a:rPr>
              <a:t>những hiểu biết của em về vịnh Hạ Long.</a:t>
            </a:r>
            <a:endParaRPr lang="en-GB" sz="6600" b="1" i="1">
              <a:solidFill>
                <a:schemeClr val="bg1"/>
              </a:solidFill>
            </a:endParaRPr>
          </a:p>
        </p:txBody>
      </p:sp>
    </p:spTree>
    <p:extLst>
      <p:ext uri="{BB962C8B-B14F-4D97-AF65-F5344CB8AC3E}">
        <p14:creationId xmlns:p14="http://schemas.microsoft.com/office/powerpoint/2010/main" val="406605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6" name="TextBox 6"/>
          <p:cNvSpPr txBox="1"/>
          <p:nvPr/>
        </p:nvSpPr>
        <p:spPr>
          <a:xfrm>
            <a:off x="4267200" y="237423"/>
            <a:ext cx="16230600"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Rubric đánh giá đoạn văn</a:t>
            </a:r>
            <a:endParaRPr lang="en-GB" sz="5400">
              <a:latin typeface="Times New Roman" panose="02020603050405020304" pitchFamily="18" charset="0"/>
              <a:cs typeface="Times New Roman" panose="02020603050405020304" pitchFamily="18" charset="0"/>
            </a:endParaRPr>
          </a:p>
        </p:txBody>
      </p:sp>
      <p:grpSp>
        <p:nvGrpSpPr>
          <p:cNvPr id="7" name="Group 7"/>
          <p:cNvGrpSpPr/>
          <p:nvPr/>
        </p:nvGrpSpPr>
        <p:grpSpPr>
          <a:xfrm>
            <a:off x="-228600" y="876300"/>
            <a:ext cx="18592800" cy="958390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lnTo>
                      <a:pt x="0" y="0"/>
                    </a:lnTo>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aphicFrame>
        <p:nvGraphicFramePr>
          <p:cNvPr id="24" name="Table 23"/>
          <p:cNvGraphicFramePr>
            <a:graphicFrameLocks noGrp="1"/>
          </p:cNvGraphicFramePr>
          <p:nvPr>
            <p:extLst>
              <p:ext uri="{D42A27DB-BD31-4B8C-83A1-F6EECF244321}">
                <p14:modId xmlns:p14="http://schemas.microsoft.com/office/powerpoint/2010/main" val="2577937012"/>
              </p:ext>
            </p:extLst>
          </p:nvPr>
        </p:nvGraphicFramePr>
        <p:xfrm>
          <a:off x="838200" y="2397159"/>
          <a:ext cx="16992600" cy="5937263"/>
        </p:xfrm>
        <a:graphic>
          <a:graphicData uri="http://schemas.openxmlformats.org/drawingml/2006/table">
            <a:tbl>
              <a:tblPr firstRow="1" firstCol="1" lastRow="1" lastCol="1" bandRow="1" bandCol="1"/>
              <a:tblGrid>
                <a:gridCol w="1737137">
                  <a:extLst>
                    <a:ext uri="{9D8B030D-6E8A-4147-A177-3AD203B41FA5}">
                      <a16:colId xmlns:a16="http://schemas.microsoft.com/office/drawing/2014/main" val="20000"/>
                    </a:ext>
                  </a:extLst>
                </a:gridCol>
                <a:gridCol w="14162841">
                  <a:extLst>
                    <a:ext uri="{9D8B030D-6E8A-4147-A177-3AD203B41FA5}">
                      <a16:colId xmlns:a16="http://schemas.microsoft.com/office/drawing/2014/main" val="20001"/>
                    </a:ext>
                  </a:extLst>
                </a:gridCol>
                <a:gridCol w="1092622">
                  <a:extLst>
                    <a:ext uri="{9D8B030D-6E8A-4147-A177-3AD203B41FA5}">
                      <a16:colId xmlns:a16="http://schemas.microsoft.com/office/drawing/2014/main" val="20002"/>
                    </a:ext>
                  </a:extLst>
                </a:gridCol>
              </a:tblGrid>
              <a:tr h="563596">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 tiêu chí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8745">
                <a:tc rowSpan="2">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Đảm bảo hình thức và dung lượng của đoạn văn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chữ</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6076">
                <a:tc vMerge="1">
                  <a:txBody>
                    <a:bodyPr/>
                    <a:lstStyle/>
                    <a:p>
                      <a:endParaRPr lang="en-GB"/>
                    </a:p>
                  </a:txBody>
                  <a:tcPr/>
                </a:tc>
                <a:tc>
                  <a:txBody>
                    <a:bodyPr/>
                    <a:lstStyle/>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đảm bảo yêu cầu về hình thức và dung lượng của đoạn văn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3124">
                <a:tc rowSpan="3">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fontAlgn="base">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quan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hiểu biết của em về vịnh Hạ Long.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3"/>
                  </a:ext>
                </a:extLst>
              </a:tr>
              <a:tr h="471244">
                <a:tc vMerge="1">
                  <a:txBody>
                    <a:bodyPr/>
                    <a:lstStyle/>
                    <a:p>
                      <a:endParaRPr lang="en-GB"/>
                    </a:p>
                  </a:txBody>
                  <a:tcPr/>
                </a:tc>
                <a:tc>
                  <a:txBody>
                    <a:bodyPr/>
                    <a:lstStyle/>
                    <a:p>
                      <a:pPr algn="just">
                        <a:lnSpc>
                          <a:spcPct val="115000"/>
                        </a:lnSpc>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hiểu biết </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rõ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endParaRPr lang="en-GB" sz="2800">
                        <a:effectLst/>
                        <a:latin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2082">
                <a:tc vMerge="1">
                  <a:txBody>
                    <a:bodyPr/>
                    <a:lstStyle/>
                    <a:p>
                      <a:endParaRPr lang="en-GB"/>
                    </a:p>
                  </a:txBody>
                  <a:tcPr/>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Lí giải cho </a:t>
                      </a:r>
                      <a:r>
                        <a:rPr lang="vi-VN" sz="2800" smtClean="0">
                          <a:effectLst/>
                          <a:latin typeface="Times New Roman" panose="02020603050405020304" pitchFamily="18" charset="0"/>
                          <a:cs typeface="Times New Roman" panose="02020603050405020304" pitchFamily="18" charset="0"/>
                        </a:rPr>
                        <a:t>những hiểu biết </a:t>
                      </a:r>
                      <a:r>
                        <a:rPr lang="en-US" sz="2800" smtClean="0">
                          <a:effectLst/>
                          <a:latin typeface="Times New Roman" panose="02020603050405020304" pitchFamily="18" charset="0"/>
                          <a:cs typeface="Times New Roman" panose="02020603050405020304" pitchFamily="18" charset="0"/>
                        </a:rPr>
                        <a:t>của </a:t>
                      </a:r>
                      <a:r>
                        <a:rPr lang="en-US" sz="2800">
                          <a:effectLst/>
                          <a:latin typeface="Times New Roman" panose="02020603050405020304" pitchFamily="18" charset="0"/>
                          <a:cs typeface="Times New Roman" panose="02020603050405020304" pitchFamily="18" charset="0"/>
                        </a:rPr>
                        <a:t>bản </a:t>
                      </a:r>
                      <a:r>
                        <a:rPr lang="vi-VN" sz="2800" smtClean="0">
                          <a:effectLst/>
                          <a:latin typeface="Times New Roman" panose="02020603050405020304" pitchFamily="18" charset="0"/>
                          <a:cs typeface="Times New Roman" panose="02020603050405020304" pitchFamily="18" charset="0"/>
                        </a:rPr>
                        <a:t>thân.</a:t>
                      </a:r>
                    </a:p>
                    <a:p>
                      <a:pPr algn="just">
                        <a:lnSpc>
                          <a:spcPct val="115000"/>
                        </a:lnSpc>
                      </a:pPr>
                      <a:r>
                        <a:rPr lang="vi-VN" sz="2800" smtClean="0">
                          <a:effectLst/>
                          <a:latin typeface="Times New Roman" panose="02020603050405020304" pitchFamily="18" charset="0"/>
                          <a:cs typeface="Times New Roman" panose="02020603050405020304" pitchFamily="18" charset="0"/>
                        </a:rPr>
                        <a:t>Nêu cảm xúc, suy nghĩ của bản thân về vịnh Hạ Long.</a:t>
                      </a:r>
                      <a:endParaRPr lang="en-GB" sz="2800">
                        <a:effectLst/>
                        <a:latin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42488">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 tả, ngữ pháp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chuẩn chính tả, ngữ pháp tiếng Việt.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4177">
                <a:tc>
                  <a:txBody>
                    <a:bodyPr/>
                    <a:lstStyle/>
                    <a:p>
                      <a:pPr algn="ctr">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tạo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suy nghĩ sâu sắc về </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 đề</a:t>
                      </a: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có cách diễn đạt mới mẻ</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phối hợp các phương thức biểu đạt,...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97" marR="52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7628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Picture 2" descr="Cảnh quan thiên nhiên hùng vĩ tại vịnh Hạ Long. Ảnh: fu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0404231" cy="10287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859677" y="28021"/>
            <a:ext cx="10413083" cy="10258979"/>
          </a:xfrm>
          <a:prstGeom prst="ellipse">
            <a:avLst/>
          </a:prstGeom>
        </p:spPr>
      </p:pic>
      <p:sp>
        <p:nvSpPr>
          <p:cNvPr id="7" name="TextBox 6"/>
          <p:cNvSpPr txBox="1"/>
          <p:nvPr/>
        </p:nvSpPr>
        <p:spPr>
          <a:xfrm>
            <a:off x="990600" y="3390900"/>
            <a:ext cx="16535400" cy="2646878"/>
          </a:xfrm>
          <a:prstGeom prst="rect">
            <a:avLst/>
          </a:prstGeom>
          <a:noFill/>
        </p:spPr>
        <p:txBody>
          <a:bodyPr wrap="square" rtlCol="0">
            <a:spAutoFit/>
          </a:bodyPr>
          <a:lstStyle/>
          <a:p>
            <a:pPr algn="ctr"/>
            <a:r>
              <a:rPr lang="vi-VN" sz="16600" b="1" i="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en-GB" sz="16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3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1870809" y="8515029"/>
            <a:ext cx="9689026" cy="738664"/>
          </a:xfrm>
          <a:prstGeom prst="rect">
            <a:avLst/>
          </a:prstGeom>
        </p:spPr>
        <p:txBody>
          <a:bodyPr wrap="square" lIns="0" tIns="0" rIns="0" bIns="0" rtlCol="0" anchor="t">
            <a:spAutoFit/>
          </a:bodyPr>
          <a:lstStyle/>
          <a:p>
            <a:pPr algn="just"/>
            <a:r>
              <a:rPr lang="vi-VN" sz="4800" b="1" i="1" smtClean="0">
                <a:solidFill>
                  <a:srgbClr val="FF0000"/>
                </a:solidFill>
                <a:latin typeface="Times New Roman" panose="02020603050405020304" pitchFamily="18" charset="0"/>
                <a:cs typeface="Times New Roman" panose="02020603050405020304" pitchFamily="18" charset="0"/>
              </a:rPr>
              <a:t>Vườn quốc gia Phong Nha - Kẻ Bàng</a:t>
            </a:r>
            <a:endParaRPr lang="en-US" sz="48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800" y="8500811"/>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pic>
        <p:nvPicPr>
          <p:cNvPr id="9" name="Picture 8"/>
          <p:cNvPicPr>
            <a:picLocks noChangeAspect="1"/>
          </p:cNvPicPr>
          <p:nvPr/>
        </p:nvPicPr>
        <p:blipFill>
          <a:blip r:embed="rId18"/>
          <a:stretch>
            <a:fillRect/>
          </a:stretch>
        </p:blipFill>
        <p:spPr>
          <a:xfrm>
            <a:off x="1828800" y="968045"/>
            <a:ext cx="10786211" cy="6981731"/>
          </a:xfrm>
          <a:prstGeom prst="rect">
            <a:avLst/>
          </a:prstGeom>
        </p:spPr>
      </p:pic>
    </p:spTree>
    <p:extLst>
      <p:ext uri="{BB962C8B-B14F-4D97-AF65-F5344CB8AC3E}">
        <p14:creationId xmlns:p14="http://schemas.microsoft.com/office/powerpoint/2010/main" val="35709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4299487" y="8597476"/>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Cố đô Huế</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9" name="Picture 8"/>
          <p:cNvPicPr>
            <a:picLocks noChangeAspect="1"/>
          </p:cNvPicPr>
          <p:nvPr/>
        </p:nvPicPr>
        <p:blipFill>
          <a:blip r:embed="rId19"/>
          <a:stretch>
            <a:fillRect/>
          </a:stretch>
        </p:blipFill>
        <p:spPr>
          <a:xfrm>
            <a:off x="1828800" y="964260"/>
            <a:ext cx="10744200" cy="7171307"/>
          </a:xfrm>
          <a:prstGeom prst="rect">
            <a:avLst/>
          </a:prstGeom>
        </p:spPr>
      </p:pic>
    </p:spTree>
    <p:extLst>
      <p:ext uri="{BB962C8B-B14F-4D97-AF65-F5344CB8AC3E}">
        <p14:creationId xmlns:p14="http://schemas.microsoft.com/office/powerpoint/2010/main" val="78458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3690348" y="8548711"/>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Phố cổ Hội An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pic>
        <p:nvPicPr>
          <p:cNvPr id="8" name="Picture 7"/>
          <p:cNvPicPr>
            <a:picLocks noChangeAspect="1"/>
          </p:cNvPicPr>
          <p:nvPr/>
        </p:nvPicPr>
        <p:blipFill>
          <a:blip r:embed="rId18"/>
          <a:stretch>
            <a:fillRect/>
          </a:stretch>
        </p:blipFill>
        <p:spPr>
          <a:xfrm>
            <a:off x="1830580" y="891155"/>
            <a:ext cx="10784431" cy="7201973"/>
          </a:xfrm>
          <a:prstGeom prst="rect">
            <a:avLst/>
          </a:prstGeom>
        </p:spPr>
      </p:pic>
    </p:spTree>
    <p:extLst>
      <p:ext uri="{BB962C8B-B14F-4D97-AF65-F5344CB8AC3E}">
        <p14:creationId xmlns:p14="http://schemas.microsoft.com/office/powerpoint/2010/main" val="67173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1937288" y="8555426"/>
            <a:ext cx="9689026" cy="830997"/>
          </a:xfrm>
          <a:prstGeom prst="rect">
            <a:avLst/>
          </a:prstGeom>
        </p:spPr>
        <p:txBody>
          <a:bodyPr wrap="square" lIns="0" tIns="0" rIns="0" bIns="0" rtlCol="0" anchor="t">
            <a:spAutoFit/>
          </a:bodyPr>
          <a:lstStyle/>
          <a:p>
            <a:pPr algn="just"/>
            <a:r>
              <a:rPr lang="vi-VN" sz="5400" b="1" i="1" smtClean="0">
                <a:solidFill>
                  <a:srgbClr val="FF0000"/>
                </a:solidFill>
                <a:latin typeface="Times New Roman" panose="02020603050405020304" pitchFamily="18" charset="0"/>
                <a:cs typeface="Times New Roman" panose="02020603050405020304" pitchFamily="18" charset="0"/>
              </a:rPr>
              <a:t>Quần thể danh thắng Tràng An</a:t>
            </a:r>
            <a:endParaRPr lang="en-US" sz="54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1" name="Freeform 3"/>
          <p:cNvSpPr/>
          <p:nvPr/>
        </p:nvSpPr>
        <p:spPr>
          <a:xfrm rot="19423068">
            <a:off x="13332165" y="5288923"/>
            <a:ext cx="5511510" cy="2745189"/>
          </a:xfrm>
          <a:custGeom>
            <a:avLst/>
            <a:gdLst/>
            <a:ahLst/>
            <a:cxnLst/>
            <a:rect l="l" t="t" r="r" b="b"/>
            <a:pathLst>
              <a:path w="1905000" h="816769">
                <a:moveTo>
                  <a:pt x="0" y="0"/>
                </a:moveTo>
                <a:lnTo>
                  <a:pt x="1905000" y="0"/>
                </a:lnTo>
                <a:lnTo>
                  <a:pt x="1905000" y="816769"/>
                </a:lnTo>
                <a:lnTo>
                  <a:pt x="0" y="8167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8" name="Picture 7"/>
          <p:cNvPicPr>
            <a:picLocks noChangeAspect="1"/>
          </p:cNvPicPr>
          <p:nvPr/>
        </p:nvPicPr>
        <p:blipFill>
          <a:blip r:embed="rId19"/>
          <a:stretch>
            <a:fillRect/>
          </a:stretch>
        </p:blipFill>
        <p:spPr>
          <a:xfrm>
            <a:off x="1828800" y="947768"/>
            <a:ext cx="10744200" cy="7307590"/>
          </a:xfrm>
          <a:prstGeom prst="rect">
            <a:avLst/>
          </a:prstGeom>
        </p:spPr>
      </p:pic>
    </p:spTree>
    <p:extLst>
      <p:ext uri="{BB962C8B-B14F-4D97-AF65-F5344CB8AC3E}">
        <p14:creationId xmlns:p14="http://schemas.microsoft.com/office/powerpoint/2010/main" val="24299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5871076">
            <a:off x="-250277" y="8177639"/>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991959">
            <a:off x="953233" y="9055351"/>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45436">
            <a:off x="18558" y="9417593"/>
            <a:ext cx="985742" cy="1033543"/>
          </a:xfrm>
          <a:custGeom>
            <a:avLst/>
            <a:gdLst/>
            <a:ahLst/>
            <a:cxnLst/>
            <a:rect l="l" t="t" r="r" b="b"/>
            <a:pathLst>
              <a:path w="985742" h="1033543">
                <a:moveTo>
                  <a:pt x="0" y="0"/>
                </a:moveTo>
                <a:lnTo>
                  <a:pt x="985742" y="0"/>
                </a:lnTo>
                <a:lnTo>
                  <a:pt x="985742" y="1033543"/>
                </a:lnTo>
                <a:lnTo>
                  <a:pt x="0" y="103354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2095501" y="-990601"/>
            <a:ext cx="9372600" cy="1264920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9">
              <a:extLst>
                <a:ext uri="{96DAC541-7B7A-43D3-8B79-37D633B846F1}">
                  <asvg:svgBlip xmlns="" xmlns:asvg="http://schemas.microsoft.com/office/drawing/2016/SVG/main" r:embed="rId10"/>
                </a:ext>
              </a:extLst>
            </a:blip>
            <a:stretch>
              <a:fillRect l="-519" r="-519"/>
            </a:stretch>
          </a:blipFill>
        </p:spPr>
      </p:sp>
      <p:sp>
        <p:nvSpPr>
          <p:cNvPr id="7" name="TextBox 7"/>
          <p:cNvSpPr txBox="1"/>
          <p:nvPr/>
        </p:nvSpPr>
        <p:spPr>
          <a:xfrm>
            <a:off x="3181722" y="8507607"/>
            <a:ext cx="9689026" cy="1107996"/>
          </a:xfrm>
          <a:prstGeom prst="rect">
            <a:avLst/>
          </a:prstGeom>
        </p:spPr>
        <p:txBody>
          <a:bodyPr wrap="square" lIns="0" tIns="0" rIns="0" bIns="0" rtlCol="0" anchor="t">
            <a:spAutoFit/>
          </a:bodyPr>
          <a:lstStyle/>
          <a:p>
            <a:pPr algn="just"/>
            <a:r>
              <a:rPr lang="vi-VN" sz="7200" b="1" i="1" smtClean="0">
                <a:solidFill>
                  <a:srgbClr val="FF0000"/>
                </a:solidFill>
                <a:latin typeface="Times New Roman" panose="02020603050405020304" pitchFamily="18" charset="0"/>
                <a:cs typeface="Times New Roman" panose="02020603050405020304" pitchFamily="18" charset="0"/>
              </a:rPr>
              <a:t>Thánh địa Mỹ Sơn</a:t>
            </a:r>
            <a:endParaRPr lang="en-US" sz="7200" b="1" i="1">
              <a:solidFill>
                <a:srgbClr val="FF0000"/>
              </a:solidFill>
              <a:latin typeface="Pristina" panose="03060402040406080204" pitchFamily="66" charset="0"/>
              <a:cs typeface="Times New Roman" panose="02020603050405020304" pitchFamily="18" charset="0"/>
            </a:endParaRPr>
          </a:p>
        </p:txBody>
      </p:sp>
      <p:sp>
        <p:nvSpPr>
          <p:cNvPr id="15" name="Freeform 15"/>
          <p:cNvSpPr/>
          <p:nvPr/>
        </p:nvSpPr>
        <p:spPr>
          <a:xfrm rot="-10800000">
            <a:off x="10591799" y="8343899"/>
            <a:ext cx="2851263" cy="2590800"/>
          </a:xfrm>
          <a:custGeom>
            <a:avLst/>
            <a:gdLst/>
            <a:ahLst/>
            <a:cxnLst/>
            <a:rect l="l" t="t" r="r" b="b"/>
            <a:pathLst>
              <a:path w="3946039" h="4016325">
                <a:moveTo>
                  <a:pt x="0" y="0"/>
                </a:moveTo>
                <a:lnTo>
                  <a:pt x="3946039" y="0"/>
                </a:lnTo>
                <a:lnTo>
                  <a:pt x="3946039" y="4016324"/>
                </a:lnTo>
                <a:lnTo>
                  <a:pt x="0" y="4016324"/>
                </a:lnTo>
                <a:lnTo>
                  <a:pt x="0" y="0"/>
                </a:lnTo>
                <a:close/>
              </a:path>
            </a:pathLst>
          </a:custGeom>
          <a:blipFill>
            <a:blip r:embed="rId11">
              <a:extLst>
                <a:ext uri="{96DAC541-7B7A-43D3-8B79-37D633B846F1}">
                  <asvg:svgBlip xmlns="" xmlns:asvg="http://schemas.microsoft.com/office/drawing/2016/SVG/main" r:embed="rId16"/>
                </a:ext>
              </a:extLst>
            </a:blip>
            <a:stretch>
              <a:fillRect/>
            </a:stretch>
          </a:blipFill>
        </p:spPr>
      </p:sp>
      <p:sp>
        <p:nvSpPr>
          <p:cNvPr id="10" name="Freeform 11"/>
          <p:cNvSpPr/>
          <p:nvPr/>
        </p:nvSpPr>
        <p:spPr>
          <a:xfrm>
            <a:off x="12951672" y="3519432"/>
            <a:ext cx="5323183" cy="6052690"/>
          </a:xfrm>
          <a:custGeom>
            <a:avLst/>
            <a:gdLst/>
            <a:ahLst/>
            <a:cxnLst/>
            <a:rect l="l" t="t" r="r" b="b"/>
            <a:pathLst>
              <a:path w="3810000" h="3397250">
                <a:moveTo>
                  <a:pt x="0" y="0"/>
                </a:moveTo>
                <a:lnTo>
                  <a:pt x="3810000" y="0"/>
                </a:lnTo>
                <a:lnTo>
                  <a:pt x="3810000" y="3397250"/>
                </a:lnTo>
                <a:lnTo>
                  <a:pt x="0" y="3397250"/>
                </a:lnTo>
                <a:lnTo>
                  <a:pt x="0" y="0"/>
                </a:lnTo>
                <a:close/>
              </a:path>
            </a:pathLst>
          </a:custGeom>
          <a:blipFill>
            <a:blip r:embed="rId17"/>
            <a:stretch>
              <a:fillRect/>
            </a:stretch>
          </a:blipFill>
        </p:spPr>
      </p:sp>
      <p:pic>
        <p:nvPicPr>
          <p:cNvPr id="8" name="Picture 7"/>
          <p:cNvPicPr>
            <a:picLocks noChangeAspect="1"/>
          </p:cNvPicPr>
          <p:nvPr/>
        </p:nvPicPr>
        <p:blipFill>
          <a:blip r:embed="rId18"/>
          <a:stretch>
            <a:fillRect/>
          </a:stretch>
        </p:blipFill>
        <p:spPr>
          <a:xfrm>
            <a:off x="1752600" y="921252"/>
            <a:ext cx="10695620" cy="7181658"/>
          </a:xfrm>
          <a:prstGeom prst="rect">
            <a:avLst/>
          </a:prstGeom>
        </p:spPr>
      </p:pic>
    </p:spTree>
    <p:extLst>
      <p:ext uri="{BB962C8B-B14F-4D97-AF65-F5344CB8AC3E}">
        <p14:creationId xmlns:p14="http://schemas.microsoft.com/office/powerpoint/2010/main" val="23249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5183</TotalTime>
  <Words>2767</Words>
  <Application>Microsoft Office PowerPoint</Application>
  <PresentationFormat>Custom</PresentationFormat>
  <Paragraphs>282</Paragraphs>
  <Slides>49</Slides>
  <Notes>2</Notes>
  <HiddenSlides>0</HiddenSlides>
  <MMClips>8</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49</vt:i4>
      </vt:variant>
    </vt:vector>
  </HeadingPairs>
  <TitlesOfParts>
    <vt:vector size="65" baseType="lpstr">
      <vt:lpstr>Arial</vt:lpstr>
      <vt:lpstr>Calibri</vt:lpstr>
      <vt:lpstr>Calibri Light</vt:lpstr>
      <vt:lpstr>iCiel Baliho Script</vt:lpstr>
      <vt:lpstr>MS Mincho</vt:lpstr>
      <vt:lpstr>Pristina</vt:lpstr>
      <vt:lpstr>Symbol</vt:lpstr>
      <vt:lpstr>Tahoma</vt:lpstr>
      <vt:lpstr>Times New Roman</vt:lpstr>
      <vt:lpstr>UTM Bebas</vt:lpstr>
      <vt:lpstr>Vladimir Script</vt:lpstr>
      <vt:lpstr>White Dream PERSONAL USE ONLY</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Yellow Modern Travel Promotion Instagram Post</dc:title>
  <dc:creator>Trương Thị Hằng</dc:creator>
  <cp:lastModifiedBy>Nguyễn Thùy</cp:lastModifiedBy>
  <cp:revision>239</cp:revision>
  <dcterms:created xsi:type="dcterms:W3CDTF">2006-08-16T00:00:00Z</dcterms:created>
  <dcterms:modified xsi:type="dcterms:W3CDTF">2024-10-23T15:13:26Z</dcterms:modified>
  <dc:identifier>DAFs_QKnbIM</dc:identifier>
</cp:coreProperties>
</file>