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08" r:id="rId2"/>
    <p:sldId id="309" r:id="rId3"/>
    <p:sldId id="320" r:id="rId4"/>
    <p:sldId id="311" r:id="rId5"/>
    <p:sldId id="312" r:id="rId6"/>
    <p:sldId id="313" r:id="rId7"/>
    <p:sldId id="314" r:id="rId8"/>
    <p:sldId id="315" r:id="rId9"/>
    <p:sldId id="316" r:id="rId10"/>
    <p:sldId id="317" r:id="rId11"/>
    <p:sldId id="318" r:id="rId12"/>
    <p:sldId id="319"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0A5"/>
    <a:srgbClr val="5DA2B1"/>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57" autoAdjust="0"/>
    <p:restoredTop sz="94660"/>
  </p:normalViewPr>
  <p:slideViewPr>
    <p:cSldViewPr snapToGrid="0">
      <p:cViewPr varScale="1">
        <p:scale>
          <a:sx n="70" d="100"/>
          <a:sy n="70" d="100"/>
        </p:scale>
        <p:origin x="882" y="5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2024/12/3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1562539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042905"/>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41515817"/>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54763146"/>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7920956"/>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72929136"/>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2024/12/3</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6417601"/>
      </p:ext>
    </p:extLst>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2024/12/3</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83660699"/>
      </p:ext>
    </p:extLst>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2024/12/3</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43449038"/>
      </p:ext>
    </p:extLst>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2024/12/3</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2024/12/3</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1275376"/>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2024/12/3</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157962"/>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978973F-3892-4653-8DE2-CDC9C337C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6C811E0E-D231-4F7D-81EF-88BDAF08AC42}"/>
              </a:ext>
            </a:extLst>
          </p:cNvPr>
          <p:cNvSpPr/>
          <p:nvPr/>
        </p:nvSpPr>
        <p:spPr>
          <a:xfrm flipH="1">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WordArt 3"/>
          <p:cNvSpPr>
            <a:spLocks noChangeArrowheads="1" noChangeShapeType="1" noTextEdit="1"/>
          </p:cNvSpPr>
          <p:nvPr/>
        </p:nvSpPr>
        <p:spPr bwMode="auto">
          <a:xfrm>
            <a:off x="3355406" y="2497843"/>
            <a:ext cx="6565006" cy="1512083"/>
          </a:xfrm>
          <a:prstGeom prst="rect">
            <a:avLst/>
          </a:prstGeom>
        </p:spPr>
        <p:txBody>
          <a:bodyPr wrap="none" fromWordArt="1">
            <a:prstTxWarp prst="textPlain">
              <a:avLst>
                <a:gd name="adj" fmla="val 50000"/>
              </a:avLst>
            </a:prstTxWarp>
          </a:bodyPr>
          <a:lstStyle/>
          <a:p>
            <a:pPr algn="ctr">
              <a:buFontTx/>
              <a:buNone/>
            </a:pPr>
            <a:r>
              <a:rPr lang="vi-VN"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CÁCH DẪN TRỰC </a:t>
            </a:r>
            <a:r>
              <a:rPr lang="vi-VN" kern="10" dirty="0" smtClean="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TIẾP</a:t>
            </a:r>
            <a:r>
              <a:rPr lang="en-US" kern="10" dirty="0" smtClean="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VÀ</a:t>
            </a:r>
            <a:r>
              <a:rPr lang="vi-VN" kern="10" dirty="0" smtClean="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endParaRPr lang="vi-VN"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a:p>
            <a:pPr algn="ctr">
              <a:buFontTx/>
              <a:buNone/>
            </a:pPr>
            <a:r>
              <a:rPr lang="vi-VN"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CÁCH DẪN GIÁN TIẾP</a:t>
            </a:r>
            <a:endParaRPr lang="en-US"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2" name="WordArt 3">
            <a:extLst>
              <a:ext uri="{FF2B5EF4-FFF2-40B4-BE49-F238E27FC236}">
                <a16:creationId xmlns:a16="http://schemas.microsoft.com/office/drawing/2014/main" id="{70685837-4721-AD08-0C3F-56F5C8007919}"/>
              </a:ext>
            </a:extLst>
          </p:cNvPr>
          <p:cNvSpPr>
            <a:spLocks noChangeArrowheads="1" noChangeShapeType="1" noTextEdit="1"/>
          </p:cNvSpPr>
          <p:nvPr/>
        </p:nvSpPr>
        <p:spPr bwMode="auto">
          <a:xfrm>
            <a:off x="1305782" y="509899"/>
            <a:ext cx="6565006" cy="1512083"/>
          </a:xfrm>
          <a:prstGeom prst="rect">
            <a:avLst/>
          </a:prstGeom>
        </p:spPr>
        <p:txBody>
          <a:bodyPr wrap="none" fromWordArt="1">
            <a:prstTxWarp prst="textPlain">
              <a:avLst>
                <a:gd name="adj" fmla="val 50000"/>
              </a:avLst>
            </a:prstTxWarp>
          </a:bodyPr>
          <a:lstStyle/>
          <a:p>
            <a:pPr algn="ctr">
              <a:buFontTx/>
              <a:buNone/>
            </a:pPr>
            <a:r>
              <a:rPr lang="vi-VN"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THỰC HÀNH TIẾNG VIỆT</a:t>
            </a:r>
            <a:endParaRPr lang="en-US"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8051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750" fill="hold"/>
                                        <p:tgtEl>
                                          <p:spTgt spid="4"/>
                                        </p:tgtEl>
                                        <p:attrNameLst>
                                          <p:attrName>ppt_w</p:attrName>
                                        </p:attrNameLst>
                                      </p:cBhvr>
                                      <p:tavLst>
                                        <p:tav tm="0">
                                          <p:val>
                                            <p:fltVal val="0"/>
                                          </p:val>
                                        </p:tav>
                                        <p:tav tm="100000">
                                          <p:val>
                                            <p:strVal val="#ppt_w"/>
                                          </p:val>
                                        </p:tav>
                                      </p:tavLst>
                                    </p:anim>
                                    <p:anim calcmode="lin" valueType="num">
                                      <p:cBhvr>
                                        <p:cTn id="12" dur="750" fill="hold"/>
                                        <p:tgtEl>
                                          <p:spTgt spid="4"/>
                                        </p:tgtEl>
                                        <p:attrNameLst>
                                          <p:attrName>ppt_h</p:attrName>
                                        </p:attrNameLst>
                                      </p:cBhvr>
                                      <p:tavLst>
                                        <p:tav tm="0">
                                          <p:val>
                                            <p:fltVal val="0"/>
                                          </p:val>
                                        </p:tav>
                                        <p:tav tm="100000">
                                          <p:val>
                                            <p:strVal val="#ppt_h"/>
                                          </p:val>
                                        </p:tav>
                                      </p:tavLst>
                                    </p:anim>
                                    <p:animEffect transition="in" filter="fade">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229AAC-2509-8F8E-D7F1-F5D8AE0CBEB5}"/>
              </a:ext>
            </a:extLst>
          </p:cNvPr>
          <p:cNvSpPr txBox="1"/>
          <p:nvPr/>
        </p:nvSpPr>
        <p:spPr>
          <a:xfrm>
            <a:off x="1063690" y="789188"/>
            <a:ext cx="10440955" cy="4638449"/>
          </a:xfrm>
          <a:prstGeom prst="rect">
            <a:avLst/>
          </a:prstGeom>
          <a:solidFill>
            <a:schemeClr val="bg1"/>
          </a:solidFill>
        </p:spPr>
        <p:txBody>
          <a:bodyPr wrap="square">
            <a:spAutoFit/>
          </a:bodyPr>
          <a:lstStyle/>
          <a:p>
            <a:pPr marL="0" marR="0" algn="just">
              <a:lnSpc>
                <a:spcPct val="107000"/>
              </a:lnSpc>
              <a:spcBef>
                <a:spcPts val="0"/>
              </a:spcBef>
              <a:spcAft>
                <a:spcPts val="800"/>
              </a:spcAft>
            </a:pPr>
            <a:r>
              <a:rPr lang="vi-VN" sz="4800" b="1" kern="100" dirty="0">
                <a:effectLst/>
                <a:latin typeface="Times New Roman" panose="02020603050405020304" pitchFamily="18" charset="0"/>
                <a:ea typeface="Calibri" panose="020F0502020204030204" pitchFamily="34" charset="0"/>
              </a:rPr>
              <a:t>Bài tập 3: </a:t>
            </a:r>
            <a:endParaRPr lang="en-US" sz="48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b. Sau khi thằng con đi, lão tự bảo rằng cái vườn là của con ta. Hồi còn mồ ma mẹ nó, mẹ nó cố thắt lưng buộc bụng, dè sẻn mãi, mới để ra được năm mươi đồng bạc tậu.</a:t>
            </a:r>
            <a:endParaRPr lang="en-US" sz="3200" kern="100" dirty="0">
              <a:effectLst/>
              <a:latin typeface="Times New Roman" panose="02020603050405020304" pitchFamily="18" charset="0"/>
              <a:ea typeface="Calibri" panose="020F0502020204030204" pitchFamily="34" charset="0"/>
            </a:endParaRPr>
          </a:p>
          <a:p>
            <a:r>
              <a:rPr lang="vi-VN" sz="3200" kern="100" dirty="0">
                <a:effectLst/>
                <a:latin typeface="Times New Roman" panose="02020603050405020304" pitchFamily="18" charset="0"/>
                <a:ea typeface="Calibri" panose="020F0502020204030204" pitchFamily="34" charset="0"/>
              </a:rPr>
              <a:t>c. Nhà văn Xu-khôm-lin-xki đã nói rằng con người sinh ra không phải để tiêu biến như một hạt cát vô danh. Họ sinh ra để in dấu ấn lại trên mặt đất, in dấu ấn lại trong trái tim người khác.</a:t>
            </a:r>
            <a:endParaRPr lang="en-US" sz="3200" kern="1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54867957"/>
      </p:ext>
    </p:extLst>
  </p:cSld>
  <p:clrMapOvr>
    <a:masterClrMapping/>
  </p:clrMapOvr>
  <p:transition spd="slow" advClick="0" advTm="100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229AAC-2509-8F8E-D7F1-F5D8AE0CBEB5}"/>
              </a:ext>
            </a:extLst>
          </p:cNvPr>
          <p:cNvSpPr txBox="1"/>
          <p:nvPr/>
        </p:nvSpPr>
        <p:spPr>
          <a:xfrm>
            <a:off x="875522" y="789188"/>
            <a:ext cx="10440955" cy="3858749"/>
          </a:xfrm>
          <a:prstGeom prst="rect">
            <a:avLst/>
          </a:prstGeom>
          <a:solidFill>
            <a:schemeClr val="bg1"/>
          </a:solidFill>
        </p:spPr>
        <p:txBody>
          <a:bodyPr wrap="square">
            <a:spAutoFit/>
          </a:bodyPr>
          <a:lstStyle/>
          <a:p>
            <a:pPr marL="0" marR="0" algn="just">
              <a:lnSpc>
                <a:spcPct val="107000"/>
              </a:lnSpc>
              <a:spcBef>
                <a:spcPts val="0"/>
              </a:spcBef>
              <a:spcAft>
                <a:spcPts val="800"/>
              </a:spcAft>
            </a:pPr>
            <a:r>
              <a:rPr lang="vi-VN" sz="4800" b="1" kern="100" dirty="0">
                <a:effectLst/>
                <a:latin typeface="Times New Roman" panose="02020603050405020304" pitchFamily="18" charset="0"/>
                <a:ea typeface="Calibri" panose="020F0502020204030204" pitchFamily="34" charset="0"/>
              </a:rPr>
              <a:t>Bài tập 4: </a:t>
            </a:r>
            <a:endParaRPr lang="en-US" sz="48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 Yêu cầu về hình thức:</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 Đoạn văn từ 8-10 câu</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 Có sử dụng lời dẫn trực tiếp trong đề bài</a:t>
            </a:r>
            <a:endParaRPr lang="en-US" sz="3200" kern="100" dirty="0">
              <a:effectLst/>
              <a:latin typeface="Times New Roman" panose="02020603050405020304" pitchFamily="18" charset="0"/>
              <a:ea typeface="Calibri" panose="020F0502020204030204" pitchFamily="34" charset="0"/>
            </a:endParaRPr>
          </a:p>
          <a:p>
            <a:r>
              <a:rPr lang="vi-VN" sz="3200" kern="100" dirty="0">
                <a:effectLst/>
                <a:latin typeface="Times New Roman" panose="02020603050405020304" pitchFamily="18" charset="0"/>
                <a:ea typeface="Calibri" panose="020F0502020204030204" pitchFamily="34" charset="0"/>
              </a:rPr>
              <a:t>* Yêu cầu về nội dung: Chủ đề “tinh thần yêu nước của nhân dân ta”.</a:t>
            </a:r>
            <a:endParaRPr lang="en-US" sz="3200" kern="1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91179676"/>
      </p:ext>
    </p:extLst>
  </p:cSld>
  <p:clrMapOvr>
    <a:masterClrMapping/>
  </p:clrMapOvr>
  <p:transition spd="slow" advClick="0" advTm="100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229AAC-2509-8F8E-D7F1-F5D8AE0CBEB5}"/>
              </a:ext>
            </a:extLst>
          </p:cNvPr>
          <p:cNvSpPr txBox="1"/>
          <p:nvPr/>
        </p:nvSpPr>
        <p:spPr>
          <a:xfrm>
            <a:off x="782216" y="2011498"/>
            <a:ext cx="10440955" cy="1878335"/>
          </a:xfrm>
          <a:prstGeom prst="rect">
            <a:avLst/>
          </a:prstGeom>
          <a:noFill/>
        </p:spPr>
        <p:txBody>
          <a:bodyPr wrap="square">
            <a:spAutoFit/>
          </a:bodyPr>
          <a:lstStyle/>
          <a:p>
            <a:pPr marL="0" marR="0" algn="ctr">
              <a:lnSpc>
                <a:spcPct val="107000"/>
              </a:lnSpc>
              <a:spcBef>
                <a:spcPts val="0"/>
              </a:spcBef>
              <a:spcAft>
                <a:spcPts val="800"/>
              </a:spcAft>
            </a:pPr>
            <a:r>
              <a:rPr lang="en-US" sz="3200" b="1" kern="100" dirty="0" err="1" smtClean="0">
                <a:solidFill>
                  <a:srgbClr val="FF0000"/>
                </a:solidFill>
                <a:effectLst/>
                <a:latin typeface="Times New Roman" panose="02020603050405020304" pitchFamily="18" charset="0"/>
                <a:ea typeface="Calibri" panose="020F0502020204030204" pitchFamily="34" charset="0"/>
              </a:rPr>
              <a:t>Hướng</a:t>
            </a:r>
            <a:r>
              <a:rPr lang="en-US" sz="3200" b="1" kern="100" dirty="0" smtClean="0">
                <a:solidFill>
                  <a:srgbClr val="FF0000"/>
                </a:solidFill>
                <a:effectLst/>
                <a:latin typeface="Times New Roman" panose="02020603050405020304" pitchFamily="18" charset="0"/>
                <a:ea typeface="Calibri" panose="020F0502020204030204" pitchFamily="34" charset="0"/>
              </a:rPr>
              <a:t> </a:t>
            </a:r>
            <a:r>
              <a:rPr lang="en-US" sz="3200" b="1" kern="100" dirty="0" err="1" smtClean="0">
                <a:solidFill>
                  <a:srgbClr val="FF0000"/>
                </a:solidFill>
                <a:effectLst/>
                <a:latin typeface="Times New Roman" panose="02020603050405020304" pitchFamily="18" charset="0"/>
                <a:ea typeface="Calibri" panose="020F0502020204030204" pitchFamily="34" charset="0"/>
              </a:rPr>
              <a:t>dẫn</a:t>
            </a:r>
            <a:r>
              <a:rPr lang="en-US" sz="3200" b="1" kern="100" dirty="0" smtClean="0">
                <a:solidFill>
                  <a:srgbClr val="FF0000"/>
                </a:solidFill>
                <a:effectLst/>
                <a:latin typeface="Times New Roman" panose="02020603050405020304" pitchFamily="18" charset="0"/>
                <a:ea typeface="Calibri" panose="020F0502020204030204" pitchFamily="34" charset="0"/>
              </a:rPr>
              <a:t> </a:t>
            </a:r>
            <a:r>
              <a:rPr lang="en-US" sz="3200" b="1" kern="100" dirty="0" err="1" smtClean="0">
                <a:solidFill>
                  <a:srgbClr val="FF0000"/>
                </a:solidFill>
                <a:effectLst/>
                <a:latin typeface="Times New Roman" panose="02020603050405020304" pitchFamily="18" charset="0"/>
                <a:ea typeface="Calibri" panose="020F0502020204030204" pitchFamily="34" charset="0"/>
              </a:rPr>
              <a:t>về</a:t>
            </a:r>
            <a:r>
              <a:rPr lang="en-US" sz="3200" b="1" kern="100" dirty="0" smtClean="0">
                <a:solidFill>
                  <a:srgbClr val="FF0000"/>
                </a:solidFill>
                <a:effectLst/>
                <a:latin typeface="Times New Roman" panose="02020603050405020304" pitchFamily="18" charset="0"/>
                <a:ea typeface="Calibri" panose="020F0502020204030204" pitchFamily="34" charset="0"/>
              </a:rPr>
              <a:t> </a:t>
            </a:r>
            <a:r>
              <a:rPr lang="en-US" sz="3200" b="1" kern="100" dirty="0" err="1" smtClean="0">
                <a:solidFill>
                  <a:srgbClr val="FF0000"/>
                </a:solidFill>
                <a:effectLst/>
                <a:latin typeface="Times New Roman" panose="02020603050405020304" pitchFamily="18" charset="0"/>
                <a:ea typeface="Calibri" panose="020F0502020204030204" pitchFamily="34" charset="0"/>
              </a:rPr>
              <a:t>nhà</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 HS về nhà học bài, hoàn thiện bài tập</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 Chuẩn bị bài: Thực hành đọc hiểu </a:t>
            </a:r>
            <a:r>
              <a:rPr lang="vi-VN" sz="3200" i="1" kern="100" dirty="0">
                <a:effectLst/>
                <a:latin typeface="Times New Roman" panose="02020603050405020304" pitchFamily="18" charset="0"/>
                <a:ea typeface="Calibri" panose="020F0502020204030204" pitchFamily="34" charset="0"/>
              </a:rPr>
              <a:t>“Chiếc lược ngà”.</a:t>
            </a:r>
            <a:endParaRPr lang="en-US" sz="3200" kern="1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38732621"/>
      </p:ext>
    </p:extLst>
  </p:cSld>
  <p:clrMapOvr>
    <a:masterClrMapping/>
  </p:clrMapOvr>
  <p:transition spd="slow" advClick="0" advTm="1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9"/>
          <p:cNvSpPr txBox="1">
            <a:spLocks noChangeArrowheads="1"/>
          </p:cNvSpPr>
          <p:nvPr/>
        </p:nvSpPr>
        <p:spPr>
          <a:xfrm>
            <a:off x="3278943" y="2390688"/>
            <a:ext cx="5892351" cy="609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i="1" dirty="0">
                <a:solidFill>
                  <a:srgbClr val="FF0000"/>
                </a:solidFill>
                <a:effectLst>
                  <a:outerShdw blurRad="38100" dist="38100" dir="2700000" algn="tl">
                    <a:srgbClr val="C0C0C0"/>
                  </a:outerShdw>
                </a:effectLst>
                <a:latin typeface="Times New Roman" pitchFamily="18" charset="0"/>
                <a:cs typeface="Times New Roman" panose="02020603050405020304" pitchFamily="18" charset="0"/>
              </a:rPr>
              <a:t>I.</a:t>
            </a:r>
            <a:r>
              <a:rPr lang="vi-VN" sz="4800" b="1" i="1" dirty="0">
                <a:solidFill>
                  <a:srgbClr val="FF0000"/>
                </a:solidFill>
                <a:latin typeface="Times New Roman" panose="02020603050405020304" pitchFamily="18" charset="0"/>
                <a:ea typeface="Symbola"/>
                <a:cs typeface="Symbola"/>
              </a:rPr>
              <a:t> </a:t>
            </a:r>
            <a:r>
              <a:rPr lang="en-US" sz="4800" b="1" i="1" dirty="0" err="1" smtClean="0">
                <a:solidFill>
                  <a:srgbClr val="FF0000"/>
                </a:solidFill>
                <a:latin typeface="Times New Roman" panose="02020603050405020304" pitchFamily="18" charset="0"/>
                <a:ea typeface="Symbola"/>
                <a:cs typeface="Symbola"/>
              </a:rPr>
              <a:t>Kiến</a:t>
            </a:r>
            <a:r>
              <a:rPr lang="vi-VN" sz="4800" b="1" i="1" dirty="0" smtClean="0">
                <a:solidFill>
                  <a:srgbClr val="FF0000"/>
                </a:solidFill>
                <a:latin typeface="Times New Roman" panose="02020603050405020304" pitchFamily="18" charset="0"/>
                <a:ea typeface="Symbola"/>
                <a:cs typeface="Symbola"/>
              </a:rPr>
              <a:t> </a:t>
            </a:r>
            <a:r>
              <a:rPr lang="vi-VN" sz="4800" b="1" i="1" dirty="0">
                <a:solidFill>
                  <a:srgbClr val="FF0000"/>
                </a:solidFill>
                <a:latin typeface="Times New Roman" panose="02020603050405020304" pitchFamily="18" charset="0"/>
                <a:ea typeface="Symbola"/>
                <a:cs typeface="Symbola"/>
              </a:rPr>
              <a:t>thức Ngữ văn</a:t>
            </a:r>
            <a:endParaRPr lang="en-US" sz="4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291403"/>
      </p:ext>
    </p:extLst>
  </p:cSld>
  <p:clrMapOvr>
    <a:masterClrMapping/>
  </p:clrMapOvr>
  <p:transition spd="slow" advClick="0" advTm="1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36849745"/>
              </p:ext>
            </p:extLst>
          </p:nvPr>
        </p:nvGraphicFramePr>
        <p:xfrm>
          <a:off x="627797" y="600500"/>
          <a:ext cx="11122925" cy="4767456"/>
        </p:xfrm>
        <a:graphic>
          <a:graphicData uri="http://schemas.openxmlformats.org/drawingml/2006/table">
            <a:tbl>
              <a:tblPr/>
              <a:tblGrid>
                <a:gridCol w="11122925">
                  <a:extLst>
                    <a:ext uri="{9D8B030D-6E8A-4147-A177-3AD203B41FA5}">
                      <a16:colId xmlns:a16="http://schemas.microsoft.com/office/drawing/2014/main" val="3028667770"/>
                    </a:ext>
                  </a:extLst>
                </a:gridCol>
              </a:tblGrid>
              <a:tr h="1465740">
                <a:tc>
                  <a:txBody>
                    <a:bodyPr/>
                    <a:lstStyle/>
                    <a:p>
                      <a:pPr algn="just"/>
                      <a:r>
                        <a:rPr lang="vi-VN" sz="2800" dirty="0">
                          <a:solidFill>
                            <a:srgbClr val="000000"/>
                          </a:solidFill>
                          <a:effectLst/>
                          <a:latin typeface="+mj-lt"/>
                        </a:rPr>
                        <a:t>a) Ông kiểm điểm từ người trong óc. </a:t>
                      </a:r>
                      <a:r>
                        <a:rPr lang="vi-VN" sz="2800" b="1" dirty="0">
                          <a:solidFill>
                            <a:srgbClr val="000000"/>
                          </a:solidFill>
                          <a:effectLst/>
                          <a:latin typeface="+mj-lt"/>
                        </a:rPr>
                        <a:t>Không mà, họ toàn là những người có tinh thần cả mà. Họ đã ở lại làng, quyết tâm một sống một chết với giặc, có đời nào lại cam tâm làm điều nhục nhã ấy!</a:t>
                      </a:r>
                      <a:r>
                        <a:rPr lang="vi-VN" sz="2800" dirty="0">
                          <a:solidFill>
                            <a:srgbClr val="000000"/>
                          </a:solidFill>
                          <a:effectLst/>
                          <a:latin typeface="+mj-lt"/>
                        </a:rPr>
                        <a:t> </a:t>
                      </a:r>
                      <a:r>
                        <a:rPr lang="vi-VN" sz="2000" dirty="0">
                          <a:solidFill>
                            <a:srgbClr val="000000"/>
                          </a:solidFill>
                          <a:effectLst/>
                          <a:latin typeface="+mj-lt"/>
                        </a:rPr>
                        <a:t>(Kim Lân)</a:t>
                      </a:r>
                    </a:p>
                  </a:txBody>
                  <a:tcPr>
                    <a:lnL>
                      <a:noFill/>
                    </a:lnL>
                    <a:lnR>
                      <a:noFill/>
                    </a:lnR>
                    <a:lnT>
                      <a:noFill/>
                    </a:lnT>
                    <a:lnB>
                      <a:noFill/>
                    </a:lnB>
                    <a:solidFill>
                      <a:schemeClr val="bg1"/>
                    </a:solidFill>
                  </a:tcPr>
                </a:tc>
                <a:extLst>
                  <a:ext uri="{0D108BD9-81ED-4DB2-BD59-A6C34878D82A}">
                    <a16:rowId xmlns:a16="http://schemas.microsoft.com/office/drawing/2014/main" val="3614584404"/>
                  </a:ext>
                </a:extLst>
              </a:tr>
              <a:tr h="1026018">
                <a:tc>
                  <a:txBody>
                    <a:bodyPr/>
                    <a:lstStyle/>
                    <a:p>
                      <a:pPr algn="just"/>
                      <a:r>
                        <a:rPr lang="vi-VN" sz="2800" dirty="0">
                          <a:solidFill>
                            <a:srgbClr val="000000"/>
                          </a:solidFill>
                          <a:effectLst/>
                          <a:latin typeface="+mj-lt"/>
                        </a:rPr>
                        <a:t>b) Bà Hai bỗng lại cất tiếng:</a:t>
                      </a:r>
                    </a:p>
                    <a:p>
                      <a:pPr algn="just"/>
                      <a:r>
                        <a:rPr lang="vi-VN" sz="2800" b="1" dirty="0">
                          <a:solidFill>
                            <a:srgbClr val="000000"/>
                          </a:solidFill>
                          <a:effectLst/>
                          <a:latin typeface="+mj-lt"/>
                        </a:rPr>
                        <a:t>- Thầy nó ngủ rồi ư? Dậy tôi bảo cái này đã?</a:t>
                      </a:r>
                      <a:r>
                        <a:rPr lang="vi-VN" sz="2800" dirty="0">
                          <a:solidFill>
                            <a:srgbClr val="000000"/>
                          </a:solidFill>
                          <a:effectLst/>
                          <a:latin typeface="+mj-lt"/>
                        </a:rPr>
                        <a:t> </a:t>
                      </a:r>
                      <a:r>
                        <a:rPr lang="vi-VN" sz="2000" dirty="0">
                          <a:solidFill>
                            <a:srgbClr val="000000"/>
                          </a:solidFill>
                          <a:effectLst/>
                          <a:latin typeface="+mj-lt"/>
                        </a:rPr>
                        <a:t>(Kim Lân)</a:t>
                      </a:r>
                    </a:p>
                  </a:txBody>
                  <a:tcPr>
                    <a:lnL>
                      <a:noFill/>
                    </a:lnL>
                    <a:lnR>
                      <a:noFill/>
                    </a:lnR>
                    <a:lnT>
                      <a:noFill/>
                    </a:lnT>
                    <a:lnB>
                      <a:noFill/>
                    </a:lnB>
                    <a:solidFill>
                      <a:schemeClr val="bg1"/>
                    </a:solidFill>
                  </a:tcPr>
                </a:tc>
                <a:extLst>
                  <a:ext uri="{0D108BD9-81ED-4DB2-BD59-A6C34878D82A}">
                    <a16:rowId xmlns:a16="http://schemas.microsoft.com/office/drawing/2014/main" val="1722789857"/>
                  </a:ext>
                </a:extLst>
              </a:tr>
              <a:tr h="1026018">
                <a:tc>
                  <a:txBody>
                    <a:bodyPr/>
                    <a:lstStyle/>
                    <a:p>
                      <a:pPr algn="just"/>
                      <a:r>
                        <a:rPr lang="en-US" sz="2800" dirty="0">
                          <a:solidFill>
                            <a:srgbClr val="000000"/>
                          </a:solidFill>
                          <a:effectLst/>
                          <a:latin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cs typeface="Times New Roman" panose="02020603050405020304" pitchFamily="18" charset="0"/>
                        </a:rPr>
                        <a:t>Anh</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tìm</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vô</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gặp</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mạ</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kể</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mạ</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anh</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ấy</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gặp</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cậu</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đang</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theo</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bộ</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đội</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đi</a:t>
                      </a:r>
                      <a:r>
                        <a:rPr lang="en-US" sz="2800" b="1" dirty="0">
                          <a:solidFill>
                            <a:srgbClr val="000000"/>
                          </a:solidFill>
                          <a:effectLst/>
                          <a:latin typeface="Times New Roman" panose="02020603050405020304" pitchFamily="18" charset="0"/>
                          <a:cs typeface="Times New Roman" panose="02020603050405020304" pitchFamily="18" charset="0"/>
                        </a:rPr>
                        <a:t> qua </a:t>
                      </a:r>
                      <a:r>
                        <a:rPr lang="en-US" sz="2800" b="1" dirty="0" err="1">
                          <a:solidFill>
                            <a:srgbClr val="000000"/>
                          </a:solidFill>
                          <a:effectLst/>
                          <a:latin typeface="Times New Roman" panose="02020603050405020304" pitchFamily="18" charset="0"/>
                          <a:cs typeface="Times New Roman" panose="02020603050405020304" pitchFamily="18" charset="0"/>
                        </a:rPr>
                        <a:t>bên</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mặt</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trận</a:t>
                      </a:r>
                      <a:r>
                        <a:rPr lang="en-US" sz="2800" b="1" dirty="0">
                          <a:solidFill>
                            <a:srgbClr val="000000"/>
                          </a:solidFill>
                          <a:effectLst/>
                          <a:latin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000" dirty="0">
                          <a:solidFill>
                            <a:srgbClr val="000000"/>
                          </a:solidFill>
                          <a:effectLst/>
                          <a:latin typeface="Times New Roman" panose="02020603050405020304" pitchFamily="18" charset="0"/>
                          <a:cs typeface="Times New Roman" panose="02020603050405020304" pitchFamily="18" charset="0"/>
                        </a:rPr>
                        <a:t>(</a:t>
                      </a:r>
                      <a:r>
                        <a:rPr lang="en-US" sz="2000" dirty="0" err="1">
                          <a:solidFill>
                            <a:srgbClr val="000000"/>
                          </a:solidFill>
                          <a:effectLst/>
                          <a:latin typeface="Times New Roman" panose="02020603050405020304" pitchFamily="18" charset="0"/>
                          <a:cs typeface="Times New Roman" panose="02020603050405020304" pitchFamily="18" charset="0"/>
                        </a:rPr>
                        <a:t>Phùng</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Quán</a:t>
                      </a:r>
                      <a:r>
                        <a:rPr lang="en-US" sz="2000" dirty="0">
                          <a:solidFill>
                            <a:srgbClr val="000000"/>
                          </a:solidFill>
                          <a:effectLst/>
                          <a:latin typeface="Times New Roman" panose="02020603050405020304" pitchFamily="18" charset="0"/>
                          <a:cs typeface="Times New Roman" panose="02020603050405020304" pitchFamily="18" charset="0"/>
                        </a:rPr>
                        <a:t>)</a:t>
                      </a:r>
                    </a:p>
                  </a:txBody>
                  <a:tcPr>
                    <a:lnL>
                      <a:noFill/>
                    </a:lnL>
                    <a:lnR>
                      <a:noFill/>
                    </a:lnR>
                    <a:lnT>
                      <a:noFill/>
                    </a:lnT>
                    <a:lnB>
                      <a:noFill/>
                    </a:lnB>
                    <a:solidFill>
                      <a:schemeClr val="bg1"/>
                    </a:solidFill>
                  </a:tcPr>
                </a:tc>
                <a:extLst>
                  <a:ext uri="{0D108BD9-81ED-4DB2-BD59-A6C34878D82A}">
                    <a16:rowId xmlns:a16="http://schemas.microsoft.com/office/drawing/2014/main" val="1175578557"/>
                  </a:ext>
                </a:extLst>
              </a:tr>
              <a:tr h="1026018">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d) Trong đầu tôi chợt nảy ra một ước mơ rất trẻ con: “</a:t>
                      </a:r>
                      <a:r>
                        <a:rPr lang="vi-VN" sz="2800" b="1" dirty="0">
                          <a:solidFill>
                            <a:srgbClr val="000000"/>
                          </a:solidFill>
                          <a:effectLst/>
                          <a:latin typeface="Times New Roman" panose="02020603050405020304" pitchFamily="18" charset="0"/>
                          <a:cs typeface="Times New Roman" panose="02020603050405020304" pitchFamily="18" charset="0"/>
                        </a:rPr>
                        <a:t>Biết đâu có lúc nào đó mình cũng làm được một chiếc xe như thế nhỉ?”</a:t>
                      </a:r>
                      <a:r>
                        <a:rPr lang="vi-VN" sz="2800" dirty="0">
                          <a:solidFill>
                            <a:srgbClr val="000000"/>
                          </a:solidFill>
                          <a:effectLst/>
                          <a:latin typeface="Times New Roman" panose="02020603050405020304" pitchFamily="18" charset="0"/>
                          <a:cs typeface="Times New Roman" panose="02020603050405020304" pitchFamily="18" charset="0"/>
                        </a:rPr>
                        <a:t>. </a:t>
                      </a:r>
                      <a:r>
                        <a:rPr lang="vi-VN" sz="2000" dirty="0">
                          <a:solidFill>
                            <a:srgbClr val="000000"/>
                          </a:solidFill>
                          <a:effectLst/>
                          <a:latin typeface="Times New Roman" panose="02020603050405020304" pitchFamily="18" charset="0"/>
                          <a:cs typeface="Times New Roman" panose="02020603050405020304" pitchFamily="18" charset="0"/>
                        </a:rPr>
                        <a:t>(Hon-đa Sô-i-chi-rô – Honda Soichiro)</a:t>
                      </a:r>
                      <a:endParaRPr lang="vi-VN" sz="2800" dirty="0">
                        <a:solidFill>
                          <a:srgbClr val="000000"/>
                        </a:solidFill>
                        <a:effectLst/>
                        <a:latin typeface="Times New Roman" panose="02020603050405020304" pitchFamily="18" charset="0"/>
                        <a:cs typeface="Times New Roman" panose="02020603050405020304" pitchFamily="18" charset="0"/>
                      </a:endParaRPr>
                    </a:p>
                  </a:txBody>
                  <a:tcPr>
                    <a:lnL>
                      <a:noFill/>
                    </a:lnL>
                    <a:lnR>
                      <a:noFill/>
                    </a:lnR>
                    <a:lnT>
                      <a:noFill/>
                    </a:lnT>
                    <a:lnB>
                      <a:noFill/>
                    </a:lnB>
                    <a:solidFill>
                      <a:schemeClr val="bg1"/>
                    </a:solidFill>
                  </a:tcPr>
                </a:tc>
                <a:extLst>
                  <a:ext uri="{0D108BD9-81ED-4DB2-BD59-A6C34878D82A}">
                    <a16:rowId xmlns:a16="http://schemas.microsoft.com/office/drawing/2014/main" val="862786758"/>
                  </a:ext>
                </a:extLst>
              </a:tr>
            </a:tbl>
          </a:graphicData>
        </a:graphic>
      </p:graphicFrame>
    </p:spTree>
    <p:extLst>
      <p:ext uri="{BB962C8B-B14F-4D97-AF65-F5344CB8AC3E}">
        <p14:creationId xmlns:p14="http://schemas.microsoft.com/office/powerpoint/2010/main" val="768708476"/>
      </p:ext>
    </p:extLst>
  </p:cSld>
  <p:clrMapOvr>
    <a:masterClrMapping/>
  </p:clrMapOvr>
  <p:transition spd="slow" advClick="0" advTm="1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295F42-FB30-7913-9D44-3A35FFB05B78}"/>
              </a:ext>
            </a:extLst>
          </p:cNvPr>
          <p:cNvSpPr txBox="1"/>
          <p:nvPr/>
        </p:nvSpPr>
        <p:spPr>
          <a:xfrm>
            <a:off x="1257301" y="1684418"/>
            <a:ext cx="10070062" cy="2657907"/>
          </a:xfrm>
          <a:prstGeom prst="rect">
            <a:avLst/>
          </a:prstGeom>
          <a:solidFill>
            <a:schemeClr val="bg1"/>
          </a:solidFill>
        </p:spPr>
        <p:txBody>
          <a:bodyPr wrap="square">
            <a:spAutoFit/>
          </a:bodyPr>
          <a:lstStyle/>
          <a:p>
            <a:pPr marR="62230" lvl="0" algn="just">
              <a:lnSpc>
                <a:spcPct val="115000"/>
              </a:lnSpc>
              <a:spcBef>
                <a:spcPts val="10"/>
              </a:spcBef>
              <a:spcAft>
                <a:spcPts val="0"/>
              </a:spcAft>
              <a:buClr>
                <a:srgbClr val="231F20"/>
              </a:buClr>
              <a:buSzPts val="1250"/>
              <a:tabLst>
                <a:tab pos="255905" algn="l"/>
              </a:tabLst>
            </a:pPr>
            <a:r>
              <a:rPr lang="vi-VN" sz="3200" b="1" i="1" spc="0" dirty="0" smtClean="0">
                <a:solidFill>
                  <a:srgbClr val="231F20"/>
                </a:solidFill>
                <a:effectLst/>
                <a:latin typeface="Times New Roman" panose="02020603050405020304" pitchFamily="18" charset="0"/>
                <a:ea typeface="Times New Roman" panose="02020603050405020304" pitchFamily="18" charset="0"/>
                <a:cs typeface="Symbola"/>
              </a:rPr>
              <a:t>Chuyển </a:t>
            </a:r>
            <a:r>
              <a:rPr lang="vi-VN" sz="3200" b="1" i="1" spc="0" dirty="0">
                <a:solidFill>
                  <a:srgbClr val="231F20"/>
                </a:solidFill>
                <a:effectLst/>
                <a:latin typeface="Times New Roman" panose="02020603050405020304" pitchFamily="18" charset="0"/>
                <a:ea typeface="Times New Roman" panose="02020603050405020304" pitchFamily="18" charset="0"/>
                <a:cs typeface="Symbola"/>
              </a:rPr>
              <a:t>đổi từ cách dẫn trực</a:t>
            </a:r>
            <a:r>
              <a:rPr lang="vi-VN" sz="3200" b="1" i="1" spc="-75" dirty="0">
                <a:solidFill>
                  <a:srgbClr val="231F20"/>
                </a:solidFill>
                <a:effectLst/>
                <a:latin typeface="Times New Roman" panose="02020603050405020304" pitchFamily="18" charset="0"/>
                <a:ea typeface="Times New Roman" panose="02020603050405020304" pitchFamily="18" charset="0"/>
                <a:cs typeface="Symbola"/>
              </a:rPr>
              <a:t> </a:t>
            </a:r>
            <a:r>
              <a:rPr lang="vi-VN" sz="3200" b="1" i="1" spc="0" dirty="0">
                <a:solidFill>
                  <a:srgbClr val="231F20"/>
                </a:solidFill>
                <a:effectLst/>
                <a:latin typeface="Times New Roman" panose="02020603050405020304" pitchFamily="18" charset="0"/>
                <a:ea typeface="Times New Roman" panose="02020603050405020304" pitchFamily="18" charset="0"/>
                <a:cs typeface="Symbola"/>
              </a:rPr>
              <a:t>tiếp</a:t>
            </a:r>
            <a:r>
              <a:rPr lang="vi-VN" sz="3200" b="1" i="1" spc="-75" dirty="0">
                <a:solidFill>
                  <a:srgbClr val="231F20"/>
                </a:solidFill>
                <a:effectLst/>
                <a:latin typeface="Times New Roman" panose="02020603050405020304" pitchFamily="18" charset="0"/>
                <a:ea typeface="Times New Roman" panose="02020603050405020304" pitchFamily="18" charset="0"/>
                <a:cs typeface="Symbola"/>
              </a:rPr>
              <a:t> </a:t>
            </a:r>
            <a:r>
              <a:rPr lang="vi-VN" sz="3200" b="1" i="1" spc="0" dirty="0">
                <a:solidFill>
                  <a:srgbClr val="231F20"/>
                </a:solidFill>
                <a:effectLst/>
                <a:latin typeface="Times New Roman" panose="02020603050405020304" pitchFamily="18" charset="0"/>
                <a:ea typeface="Times New Roman" panose="02020603050405020304" pitchFamily="18" charset="0"/>
                <a:cs typeface="Symbola"/>
              </a:rPr>
              <a:t>sang</a:t>
            </a:r>
            <a:r>
              <a:rPr lang="vi-VN" sz="3200" b="1" i="1" spc="-75" dirty="0">
                <a:solidFill>
                  <a:srgbClr val="231F20"/>
                </a:solidFill>
                <a:effectLst/>
                <a:latin typeface="Times New Roman" panose="02020603050405020304" pitchFamily="18" charset="0"/>
                <a:ea typeface="Times New Roman" panose="02020603050405020304" pitchFamily="18" charset="0"/>
                <a:cs typeface="Symbola"/>
              </a:rPr>
              <a:t> </a:t>
            </a:r>
            <a:r>
              <a:rPr lang="vi-VN" sz="3200" b="1" i="1" spc="0" dirty="0">
                <a:solidFill>
                  <a:srgbClr val="231F20"/>
                </a:solidFill>
                <a:effectLst/>
                <a:latin typeface="Times New Roman" panose="02020603050405020304" pitchFamily="18" charset="0"/>
                <a:ea typeface="Times New Roman" panose="02020603050405020304" pitchFamily="18" charset="0"/>
                <a:cs typeface="Symbola"/>
              </a:rPr>
              <a:t>cách</a:t>
            </a:r>
            <a:r>
              <a:rPr lang="vi-VN" sz="3200" b="1" i="1" spc="-75" dirty="0">
                <a:solidFill>
                  <a:srgbClr val="231F20"/>
                </a:solidFill>
                <a:effectLst/>
                <a:latin typeface="Times New Roman" panose="02020603050405020304" pitchFamily="18" charset="0"/>
                <a:ea typeface="Times New Roman" panose="02020603050405020304" pitchFamily="18" charset="0"/>
                <a:cs typeface="Symbola"/>
              </a:rPr>
              <a:t> </a:t>
            </a:r>
            <a:r>
              <a:rPr lang="vi-VN" sz="3200" b="1" i="1" spc="0" dirty="0">
                <a:solidFill>
                  <a:srgbClr val="231F20"/>
                </a:solidFill>
                <a:effectLst/>
                <a:latin typeface="Times New Roman" panose="02020603050405020304" pitchFamily="18" charset="0"/>
                <a:ea typeface="Times New Roman" panose="02020603050405020304" pitchFamily="18" charset="0"/>
                <a:cs typeface="Symbola"/>
              </a:rPr>
              <a:t>dẫn</a:t>
            </a:r>
            <a:r>
              <a:rPr lang="vi-VN" sz="3200" b="1" i="1" spc="-75" dirty="0">
                <a:solidFill>
                  <a:srgbClr val="231F20"/>
                </a:solidFill>
                <a:effectLst/>
                <a:latin typeface="Times New Roman" panose="02020603050405020304" pitchFamily="18" charset="0"/>
                <a:ea typeface="Times New Roman" panose="02020603050405020304" pitchFamily="18" charset="0"/>
                <a:cs typeface="Symbola"/>
              </a:rPr>
              <a:t> </a:t>
            </a:r>
            <a:r>
              <a:rPr lang="vi-VN" sz="3200" b="1" i="1" spc="0" dirty="0">
                <a:solidFill>
                  <a:srgbClr val="231F20"/>
                </a:solidFill>
                <a:effectLst/>
                <a:latin typeface="Times New Roman" panose="02020603050405020304" pitchFamily="18" charset="0"/>
                <a:ea typeface="Times New Roman" panose="02020603050405020304" pitchFamily="18" charset="0"/>
                <a:cs typeface="Symbola"/>
              </a:rPr>
              <a:t>gián </a:t>
            </a:r>
            <a:r>
              <a:rPr lang="vi-VN" sz="3200" b="1" i="1" spc="-20" dirty="0">
                <a:solidFill>
                  <a:srgbClr val="231F20"/>
                </a:solidFill>
                <a:effectLst/>
                <a:latin typeface="Times New Roman" panose="02020603050405020304" pitchFamily="18" charset="0"/>
                <a:ea typeface="Times New Roman" panose="02020603050405020304" pitchFamily="18" charset="0"/>
                <a:cs typeface="Symbola"/>
              </a:rPr>
              <a:t>tiếp</a:t>
            </a:r>
            <a:endParaRPr lang="en-US" sz="3200" spc="0" dirty="0">
              <a:effectLst/>
              <a:latin typeface="Symbola"/>
              <a:ea typeface="Times New Roman" panose="02020603050405020304" pitchFamily="18" charset="0"/>
              <a:cs typeface="Symbola"/>
            </a:endParaRPr>
          </a:p>
          <a:p>
            <a:pPr marL="70485" marR="33020" algn="just">
              <a:lnSpc>
                <a:spcPct val="103000"/>
              </a:lnSpc>
              <a:spcBef>
                <a:spcPts val="5"/>
              </a:spcBef>
              <a:spcAft>
                <a:spcPts val="0"/>
              </a:spcAft>
              <a:tabLst>
                <a:tab pos="233045" algn="l"/>
              </a:tabLst>
            </a:pPr>
            <a:r>
              <a:rPr lang="vi-VN" sz="3200" dirty="0">
                <a:solidFill>
                  <a:srgbClr val="231F20"/>
                </a:solidFill>
                <a:effectLst/>
                <a:latin typeface="Times New Roman" panose="02020603050405020304" pitchFamily="18" charset="0"/>
                <a:ea typeface="Symbola"/>
                <a:cs typeface="Symbola"/>
              </a:rPr>
              <a:t>- Lược</a:t>
            </a:r>
            <a:r>
              <a:rPr lang="vi-VN" sz="3200" spc="-10" dirty="0">
                <a:solidFill>
                  <a:srgbClr val="231F20"/>
                </a:solidFill>
                <a:effectLst/>
                <a:latin typeface="Times New Roman" panose="02020603050405020304" pitchFamily="18" charset="0"/>
                <a:ea typeface="Symbola"/>
                <a:cs typeface="Symbola"/>
              </a:rPr>
              <a:t> </a:t>
            </a:r>
            <a:r>
              <a:rPr lang="vi-VN" sz="3200" dirty="0">
                <a:solidFill>
                  <a:srgbClr val="231F20"/>
                </a:solidFill>
                <a:effectLst/>
                <a:latin typeface="Times New Roman" panose="02020603050405020304" pitchFamily="18" charset="0"/>
                <a:ea typeface="Symbola"/>
                <a:cs typeface="Symbola"/>
              </a:rPr>
              <a:t>bỏ</a:t>
            </a:r>
            <a:r>
              <a:rPr lang="vi-VN" sz="3200" spc="-10" dirty="0">
                <a:solidFill>
                  <a:srgbClr val="231F20"/>
                </a:solidFill>
                <a:effectLst/>
                <a:latin typeface="Times New Roman" panose="02020603050405020304" pitchFamily="18" charset="0"/>
                <a:ea typeface="Symbola"/>
                <a:cs typeface="Symbola"/>
              </a:rPr>
              <a:t> </a:t>
            </a:r>
            <a:r>
              <a:rPr lang="vi-VN" sz="3200" dirty="0">
                <a:solidFill>
                  <a:srgbClr val="231F20"/>
                </a:solidFill>
                <a:effectLst/>
                <a:latin typeface="Times New Roman" panose="02020603050405020304" pitchFamily="18" charset="0"/>
                <a:ea typeface="Symbola"/>
                <a:cs typeface="Symbola"/>
              </a:rPr>
              <a:t>dấu</a:t>
            </a:r>
            <a:r>
              <a:rPr lang="vi-VN" sz="3200" spc="-10" dirty="0">
                <a:solidFill>
                  <a:srgbClr val="231F20"/>
                </a:solidFill>
                <a:effectLst/>
                <a:latin typeface="Times New Roman" panose="02020603050405020304" pitchFamily="18" charset="0"/>
                <a:ea typeface="Symbola"/>
                <a:cs typeface="Symbola"/>
              </a:rPr>
              <a:t> </a:t>
            </a:r>
            <a:r>
              <a:rPr lang="vi-VN" sz="3200" dirty="0">
                <a:solidFill>
                  <a:srgbClr val="231F20"/>
                </a:solidFill>
                <a:effectLst/>
                <a:latin typeface="Times New Roman" panose="02020603050405020304" pitchFamily="18" charset="0"/>
                <a:ea typeface="Symbola"/>
                <a:cs typeface="Symbola"/>
              </a:rPr>
              <a:t>ngoặc</a:t>
            </a:r>
            <a:r>
              <a:rPr lang="vi-VN" sz="3200" spc="-10" dirty="0">
                <a:solidFill>
                  <a:srgbClr val="231F20"/>
                </a:solidFill>
                <a:effectLst/>
                <a:latin typeface="Times New Roman" panose="02020603050405020304" pitchFamily="18" charset="0"/>
                <a:ea typeface="Symbola"/>
                <a:cs typeface="Symbola"/>
              </a:rPr>
              <a:t> </a:t>
            </a:r>
            <a:r>
              <a:rPr lang="vi-VN" sz="3200" dirty="0">
                <a:solidFill>
                  <a:srgbClr val="231F20"/>
                </a:solidFill>
                <a:effectLst/>
                <a:latin typeface="Times New Roman" panose="02020603050405020304" pitchFamily="18" charset="0"/>
                <a:ea typeface="Symbola"/>
                <a:cs typeface="Symbola"/>
              </a:rPr>
              <a:t>kép, dấu</a:t>
            </a:r>
            <a:r>
              <a:rPr lang="vi-VN" sz="3200" spc="-30" dirty="0">
                <a:solidFill>
                  <a:srgbClr val="231F20"/>
                </a:solidFill>
                <a:effectLst/>
                <a:latin typeface="Times New Roman" panose="02020603050405020304" pitchFamily="18" charset="0"/>
                <a:ea typeface="Symbola"/>
                <a:cs typeface="Symbola"/>
              </a:rPr>
              <a:t> </a:t>
            </a:r>
            <a:r>
              <a:rPr lang="vi-VN" sz="3200" dirty="0">
                <a:solidFill>
                  <a:srgbClr val="231F20"/>
                </a:solidFill>
                <a:effectLst/>
                <a:latin typeface="Times New Roman" panose="02020603050405020304" pitchFamily="18" charset="0"/>
                <a:ea typeface="Symbola"/>
                <a:cs typeface="Symbola"/>
              </a:rPr>
              <a:t>hai</a:t>
            </a:r>
            <a:r>
              <a:rPr lang="vi-VN" sz="3200" spc="-30" dirty="0">
                <a:solidFill>
                  <a:srgbClr val="231F20"/>
                </a:solidFill>
                <a:effectLst/>
                <a:latin typeface="Times New Roman" panose="02020603050405020304" pitchFamily="18" charset="0"/>
                <a:ea typeface="Symbola"/>
                <a:cs typeface="Symbola"/>
              </a:rPr>
              <a:t> </a:t>
            </a:r>
            <a:r>
              <a:rPr lang="vi-VN" sz="3200" dirty="0">
                <a:solidFill>
                  <a:srgbClr val="231F20"/>
                </a:solidFill>
                <a:effectLst/>
                <a:latin typeface="Times New Roman" panose="02020603050405020304" pitchFamily="18" charset="0"/>
                <a:ea typeface="Symbola"/>
                <a:cs typeface="Symbola"/>
              </a:rPr>
              <a:t>chấm</a:t>
            </a:r>
            <a:r>
              <a:rPr lang="vi-VN" sz="3200" spc="-35" dirty="0">
                <a:solidFill>
                  <a:srgbClr val="231F20"/>
                </a:solidFill>
                <a:effectLst/>
                <a:latin typeface="Times New Roman" panose="02020603050405020304" pitchFamily="18" charset="0"/>
                <a:ea typeface="Symbola"/>
                <a:cs typeface="Symbola"/>
              </a:rPr>
              <a:t> </a:t>
            </a:r>
            <a:r>
              <a:rPr lang="vi-VN" sz="3200" dirty="0">
                <a:solidFill>
                  <a:srgbClr val="231F20"/>
                </a:solidFill>
                <a:effectLst/>
                <a:latin typeface="Times New Roman" panose="02020603050405020304" pitchFamily="18" charset="0"/>
                <a:ea typeface="Symbola"/>
                <a:cs typeface="Symbola"/>
              </a:rPr>
              <a:t>đánh</a:t>
            </a:r>
            <a:r>
              <a:rPr lang="vi-VN" sz="3200" spc="-30" dirty="0">
                <a:solidFill>
                  <a:srgbClr val="231F20"/>
                </a:solidFill>
                <a:effectLst/>
                <a:latin typeface="Times New Roman" panose="02020603050405020304" pitchFamily="18" charset="0"/>
                <a:ea typeface="Symbola"/>
                <a:cs typeface="Symbola"/>
              </a:rPr>
              <a:t> </a:t>
            </a:r>
            <a:r>
              <a:rPr lang="vi-VN" sz="3200" dirty="0">
                <a:solidFill>
                  <a:srgbClr val="231F20"/>
                </a:solidFill>
                <a:effectLst/>
                <a:latin typeface="Times New Roman" panose="02020603050405020304" pitchFamily="18" charset="0"/>
                <a:ea typeface="Symbola"/>
                <a:cs typeface="Symbola"/>
              </a:rPr>
              <a:t>dấu</a:t>
            </a:r>
            <a:r>
              <a:rPr lang="vi-VN" sz="3200" spc="-30" dirty="0">
                <a:solidFill>
                  <a:srgbClr val="231F20"/>
                </a:solidFill>
                <a:effectLst/>
                <a:latin typeface="Times New Roman" panose="02020603050405020304" pitchFamily="18" charset="0"/>
                <a:ea typeface="Symbola"/>
                <a:cs typeface="Symbola"/>
              </a:rPr>
              <a:t> </a:t>
            </a:r>
            <a:r>
              <a:rPr lang="vi-VN" sz="3200" dirty="0">
                <a:solidFill>
                  <a:srgbClr val="231F20"/>
                </a:solidFill>
                <a:effectLst/>
                <a:latin typeface="Times New Roman" panose="02020603050405020304" pitchFamily="18" charset="0"/>
                <a:ea typeface="Symbola"/>
                <a:cs typeface="Symbola"/>
              </a:rPr>
              <a:t>phần dẫn trực tiếp.</a:t>
            </a:r>
            <a:endParaRPr lang="en-US" sz="3200" dirty="0">
              <a:effectLst/>
              <a:latin typeface="Symbola"/>
              <a:ea typeface="Symbola"/>
              <a:cs typeface="Symbola"/>
            </a:endParaRPr>
          </a:p>
          <a:p>
            <a:r>
              <a:rPr lang="vi-VN" sz="3200" kern="100" spc="-50" dirty="0">
                <a:solidFill>
                  <a:srgbClr val="231F20"/>
                </a:solidFill>
                <a:effectLst/>
                <a:latin typeface="Times New Roman" panose="02020603050405020304" pitchFamily="18" charset="0"/>
                <a:ea typeface="Calibri" panose="020F0502020204030204" pitchFamily="34" charset="0"/>
              </a:rPr>
              <a:t>- </a:t>
            </a:r>
            <a:r>
              <a:rPr lang="en-US" sz="3200" kern="100" spc="-50" dirty="0" err="1">
                <a:solidFill>
                  <a:srgbClr val="231F20"/>
                </a:solidFill>
                <a:effectLst/>
                <a:latin typeface="Times New Roman" panose="02020603050405020304" pitchFamily="18" charset="0"/>
                <a:ea typeface="Calibri" panose="020F0502020204030204" pitchFamily="34" charset="0"/>
              </a:rPr>
              <a:t>Diễn</a:t>
            </a:r>
            <a:r>
              <a:rPr lang="en-US" sz="3200" kern="100" spc="-30" dirty="0">
                <a:solidFill>
                  <a:srgbClr val="231F20"/>
                </a:solidFill>
                <a:effectLst/>
                <a:latin typeface="Times New Roman" panose="02020603050405020304" pitchFamily="18" charset="0"/>
                <a:ea typeface="Calibri" panose="020F0502020204030204" pitchFamily="34" charset="0"/>
              </a:rPr>
              <a:t> </a:t>
            </a:r>
            <a:r>
              <a:rPr lang="en-US" sz="3200" kern="100" spc="-50" dirty="0" err="1">
                <a:solidFill>
                  <a:srgbClr val="231F20"/>
                </a:solidFill>
                <a:effectLst/>
                <a:latin typeface="Times New Roman" panose="02020603050405020304" pitchFamily="18" charset="0"/>
                <a:ea typeface="Calibri" panose="020F0502020204030204" pitchFamily="34" charset="0"/>
              </a:rPr>
              <a:t>đạt</a:t>
            </a:r>
            <a:r>
              <a:rPr lang="en-US" sz="3200" kern="100" spc="-30" dirty="0">
                <a:solidFill>
                  <a:srgbClr val="231F20"/>
                </a:solidFill>
                <a:effectLst/>
                <a:latin typeface="Times New Roman" panose="02020603050405020304" pitchFamily="18" charset="0"/>
                <a:ea typeface="Calibri" panose="020F0502020204030204" pitchFamily="34" charset="0"/>
              </a:rPr>
              <a:t> </a:t>
            </a:r>
            <a:r>
              <a:rPr lang="en-US" sz="3200" kern="100" spc="-50" dirty="0" err="1">
                <a:solidFill>
                  <a:srgbClr val="231F20"/>
                </a:solidFill>
                <a:effectLst/>
                <a:latin typeface="Times New Roman" panose="02020603050405020304" pitchFamily="18" charset="0"/>
                <a:ea typeface="Calibri" panose="020F0502020204030204" pitchFamily="34" charset="0"/>
              </a:rPr>
              <a:t>lại</a:t>
            </a:r>
            <a:r>
              <a:rPr lang="en-US" sz="3200" kern="100" spc="-25" dirty="0">
                <a:solidFill>
                  <a:srgbClr val="231F20"/>
                </a:solidFill>
                <a:effectLst/>
                <a:latin typeface="Times New Roman" panose="02020603050405020304" pitchFamily="18" charset="0"/>
                <a:ea typeface="Calibri" panose="020F0502020204030204" pitchFamily="34" charset="0"/>
              </a:rPr>
              <a:t> </a:t>
            </a:r>
            <a:r>
              <a:rPr lang="en-US" sz="3200" kern="100" spc="-50" dirty="0" err="1">
                <a:solidFill>
                  <a:srgbClr val="231F20"/>
                </a:solidFill>
                <a:effectLst/>
                <a:latin typeface="Times New Roman" panose="02020603050405020304" pitchFamily="18" charset="0"/>
                <a:ea typeface="Calibri" panose="020F0502020204030204" pitchFamily="34" charset="0"/>
              </a:rPr>
              <a:t>nội</a:t>
            </a:r>
            <a:r>
              <a:rPr lang="en-US" sz="3200" kern="100" spc="-30" dirty="0">
                <a:solidFill>
                  <a:srgbClr val="231F20"/>
                </a:solidFill>
                <a:effectLst/>
                <a:latin typeface="Times New Roman" panose="02020603050405020304" pitchFamily="18" charset="0"/>
                <a:ea typeface="Calibri" panose="020F0502020204030204" pitchFamily="34" charset="0"/>
              </a:rPr>
              <a:t> </a:t>
            </a:r>
            <a:r>
              <a:rPr lang="en-US" sz="3200" kern="100" spc="-50" dirty="0">
                <a:solidFill>
                  <a:srgbClr val="231F20"/>
                </a:solidFill>
                <a:effectLst/>
                <a:latin typeface="Times New Roman" panose="02020603050405020304" pitchFamily="18" charset="0"/>
                <a:ea typeface="Calibri" panose="020F0502020204030204" pitchFamily="34" charset="0"/>
              </a:rPr>
              <a:t>dung</a:t>
            </a:r>
            <a:r>
              <a:rPr lang="en-US" sz="3200" kern="100" spc="-30" dirty="0">
                <a:solidFill>
                  <a:srgbClr val="231F20"/>
                </a:solidFill>
                <a:effectLst/>
                <a:latin typeface="Times New Roman" panose="02020603050405020304" pitchFamily="18" charset="0"/>
                <a:ea typeface="Calibri" panose="020F0502020204030204" pitchFamily="34" charset="0"/>
              </a:rPr>
              <a:t> </a:t>
            </a:r>
            <a:r>
              <a:rPr lang="en-US" sz="3200" kern="100" spc="-50" dirty="0" err="1">
                <a:solidFill>
                  <a:srgbClr val="231F20"/>
                </a:solidFill>
                <a:effectLst/>
                <a:latin typeface="Times New Roman" panose="02020603050405020304" pitchFamily="18" charset="0"/>
                <a:ea typeface="Calibri" panose="020F0502020204030204" pitchFamily="34" charset="0"/>
              </a:rPr>
              <a:t>phần</a:t>
            </a:r>
            <a:r>
              <a:rPr lang="en-US" sz="3200" kern="100" spc="-50" dirty="0">
                <a:solidFill>
                  <a:srgbClr val="231F20"/>
                </a:solidFill>
                <a:effectLst/>
                <a:latin typeface="Times New Roman" panose="02020603050405020304" pitchFamily="18" charset="0"/>
                <a:ea typeface="Calibri" panose="020F0502020204030204" pitchFamily="34" charset="0"/>
              </a:rPr>
              <a:t> </a:t>
            </a:r>
            <a:r>
              <a:rPr lang="en-US" sz="3200" kern="100" dirty="0" err="1">
                <a:solidFill>
                  <a:srgbClr val="231F20"/>
                </a:solidFill>
                <a:effectLst/>
                <a:latin typeface="Times New Roman" panose="02020603050405020304" pitchFamily="18" charset="0"/>
                <a:ea typeface="Calibri" panose="020F0502020204030204" pitchFamily="34" charset="0"/>
              </a:rPr>
              <a:t>dẫn</a:t>
            </a:r>
            <a:r>
              <a:rPr lang="en-US" sz="3200" kern="100" spc="-60" dirty="0">
                <a:solidFill>
                  <a:srgbClr val="231F20"/>
                </a:solidFill>
                <a:effectLst/>
                <a:latin typeface="Times New Roman" panose="02020603050405020304" pitchFamily="18" charset="0"/>
                <a:ea typeface="Calibri" panose="020F0502020204030204" pitchFamily="34" charset="0"/>
              </a:rPr>
              <a:t> </a:t>
            </a:r>
            <a:r>
              <a:rPr lang="en-US" sz="3200" kern="100" dirty="0" err="1">
                <a:solidFill>
                  <a:srgbClr val="231F20"/>
                </a:solidFill>
                <a:effectLst/>
                <a:latin typeface="Times New Roman" panose="02020603050405020304" pitchFamily="18" charset="0"/>
                <a:ea typeface="Calibri" panose="020F0502020204030204" pitchFamily="34" charset="0"/>
              </a:rPr>
              <a:t>trực</a:t>
            </a:r>
            <a:r>
              <a:rPr lang="en-US" sz="3200" kern="100" spc="-60" dirty="0">
                <a:solidFill>
                  <a:srgbClr val="231F20"/>
                </a:solidFill>
                <a:effectLst/>
                <a:latin typeface="Times New Roman" panose="02020603050405020304" pitchFamily="18" charset="0"/>
                <a:ea typeface="Calibri" panose="020F0502020204030204" pitchFamily="34" charset="0"/>
              </a:rPr>
              <a:t> </a:t>
            </a:r>
            <a:r>
              <a:rPr lang="en-US" sz="3200" kern="100" dirty="0" err="1">
                <a:solidFill>
                  <a:srgbClr val="231F20"/>
                </a:solidFill>
                <a:effectLst/>
                <a:latin typeface="Times New Roman" panose="02020603050405020304" pitchFamily="18" charset="0"/>
                <a:ea typeface="Calibri" panose="020F0502020204030204" pitchFamily="34" charset="0"/>
              </a:rPr>
              <a:t>tiếp</a:t>
            </a:r>
            <a:r>
              <a:rPr lang="en-US" sz="3200" kern="100" spc="-60" dirty="0">
                <a:solidFill>
                  <a:srgbClr val="231F20"/>
                </a:solidFill>
                <a:effectLst/>
                <a:latin typeface="Times New Roman" panose="02020603050405020304" pitchFamily="18" charset="0"/>
                <a:ea typeface="Calibri" panose="020F0502020204030204" pitchFamily="34" charset="0"/>
              </a:rPr>
              <a:t> </a:t>
            </a:r>
            <a:r>
              <a:rPr lang="en-US" sz="3200" kern="100" dirty="0" err="1">
                <a:solidFill>
                  <a:srgbClr val="231F20"/>
                </a:solidFill>
                <a:effectLst/>
                <a:latin typeface="Times New Roman" panose="02020603050405020304" pitchFamily="18" charset="0"/>
                <a:ea typeface="Calibri" panose="020F0502020204030204" pitchFamily="34" charset="0"/>
              </a:rPr>
              <a:t>sao</a:t>
            </a:r>
            <a:r>
              <a:rPr lang="en-US" sz="3200" kern="100" spc="-60" dirty="0">
                <a:solidFill>
                  <a:srgbClr val="231F20"/>
                </a:solidFill>
                <a:effectLst/>
                <a:latin typeface="Times New Roman" panose="02020603050405020304" pitchFamily="18" charset="0"/>
                <a:ea typeface="Calibri" panose="020F0502020204030204" pitchFamily="34" charset="0"/>
              </a:rPr>
              <a:t> </a:t>
            </a:r>
            <a:r>
              <a:rPr lang="en-US" sz="3200" kern="100" dirty="0" err="1">
                <a:solidFill>
                  <a:srgbClr val="231F20"/>
                </a:solidFill>
                <a:effectLst/>
                <a:latin typeface="Times New Roman" panose="02020603050405020304" pitchFamily="18" charset="0"/>
                <a:ea typeface="Calibri" panose="020F0502020204030204" pitchFamily="34" charset="0"/>
              </a:rPr>
              <a:t>cho</a:t>
            </a:r>
            <a:r>
              <a:rPr lang="en-US" sz="3200" kern="100" spc="-60" dirty="0">
                <a:solidFill>
                  <a:srgbClr val="231F20"/>
                </a:solidFill>
                <a:effectLst/>
                <a:latin typeface="Times New Roman" panose="02020603050405020304" pitchFamily="18" charset="0"/>
                <a:ea typeface="Calibri" panose="020F0502020204030204" pitchFamily="34" charset="0"/>
              </a:rPr>
              <a:t> </a:t>
            </a:r>
            <a:r>
              <a:rPr lang="en-US" sz="3200" kern="100" dirty="0" err="1">
                <a:solidFill>
                  <a:srgbClr val="231F20"/>
                </a:solidFill>
                <a:effectLst/>
                <a:latin typeface="Times New Roman" panose="02020603050405020304" pitchFamily="18" charset="0"/>
                <a:ea typeface="Calibri" panose="020F0502020204030204" pitchFamily="34" charset="0"/>
              </a:rPr>
              <a:t>thích</a:t>
            </a:r>
            <a:r>
              <a:rPr lang="en-US" sz="3200" kern="100" dirty="0">
                <a:solidFill>
                  <a:srgbClr val="231F20"/>
                </a:solidFill>
                <a:effectLst/>
                <a:latin typeface="Times New Roman" panose="02020603050405020304" pitchFamily="18" charset="0"/>
                <a:ea typeface="Calibri" panose="020F0502020204030204" pitchFamily="34" charset="0"/>
              </a:rPr>
              <a:t> </a:t>
            </a:r>
            <a:r>
              <a:rPr lang="en-US" sz="3200" kern="100" spc="-20" dirty="0" err="1">
                <a:solidFill>
                  <a:srgbClr val="231F20"/>
                </a:solidFill>
                <a:effectLst/>
                <a:latin typeface="Times New Roman" panose="02020603050405020304" pitchFamily="18" charset="0"/>
                <a:ea typeface="Calibri" panose="020F0502020204030204" pitchFamily="34" charset="0"/>
              </a:rPr>
              <a:t>hợp</a:t>
            </a:r>
            <a:r>
              <a:rPr lang="en-US" sz="3200" kern="100" spc="-20" dirty="0">
                <a:solidFill>
                  <a:srgbClr val="231F20"/>
                </a:solidFill>
                <a:effectLst/>
                <a:latin typeface="Times New Roman" panose="02020603050405020304" pitchFamily="18" charset="0"/>
                <a:ea typeface="Calibri" panose="020F0502020204030204" pitchFamily="34" charset="0"/>
              </a:rPr>
              <a:t>,</a:t>
            </a:r>
            <a:r>
              <a:rPr lang="en-US" sz="3200" kern="100" spc="-30" dirty="0">
                <a:solidFill>
                  <a:srgbClr val="231F20"/>
                </a:solidFill>
                <a:effectLst/>
                <a:latin typeface="Times New Roman" panose="02020603050405020304" pitchFamily="18" charset="0"/>
                <a:ea typeface="Calibri" panose="020F0502020204030204" pitchFamily="34" charset="0"/>
              </a:rPr>
              <a:t> </a:t>
            </a:r>
            <a:r>
              <a:rPr lang="en-US" sz="3200" kern="100" spc="-20" dirty="0" err="1">
                <a:solidFill>
                  <a:srgbClr val="231F20"/>
                </a:solidFill>
                <a:effectLst/>
                <a:latin typeface="Times New Roman" panose="02020603050405020304" pitchFamily="18" charset="0"/>
                <a:ea typeface="Calibri" panose="020F0502020204030204" pitchFamily="34" charset="0"/>
              </a:rPr>
              <a:t>đảm</a:t>
            </a:r>
            <a:r>
              <a:rPr lang="en-US" sz="3200" kern="100" spc="-25" dirty="0">
                <a:solidFill>
                  <a:srgbClr val="231F20"/>
                </a:solidFill>
                <a:effectLst/>
                <a:latin typeface="Times New Roman" panose="02020603050405020304" pitchFamily="18" charset="0"/>
                <a:ea typeface="Calibri" panose="020F0502020204030204" pitchFamily="34" charset="0"/>
              </a:rPr>
              <a:t> </a:t>
            </a:r>
            <a:r>
              <a:rPr lang="en-US" sz="3200" kern="100" spc="-20" dirty="0" err="1">
                <a:solidFill>
                  <a:srgbClr val="231F20"/>
                </a:solidFill>
                <a:effectLst/>
                <a:latin typeface="Times New Roman" panose="02020603050405020304" pitchFamily="18" charset="0"/>
                <a:ea typeface="Calibri" panose="020F0502020204030204" pitchFamily="34" charset="0"/>
              </a:rPr>
              <a:t>bảo</a:t>
            </a:r>
            <a:r>
              <a:rPr lang="en-US" sz="3200" kern="100" spc="-30" dirty="0">
                <a:solidFill>
                  <a:srgbClr val="231F20"/>
                </a:solidFill>
                <a:effectLst/>
                <a:latin typeface="Times New Roman" panose="02020603050405020304" pitchFamily="18" charset="0"/>
                <a:ea typeface="Calibri" panose="020F0502020204030204" pitchFamily="34" charset="0"/>
              </a:rPr>
              <a:t> </a:t>
            </a:r>
            <a:r>
              <a:rPr lang="en-US" sz="3200" kern="100" spc="-20" dirty="0" err="1">
                <a:solidFill>
                  <a:srgbClr val="231F20"/>
                </a:solidFill>
                <a:effectLst/>
                <a:latin typeface="Times New Roman" panose="02020603050405020304" pitchFamily="18" charset="0"/>
                <a:ea typeface="Calibri" panose="020F0502020204030204" pitchFamily="34" charset="0"/>
              </a:rPr>
              <a:t>trung</a:t>
            </a:r>
            <a:r>
              <a:rPr lang="en-US" sz="3200" kern="100" spc="-25" dirty="0">
                <a:solidFill>
                  <a:srgbClr val="231F20"/>
                </a:solidFill>
                <a:effectLst/>
                <a:latin typeface="Times New Roman" panose="02020603050405020304" pitchFamily="18" charset="0"/>
                <a:ea typeface="Calibri" panose="020F0502020204030204" pitchFamily="34" charset="0"/>
              </a:rPr>
              <a:t> </a:t>
            </a:r>
            <a:r>
              <a:rPr lang="en-US" sz="3200" kern="100" spc="-20" dirty="0" err="1">
                <a:solidFill>
                  <a:srgbClr val="231F20"/>
                </a:solidFill>
                <a:effectLst/>
                <a:latin typeface="Times New Roman" panose="02020603050405020304" pitchFamily="18" charset="0"/>
                <a:ea typeface="Calibri" panose="020F0502020204030204" pitchFamily="34" charset="0"/>
              </a:rPr>
              <a:t>thành</a:t>
            </a:r>
            <a:r>
              <a:rPr lang="en-US" sz="3200" kern="100" spc="-25" dirty="0">
                <a:solidFill>
                  <a:srgbClr val="231F20"/>
                </a:solidFill>
                <a:effectLst/>
                <a:latin typeface="Times New Roman" panose="02020603050405020304" pitchFamily="18" charset="0"/>
                <a:ea typeface="Calibri" panose="020F0502020204030204" pitchFamily="34" charset="0"/>
              </a:rPr>
              <a:t> </a:t>
            </a:r>
            <a:r>
              <a:rPr lang="en-US" sz="3200" kern="100" spc="-20" dirty="0" err="1">
                <a:solidFill>
                  <a:srgbClr val="231F20"/>
                </a:solidFill>
                <a:effectLst/>
                <a:latin typeface="Times New Roman" panose="02020603050405020304" pitchFamily="18" charset="0"/>
                <a:ea typeface="Calibri" panose="020F0502020204030204" pitchFamily="34" charset="0"/>
              </a:rPr>
              <a:t>vớ</a:t>
            </a:r>
            <a:r>
              <a:rPr lang="vi-VN" sz="3200" kern="100" spc="-20" dirty="0">
                <a:solidFill>
                  <a:srgbClr val="231F20"/>
                </a:solidFill>
                <a:effectLst/>
                <a:latin typeface="Times New Roman" panose="02020603050405020304" pitchFamily="18" charset="0"/>
                <a:ea typeface="Calibri" panose="020F0502020204030204" pitchFamily="34" charset="0"/>
              </a:rPr>
              <a:t>i </a:t>
            </a:r>
            <a:r>
              <a:rPr lang="en-US" sz="3200" kern="100" spc="-30" dirty="0">
                <a:solidFill>
                  <a:srgbClr val="231F20"/>
                </a:solidFill>
                <a:effectLst/>
                <a:latin typeface="Times New Roman" panose="02020603050405020304" pitchFamily="18" charset="0"/>
                <a:ea typeface="Calibri" panose="020F0502020204030204" pitchFamily="34" charset="0"/>
              </a:rPr>
              <a:t>ý</a:t>
            </a:r>
            <a:r>
              <a:rPr lang="en-US" sz="3200" kern="100" spc="-55" dirty="0">
                <a:solidFill>
                  <a:srgbClr val="231F20"/>
                </a:solidFill>
                <a:effectLst/>
                <a:latin typeface="Times New Roman" panose="02020603050405020304" pitchFamily="18" charset="0"/>
                <a:ea typeface="Calibri" panose="020F0502020204030204" pitchFamily="34" charset="0"/>
              </a:rPr>
              <a:t> </a:t>
            </a:r>
            <a:r>
              <a:rPr lang="en-US" sz="3200" kern="100" spc="-30" dirty="0" err="1">
                <a:solidFill>
                  <a:srgbClr val="231F20"/>
                </a:solidFill>
                <a:effectLst/>
                <a:latin typeface="Times New Roman" panose="02020603050405020304" pitchFamily="18" charset="0"/>
                <a:ea typeface="Calibri" panose="020F0502020204030204" pitchFamily="34" charset="0"/>
              </a:rPr>
              <a:t>được</a:t>
            </a:r>
            <a:r>
              <a:rPr lang="en-US" sz="3200" kern="100" spc="-55" dirty="0">
                <a:solidFill>
                  <a:srgbClr val="231F20"/>
                </a:solidFill>
                <a:effectLst/>
                <a:latin typeface="Times New Roman" panose="02020603050405020304" pitchFamily="18" charset="0"/>
                <a:ea typeface="Calibri" panose="020F0502020204030204" pitchFamily="34" charset="0"/>
              </a:rPr>
              <a:t> </a:t>
            </a:r>
            <a:r>
              <a:rPr lang="en-US" sz="3200" kern="100" spc="-30" dirty="0" err="1">
                <a:solidFill>
                  <a:srgbClr val="231F20"/>
                </a:solidFill>
                <a:effectLst/>
                <a:latin typeface="Times New Roman" panose="02020603050405020304" pitchFamily="18" charset="0"/>
                <a:ea typeface="Calibri" panose="020F0502020204030204" pitchFamily="34" charset="0"/>
              </a:rPr>
              <a:t>dẫn</a:t>
            </a:r>
            <a:r>
              <a:rPr lang="en-US" sz="3200" kern="100" spc="-55" dirty="0">
                <a:solidFill>
                  <a:srgbClr val="231F20"/>
                </a:solidFill>
                <a:effectLst/>
                <a:latin typeface="Times New Roman" panose="02020603050405020304" pitchFamily="18" charset="0"/>
                <a:ea typeface="Calibri" panose="020F0502020204030204" pitchFamily="34" charset="0"/>
              </a:rPr>
              <a:t> </a:t>
            </a:r>
            <a:r>
              <a:rPr lang="en-US" sz="3200" kern="100" spc="-30" dirty="0" err="1">
                <a:solidFill>
                  <a:srgbClr val="231F20"/>
                </a:solidFill>
                <a:effectLst/>
                <a:latin typeface="Times New Roman" panose="02020603050405020304" pitchFamily="18" charset="0"/>
                <a:ea typeface="Calibri" panose="020F0502020204030204" pitchFamily="34" charset="0"/>
              </a:rPr>
              <a:t>trong</a:t>
            </a:r>
            <a:r>
              <a:rPr lang="en-US" sz="3200" kern="100" spc="-55" dirty="0">
                <a:solidFill>
                  <a:srgbClr val="231F20"/>
                </a:solidFill>
                <a:effectLst/>
                <a:latin typeface="Times New Roman" panose="02020603050405020304" pitchFamily="18" charset="0"/>
                <a:ea typeface="Calibri" panose="020F0502020204030204" pitchFamily="34" charset="0"/>
              </a:rPr>
              <a:t> </a:t>
            </a:r>
            <a:r>
              <a:rPr lang="en-US" sz="3200" kern="100" spc="-30" dirty="0">
                <a:solidFill>
                  <a:srgbClr val="231F20"/>
                </a:solidFill>
                <a:effectLst/>
                <a:latin typeface="Times New Roman" panose="02020603050405020304" pitchFamily="18" charset="0"/>
                <a:ea typeface="Calibri" panose="020F0502020204030204" pitchFamily="34" charset="0"/>
              </a:rPr>
              <a:t>VB</a:t>
            </a:r>
            <a:r>
              <a:rPr lang="en-US" sz="3200" kern="100" spc="-55" dirty="0">
                <a:solidFill>
                  <a:srgbClr val="231F20"/>
                </a:solidFill>
                <a:effectLst/>
                <a:latin typeface="Times New Roman" panose="02020603050405020304" pitchFamily="18" charset="0"/>
                <a:ea typeface="Calibri" panose="020F0502020204030204" pitchFamily="34" charset="0"/>
              </a:rPr>
              <a:t> </a:t>
            </a:r>
            <a:r>
              <a:rPr lang="en-US" sz="3200" kern="100" spc="-30" dirty="0" err="1">
                <a:solidFill>
                  <a:srgbClr val="231F20"/>
                </a:solidFill>
                <a:effectLst/>
                <a:latin typeface="Times New Roman" panose="02020603050405020304" pitchFamily="18" charset="0"/>
                <a:ea typeface="Calibri" panose="020F0502020204030204" pitchFamily="34" charset="0"/>
              </a:rPr>
              <a:t>gốc</a:t>
            </a:r>
            <a:r>
              <a:rPr lang="en-US" sz="3200" kern="100" spc="-30" dirty="0">
                <a:solidFill>
                  <a:srgbClr val="231F20"/>
                </a:solidFill>
                <a:effectLst/>
                <a:latin typeface="Times New Roman" panose="02020603050405020304" pitchFamily="18" charset="0"/>
                <a:ea typeface="Calibri" panose="020F0502020204030204" pitchFamily="34" charset="0"/>
              </a:rPr>
              <a:t>.</a:t>
            </a:r>
            <a:endParaRPr lang="en-US" sz="4000" spc="0" dirty="0">
              <a:effectLst/>
              <a:latin typeface="+mj-lt"/>
              <a:ea typeface="Symbola"/>
              <a:cs typeface="Symbola"/>
            </a:endParaRPr>
          </a:p>
        </p:txBody>
      </p:sp>
    </p:spTree>
    <p:extLst>
      <p:ext uri="{BB962C8B-B14F-4D97-AF65-F5344CB8AC3E}">
        <p14:creationId xmlns:p14="http://schemas.microsoft.com/office/powerpoint/2010/main" val="1895963643"/>
      </p:ext>
    </p:extLst>
  </p:cSld>
  <p:clrMapOvr>
    <a:masterClrMapping/>
  </p:clrMapOvr>
  <p:transition spd="slow" advClick="0" advTm="1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F4B8377A-E306-5058-3032-D93B3833FCA5}"/>
              </a:ext>
            </a:extLst>
          </p:cNvPr>
          <p:cNvSpPr txBox="1">
            <a:spLocks noChangeArrowheads="1"/>
          </p:cNvSpPr>
          <p:nvPr/>
        </p:nvSpPr>
        <p:spPr>
          <a:xfrm>
            <a:off x="2238233" y="2169994"/>
            <a:ext cx="8243247" cy="110645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i="1" dirty="0">
                <a:solidFill>
                  <a:srgbClr val="FF0000"/>
                </a:solidFill>
                <a:effectLst>
                  <a:outerShdw blurRad="38100" dist="38100" dir="2700000" algn="tl">
                    <a:srgbClr val="C0C0C0"/>
                  </a:outerShdw>
                </a:effectLst>
                <a:latin typeface="Times New Roman" pitchFamily="18" charset="0"/>
                <a:cs typeface="Times New Roman" panose="02020603050405020304" pitchFamily="18" charset="0"/>
              </a:rPr>
              <a:t>I</a:t>
            </a:r>
            <a:r>
              <a:rPr lang="vi-VN" sz="5400" b="1" i="1" dirty="0">
                <a:solidFill>
                  <a:srgbClr val="FF0000"/>
                </a:solidFill>
                <a:effectLst>
                  <a:outerShdw blurRad="38100" dist="38100" dir="2700000" algn="tl">
                    <a:srgbClr val="C0C0C0"/>
                  </a:outerShdw>
                </a:effectLst>
                <a:latin typeface="Times New Roman" pitchFamily="18" charset="0"/>
                <a:cs typeface="Times New Roman" panose="02020603050405020304" pitchFamily="18" charset="0"/>
              </a:rPr>
              <a:t>I</a:t>
            </a:r>
            <a:r>
              <a:rPr lang="en-US" sz="5400" b="1" i="1" dirty="0">
                <a:solidFill>
                  <a:srgbClr val="FF0000"/>
                </a:solidFill>
                <a:effectLst>
                  <a:outerShdw blurRad="38100" dist="38100" dir="2700000" algn="tl">
                    <a:srgbClr val="C0C0C0"/>
                  </a:outerShdw>
                </a:effectLst>
                <a:latin typeface="Times New Roman" pitchFamily="18" charset="0"/>
                <a:cs typeface="Times New Roman" panose="02020603050405020304" pitchFamily="18" charset="0"/>
              </a:rPr>
              <a:t>.</a:t>
            </a:r>
            <a:r>
              <a:rPr lang="vi-VN" sz="5400" b="1" i="1" dirty="0">
                <a:solidFill>
                  <a:srgbClr val="FF0000"/>
                </a:solidFill>
                <a:latin typeface="Times New Roman" panose="02020603050405020304" pitchFamily="18" charset="0"/>
                <a:ea typeface="Symbola"/>
                <a:cs typeface="Symbola"/>
              </a:rPr>
              <a:t> </a:t>
            </a:r>
            <a:r>
              <a:rPr lang="en-US" sz="5400" b="1" i="1" dirty="0" err="1" smtClean="0">
                <a:solidFill>
                  <a:srgbClr val="FF0000"/>
                </a:solidFill>
                <a:latin typeface="Times New Roman" panose="02020603050405020304" pitchFamily="18" charset="0"/>
                <a:ea typeface="Symbola"/>
                <a:cs typeface="Symbola"/>
              </a:rPr>
              <a:t>Thực</a:t>
            </a:r>
            <a:r>
              <a:rPr lang="en-US" sz="5400" b="1" i="1" dirty="0" smtClean="0">
                <a:solidFill>
                  <a:srgbClr val="FF0000"/>
                </a:solidFill>
                <a:latin typeface="Times New Roman" panose="02020603050405020304" pitchFamily="18" charset="0"/>
                <a:ea typeface="Symbola"/>
                <a:cs typeface="Symbola"/>
              </a:rPr>
              <a:t> </a:t>
            </a:r>
            <a:r>
              <a:rPr lang="en-US" sz="5400" b="1" i="1" dirty="0" err="1" smtClean="0">
                <a:solidFill>
                  <a:srgbClr val="FF0000"/>
                </a:solidFill>
                <a:latin typeface="Times New Roman" panose="02020603050405020304" pitchFamily="18" charset="0"/>
                <a:ea typeface="Symbola"/>
                <a:cs typeface="Symbola"/>
              </a:rPr>
              <a:t>hành</a:t>
            </a:r>
            <a:r>
              <a:rPr lang="en-US" sz="5400" b="1" i="1" dirty="0" smtClean="0">
                <a:solidFill>
                  <a:srgbClr val="FF0000"/>
                </a:solidFill>
                <a:latin typeface="Times New Roman" panose="02020603050405020304" pitchFamily="18" charset="0"/>
                <a:ea typeface="Symbola"/>
                <a:cs typeface="Symbola"/>
              </a:rPr>
              <a:t> - </a:t>
            </a:r>
            <a:r>
              <a:rPr lang="vi-VN" sz="5400" b="1" i="1" dirty="0" smtClean="0">
                <a:solidFill>
                  <a:srgbClr val="FF0000"/>
                </a:solidFill>
                <a:latin typeface="Times New Roman" panose="02020603050405020304" pitchFamily="18" charset="0"/>
                <a:ea typeface="Symbola"/>
                <a:cs typeface="Symbola"/>
              </a:rPr>
              <a:t>Luyện </a:t>
            </a:r>
            <a:r>
              <a:rPr lang="vi-VN" sz="5400" b="1" i="1" dirty="0">
                <a:solidFill>
                  <a:srgbClr val="FF0000"/>
                </a:solidFill>
                <a:latin typeface="Times New Roman" panose="02020603050405020304" pitchFamily="18" charset="0"/>
                <a:ea typeface="Symbola"/>
                <a:cs typeface="Symbola"/>
              </a:rPr>
              <a:t>tập</a:t>
            </a:r>
            <a:endParaRPr lang="en-US" sz="5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2122619"/>
      </p:ext>
    </p:extLst>
  </p:cSld>
  <p:clrMapOvr>
    <a:masterClrMapping/>
  </p:clrMapOvr>
  <p:transition spd="slow" advClick="0" advTm="1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229AAC-2509-8F8E-D7F1-F5D8AE0CBEB5}"/>
              </a:ext>
            </a:extLst>
          </p:cNvPr>
          <p:cNvSpPr txBox="1"/>
          <p:nvPr/>
        </p:nvSpPr>
        <p:spPr>
          <a:xfrm>
            <a:off x="1063690" y="789188"/>
            <a:ext cx="10440955" cy="4682692"/>
          </a:xfrm>
          <a:prstGeom prst="rect">
            <a:avLst/>
          </a:prstGeom>
          <a:solidFill>
            <a:schemeClr val="bg1"/>
          </a:solidFill>
        </p:spPr>
        <p:txBody>
          <a:bodyPr wrap="square">
            <a:spAutoFit/>
          </a:bodyPr>
          <a:lstStyle/>
          <a:p>
            <a:pPr marL="0" marR="0" algn="just">
              <a:lnSpc>
                <a:spcPct val="107000"/>
              </a:lnSpc>
              <a:spcBef>
                <a:spcPts val="0"/>
              </a:spcBef>
              <a:spcAft>
                <a:spcPts val="800"/>
              </a:spcAft>
            </a:pPr>
            <a:r>
              <a:rPr lang="vi-VN" sz="3200" b="1" kern="100" dirty="0">
                <a:effectLst/>
                <a:latin typeface="Times New Roman" panose="02020603050405020304" pitchFamily="18" charset="0"/>
                <a:ea typeface="Calibri" panose="020F0502020204030204" pitchFamily="34" charset="0"/>
              </a:rPr>
              <a:t>Bài tập 2: </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a. Lời dẫn: “Người ta sinh ra tự do và bình đẳng về quyền lợi và phải luôn được tự do và bình đẳng về quyền lợi”.</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sym typeface="Symbol" panose="05050102010706020507" pitchFamily="18" charset="2"/>
              </a:rPr>
              <a:t></a:t>
            </a:r>
            <a:r>
              <a:rPr lang="vi-VN" sz="3200" kern="100" dirty="0">
                <a:effectLst/>
                <a:latin typeface="Times New Roman" panose="02020603050405020304" pitchFamily="18" charset="0"/>
                <a:ea typeface="Calibri" panose="020F0502020204030204" pitchFamily="34" charset="0"/>
              </a:rPr>
              <a:t> Cách dẫn trực tiếp lời văn (Lời nói viết thành chữ).</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sym typeface="Symbol" panose="05050102010706020507" pitchFamily="18" charset="2"/>
              </a:rPr>
              <a:t></a:t>
            </a:r>
            <a:r>
              <a:rPr lang="vi-VN" sz="3200" kern="100" dirty="0">
                <a:effectLst/>
                <a:latin typeface="Times New Roman" panose="02020603050405020304" pitchFamily="18" charset="0"/>
                <a:ea typeface="Calibri" panose="020F0502020204030204" pitchFamily="34" charset="0"/>
              </a:rPr>
              <a:t> Dấu hiệu: Đặt sau dấu hai chấm và trong dấu ngoặc kép</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sym typeface="Symbol" panose="05050102010706020507" pitchFamily="18" charset="2"/>
              </a:rPr>
              <a:t></a:t>
            </a:r>
            <a:r>
              <a:rPr lang="vi-VN" sz="3200" kern="100" dirty="0">
                <a:effectLst/>
                <a:latin typeface="Times New Roman" panose="02020603050405020304" pitchFamily="18" charset="0"/>
                <a:ea typeface="Calibri" panose="020F0502020204030204" pitchFamily="34" charset="0"/>
              </a:rPr>
              <a:t> Sự phù hợp: Cách dẫn này hoàn toàn đảm bảo sự chính xác khi dẫn từ một văn bản quan trọng (bản “Tuyên ngôn Nhân quyền và Dân quyền của Cách mạng Pháp).</a:t>
            </a:r>
            <a:endParaRPr lang="en-US" sz="3200" kern="1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64625852"/>
      </p:ext>
    </p:extLst>
  </p:cSld>
  <p:clrMapOvr>
    <a:masterClrMapping/>
  </p:clrMapOvr>
  <p:transition spd="slow" advClick="0" advTm="1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229AAC-2509-8F8E-D7F1-F5D8AE0CBEB5}"/>
              </a:ext>
            </a:extLst>
          </p:cNvPr>
          <p:cNvSpPr txBox="1"/>
          <p:nvPr/>
        </p:nvSpPr>
        <p:spPr>
          <a:xfrm>
            <a:off x="1063690" y="789188"/>
            <a:ext cx="10440955" cy="5345309"/>
          </a:xfrm>
          <a:prstGeom prst="rect">
            <a:avLst/>
          </a:prstGeom>
          <a:solidFill>
            <a:schemeClr val="bg1"/>
          </a:solidFill>
        </p:spPr>
        <p:txBody>
          <a:bodyPr wrap="square">
            <a:spAutoFit/>
          </a:bodyPr>
          <a:lstStyle/>
          <a:p>
            <a:pPr marL="0" marR="0" algn="just">
              <a:lnSpc>
                <a:spcPct val="107000"/>
              </a:lnSpc>
              <a:spcBef>
                <a:spcPts val="0"/>
              </a:spcBef>
              <a:spcAft>
                <a:spcPts val="800"/>
              </a:spcAft>
            </a:pPr>
            <a:r>
              <a:rPr lang="vi-VN" sz="4400" b="1" kern="100" dirty="0">
                <a:effectLst/>
                <a:latin typeface="Times New Roman" panose="02020603050405020304" pitchFamily="18" charset="0"/>
                <a:ea typeface="Calibri" panose="020F0502020204030204" pitchFamily="34" charset="0"/>
              </a:rPr>
              <a:t>Bài tập 2: </a:t>
            </a:r>
            <a:endParaRPr lang="en-US" sz="44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2800" kern="100" dirty="0">
                <a:effectLst/>
                <a:latin typeface="Times New Roman" panose="02020603050405020304" pitchFamily="18" charset="0"/>
                <a:ea typeface="Calibri" panose="020F0502020204030204" pitchFamily="34" charset="0"/>
              </a:rPr>
              <a:t>b. Lời dẫn: “hôm Tây vào khủng bố. Chúng nó có bao nhiêu thằng, bao nhiêu Tây, bao nhiêu Việt gian, đi những đường nào, đốt phá những đâu đâu và dân quân, tự vệ làng ông bố trí, cầm cự ra sao, rành rọt, tỉ mỉ như chính ông lão vừa mới dự trận đánh giặc ấy xong thật”.</a:t>
            </a:r>
            <a:endParaRPr lang="en-US" sz="28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2800" kern="100" dirty="0">
                <a:effectLst/>
                <a:latin typeface="Times New Roman" panose="02020603050405020304" pitchFamily="18" charset="0"/>
                <a:ea typeface="Calibri" panose="020F0502020204030204" pitchFamily="34" charset="0"/>
                <a:sym typeface="Symbol" panose="05050102010706020507" pitchFamily="18" charset="2"/>
              </a:rPr>
              <a:t></a:t>
            </a:r>
            <a:r>
              <a:rPr lang="vi-VN" sz="2800" kern="100" dirty="0">
                <a:effectLst/>
                <a:latin typeface="Times New Roman" panose="02020603050405020304" pitchFamily="18" charset="0"/>
                <a:ea typeface="Calibri" panose="020F0502020204030204" pitchFamily="34" charset="0"/>
              </a:rPr>
              <a:t> Cách dẫn gián tiếp lời nói thành tiếng của nhân vật</a:t>
            </a:r>
            <a:endParaRPr lang="en-US" sz="28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2800" kern="100" dirty="0">
                <a:effectLst/>
                <a:latin typeface="Times New Roman" panose="02020603050405020304" pitchFamily="18" charset="0"/>
                <a:ea typeface="Calibri" panose="020F0502020204030204" pitchFamily="34" charset="0"/>
                <a:sym typeface="Symbol" panose="05050102010706020507" pitchFamily="18" charset="2"/>
              </a:rPr>
              <a:t></a:t>
            </a:r>
            <a:r>
              <a:rPr lang="vi-VN" sz="2800" kern="100" dirty="0">
                <a:effectLst/>
                <a:latin typeface="Times New Roman" panose="02020603050405020304" pitchFamily="18" charset="0"/>
                <a:ea typeface="Calibri" panose="020F0502020204030204" pitchFamily="34" charset="0"/>
              </a:rPr>
              <a:t> Dấu hiệu: không đặt sau dấu hai chấm và trong dấu ngoặc kép</a:t>
            </a:r>
            <a:endParaRPr lang="en-US" sz="28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2800" kern="100" dirty="0">
                <a:effectLst/>
                <a:latin typeface="Times New Roman" panose="02020603050405020304" pitchFamily="18" charset="0"/>
                <a:ea typeface="Calibri" panose="020F0502020204030204" pitchFamily="34" charset="0"/>
                <a:sym typeface="Symbol" panose="05050102010706020507" pitchFamily="18" charset="2"/>
              </a:rPr>
              <a:t></a:t>
            </a:r>
            <a:r>
              <a:rPr lang="vi-VN" sz="2800" kern="100" dirty="0">
                <a:effectLst/>
                <a:latin typeface="Times New Roman" panose="02020603050405020304" pitchFamily="18" charset="0"/>
                <a:ea typeface="Calibri" panose="020F0502020204030204" pitchFamily="34" charset="0"/>
              </a:rPr>
              <a:t> Sự phù hợp: Cách dẫn này hoàn toàn phù hợp với mục đích và nội dung của lời dẫn (Chỉ nêu tóm tắt lời kể của ông Hai về các sự việc hôm Tây vào khủng bố làng Chợ Dầu).</a:t>
            </a:r>
            <a:endParaRPr lang="en-US" sz="2800" kern="1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12562003"/>
      </p:ext>
    </p:extLst>
  </p:cSld>
  <p:clrMapOvr>
    <a:masterClrMapping/>
  </p:clrMapOvr>
  <p:transition spd="slow" advClick="0" advTm="100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229AAC-2509-8F8E-D7F1-F5D8AE0CBEB5}"/>
              </a:ext>
            </a:extLst>
          </p:cNvPr>
          <p:cNvSpPr txBox="1"/>
          <p:nvPr/>
        </p:nvSpPr>
        <p:spPr>
          <a:xfrm>
            <a:off x="1063690" y="789188"/>
            <a:ext cx="10440955" cy="4878130"/>
          </a:xfrm>
          <a:prstGeom prst="rect">
            <a:avLst/>
          </a:prstGeom>
          <a:solidFill>
            <a:schemeClr val="bg1"/>
          </a:solidFill>
        </p:spPr>
        <p:txBody>
          <a:bodyPr wrap="square">
            <a:spAutoFit/>
          </a:bodyPr>
          <a:lstStyle/>
          <a:p>
            <a:pPr marL="0" marR="0" algn="just">
              <a:lnSpc>
                <a:spcPct val="107000"/>
              </a:lnSpc>
              <a:spcBef>
                <a:spcPts val="0"/>
              </a:spcBef>
              <a:spcAft>
                <a:spcPts val="800"/>
              </a:spcAft>
            </a:pPr>
            <a:r>
              <a:rPr lang="vi-VN" sz="4800" b="1" kern="100" dirty="0">
                <a:effectLst/>
                <a:latin typeface="Times New Roman" panose="02020603050405020304" pitchFamily="18" charset="0"/>
                <a:ea typeface="Calibri" panose="020F0502020204030204" pitchFamily="34" charset="0"/>
              </a:rPr>
              <a:t>Bài tập 2: </a:t>
            </a:r>
            <a:endParaRPr lang="en-US" sz="48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c. Lời dẫn: “Khách tới bất ngờ, chắc cu cậu chưa kịp quét tước, dọn dẹp, chưa kịp gấp chăn chẳng hạn”.</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sym typeface="Symbol" panose="05050102010706020507" pitchFamily="18" charset="2"/>
              </a:rPr>
              <a:t></a:t>
            </a:r>
            <a:r>
              <a:rPr lang="vi-VN" sz="3200" kern="100" dirty="0">
                <a:effectLst/>
                <a:latin typeface="Times New Roman" panose="02020603050405020304" pitchFamily="18" charset="0"/>
                <a:ea typeface="Calibri" panose="020F0502020204030204" pitchFamily="34" charset="0"/>
              </a:rPr>
              <a:t> Cách dẫn trực tiếp ý nghĩ của nhân vật</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sym typeface="Symbol" panose="05050102010706020507" pitchFamily="18" charset="2"/>
              </a:rPr>
              <a:t></a:t>
            </a:r>
            <a:r>
              <a:rPr lang="vi-VN" sz="3200" kern="100" dirty="0">
                <a:effectLst/>
                <a:latin typeface="Times New Roman" panose="02020603050405020304" pitchFamily="18" charset="0"/>
                <a:ea typeface="Calibri" panose="020F0502020204030204" pitchFamily="34" charset="0"/>
              </a:rPr>
              <a:t> Dấu hiệu: Đặt sau dấu hai chấm và trong dấu ngoặc kép</a:t>
            </a:r>
            <a:endParaRPr lang="en-US" sz="3200" kern="100" dirty="0">
              <a:effectLst/>
              <a:latin typeface="Times New Roman" panose="02020603050405020304" pitchFamily="18" charset="0"/>
              <a:ea typeface="Calibri" panose="020F0502020204030204" pitchFamily="34" charset="0"/>
            </a:endParaRPr>
          </a:p>
          <a:p>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vi-VN" sz="3200" kern="100" dirty="0">
                <a:effectLst/>
                <a:latin typeface="Times New Roman" panose="02020603050405020304" pitchFamily="18" charset="0"/>
                <a:ea typeface="Calibri" panose="020F0502020204030204" pitchFamily="34" charset="0"/>
              </a:rPr>
              <a:t> Sự phù hợp: Cách dẫn này hoàn toàn phù hợp với mục đích và nội dung của lời dẫn (Phản ánh trung thực ý nghĩ nhanh, thoảng qua của nhân vật).</a:t>
            </a:r>
            <a:endParaRPr lang="en-US" sz="4800" kern="1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65965633"/>
      </p:ext>
    </p:extLst>
  </p:cSld>
  <p:clrMapOvr>
    <a:masterClrMapping/>
  </p:clrMapOvr>
  <p:transition spd="slow" advClick="0" advTm="1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229AAC-2509-8F8E-D7F1-F5D8AE0CBEB5}"/>
              </a:ext>
            </a:extLst>
          </p:cNvPr>
          <p:cNvSpPr txBox="1"/>
          <p:nvPr/>
        </p:nvSpPr>
        <p:spPr>
          <a:xfrm>
            <a:off x="1063690" y="789188"/>
            <a:ext cx="10440955" cy="4111382"/>
          </a:xfrm>
          <a:prstGeom prst="rect">
            <a:avLst/>
          </a:prstGeom>
          <a:solidFill>
            <a:schemeClr val="bg1"/>
          </a:solidFill>
        </p:spPr>
        <p:txBody>
          <a:bodyPr wrap="square">
            <a:spAutoFit/>
          </a:bodyPr>
          <a:lstStyle/>
          <a:p>
            <a:pPr marL="0" marR="0" algn="just">
              <a:lnSpc>
                <a:spcPct val="107000"/>
              </a:lnSpc>
              <a:spcBef>
                <a:spcPts val="0"/>
              </a:spcBef>
              <a:spcAft>
                <a:spcPts val="800"/>
              </a:spcAft>
            </a:pPr>
            <a:r>
              <a:rPr lang="vi-VN" sz="4800" b="1" kern="100" dirty="0">
                <a:effectLst/>
                <a:latin typeface="Times New Roman" panose="02020603050405020304" pitchFamily="18" charset="0"/>
                <a:ea typeface="Calibri" panose="020F0502020204030204" pitchFamily="34" charset="0"/>
              </a:rPr>
              <a:t>Bài tập 3: </a:t>
            </a:r>
            <a:endParaRPr lang="en-US" sz="48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a. Hôm sau, Linh Phi lấy một cái túi bằng lụa tía, đựng mười hạt minh châu, sai sứ giả Xích Hỗn đưa Phan ra khỏi nước. Vũ Nương nhân đó cũng đưa một chiếc hoa vàng mà dặn nói hộ với chàng Trương, nếu còn nhớ chút tình xưa nghĩa cũ, xin lập một đàn giải oan ở bến sông, đốt cây đèn thần chiếu xuống nước, Vũ Nương sẽ trở về. </a:t>
            </a:r>
            <a:endParaRPr lang="en-US" sz="3200" kern="1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57811898"/>
      </p:ext>
    </p:extLst>
  </p:cSld>
  <p:clrMapOvr>
    <a:masterClrMapping/>
  </p:clrMapOvr>
  <p:transition spd="slow" advClick="0" advTm="1000">
    <p:push dir="u"/>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1260</TotalTime>
  <Words>773</Words>
  <Application>Microsoft Office PowerPoint</Application>
  <PresentationFormat>Widescreen</PresentationFormat>
  <Paragraphs>42</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等线</vt:lpstr>
      <vt:lpstr>等线 Light</vt:lpstr>
      <vt:lpstr>Symbol</vt:lpstr>
      <vt:lpstr>Symbola</vt:lpstr>
      <vt:lpstr>Times New Roman</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Nguyễn Thùy</cp:lastModifiedBy>
  <cp:revision>242</cp:revision>
  <dcterms:created xsi:type="dcterms:W3CDTF">2018-02-23T07:21:57Z</dcterms:created>
  <dcterms:modified xsi:type="dcterms:W3CDTF">2024-12-03T15:01:18Z</dcterms:modified>
</cp:coreProperties>
</file>