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15" r:id="rId1"/>
  </p:sldMasterIdLst>
  <p:notesMasterIdLst>
    <p:notesMasterId r:id="rId15"/>
  </p:notesMasterIdLst>
  <p:sldIdLst>
    <p:sldId id="389" r:id="rId2"/>
    <p:sldId id="390" r:id="rId3"/>
    <p:sldId id="372" r:id="rId4"/>
    <p:sldId id="373" r:id="rId5"/>
    <p:sldId id="374" r:id="rId6"/>
    <p:sldId id="378" r:id="rId7"/>
    <p:sldId id="379" r:id="rId8"/>
    <p:sldId id="380" r:id="rId9"/>
    <p:sldId id="385" r:id="rId10"/>
    <p:sldId id="383" r:id="rId11"/>
    <p:sldId id="384" r:id="rId12"/>
    <p:sldId id="386" r:id="rId13"/>
    <p:sldId id="387" r:id="rId14"/>
  </p:sldIdLst>
  <p:sldSz cx="9144000" cy="5143500" type="screen16x9"/>
  <p:notesSz cx="6858000" cy="9144000"/>
  <p:embeddedFontLst>
    <p:embeddedFont>
      <p:font typeface="#9Slide07 Baloo Tamma" panose="020B0604020202020204" charset="0"/>
      <p:regular r:id="rId16"/>
    </p:embeddedFont>
    <p:embeddedFont>
      <p:font typeface="#9Slide05 SVNHollie Script Pro" panose="020B0604020202020204" charset="0"/>
      <p:regular r:id="rId17"/>
    </p:embeddedFont>
    <p:embeddedFont>
      <p:font typeface="#9Slide06 SVNFresh Script" panose="020B0604020202020204" charset="0"/>
      <p:regular r:id="rId18"/>
    </p:embeddedFont>
    <p:embeddedFont>
      <p:font typeface="#9Slide04 Rokkitt Medium" panose="020B0604020202020204" charset="0"/>
      <p:regular r:id="rId19"/>
    </p:embeddedFont>
    <p:embeddedFont>
      <p:font typeface="Calibri" panose="020F0502020204030204" pitchFamily="34" charset="0"/>
      <p:regular r:id="rId20"/>
      <p:bold r:id="rId21"/>
      <p:italic r:id="rId22"/>
      <p:boldItalic r:id="rId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DCDA487-4273-467D-A875-C8748591B622}">
  <a:tblStyle styleId="{3DCDA487-4273-467D-A875-C8748591B62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6" d="100"/>
          <a:sy n="86" d="100"/>
        </p:scale>
        <p:origin x="852" y="-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93632510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77788" y="739775"/>
            <a:ext cx="6580187" cy="3702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8D23A114-8188-487A-BEC2-CF56C72ADED8}" type="slidenum">
              <a:rPr lang="en-US"/>
              <a:pPr fontAlgn="base">
                <a:spcBef>
                  <a:spcPct val="0"/>
                </a:spcBef>
                <a:spcAft>
                  <a:spcPct val="0"/>
                </a:spcAft>
              </a:pPr>
              <a:t>1</a:t>
            </a:fld>
            <a:endParaRPr lang="en-US"/>
          </a:p>
        </p:txBody>
      </p:sp>
    </p:spTree>
    <p:extLst>
      <p:ext uri="{BB962C8B-B14F-4D97-AF65-F5344CB8AC3E}">
        <p14:creationId xmlns:p14="http://schemas.microsoft.com/office/powerpoint/2010/main" val="27402619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D95588-F58C-4EBF-9666-C9C0959B3A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2228767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D95588-F58C-4EBF-9666-C9C0959B3A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293122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D95588-F58C-4EBF-9666-C9C0959B3A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334847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77788" y="739775"/>
            <a:ext cx="6580187" cy="3702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8D23A114-8188-487A-BEC2-CF56C72ADED8}" type="slidenum">
              <a:rPr lang="en-US"/>
              <a:pPr fontAlgn="base">
                <a:spcBef>
                  <a:spcPct val="0"/>
                </a:spcBef>
                <a:spcAft>
                  <a:spcPct val="0"/>
                </a:spcAft>
              </a:pPr>
              <a:t>2</a:t>
            </a:fld>
            <a:endParaRPr lang="en-US"/>
          </a:p>
        </p:txBody>
      </p:sp>
    </p:spTree>
    <p:extLst>
      <p:ext uri="{BB962C8B-B14F-4D97-AF65-F5344CB8AC3E}">
        <p14:creationId xmlns:p14="http://schemas.microsoft.com/office/powerpoint/2010/main" val="28310281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D95588-F58C-4EBF-9666-C9C0959B3A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869116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D95588-F58C-4EBF-9666-C9C0959B3A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8254317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D95588-F58C-4EBF-9666-C9C0959B3A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7872017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D95588-F58C-4EBF-9666-C9C0959B3A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8793128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D95588-F58C-4EBF-9666-C9C0959B3A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7879402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 – 2; b – 3; c – 4; d – 1 </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D95588-F58C-4EBF-9666-C9C0959B3A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7534899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D95588-F58C-4EBF-9666-C9C0959B3A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3281749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10/8/2024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125517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10/8/2024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1255380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10/8/2024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3311768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10/8/2024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113065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10/8/2024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177479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10/8/2024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5546019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10/8/2024</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770381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10/8/2024</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5640342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10/8/2024</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8069529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10/8/2024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5551912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10/8/2024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2215069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5000"/>
            <a:lum/>
          </a:blip>
          <a:srcRect/>
          <a:stretch>
            <a:fillRect l="-18000" r="-18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10/8/2024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247090231"/>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Ti&#7871;ng%20Vi&#7879;t.wmv" TargetMode="External"/><Relationship Id="rId5" Type="http://schemas.openxmlformats.org/officeDocument/2006/relationships/image" Target="../media/image2.png"/><Relationship Id="rId10"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2.png"/><Relationship Id="rId4" Type="http://schemas.openxmlformats.org/officeDocument/2006/relationships/image" Target="../media/image18.sv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4.sv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7" Type="http://schemas.microsoft.com/office/2007/relationships/hdphoto" Target="../media/hdphoto1.wdp"/><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8.svg"/></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Ti&#7871;ng%20Vi&#7879;t.wmv" TargetMode="External"/><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6.svg"/><Relationship Id="rId5" Type="http://schemas.openxmlformats.org/officeDocument/2006/relationships/image" Target="../media/image10.png"/><Relationship Id="rId10" Type="http://schemas.openxmlformats.org/officeDocument/2006/relationships/image" Target="../media/image13.png"/><Relationship Id="rId4" Type="http://schemas.openxmlformats.org/officeDocument/2006/relationships/image" Target="../media/image11.svg"/><Relationship Id="rId9" Type="http://schemas.openxmlformats.org/officeDocument/2006/relationships/image" Target="../media/image14.svg"/></Relationships>
</file>

<file path=ppt/slides/_rels/slide4.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5.png"/><Relationship Id="rId4" Type="http://schemas.openxmlformats.org/officeDocument/2006/relationships/image" Target="../media/image18.sv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8.svg"/></Relationships>
</file>

<file path=ppt/slides/_rels/slide6.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3.png"/><Relationship Id="rId12" Type="http://schemas.openxmlformats.org/officeDocument/2006/relationships/image" Target="../media/image26.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5.png"/><Relationship Id="rId4" Type="http://schemas.openxmlformats.org/officeDocument/2006/relationships/image" Target="../media/image18.sv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图片 27">
            <a:extLst>
              <a:ext uri="{FF2B5EF4-FFF2-40B4-BE49-F238E27FC236}">
                <a16:creationId xmlns:a16="http://schemas.microsoft.com/office/drawing/2014/main" id="{15B7276F-3EB7-427F-9857-B7AFA782D1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14577" y="846143"/>
            <a:ext cx="4844561" cy="4038790"/>
          </a:xfrm>
          <a:prstGeom prst="rect">
            <a:avLst/>
          </a:prstGeom>
        </p:spPr>
      </p:pic>
      <p:sp>
        <p:nvSpPr>
          <p:cNvPr id="2" name="Rectangle: Rounded Corners 1"/>
          <p:cNvSpPr/>
          <p:nvPr/>
        </p:nvSpPr>
        <p:spPr>
          <a:xfrm>
            <a:off x="1143000" y="57150"/>
            <a:ext cx="6800850" cy="5029200"/>
          </a:xfrm>
          <a:prstGeom prst="roundRect">
            <a:avLst/>
          </a:prstGeom>
          <a:solidFill>
            <a:schemeClr val="accent2">
              <a:lumMod val="20000"/>
              <a:lumOff val="80000"/>
              <a:alpha val="37000"/>
            </a:schemeClr>
          </a:solidFill>
          <a:ln w="28575">
            <a:solidFill>
              <a:srgbClr val="9AC47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solidFill>
                <a:srgbClr val="6E9533"/>
              </a:solidFill>
            </a:endParaRPr>
          </a:p>
        </p:txBody>
      </p:sp>
      <p:sp>
        <p:nvSpPr>
          <p:cNvPr id="84" name="Rounded Rectangle 83">
            <a:hlinkClick r:id="rId6" action="ppaction://hlinkfile"/>
          </p:cNvPr>
          <p:cNvSpPr/>
          <p:nvPr/>
        </p:nvSpPr>
        <p:spPr>
          <a:xfrm>
            <a:off x="2278907" y="257175"/>
            <a:ext cx="4548272" cy="485775"/>
          </a:xfrm>
          <a:prstGeom prst="roundRect">
            <a:avLst/>
          </a:prstGeom>
          <a:solidFill>
            <a:srgbClr val="00B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FF00"/>
                </a:solidFill>
                <a:latin typeface="Times New Roman" pitchFamily="18" charset="0"/>
                <a:cs typeface="Times New Roman" pitchFamily="18" charset="0"/>
              </a:rPr>
              <a:t>TRÒ CHƠI Ô CHỮ</a:t>
            </a:r>
          </a:p>
        </p:txBody>
      </p:sp>
      <p:pic>
        <p:nvPicPr>
          <p:cNvPr id="83" name="图片 2">
            <a:extLst>
              <a:ext uri="{FF2B5EF4-FFF2-40B4-BE49-F238E27FC236}">
                <a16:creationId xmlns:a16="http://schemas.microsoft.com/office/drawing/2014/main" id="{6A00613F-C1A2-4D38-9CD9-8CE0500615A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3698" t="4820" r="34641" b="9893"/>
          <a:stretch/>
        </p:blipFill>
        <p:spPr>
          <a:xfrm>
            <a:off x="7982520" y="1657352"/>
            <a:ext cx="1112590" cy="3349261"/>
          </a:xfrm>
          <a:prstGeom prst="rect">
            <a:avLst/>
          </a:prstGeom>
        </p:spPr>
      </p:pic>
      <p:pic>
        <p:nvPicPr>
          <p:cNvPr id="85" name="图片 120">
            <a:extLst>
              <a:ext uri="{FF2B5EF4-FFF2-40B4-BE49-F238E27FC236}">
                <a16:creationId xmlns:a16="http://schemas.microsoft.com/office/drawing/2014/main" id="{1106614D-BC40-42A4-8CF8-EC78E2E0100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5000" r="13576"/>
          <a:stretch/>
        </p:blipFill>
        <p:spPr>
          <a:xfrm>
            <a:off x="-226599" y="1485895"/>
            <a:ext cx="2246631" cy="3657605"/>
          </a:xfrm>
          <a:prstGeom prst="rect">
            <a:avLst/>
          </a:prstGeom>
        </p:spPr>
      </p:pic>
      <p:pic>
        <p:nvPicPr>
          <p:cNvPr id="3" name="Đồng hồ đếm ngược 2 phút - 2 Minutes countdown">
            <a:hlinkClick r:id="" action="ppaction://media"/>
            <a:extLst>
              <a:ext uri="{FF2B5EF4-FFF2-40B4-BE49-F238E27FC236}">
                <a16:creationId xmlns:a16="http://schemas.microsoft.com/office/drawing/2014/main" id="{ECB745A9-1418-4768-8567-BBD96CC30640}"/>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6842352" y="644725"/>
            <a:ext cx="965707" cy="543210"/>
          </a:xfrm>
          <a:prstGeom prst="rect">
            <a:avLst/>
          </a:prstGeom>
        </p:spPr>
      </p:pic>
      <p:sp>
        <p:nvSpPr>
          <p:cNvPr id="4" name="TextBox 3">
            <a:extLst>
              <a:ext uri="{FF2B5EF4-FFF2-40B4-BE49-F238E27FC236}">
                <a16:creationId xmlns:a16="http://schemas.microsoft.com/office/drawing/2014/main" id="{1AF556E5-CB90-4A48-BE3A-AAA8FB6137C7}"/>
              </a:ext>
            </a:extLst>
          </p:cNvPr>
          <p:cNvSpPr txBox="1"/>
          <p:nvPr/>
        </p:nvSpPr>
        <p:spPr>
          <a:xfrm>
            <a:off x="2275908" y="826754"/>
            <a:ext cx="4566445" cy="738664"/>
          </a:xfrm>
          <a:prstGeom prst="rect">
            <a:avLst/>
          </a:prstGeom>
          <a:solidFill>
            <a:schemeClr val="bg1"/>
          </a:solidFill>
        </p:spPr>
        <p:txBody>
          <a:bodyPr wrap="square" rtlCol="0">
            <a:spAutoFit/>
          </a:bodyPr>
          <a:lstStyle/>
          <a:p>
            <a:r>
              <a:rPr lang="en-US" sz="2100" dirty="0" err="1">
                <a:latin typeface="Times New Roman" panose="02020603050405020304" pitchFamily="18" charset="0"/>
                <a:cs typeface="Times New Roman" panose="02020603050405020304" pitchFamily="18" charset="0"/>
              </a:rPr>
              <a:t>Tìm</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tên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các</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bài</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thơ</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cổ</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truyện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thơ</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nôm</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có</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trong</a:t>
            </a:r>
            <a:r>
              <a:rPr lang="en-US" sz="2100" dirty="0">
                <a:latin typeface="Times New Roman" panose="02020603050405020304" pitchFamily="18" charset="0"/>
                <a:cs typeface="Times New Roman" panose="02020603050405020304" pitchFamily="18" charset="0"/>
              </a:rPr>
              <a:t> ô </a:t>
            </a:r>
            <a:r>
              <a:rPr lang="en-US" sz="2100" dirty="0" err="1">
                <a:latin typeface="Times New Roman" panose="02020603050405020304" pitchFamily="18" charset="0"/>
                <a:cs typeface="Times New Roman" panose="02020603050405020304" pitchFamily="18" charset="0"/>
              </a:rPr>
              <a:t>chữ</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sau</a:t>
            </a:r>
            <a:r>
              <a:rPr lang="en-US" sz="2100" dirty="0">
                <a:latin typeface="Times New Roman" panose="02020603050405020304" pitchFamily="18" charset="0"/>
                <a:cs typeface="Times New Roman" panose="02020603050405020304" pitchFamily="18" charset="0"/>
              </a:rPr>
              <a:t>:</a:t>
            </a:r>
          </a:p>
        </p:txBody>
      </p:sp>
      <p:pic>
        <p:nvPicPr>
          <p:cNvPr id="7" name="Picture 6">
            <a:extLst>
              <a:ext uri="{FF2B5EF4-FFF2-40B4-BE49-F238E27FC236}">
                <a16:creationId xmlns:a16="http://schemas.microsoft.com/office/drawing/2014/main" id="{0F0D8107-62BF-40FC-A7F5-F023D5459893}"/>
              </a:ext>
            </a:extLst>
          </p:cNvPr>
          <p:cNvPicPr>
            <a:picLocks noChangeAspect="1"/>
          </p:cNvPicPr>
          <p:nvPr/>
        </p:nvPicPr>
        <p:blipFill>
          <a:blip r:embed="rId10"/>
          <a:stretch>
            <a:fillRect/>
          </a:stretch>
        </p:blipFill>
        <p:spPr>
          <a:xfrm>
            <a:off x="2798811" y="1512554"/>
            <a:ext cx="3273216" cy="3238986"/>
          </a:xfrm>
          <a:prstGeom prst="rect">
            <a:avLst/>
          </a:prstGeom>
        </p:spPr>
      </p:pic>
    </p:spTree>
    <p:extLst>
      <p:ext uri="{BB962C8B-B14F-4D97-AF65-F5344CB8AC3E}">
        <p14:creationId xmlns:p14="http://schemas.microsoft.com/office/powerpoint/2010/main" val="2557533452"/>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1000"/>
                                        <p:tgtEl>
                                          <p:spTgt spid="82"/>
                                        </p:tgtEl>
                                      </p:cBhvr>
                                    </p:animEffect>
                                    <p:anim calcmode="lin" valueType="num">
                                      <p:cBhvr>
                                        <p:cTn id="8" dur="1000" fill="hold"/>
                                        <p:tgtEl>
                                          <p:spTgt spid="82"/>
                                        </p:tgtEl>
                                        <p:attrNameLst>
                                          <p:attrName>ppt_x</p:attrName>
                                        </p:attrNameLst>
                                      </p:cBhvr>
                                      <p:tavLst>
                                        <p:tav tm="0">
                                          <p:val>
                                            <p:strVal val="#ppt_x"/>
                                          </p:val>
                                        </p:tav>
                                        <p:tav tm="100000">
                                          <p:val>
                                            <p:strVal val="#ppt_x"/>
                                          </p:val>
                                        </p:tav>
                                      </p:tavLst>
                                    </p:anim>
                                    <p:anim calcmode="lin" valueType="num">
                                      <p:cBhvr>
                                        <p:cTn id="9" dur="1000" fill="hold"/>
                                        <p:tgtEl>
                                          <p:spTgt spid="8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00"/>
                                  </p:stCondLst>
                                  <p:childTnLst>
                                    <p:set>
                                      <p:cBhvr>
                                        <p:cTn id="11" dur="1" fill="hold">
                                          <p:stCondLst>
                                            <p:cond delay="0"/>
                                          </p:stCondLst>
                                        </p:cTn>
                                        <p:tgtEl>
                                          <p:spTgt spid="83"/>
                                        </p:tgtEl>
                                        <p:attrNameLst>
                                          <p:attrName>style.visibility</p:attrName>
                                        </p:attrNameLst>
                                      </p:cBhvr>
                                      <p:to>
                                        <p:strVal val="visible"/>
                                      </p:to>
                                    </p:set>
                                    <p:animEffect transition="in" filter="fade">
                                      <p:cBhvr>
                                        <p:cTn id="12" dur="1000"/>
                                        <p:tgtEl>
                                          <p:spTgt spid="83"/>
                                        </p:tgtEl>
                                      </p:cBhvr>
                                    </p:animEffect>
                                    <p:anim calcmode="lin" valueType="num">
                                      <p:cBhvr>
                                        <p:cTn id="13" dur="1000" fill="hold"/>
                                        <p:tgtEl>
                                          <p:spTgt spid="83"/>
                                        </p:tgtEl>
                                        <p:attrNameLst>
                                          <p:attrName>ppt_x</p:attrName>
                                        </p:attrNameLst>
                                      </p:cBhvr>
                                      <p:tavLst>
                                        <p:tav tm="0">
                                          <p:val>
                                            <p:strVal val="#ppt_x"/>
                                          </p:val>
                                        </p:tav>
                                        <p:tav tm="100000">
                                          <p:val>
                                            <p:strVal val="#ppt_x"/>
                                          </p:val>
                                        </p:tav>
                                      </p:tavLst>
                                    </p:anim>
                                    <p:anim calcmode="lin" valueType="num">
                                      <p:cBhvr>
                                        <p:cTn id="14" dur="1000" fill="hold"/>
                                        <p:tgtEl>
                                          <p:spTgt spid="8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200"/>
                                  </p:stCondLst>
                                  <p:childTnLst>
                                    <p:set>
                                      <p:cBhvr>
                                        <p:cTn id="16" dur="1" fill="hold">
                                          <p:stCondLst>
                                            <p:cond delay="0"/>
                                          </p:stCondLst>
                                        </p:cTn>
                                        <p:tgtEl>
                                          <p:spTgt spid="85"/>
                                        </p:tgtEl>
                                        <p:attrNameLst>
                                          <p:attrName>style.visibility</p:attrName>
                                        </p:attrNameLst>
                                      </p:cBhvr>
                                      <p:to>
                                        <p:strVal val="visible"/>
                                      </p:to>
                                    </p:set>
                                    <p:animEffect transition="in" filter="fade">
                                      <p:cBhvr>
                                        <p:cTn id="17" dur="1000"/>
                                        <p:tgtEl>
                                          <p:spTgt spid="85"/>
                                        </p:tgtEl>
                                      </p:cBhvr>
                                    </p:animEffect>
                                    <p:anim calcmode="lin" valueType="num">
                                      <p:cBhvr>
                                        <p:cTn id="18" dur="1000" fill="hold"/>
                                        <p:tgtEl>
                                          <p:spTgt spid="85"/>
                                        </p:tgtEl>
                                        <p:attrNameLst>
                                          <p:attrName>ppt_x</p:attrName>
                                        </p:attrNameLst>
                                      </p:cBhvr>
                                      <p:tavLst>
                                        <p:tav tm="0">
                                          <p:val>
                                            <p:strVal val="#ppt_x"/>
                                          </p:val>
                                        </p:tav>
                                        <p:tav tm="100000">
                                          <p:val>
                                            <p:strVal val="#ppt_x"/>
                                          </p:val>
                                        </p:tav>
                                      </p:tavLst>
                                    </p:anim>
                                    <p:anim calcmode="lin" valueType="num">
                                      <p:cBhvr>
                                        <p:cTn id="19" dur="1000" fill="hold"/>
                                        <p:tgtEl>
                                          <p:spTgt spid="8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13116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fill="hold" display="0">
                  <p:stCondLst>
                    <p:cond delay="indefinite"/>
                  </p:stCondLst>
                </p:cTn>
                <p:tgtEl>
                  <p:spTgt spid="3"/>
                </p:tgtEl>
              </p:cMediaNode>
            </p:video>
            <p:seq concurrent="1" nextAc="seek">
              <p:cTn id="30" restart="whenNotActive" fill="hold" evtFilter="cancelBubble" nodeType="interactiveSeq">
                <p:stCondLst>
                  <p:cond evt="onClick" delay="0">
                    <p:tgtEl>
                      <p:spTgt spid="3"/>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16A30269-6F78-3A06-4D25-B9159AA07149}"/>
              </a:ext>
            </a:extLst>
          </p:cNvPr>
          <p:cNvSpPr/>
          <p:nvPr/>
        </p:nvSpPr>
        <p:spPr>
          <a:xfrm>
            <a:off x="0" y="3750160"/>
            <a:ext cx="9399846" cy="3913754"/>
          </a:xfrm>
          <a:custGeom>
            <a:avLst/>
            <a:gdLst/>
            <a:ahLst/>
            <a:cxnLst/>
            <a:rect l="l" t="t" r="r" b="b"/>
            <a:pathLst>
              <a:path w="18799692" h="7827508">
                <a:moveTo>
                  <a:pt x="0" y="0"/>
                </a:moveTo>
                <a:lnTo>
                  <a:pt x="18799692" y="0"/>
                </a:lnTo>
                <a:lnTo>
                  <a:pt x="18799692" y="7827508"/>
                </a:lnTo>
                <a:lnTo>
                  <a:pt x="0" y="782750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8" name="Freeform 6">
            <a:extLst>
              <a:ext uri="{FF2B5EF4-FFF2-40B4-BE49-F238E27FC236}">
                <a16:creationId xmlns:a16="http://schemas.microsoft.com/office/drawing/2014/main" id="{9E5D4F4C-8A3A-228E-46EC-8B4FE4DA814E}"/>
              </a:ext>
            </a:extLst>
          </p:cNvPr>
          <p:cNvSpPr/>
          <p:nvPr/>
        </p:nvSpPr>
        <p:spPr>
          <a:xfrm>
            <a:off x="8575656" y="381546"/>
            <a:ext cx="1911978" cy="1892859"/>
          </a:xfrm>
          <a:custGeom>
            <a:avLst/>
            <a:gdLst/>
            <a:ahLst/>
            <a:cxnLst/>
            <a:rect l="l" t="t" r="r" b="b"/>
            <a:pathLst>
              <a:path w="3823956" h="3785717">
                <a:moveTo>
                  <a:pt x="0" y="0"/>
                </a:moveTo>
                <a:lnTo>
                  <a:pt x="3823957" y="0"/>
                </a:lnTo>
                <a:lnTo>
                  <a:pt x="3823957" y="3785717"/>
                </a:lnTo>
                <a:lnTo>
                  <a:pt x="0" y="378571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9" name="Rectangle 8"/>
          <p:cNvSpPr/>
          <p:nvPr/>
        </p:nvSpPr>
        <p:spPr>
          <a:xfrm>
            <a:off x="1889303" y="196110"/>
            <a:ext cx="7761767" cy="830997"/>
          </a:xfrm>
          <a:prstGeom prst="rect">
            <a:avLst/>
          </a:prstGeom>
        </p:spPr>
        <p:txBody>
          <a:bodyPr wrap="square">
            <a:spAutoFit/>
          </a:bodyPr>
          <a:lstStyle/>
          <a:p>
            <a:pPr algn="just"/>
            <a:r>
              <a:rPr lang="vi-VN" sz="2400" dirty="0">
                <a:latin typeface="+mj-lt"/>
              </a:rPr>
              <a:t>a</a:t>
            </a:r>
            <a:r>
              <a:rPr lang="en-US" sz="2400" dirty="0">
                <a:latin typeface="+mj-lt"/>
              </a:rPr>
              <a:t>.</a:t>
            </a:r>
            <a:r>
              <a:rPr lang="vi-VN" sz="2400" dirty="0">
                <a:latin typeface="+mj-lt"/>
              </a:rPr>
              <a:t> </a:t>
            </a:r>
            <a:r>
              <a:rPr lang="vi-VN" sz="2400" i="1" dirty="0">
                <a:latin typeface="+mj-lt"/>
              </a:rPr>
              <a:t>Trải qua một cuộc </a:t>
            </a:r>
            <a:r>
              <a:rPr lang="vi-VN" sz="2400" b="1" i="1" dirty="0">
                <a:latin typeface="+mj-lt"/>
              </a:rPr>
              <a:t>bể dâu</a:t>
            </a:r>
            <a:endParaRPr lang="vi-VN" sz="2400" i="1" dirty="0">
              <a:latin typeface="+mj-lt"/>
            </a:endParaRPr>
          </a:p>
          <a:p>
            <a:pPr algn="just"/>
            <a:r>
              <a:rPr lang="vi-VN" sz="2400" i="1" dirty="0">
                <a:latin typeface="+mj-lt"/>
              </a:rPr>
              <a:t>Những điều trông thấy mà đau đớn lòng.</a:t>
            </a:r>
          </a:p>
        </p:txBody>
      </p:sp>
      <p:sp>
        <p:nvSpPr>
          <p:cNvPr id="10" name="Rectangle 9"/>
          <p:cNvSpPr/>
          <p:nvPr/>
        </p:nvSpPr>
        <p:spPr>
          <a:xfrm>
            <a:off x="819039" y="1027107"/>
            <a:ext cx="7761767" cy="4154984"/>
          </a:xfrm>
          <a:prstGeom prst="rect">
            <a:avLst/>
          </a:prstGeom>
          <a:solidFill>
            <a:schemeClr val="bg1"/>
          </a:solidFill>
        </p:spPr>
        <p:txBody>
          <a:bodyPr wrap="square">
            <a:spAutoFit/>
          </a:bodyPr>
          <a:lstStyle/>
          <a:p>
            <a:pPr algn="just"/>
            <a:r>
              <a:rPr lang="en-US" sz="2400" dirty="0">
                <a:latin typeface="Times New Roman" panose="02020603050405020304" pitchFamily="18" charset="0"/>
                <a:cs typeface="Times New Roman" panose="02020603050405020304" pitchFamily="18" charset="0"/>
              </a:rPr>
              <a:t>- </a:t>
            </a:r>
            <a:r>
              <a:rPr lang="en-US" sz="2400" b="1" dirty="0" err="1">
                <a:solidFill>
                  <a:srgbClr val="08509F"/>
                </a:solidFill>
                <a:latin typeface="Times New Roman" panose="02020603050405020304" pitchFamily="18" charset="0"/>
                <a:ea typeface="Calibri" panose="020F0502020204030204" pitchFamily="34" charset="0"/>
                <a:cs typeface="Times New Roman" panose="02020603050405020304" pitchFamily="18" charset="0"/>
              </a:rPr>
              <a:t>Bể</a:t>
            </a:r>
            <a:r>
              <a:rPr lang="en-US" sz="2400" b="1" dirty="0">
                <a:solidFill>
                  <a:srgbClr val="08509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8509F"/>
                </a:solidFill>
                <a:latin typeface="Times New Roman" panose="02020603050405020304" pitchFamily="18" charset="0"/>
                <a:ea typeface="Calibri" panose="020F0502020204030204" pitchFamily="34" charset="0"/>
                <a:cs typeface="Times New Roman" panose="02020603050405020304" pitchFamily="18" charset="0"/>
              </a:rPr>
              <a:t>dâu</a:t>
            </a:r>
            <a:r>
              <a:rPr lang="en-US" sz="2400" b="1" dirty="0">
                <a:solidFill>
                  <a:srgbClr val="08509F"/>
                </a:solidFill>
                <a:latin typeface="Times New Roman" panose="02020603050405020304" pitchFamily="18" charset="0"/>
                <a:ea typeface="Calibri" panose="020F0502020204030204" pitchFamily="34" charset="0"/>
                <a:cs typeface="Times New Roman" panose="02020603050405020304" pitchFamily="18" charset="0"/>
              </a:rPr>
              <a:t>:</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chuyện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ông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Vương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Phương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Bình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tiên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đạo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đắc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đạo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Phương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Bình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giáng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xuống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Thái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Kinh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sứ</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giả</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mời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tiên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nữ</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Ma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Cô</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hỏi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gian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biệt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Ma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Cô</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tiên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nữ</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trả</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rằng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ông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nay,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thấy</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lần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biển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xanh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biến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ruộng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dâu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Mượn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ngữ</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thương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hải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biến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vi tang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điền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Trung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Hoa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Việt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chuyển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dịch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rút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gọn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nhiều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biến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khác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dâu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bể</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biển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dâu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bãi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bể</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nương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dâu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cồn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dâu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hóa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bể</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thay</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đổi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lớn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lao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cuộc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đời</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2400" b="1" dirty="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latin typeface="Times New Roman" panose="02020603050405020304" pitchFamily="18" charset="0"/>
                <a:cs typeface="Times New Roman" panose="02020603050405020304" pitchFamily="18" charset="0"/>
                <a:sym typeface="Wingdings" panose="05000000000000000000" pitchFamily="2" charset="2"/>
              </a:rPr>
              <a:t>câu</a:t>
            </a:r>
            <a:r>
              <a:rPr lang="en-US" sz="2400" b="1" dirty="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latin typeface="Times New Roman" panose="02020603050405020304" pitchFamily="18" charset="0"/>
                <a:cs typeface="Times New Roman" panose="02020603050405020304" pitchFamily="18" charset="0"/>
                <a:sym typeface="Wingdings" panose="05000000000000000000" pitchFamily="2" charset="2"/>
              </a:rPr>
              <a:t>thơ</a:t>
            </a:r>
            <a:r>
              <a:rPr lang="en-US" sz="2400" b="1"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chỉ</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thay</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đổi</a:t>
            </a:r>
            <a:r>
              <a:rPr lang="en-US" sz="2400" dirty="0">
                <a:latin typeface="Times New Roman" panose="02020603050405020304" pitchFamily="18" charset="0"/>
                <a:cs typeface="Times New Roman" panose="02020603050405020304" pitchFamily="18" charset="0"/>
                <a:sym typeface="Wingdings" panose="05000000000000000000" pitchFamily="2" charset="2"/>
              </a:rPr>
              <a:t> to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lớn</a:t>
            </a:r>
            <a:endParaRPr lang="vi-V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73261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barn(inVertical)">
                                      <p:cBhvr>
                                        <p:cTn id="1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6">
            <a:extLst>
              <a:ext uri="{FF2B5EF4-FFF2-40B4-BE49-F238E27FC236}">
                <a16:creationId xmlns:a16="http://schemas.microsoft.com/office/drawing/2014/main" id="{9E5D4F4C-8A3A-228E-46EC-8B4FE4DA814E}"/>
              </a:ext>
            </a:extLst>
          </p:cNvPr>
          <p:cNvSpPr/>
          <p:nvPr/>
        </p:nvSpPr>
        <p:spPr>
          <a:xfrm>
            <a:off x="-724207" y="-466848"/>
            <a:ext cx="1911978" cy="1892859"/>
          </a:xfrm>
          <a:custGeom>
            <a:avLst/>
            <a:gdLst/>
            <a:ahLst/>
            <a:cxnLst/>
            <a:rect l="l" t="t" r="r" b="b"/>
            <a:pathLst>
              <a:path w="3823956" h="3785717">
                <a:moveTo>
                  <a:pt x="0" y="0"/>
                </a:moveTo>
                <a:lnTo>
                  <a:pt x="3823957" y="0"/>
                </a:lnTo>
                <a:lnTo>
                  <a:pt x="3823957" y="3785717"/>
                </a:lnTo>
                <a:lnTo>
                  <a:pt x="0" y="3785717"/>
                </a:lnTo>
                <a:lnTo>
                  <a:pt x="0" y="0"/>
                </a:lnTo>
                <a:close/>
              </a:path>
            </a:pathLst>
          </a:custGeom>
          <a:blipFill>
            <a:blip r:embed="rId3">
              <a:extLst>
                <a:ext uri="{96DAC541-7B7A-43D3-8B79-37D633B846F1}">
                  <asvg:svgBlip xmlns:asvg="http://schemas.microsoft.com/office/drawing/2016/SVG/main" xmlns="" r:embed="rId6"/>
                </a:ext>
              </a:extLst>
            </a:blip>
            <a:stretch>
              <a:fillRect/>
            </a:stretch>
          </a:blipFill>
        </p:spPr>
      </p:sp>
      <p:sp>
        <p:nvSpPr>
          <p:cNvPr id="6" name="Rectangle 5"/>
          <p:cNvSpPr/>
          <p:nvPr/>
        </p:nvSpPr>
        <p:spPr>
          <a:xfrm>
            <a:off x="2308956" y="225682"/>
            <a:ext cx="7761767"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000000"/>
              </a:solidFill>
              <a:effectLst/>
              <a:uLnTx/>
              <a:uFillTx/>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b</a:t>
            </a:r>
            <a:r>
              <a:rPr lang="en-US" sz="2400" dirty="0">
                <a:latin typeface="Times New Roman" panose="02020603050405020304" pitchFamily="18" charset="0"/>
              </a:rPr>
              <a:t>.</a:t>
            </a: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 </a:t>
            </a:r>
            <a:r>
              <a:rPr kumimoji="0" lang="vi-VN" sz="2400" b="0" i="1"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Bấy lâu nghe tiếng má đào</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1" i="1"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Mắt xanh</a:t>
            </a:r>
            <a:r>
              <a:rPr kumimoji="0" lang="vi-VN" sz="2400" b="0" i="1"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 chẳng để ai vào đó không?</a:t>
            </a:r>
          </a:p>
        </p:txBody>
      </p:sp>
      <p:sp>
        <p:nvSpPr>
          <p:cNvPr id="11" name="Rectangle 10"/>
          <p:cNvSpPr/>
          <p:nvPr/>
        </p:nvSpPr>
        <p:spPr>
          <a:xfrm>
            <a:off x="807888" y="1426011"/>
            <a:ext cx="7761767" cy="2677656"/>
          </a:xfrm>
          <a:prstGeom prst="rect">
            <a:avLst/>
          </a:prstGeom>
          <a:solidFill>
            <a:schemeClr val="bg1"/>
          </a:solidFill>
        </p:spPr>
        <p:txBody>
          <a:bodyPr wrap="square">
            <a:spAutoFit/>
          </a:bodyPr>
          <a:lstStyle/>
          <a:p>
            <a:pPr algn="just"/>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Mắt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xưa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Quốc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Nguyễn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Tịch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Tấn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trọng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nhìn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mắt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mắt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tròng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đen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nhìn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mắt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mắt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tròng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trắng</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câu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thơ</a:t>
            </a:r>
            <a:r>
              <a:rPr lang="en-US" sz="2400" b="1"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ca </a:t>
            </a:r>
            <a:r>
              <a:rPr lang="en-US" sz="2400" dirty="0" err="1">
                <a:latin typeface="Times New Roman" panose="02020603050405020304" pitchFamily="18" charset="0"/>
                <a:cs typeface="Times New Roman" panose="02020603050405020304" pitchFamily="18" charset="0"/>
              </a:rPr>
              <a:t>ngợi</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mắt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nhìn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Kiều</a:t>
            </a:r>
            <a:endParaRPr lang="vi-VN" sz="2400" dirty="0">
              <a:latin typeface="Times New Roman" panose="02020603050405020304" pitchFamily="18" charset="0"/>
              <a:cs typeface="Times New Roman" panose="02020603050405020304" pitchFamily="18" charset="0"/>
            </a:endParaRPr>
          </a:p>
        </p:txBody>
      </p:sp>
      <p:sp>
        <p:nvSpPr>
          <p:cNvPr id="2" name="Rectangle 1"/>
          <p:cNvSpPr/>
          <p:nvPr/>
        </p:nvSpPr>
        <p:spPr>
          <a:xfrm>
            <a:off x="98621" y="4103667"/>
            <a:ext cx="8686800" cy="907749"/>
          </a:xfrm>
          <a:prstGeom prst="rect">
            <a:avLst/>
          </a:prstGeom>
        </p:spPr>
        <p:txBody>
          <a:bodyPr wrap="square">
            <a:spAutoFit/>
          </a:bodyPr>
          <a:lstStyle/>
          <a:p>
            <a:pPr algn="just">
              <a:lnSpc>
                <a:spcPct val="115000"/>
              </a:lnSpc>
              <a:spcBef>
                <a:spcPts val="1200"/>
              </a:spcBef>
            </a:pP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điển</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cố</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điển</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tích</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cô</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đọng</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hàm</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súc</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mang</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bác</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79614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barn(inVertical)">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2">
            <a:extLst>
              <a:ext uri="{FF2B5EF4-FFF2-40B4-BE49-F238E27FC236}">
                <a16:creationId xmlns:a16="http://schemas.microsoft.com/office/drawing/2014/main" id="{BA683853-ABC1-438B-CAD6-3D7865B1C47F}"/>
              </a:ext>
            </a:extLst>
          </p:cNvPr>
          <p:cNvSpPr/>
          <p:nvPr/>
        </p:nvSpPr>
        <p:spPr>
          <a:xfrm>
            <a:off x="0" y="3750160"/>
            <a:ext cx="9399846" cy="3913754"/>
          </a:xfrm>
          <a:custGeom>
            <a:avLst/>
            <a:gdLst/>
            <a:ahLst/>
            <a:cxnLst/>
            <a:rect l="l" t="t" r="r" b="b"/>
            <a:pathLst>
              <a:path w="18799692" h="7827508">
                <a:moveTo>
                  <a:pt x="0" y="0"/>
                </a:moveTo>
                <a:lnTo>
                  <a:pt x="18799692" y="0"/>
                </a:lnTo>
                <a:lnTo>
                  <a:pt x="18799692" y="7827508"/>
                </a:lnTo>
                <a:lnTo>
                  <a:pt x="0" y="782750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2" name="Rectangle 1">
            <a:extLst>
              <a:ext uri="{FF2B5EF4-FFF2-40B4-BE49-F238E27FC236}">
                <a16:creationId xmlns:a16="http://schemas.microsoft.com/office/drawing/2014/main" id="{8E7365FB-F80E-4BDC-02B5-6DA082689632}"/>
              </a:ext>
            </a:extLst>
          </p:cNvPr>
          <p:cNvSpPr/>
          <p:nvPr/>
        </p:nvSpPr>
        <p:spPr>
          <a:xfrm>
            <a:off x="228600" y="857250"/>
            <a:ext cx="4572000" cy="507831"/>
          </a:xfrm>
          <a:prstGeom prst="rect">
            <a:avLst/>
          </a:prstGeom>
        </p:spPr>
        <p:txBody>
          <a:bodyPr>
            <a:spAutoFit/>
          </a:bodyPr>
          <a:lstStyle/>
          <a:p>
            <a:pPr algn="ctr"/>
            <a:r>
              <a:rPr lang="en-US" sz="2700" b="1" dirty="0">
                <a:solidFill>
                  <a:srgbClr val="FF0000"/>
                </a:solidFill>
                <a:latin typeface="#9Slide04 Rokkitt Medium" panose="00000600000000000000" pitchFamily="2" charset="0"/>
                <a:cs typeface="Times New Roman" panose="02020603050405020304" pitchFamily="18" charset="0"/>
              </a:rPr>
              <a:t>HOẠT ĐỘNG NHÓM BÀN</a:t>
            </a:r>
            <a:endParaRPr lang="en-US" sz="2700" dirty="0">
              <a:latin typeface="#9Slide04 Rokkitt Medium" panose="00000600000000000000" pitchFamily="2" charset="0"/>
              <a:cs typeface="Times New Roman" panose="02020603050405020304" pitchFamily="18" charset="0"/>
            </a:endParaRPr>
          </a:p>
        </p:txBody>
      </p:sp>
      <p:pic>
        <p:nvPicPr>
          <p:cNvPr id="3" name="Picture 2">
            <a:extLst>
              <a:ext uri="{FF2B5EF4-FFF2-40B4-BE49-F238E27FC236}">
                <a16:creationId xmlns:a16="http://schemas.microsoft.com/office/drawing/2014/main" id="{1210DA59-3E3D-AEAF-5AC3-41D1DC4D481D}"/>
              </a:ext>
            </a:extLst>
          </p:cNvPr>
          <p:cNvPicPr>
            <a:picLocks noChangeAspect="1"/>
          </p:cNvPicPr>
          <p:nvPr/>
        </p:nvPicPr>
        <p:blipFill>
          <a:blip r:embed="rId5"/>
          <a:stretch>
            <a:fillRect/>
          </a:stretch>
        </p:blipFill>
        <p:spPr>
          <a:xfrm>
            <a:off x="4991100" y="-95250"/>
            <a:ext cx="3631285" cy="5143500"/>
          </a:xfrm>
          <a:prstGeom prst="rect">
            <a:avLst/>
          </a:prstGeom>
        </p:spPr>
      </p:pic>
      <p:sp>
        <p:nvSpPr>
          <p:cNvPr id="4" name="Freeform 2">
            <a:extLst>
              <a:ext uri="{FF2B5EF4-FFF2-40B4-BE49-F238E27FC236}">
                <a16:creationId xmlns:a16="http://schemas.microsoft.com/office/drawing/2014/main" id="{3325A22C-37DA-F312-4914-4AD4601BA888}"/>
              </a:ext>
            </a:extLst>
          </p:cNvPr>
          <p:cNvSpPr/>
          <p:nvPr/>
        </p:nvSpPr>
        <p:spPr>
          <a:xfrm flipH="1">
            <a:off x="17656" y="1962150"/>
            <a:ext cx="3986433" cy="2729450"/>
          </a:xfrm>
          <a:custGeom>
            <a:avLst/>
            <a:gdLst/>
            <a:ahLst/>
            <a:cxnLst/>
            <a:rect l="l" t="t" r="r" b="b"/>
            <a:pathLst>
              <a:path w="7972866" h="5458899">
                <a:moveTo>
                  <a:pt x="0" y="0"/>
                </a:moveTo>
                <a:lnTo>
                  <a:pt x="7972866" y="0"/>
                </a:lnTo>
                <a:lnTo>
                  <a:pt x="7972866" y="5458900"/>
                </a:lnTo>
                <a:lnTo>
                  <a:pt x="0" y="5458900"/>
                </a:lnTo>
                <a:lnTo>
                  <a:pt x="0" y="0"/>
                </a:lnTo>
                <a:close/>
              </a:path>
            </a:pathLst>
          </a:custGeom>
          <a:blipFill>
            <a:blip r:embed="rId6">
              <a:extLst>
                <a:ext uri="{BEBA8EAE-BF5A-486C-A8C5-ECC9F3942E4B}">
                  <a14:imgProps xmlns:a14="http://schemas.microsoft.com/office/drawing/2010/main">
                    <a14:imgLayer r:embed="rId7">
                      <a14:imgEffect>
                        <a14:backgroundRemoval t="7632" b="93158" l="5946" r="98378">
                          <a14:foregroundMark x1="12252" y1="18421" x2="84505" y2="32105"/>
                          <a14:foregroundMark x1="84505" y1="32105" x2="89189" y2="22632"/>
                          <a14:foregroundMark x1="89189" y1="22632" x2="93153" y2="19737"/>
                          <a14:foregroundMark x1="69009" y1="7632" x2="25405" y2="6579"/>
                          <a14:foregroundMark x1="25405" y1="6579" x2="6126" y2="49737"/>
                          <a14:foregroundMark x1="6126" y1="49737" x2="9550" y2="76053"/>
                          <a14:foregroundMark x1="9550" y1="76053" x2="27928" y2="90789"/>
                          <a14:foregroundMark x1="27928" y1="90789" x2="83604" y2="80263"/>
                          <a14:foregroundMark x1="83604" y1="80263" x2="90090" y2="55263"/>
                          <a14:foregroundMark x1="90090" y1="55263" x2="89910" y2="48684"/>
                          <a14:foregroundMark x1="92973" y1="11053" x2="77658" y2="14737"/>
                          <a14:foregroundMark x1="77658" y1="14737" x2="77658" y2="15526"/>
                          <a14:foregroundMark x1="92072" y1="88684" x2="77297" y2="94474"/>
                          <a14:foregroundMark x1="77297" y1="94474" x2="17297" y2="88684"/>
                          <a14:foregroundMark x1="17297" y1="88684" x2="6306" y2="82105"/>
                          <a14:foregroundMark x1="6306" y1="82105" x2="6486" y2="72895"/>
                          <a14:foregroundMark x1="98018" y1="95000" x2="93514" y2="38947"/>
                          <a14:foregroundMark x1="93514" y1="38947" x2="87387" y2="20789"/>
                          <a14:foregroundMark x1="87387" y1="20789" x2="71892" y2="7895"/>
                          <a14:foregroundMark x1="71892" y1="7895" x2="60180" y2="7632"/>
                          <a14:foregroundMark x1="60180" y1="7632" x2="58559" y2="8421"/>
                          <a14:foregroundMark x1="98378" y1="13684" x2="94054" y2="93158"/>
                          <a14:foregroundMark x1="38018" y1="42632" x2="49730" y2="45526"/>
                          <a14:foregroundMark x1="13333" y1="77632" x2="37658" y2="50263"/>
                          <a14:foregroundMark x1="80901" y1="85526" x2="50631" y2="82895"/>
                          <a14:foregroundMark x1="50631" y1="82895" x2="50270" y2="82368"/>
                        </a14:backgroundRemoval>
                      </a14:imgEffect>
                    </a14:imgLayer>
                  </a14:imgProps>
                </a:ext>
              </a:extLst>
            </a:blip>
            <a:stretch>
              <a:fillRect/>
            </a:stretch>
          </a:blipFill>
        </p:spPr>
      </p:sp>
    </p:spTree>
    <p:extLst>
      <p:ext uri="{BB962C8B-B14F-4D97-AF65-F5344CB8AC3E}">
        <p14:creationId xmlns:p14="http://schemas.microsoft.com/office/powerpoint/2010/main" val="2723949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9155" y="1316618"/>
            <a:ext cx="8250382" cy="317009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000" noProof="0" dirty="0">
                <a:solidFill>
                  <a:schemeClr val="tx1"/>
                </a:solidFill>
                <a:latin typeface="Times New Roman" panose="02020603050405020304" pitchFamily="18" charset="0"/>
                <a:cs typeface="Times New Roman" panose="02020603050405020304" pitchFamily="18" charset="0"/>
              </a:rPr>
              <a:t>             Ở </a:t>
            </a:r>
            <a:r>
              <a:rPr lang="en-US" sz="2000" noProof="0" dirty="0" err="1">
                <a:solidFill>
                  <a:schemeClr val="tx1"/>
                </a:solidFill>
                <a:latin typeface="Times New Roman" panose="02020603050405020304" pitchFamily="18" charset="0"/>
                <a:cs typeface="Times New Roman" panose="02020603050405020304" pitchFamily="18" charset="0"/>
              </a:rPr>
              <a:t>Trung</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Quốc</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xưa</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có</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một</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ông</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lão</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mất</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một</a:t>
            </a:r>
            <a:r>
              <a:rPr lang="en-US" sz="2000" noProof="0" dirty="0">
                <a:solidFill>
                  <a:schemeClr val="tx1"/>
                </a:solidFill>
                <a:latin typeface="Times New Roman" panose="02020603050405020304" pitchFamily="18" charset="0"/>
                <a:cs typeface="Times New Roman" panose="02020603050405020304" pitchFamily="18" charset="0"/>
              </a:rPr>
              <a:t> con </a:t>
            </a:r>
            <a:r>
              <a:rPr lang="en-US" sz="2000" noProof="0" dirty="0" err="1">
                <a:solidFill>
                  <a:schemeClr val="tx1"/>
                </a:solidFill>
                <a:latin typeface="Times New Roman" panose="02020603050405020304" pitchFamily="18" charset="0"/>
                <a:cs typeface="Times New Roman" panose="02020603050405020304" pitchFamily="18" charset="0"/>
              </a:rPr>
              <a:t>ngựa</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Người</a:t>
            </a:r>
            <a:r>
              <a:rPr lang="en-US" sz="2000" noProof="0" dirty="0">
                <a:solidFill>
                  <a:schemeClr val="tx1"/>
                </a:solidFill>
                <a:latin typeface="Times New Roman" panose="02020603050405020304" pitchFamily="18" charset="0"/>
                <a:cs typeface="Times New Roman" panose="02020603050405020304" pitchFamily="18" charset="0"/>
              </a:rPr>
              <a:t> ta </a:t>
            </a:r>
            <a:r>
              <a:rPr lang="en-US" sz="2000" noProof="0" dirty="0" err="1">
                <a:solidFill>
                  <a:schemeClr val="tx1"/>
                </a:solidFill>
                <a:latin typeface="Times New Roman" panose="02020603050405020304" pitchFamily="18" charset="0"/>
                <a:cs typeface="Times New Roman" panose="02020603050405020304" pitchFamily="18" charset="0"/>
              </a:rPr>
              <a:t>đến</a:t>
            </a:r>
            <a:r>
              <a:rPr lang="en-US" sz="2000" noProof="0" dirty="0">
                <a:solidFill>
                  <a:schemeClr val="tx1"/>
                </a:solidFill>
                <a:latin typeface="Times New Roman" panose="02020603050405020304" pitchFamily="18" charset="0"/>
                <a:cs typeface="Times New Roman" panose="02020603050405020304" pitchFamily="18" charset="0"/>
              </a:rPr>
              <a:t> chia </a:t>
            </a:r>
            <a:r>
              <a:rPr lang="en-US" sz="2000" noProof="0" dirty="0" err="1">
                <a:solidFill>
                  <a:schemeClr val="tx1"/>
                </a:solidFill>
                <a:latin typeface="Times New Roman" panose="02020603050405020304" pitchFamily="18" charset="0"/>
                <a:cs typeface="Times New Roman" panose="02020603050405020304" pitchFamily="18" charset="0"/>
              </a:rPr>
              <a:t>buồn</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ông</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bảo</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Chưa</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chắc</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đã</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là</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điều</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không</a:t>
            </a:r>
            <a:r>
              <a:rPr lang="en-US" sz="2000" noProof="0" dirty="0">
                <a:solidFill>
                  <a:schemeClr val="tx1"/>
                </a:solidFill>
                <a:latin typeface="Times New Roman" panose="02020603050405020304" pitchFamily="18" charset="0"/>
                <a:cs typeface="Times New Roman" panose="02020603050405020304" pitchFamily="18" charset="0"/>
              </a:rPr>
              <a:t> hay”. </a:t>
            </a:r>
            <a:r>
              <a:rPr lang="en-US" sz="2000" noProof="0" dirty="0" err="1">
                <a:solidFill>
                  <a:schemeClr val="tx1"/>
                </a:solidFill>
                <a:latin typeface="Times New Roman" panose="02020603050405020304" pitchFamily="18" charset="0"/>
                <a:cs typeface="Times New Roman" panose="02020603050405020304" pitchFamily="18" charset="0"/>
              </a:rPr>
              <a:t>Ít</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lâu</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sau</a:t>
            </a:r>
            <a:r>
              <a:rPr lang="en-US" sz="2000" noProof="0" dirty="0">
                <a:solidFill>
                  <a:schemeClr val="tx1"/>
                </a:solidFill>
                <a:latin typeface="Times New Roman" panose="02020603050405020304" pitchFamily="18" charset="0"/>
                <a:cs typeface="Times New Roman" panose="02020603050405020304" pitchFamily="18" charset="0"/>
              </a:rPr>
              <a:t>, con </a:t>
            </a:r>
            <a:r>
              <a:rPr lang="en-US" sz="2000" noProof="0" dirty="0" err="1">
                <a:solidFill>
                  <a:schemeClr val="tx1"/>
                </a:solidFill>
                <a:latin typeface="Times New Roman" panose="02020603050405020304" pitchFamily="18" charset="0"/>
                <a:cs typeface="Times New Roman" panose="02020603050405020304" pitchFamily="18" charset="0"/>
              </a:rPr>
              <a:t>ngựa</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trở</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về</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lại</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dắt</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theo</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một</a:t>
            </a:r>
            <a:r>
              <a:rPr lang="en-US" sz="2000" noProof="0" dirty="0">
                <a:solidFill>
                  <a:schemeClr val="tx1"/>
                </a:solidFill>
                <a:latin typeface="Times New Roman" panose="02020603050405020304" pitchFamily="18" charset="0"/>
                <a:cs typeface="Times New Roman" panose="02020603050405020304" pitchFamily="18" charset="0"/>
              </a:rPr>
              <a:t> con </a:t>
            </a:r>
            <a:r>
              <a:rPr lang="en-US" sz="2000" noProof="0" dirty="0" err="1">
                <a:solidFill>
                  <a:schemeClr val="tx1"/>
                </a:solidFill>
                <a:latin typeface="Times New Roman" panose="02020603050405020304" pitchFamily="18" charset="0"/>
                <a:cs typeface="Times New Roman" panose="02020603050405020304" pitchFamily="18" charset="0"/>
              </a:rPr>
              <a:t>ngựa</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khác</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Người</a:t>
            </a:r>
            <a:r>
              <a:rPr lang="en-US" sz="2000" noProof="0" dirty="0">
                <a:solidFill>
                  <a:schemeClr val="tx1"/>
                </a:solidFill>
                <a:latin typeface="Times New Roman" panose="02020603050405020304" pitchFamily="18" charset="0"/>
                <a:cs typeface="Times New Roman" panose="02020603050405020304" pitchFamily="18" charset="0"/>
              </a:rPr>
              <a:t> ta </a:t>
            </a:r>
            <a:r>
              <a:rPr lang="en-US" sz="2000" noProof="0" dirty="0" err="1">
                <a:solidFill>
                  <a:schemeClr val="tx1"/>
                </a:solidFill>
                <a:latin typeface="Times New Roman" panose="02020603050405020304" pitchFamily="18" charset="0"/>
                <a:cs typeface="Times New Roman" panose="02020603050405020304" pitchFamily="18" charset="0"/>
              </a:rPr>
              <a:t>đến</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mừng</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ông</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bảo</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Chưa</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chắc</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đã</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là</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điều</a:t>
            </a:r>
            <a:r>
              <a:rPr lang="en-US" sz="2000" noProof="0" dirty="0">
                <a:solidFill>
                  <a:schemeClr val="tx1"/>
                </a:solidFill>
                <a:latin typeface="Times New Roman" panose="02020603050405020304" pitchFamily="18" charset="0"/>
                <a:cs typeface="Times New Roman" panose="02020603050405020304" pitchFamily="18" charset="0"/>
              </a:rPr>
              <a:t> hay”. </a:t>
            </a:r>
            <a:r>
              <a:rPr lang="en-US" sz="2000" noProof="0" dirty="0" err="1">
                <a:solidFill>
                  <a:schemeClr val="tx1"/>
                </a:solidFill>
                <a:latin typeface="Times New Roman" panose="02020603050405020304" pitchFamily="18" charset="0"/>
                <a:cs typeface="Times New Roman" panose="02020603050405020304" pitchFamily="18" charset="0"/>
              </a:rPr>
              <a:t>Quả</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nhiên</a:t>
            </a:r>
            <a:r>
              <a:rPr lang="en-US" sz="2000" noProof="0" dirty="0">
                <a:solidFill>
                  <a:schemeClr val="tx1"/>
                </a:solidFill>
                <a:latin typeface="Times New Roman" panose="02020603050405020304" pitchFamily="18" charset="0"/>
                <a:cs typeface="Times New Roman" panose="02020603050405020304" pitchFamily="18" charset="0"/>
              </a:rPr>
              <a:t>, con </a:t>
            </a:r>
            <a:r>
              <a:rPr lang="en-US" sz="2000" noProof="0" dirty="0" err="1">
                <a:solidFill>
                  <a:schemeClr val="tx1"/>
                </a:solidFill>
                <a:latin typeface="Times New Roman" panose="02020603050405020304" pitchFamily="18" charset="0"/>
                <a:cs typeface="Times New Roman" panose="02020603050405020304" pitchFamily="18" charset="0"/>
              </a:rPr>
              <a:t>trai</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ông</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tập</a:t>
            </a:r>
            <a:r>
              <a:rPr lang="en-US" sz="2000" noProof="0" dirty="0">
                <a:solidFill>
                  <a:schemeClr val="tx1"/>
                </a:solidFill>
                <a:latin typeface="Times New Roman" panose="02020603050405020304" pitchFamily="18" charset="0"/>
                <a:cs typeface="Times New Roman" panose="02020603050405020304" pitchFamily="18" charset="0"/>
              </a:rPr>
              <a:t> phi </a:t>
            </a:r>
            <a:r>
              <a:rPr lang="en-US" sz="2000" noProof="0" dirty="0" err="1">
                <a:solidFill>
                  <a:schemeClr val="tx1"/>
                </a:solidFill>
                <a:latin typeface="Times New Roman" panose="02020603050405020304" pitchFamily="18" charset="0"/>
                <a:cs typeface="Times New Roman" panose="02020603050405020304" pitchFamily="18" charset="0"/>
              </a:rPr>
              <a:t>ngựa</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bị</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ngã</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què</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chân</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Người</a:t>
            </a:r>
            <a:r>
              <a:rPr lang="en-US" sz="2000" noProof="0" dirty="0">
                <a:solidFill>
                  <a:schemeClr val="tx1"/>
                </a:solidFill>
                <a:latin typeface="Times New Roman" panose="02020603050405020304" pitchFamily="18" charset="0"/>
                <a:cs typeface="Times New Roman" panose="02020603050405020304" pitchFamily="18" charset="0"/>
              </a:rPr>
              <a:t> ta </a:t>
            </a:r>
            <a:r>
              <a:rPr lang="en-US" sz="2000" noProof="0" dirty="0" err="1">
                <a:solidFill>
                  <a:schemeClr val="tx1"/>
                </a:solidFill>
                <a:latin typeface="Times New Roman" panose="02020603050405020304" pitchFamily="18" charset="0"/>
                <a:cs typeface="Times New Roman" panose="02020603050405020304" pitchFamily="18" charset="0"/>
              </a:rPr>
              <a:t>lại</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đến</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hỏi</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thăm</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ông</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bảo</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Chưa</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chắc</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đã</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là</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điều</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bất</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hạnh</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Một</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thời</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gian</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sau</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có</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chiến</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tranh</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thanh</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niên</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trai</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tráng</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phải</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ra</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trận</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riêng</a:t>
            </a:r>
            <a:r>
              <a:rPr lang="en-US" sz="2000" noProof="0" dirty="0">
                <a:solidFill>
                  <a:schemeClr val="tx1"/>
                </a:solidFill>
                <a:latin typeface="Times New Roman" panose="02020603050405020304" pitchFamily="18" charset="0"/>
                <a:cs typeface="Times New Roman" panose="02020603050405020304" pitchFamily="18" charset="0"/>
              </a:rPr>
              <a:t> con </a:t>
            </a:r>
            <a:r>
              <a:rPr lang="en-US" sz="2000" noProof="0" dirty="0" err="1">
                <a:solidFill>
                  <a:schemeClr val="tx1"/>
                </a:solidFill>
                <a:latin typeface="Times New Roman" panose="02020603050405020304" pitchFamily="18" charset="0"/>
                <a:cs typeface="Times New Roman" panose="02020603050405020304" pitchFamily="18" charset="0"/>
              </a:rPr>
              <a:t>ông</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được</a:t>
            </a:r>
            <a:r>
              <a:rPr lang="en-US" sz="2000" noProof="0" dirty="0">
                <a:solidFill>
                  <a:schemeClr val="tx1"/>
                </a:solidFill>
                <a:latin typeface="Times New Roman" panose="02020603050405020304" pitchFamily="18" charset="0"/>
                <a:cs typeface="Times New Roman" panose="02020603050405020304" pitchFamily="18" charset="0"/>
              </a:rPr>
              <a:t> ở </a:t>
            </a:r>
            <a:r>
              <a:rPr lang="en-US" sz="2000" noProof="0" dirty="0" err="1">
                <a:solidFill>
                  <a:schemeClr val="tx1"/>
                </a:solidFill>
                <a:latin typeface="Times New Roman" panose="02020603050405020304" pitchFamily="18" charset="0"/>
                <a:cs typeface="Times New Roman" panose="02020603050405020304" pitchFamily="18" charset="0"/>
              </a:rPr>
              <a:t>nhà</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vì</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què</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chân</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Từ</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câu</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chuyện</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này</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mà</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có</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điển</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tích</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ngựa</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Tái</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ông</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chỉ</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hoạ</a:t>
            </a:r>
            <a:r>
              <a:rPr lang="en-US" sz="2000" noProof="0" dirty="0">
                <a:solidFill>
                  <a:schemeClr val="tx1"/>
                </a:solidFill>
                <a:latin typeface="Times New Roman" panose="02020603050405020304" pitchFamily="18" charset="0"/>
                <a:cs typeface="Times New Roman" panose="02020603050405020304" pitchFamily="18" charset="0"/>
              </a:rPr>
              <a:t> - </a:t>
            </a:r>
            <a:r>
              <a:rPr lang="en-US" sz="2000" noProof="0" dirty="0" err="1">
                <a:solidFill>
                  <a:schemeClr val="tx1"/>
                </a:solidFill>
                <a:latin typeface="Times New Roman" panose="02020603050405020304" pitchFamily="18" charset="0"/>
                <a:cs typeface="Times New Roman" panose="02020603050405020304" pitchFamily="18" charset="0"/>
              </a:rPr>
              <a:t>phúc</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được</a:t>
            </a:r>
            <a:r>
              <a:rPr lang="en-US" sz="2000" noProof="0" dirty="0">
                <a:solidFill>
                  <a:schemeClr val="tx1"/>
                </a:solidFill>
                <a:latin typeface="Times New Roman" panose="02020603050405020304" pitchFamily="18" charset="0"/>
                <a:cs typeface="Times New Roman" panose="02020603050405020304" pitchFamily="18" charset="0"/>
              </a:rPr>
              <a:t> – </a:t>
            </a:r>
            <a:r>
              <a:rPr lang="en-US" sz="2000" noProof="0" dirty="0" err="1">
                <a:solidFill>
                  <a:schemeClr val="tx1"/>
                </a:solidFill>
                <a:latin typeface="Times New Roman" panose="02020603050405020304" pitchFamily="18" charset="0"/>
                <a:cs typeface="Times New Roman" panose="02020603050405020304" pitchFamily="18" charset="0"/>
              </a:rPr>
              <a:t>mất</a:t>
            </a:r>
            <a:r>
              <a:rPr lang="en-US" sz="2000" noProof="0" dirty="0">
                <a:solidFill>
                  <a:schemeClr val="tx1"/>
                </a:solidFill>
                <a:latin typeface="Times New Roman" panose="02020603050405020304" pitchFamily="18" charset="0"/>
                <a:cs typeface="Times New Roman" panose="02020603050405020304" pitchFamily="18" charset="0"/>
              </a:rPr>
              <a:t> ở </a:t>
            </a:r>
            <a:r>
              <a:rPr lang="en-US" sz="2000" noProof="0" dirty="0" err="1">
                <a:solidFill>
                  <a:schemeClr val="tx1"/>
                </a:solidFill>
                <a:latin typeface="Times New Roman" panose="02020603050405020304" pitchFamily="18" charset="0"/>
                <a:cs typeface="Times New Roman" panose="02020603050405020304" pitchFamily="18" charset="0"/>
              </a:rPr>
              <a:t>đời</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là</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điều</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khôn</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lường</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Câu</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chuyện</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cũng</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ngầm</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khuyên</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mọi</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người</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khi</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gặp</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điều</a:t>
            </a:r>
            <a:r>
              <a:rPr lang="en-US" sz="2000" noProof="0" dirty="0">
                <a:solidFill>
                  <a:schemeClr val="tx1"/>
                </a:solidFill>
                <a:latin typeface="Times New Roman" panose="02020603050405020304" pitchFamily="18" charset="0"/>
                <a:cs typeface="Times New Roman" panose="02020603050405020304" pitchFamily="18" charset="0"/>
              </a:rPr>
              <a:t> may </a:t>
            </a:r>
            <a:r>
              <a:rPr lang="en-US" sz="2000" noProof="0" dirty="0" err="1">
                <a:solidFill>
                  <a:schemeClr val="tx1"/>
                </a:solidFill>
                <a:latin typeface="Times New Roman" panose="02020603050405020304" pitchFamily="18" charset="0"/>
                <a:cs typeface="Times New Roman" panose="02020603050405020304" pitchFamily="18" charset="0"/>
              </a:rPr>
              <a:t>không</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nên</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quá</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mừng</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khi</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gặp</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rủi</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ro</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cũng</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không</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nên</a:t>
            </a:r>
            <a:r>
              <a:rPr lang="en-US" sz="2000" noProof="0" dirty="0">
                <a:solidFill>
                  <a:schemeClr val="tx1"/>
                </a:solidFill>
                <a:latin typeface="Times New Roman" panose="02020603050405020304" pitchFamily="18" charset="0"/>
                <a:cs typeface="Times New Roman" panose="02020603050405020304" pitchFamily="18" charset="0"/>
              </a:rPr>
              <a:t> qua lo </a:t>
            </a:r>
            <a:r>
              <a:rPr lang="en-US" sz="2000" noProof="0" dirty="0" err="1">
                <a:solidFill>
                  <a:schemeClr val="tx1"/>
                </a:solidFill>
                <a:latin typeface="Times New Roman" panose="02020603050405020304" pitchFamily="18" charset="0"/>
                <a:cs typeface="Times New Roman" panose="02020603050405020304" pitchFamily="18" charset="0"/>
              </a:rPr>
              <a:t>buồn</a:t>
            </a:r>
            <a:r>
              <a:rPr lang="en-US" sz="2000" dirty="0">
                <a:solidFill>
                  <a:schemeClr val="tx1"/>
                </a:solidFill>
                <a:latin typeface="Times New Roman" panose="02020603050405020304" pitchFamily="18" charset="0"/>
                <a:cs typeface="Times New Roman" panose="02020603050405020304" pitchFamily="18" charset="0"/>
              </a:rPr>
              <a:t>”.</a:t>
            </a:r>
            <a:endParaRPr kumimoji="0" lang="vi-VN" sz="20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pic>
        <p:nvPicPr>
          <p:cNvPr id="3" name="Picture 2"/>
          <p:cNvPicPr>
            <a:picLocks noChangeAspect="1"/>
          </p:cNvPicPr>
          <p:nvPr/>
        </p:nvPicPr>
        <p:blipFill>
          <a:blip r:embed="rId2"/>
          <a:stretch>
            <a:fillRect/>
          </a:stretch>
        </p:blipFill>
        <p:spPr>
          <a:xfrm>
            <a:off x="2591740" y="331913"/>
            <a:ext cx="4239193" cy="994147"/>
          </a:xfrm>
          <a:prstGeom prst="rect">
            <a:avLst/>
          </a:prstGeom>
        </p:spPr>
      </p:pic>
    </p:spTree>
    <p:extLst>
      <p:ext uri="{BB962C8B-B14F-4D97-AF65-F5344CB8AC3E}">
        <p14:creationId xmlns:p14="http://schemas.microsoft.com/office/powerpoint/2010/main" val="18511751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1143000" y="57150"/>
            <a:ext cx="7120054" cy="5029200"/>
          </a:xfrm>
          <a:prstGeom prst="roundRect">
            <a:avLst/>
          </a:prstGeom>
          <a:solidFill>
            <a:schemeClr val="bg1">
              <a:alpha val="37000"/>
            </a:schemeClr>
          </a:solidFill>
          <a:ln w="28575">
            <a:solidFill>
              <a:srgbClr val="9AC47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solidFill>
                <a:srgbClr val="6E9533"/>
              </a:solidFill>
            </a:endParaRPr>
          </a:p>
        </p:txBody>
      </p:sp>
      <p:sp>
        <p:nvSpPr>
          <p:cNvPr id="84" name="Rounded Rectangle 83">
            <a:hlinkClick r:id="rId3" action="ppaction://hlinkfile"/>
          </p:cNvPr>
          <p:cNvSpPr/>
          <p:nvPr/>
        </p:nvSpPr>
        <p:spPr>
          <a:xfrm>
            <a:off x="2278907" y="257175"/>
            <a:ext cx="4548272" cy="485775"/>
          </a:xfrm>
          <a:prstGeom prst="roundRect">
            <a:avLst/>
          </a:prstGeom>
          <a:solidFill>
            <a:srgbClr val="00B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FF00"/>
                </a:solidFill>
                <a:latin typeface="Times New Roman" pitchFamily="18" charset="0"/>
                <a:cs typeface="Times New Roman" pitchFamily="18" charset="0"/>
              </a:rPr>
              <a:t>TRÒ CHƠI Ô CHỮ:</a:t>
            </a:r>
          </a:p>
        </p:txBody>
      </p:sp>
      <p:pic>
        <p:nvPicPr>
          <p:cNvPr id="85" name="图片 120">
            <a:extLst>
              <a:ext uri="{FF2B5EF4-FFF2-40B4-BE49-F238E27FC236}">
                <a16:creationId xmlns:a16="http://schemas.microsoft.com/office/drawing/2014/main" id="{1106614D-BC40-42A4-8CF8-EC78E2E0100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000" r="13576"/>
          <a:stretch/>
        </p:blipFill>
        <p:spPr>
          <a:xfrm>
            <a:off x="-80194" y="2015568"/>
            <a:ext cx="1944952" cy="3166459"/>
          </a:xfrm>
          <a:prstGeom prst="rect">
            <a:avLst/>
          </a:prstGeom>
        </p:spPr>
      </p:pic>
      <p:grpSp>
        <p:nvGrpSpPr>
          <p:cNvPr id="7" name="Group 6">
            <a:extLst>
              <a:ext uri="{FF2B5EF4-FFF2-40B4-BE49-F238E27FC236}">
                <a16:creationId xmlns:a16="http://schemas.microsoft.com/office/drawing/2014/main" id="{DF1383ED-9CC8-4233-ADFE-FC8BB8D74410}"/>
              </a:ext>
            </a:extLst>
          </p:cNvPr>
          <p:cNvGrpSpPr/>
          <p:nvPr/>
        </p:nvGrpSpPr>
        <p:grpSpPr>
          <a:xfrm>
            <a:off x="1382197" y="846801"/>
            <a:ext cx="4844561" cy="4135698"/>
            <a:chOff x="3086102" y="1000621"/>
            <a:chExt cx="6459415" cy="5514264"/>
          </a:xfrm>
        </p:grpSpPr>
        <p:pic>
          <p:nvPicPr>
            <p:cNvPr id="82" name="图片 27">
              <a:extLst>
                <a:ext uri="{FF2B5EF4-FFF2-40B4-BE49-F238E27FC236}">
                  <a16:creationId xmlns:a16="http://schemas.microsoft.com/office/drawing/2014/main" id="{15B7276F-3EB7-427F-9857-B7AFA782D1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86102" y="1128190"/>
              <a:ext cx="6459415" cy="5385053"/>
            </a:xfrm>
            <a:prstGeom prst="rect">
              <a:avLst/>
            </a:prstGeom>
          </p:spPr>
        </p:pic>
        <p:pic>
          <p:nvPicPr>
            <p:cNvPr id="4" name="Picture 3">
              <a:extLst>
                <a:ext uri="{FF2B5EF4-FFF2-40B4-BE49-F238E27FC236}">
                  <a16:creationId xmlns:a16="http://schemas.microsoft.com/office/drawing/2014/main" id="{274A3F7A-D0F0-496A-8408-0EDDA38A2CA2}"/>
                </a:ext>
              </a:extLst>
            </p:cNvPr>
            <p:cNvPicPr>
              <a:picLocks noChangeAspect="1"/>
            </p:cNvPicPr>
            <p:nvPr/>
          </p:nvPicPr>
          <p:blipFill>
            <a:blip r:embed="rId6"/>
            <a:stretch>
              <a:fillRect/>
            </a:stretch>
          </p:blipFill>
          <p:spPr>
            <a:xfrm>
              <a:off x="3192043" y="1000621"/>
              <a:ext cx="5561540" cy="5025631"/>
            </a:xfrm>
            <a:prstGeom prst="rect">
              <a:avLst/>
            </a:prstGeom>
          </p:spPr>
        </p:pic>
        <p:pic>
          <p:nvPicPr>
            <p:cNvPr id="6" name="Picture 5">
              <a:extLst>
                <a:ext uri="{FF2B5EF4-FFF2-40B4-BE49-F238E27FC236}">
                  <a16:creationId xmlns:a16="http://schemas.microsoft.com/office/drawing/2014/main" id="{D39722CF-A7EA-4B9E-AAA9-8CBECD83A169}"/>
                </a:ext>
              </a:extLst>
            </p:cNvPr>
            <p:cNvPicPr>
              <a:picLocks noChangeAspect="1"/>
            </p:cNvPicPr>
            <p:nvPr/>
          </p:nvPicPr>
          <p:blipFill rotWithShape="1">
            <a:blip r:embed="rId7"/>
            <a:srcRect l="1096" r="365" b="20401"/>
            <a:stretch/>
          </p:blipFill>
          <p:spPr>
            <a:xfrm>
              <a:off x="3192043" y="6022928"/>
              <a:ext cx="5559552" cy="491957"/>
            </a:xfrm>
            <a:prstGeom prst="rect">
              <a:avLst/>
            </a:prstGeom>
          </p:spPr>
        </p:pic>
      </p:grpSp>
      <p:sp>
        <p:nvSpPr>
          <p:cNvPr id="14" name="TextBox 13">
            <a:extLst>
              <a:ext uri="{FF2B5EF4-FFF2-40B4-BE49-F238E27FC236}">
                <a16:creationId xmlns:a16="http://schemas.microsoft.com/office/drawing/2014/main" id="{43BFDC6A-8A22-4143-99B0-3664D3A5E363}"/>
              </a:ext>
            </a:extLst>
          </p:cNvPr>
          <p:cNvSpPr txBox="1"/>
          <p:nvPr/>
        </p:nvSpPr>
        <p:spPr>
          <a:xfrm>
            <a:off x="5712264" y="1060481"/>
            <a:ext cx="2550790" cy="1477328"/>
          </a:xfrm>
          <a:prstGeom prst="rect">
            <a:avLst/>
          </a:prstGeom>
          <a:noFill/>
        </p:spPr>
        <p:txBody>
          <a:bodyPr wrap="square">
            <a:spAutoFit/>
          </a:bodyPr>
          <a:lstStyle/>
          <a:p>
            <a:pPr marL="214313" indent="-214313">
              <a:buFont typeface="Arial" panose="020B0604020202020204" pitchFamily="34" charset="0"/>
              <a:buChar char="•"/>
            </a:pPr>
            <a:r>
              <a:rPr lang="en-US" sz="1800" dirty="0" err="1"/>
              <a:t>Khóc</a:t>
            </a:r>
            <a:r>
              <a:rPr lang="en-US" sz="1800" dirty="0"/>
              <a:t> </a:t>
            </a:r>
            <a:r>
              <a:rPr lang="en-US" sz="1800" dirty="0" err="1"/>
              <a:t>Dương</a:t>
            </a:r>
            <a:r>
              <a:rPr lang="en-US" sz="1800" dirty="0"/>
              <a:t> </a:t>
            </a:r>
            <a:r>
              <a:rPr lang="en-US" sz="1800" dirty="0" err="1"/>
              <a:t>Khuê</a:t>
            </a:r>
            <a:endParaRPr lang="en-US" sz="1800" dirty="0"/>
          </a:p>
          <a:p>
            <a:pPr marL="214313" indent="-214313">
              <a:buFont typeface="Arial" panose="020B0604020202020204" pitchFamily="34" charset="0"/>
              <a:buChar char="•"/>
            </a:pPr>
            <a:r>
              <a:rPr lang="en-US" sz="1800" dirty="0" err="1"/>
              <a:t>Chinh</a:t>
            </a:r>
            <a:r>
              <a:rPr lang="en-US" sz="1800" dirty="0"/>
              <a:t> </a:t>
            </a:r>
            <a:r>
              <a:rPr lang="en-US" sz="1800" dirty="0" err="1"/>
              <a:t>phụ</a:t>
            </a:r>
            <a:r>
              <a:rPr lang="en-US" sz="1800" dirty="0"/>
              <a:t> </a:t>
            </a:r>
            <a:r>
              <a:rPr lang="en-US" sz="1800" dirty="0" err="1"/>
              <a:t>ngâm</a:t>
            </a:r>
            <a:endParaRPr lang="en-US" sz="1800" dirty="0"/>
          </a:p>
          <a:p>
            <a:pPr marL="214313" indent="-214313">
              <a:buFont typeface="Arial" panose="020B0604020202020204" pitchFamily="34" charset="0"/>
              <a:buChar char="•"/>
            </a:pPr>
            <a:r>
              <a:rPr lang="en-US" sz="1800" dirty="0" err="1"/>
              <a:t>Truyện</a:t>
            </a:r>
            <a:r>
              <a:rPr lang="en-US" sz="1800" dirty="0"/>
              <a:t> </a:t>
            </a:r>
            <a:r>
              <a:rPr lang="en-US" sz="1800" dirty="0" err="1"/>
              <a:t>Kiều</a:t>
            </a:r>
            <a:endParaRPr lang="en-US" sz="1800" dirty="0"/>
          </a:p>
          <a:p>
            <a:pPr marL="214313" indent="-214313">
              <a:buFont typeface="Arial" panose="020B0604020202020204" pitchFamily="34" charset="0"/>
              <a:buChar char="•"/>
            </a:pPr>
            <a:r>
              <a:rPr lang="en-US" sz="1800" dirty="0"/>
              <a:t>Nam </a:t>
            </a:r>
            <a:r>
              <a:rPr lang="en-US" sz="1800" dirty="0" err="1"/>
              <a:t>quốc</a:t>
            </a:r>
            <a:r>
              <a:rPr lang="en-US" sz="1800" dirty="0"/>
              <a:t> </a:t>
            </a:r>
            <a:r>
              <a:rPr lang="en-US" sz="1800" dirty="0" err="1"/>
              <a:t>sơn</a:t>
            </a:r>
            <a:r>
              <a:rPr lang="en-US" sz="1800" dirty="0"/>
              <a:t> </a:t>
            </a:r>
            <a:r>
              <a:rPr lang="en-US" sz="1800" dirty="0" err="1"/>
              <a:t>hà</a:t>
            </a:r>
            <a:endParaRPr lang="en-US" sz="1800" dirty="0"/>
          </a:p>
          <a:p>
            <a:pPr marL="214313" indent="-214313">
              <a:buFont typeface="Arial" panose="020B0604020202020204" pitchFamily="34" charset="0"/>
              <a:buChar char="•"/>
            </a:pPr>
            <a:r>
              <a:rPr lang="en-US" sz="1800" dirty="0" err="1"/>
              <a:t>Phò</a:t>
            </a:r>
            <a:r>
              <a:rPr lang="en-US" sz="1800" dirty="0"/>
              <a:t> </a:t>
            </a:r>
            <a:r>
              <a:rPr lang="en-US" sz="1800" dirty="0" err="1"/>
              <a:t>giá</a:t>
            </a:r>
            <a:r>
              <a:rPr lang="en-US" sz="1800" dirty="0"/>
              <a:t> </a:t>
            </a:r>
            <a:r>
              <a:rPr lang="en-US" sz="1800" dirty="0" err="1"/>
              <a:t>về</a:t>
            </a:r>
            <a:r>
              <a:rPr lang="en-US" sz="1800" dirty="0"/>
              <a:t> </a:t>
            </a:r>
            <a:r>
              <a:rPr lang="en-US" sz="1800" dirty="0" err="1"/>
              <a:t>kinh</a:t>
            </a:r>
            <a:endParaRPr lang="en-US" sz="1800" dirty="0"/>
          </a:p>
        </p:txBody>
      </p:sp>
      <p:pic>
        <p:nvPicPr>
          <p:cNvPr id="15" name="图片 2">
            <a:extLst>
              <a:ext uri="{FF2B5EF4-FFF2-40B4-BE49-F238E27FC236}">
                <a16:creationId xmlns:a16="http://schemas.microsoft.com/office/drawing/2014/main" id="{11CD72E8-A9C0-4E59-B33B-75AD62C72D9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3698" t="4820" r="34641" b="9893"/>
          <a:stretch/>
        </p:blipFill>
        <p:spPr>
          <a:xfrm>
            <a:off x="7982520" y="1657352"/>
            <a:ext cx="1112590" cy="3349261"/>
          </a:xfrm>
          <a:prstGeom prst="rect">
            <a:avLst/>
          </a:prstGeom>
        </p:spPr>
      </p:pic>
    </p:spTree>
    <p:extLst>
      <p:ext uri="{BB962C8B-B14F-4D97-AF65-F5344CB8AC3E}">
        <p14:creationId xmlns:p14="http://schemas.microsoft.com/office/powerpoint/2010/main" val="272433477"/>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0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200"/>
                            </p:stCondLst>
                            <p:childTnLst>
                              <p:par>
                                <p:cTn id="11" presetID="22" presetClass="entr" presetSubtype="1" fill="hold" nodeType="afterEffect">
                                  <p:stCondLst>
                                    <p:cond delay="0"/>
                                  </p:stCondLst>
                                  <p:childTnLst>
                                    <p:set>
                                      <p:cBhvr>
                                        <p:cTn id="12" dur="1" fill="hold">
                                          <p:stCondLst>
                                            <p:cond delay="0"/>
                                          </p:stCondLst>
                                        </p:cTn>
                                        <p:tgtEl>
                                          <p:spTgt spid="14">
                                            <p:txEl>
                                              <p:pRg st="0" end="0"/>
                                            </p:txEl>
                                          </p:spTgt>
                                        </p:tgtEl>
                                        <p:attrNameLst>
                                          <p:attrName>style.visibility</p:attrName>
                                        </p:attrNameLst>
                                      </p:cBhvr>
                                      <p:to>
                                        <p:strVal val="visible"/>
                                      </p:to>
                                    </p:set>
                                    <p:animEffect transition="in" filter="wipe(up)">
                                      <p:cBhvr>
                                        <p:cTn id="13" dur="500"/>
                                        <p:tgtEl>
                                          <p:spTgt spid="14">
                                            <p:txEl>
                                              <p:pRg st="0" end="0"/>
                                            </p:txEl>
                                          </p:spTgt>
                                        </p:tgtEl>
                                      </p:cBhvr>
                                    </p:animEffect>
                                  </p:childTnLst>
                                </p:cTn>
                              </p:par>
                            </p:childTnLst>
                          </p:cTn>
                        </p:par>
                        <p:par>
                          <p:cTn id="14" fill="hold">
                            <p:stCondLst>
                              <p:cond delay="1700"/>
                            </p:stCondLst>
                            <p:childTnLst>
                              <p:par>
                                <p:cTn id="15" presetID="22" presetClass="entr" presetSubtype="1" fill="hold" nodeType="after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animEffect transition="in" filter="wipe(up)">
                                      <p:cBhvr>
                                        <p:cTn id="17" dur="500"/>
                                        <p:tgtEl>
                                          <p:spTgt spid="14">
                                            <p:txEl>
                                              <p:pRg st="1" end="1"/>
                                            </p:txEl>
                                          </p:spTgt>
                                        </p:tgtEl>
                                      </p:cBhvr>
                                    </p:animEffect>
                                  </p:childTnLst>
                                </p:cTn>
                              </p:par>
                            </p:childTnLst>
                          </p:cTn>
                        </p:par>
                        <p:par>
                          <p:cTn id="18" fill="hold">
                            <p:stCondLst>
                              <p:cond delay="2200"/>
                            </p:stCondLst>
                            <p:childTnLst>
                              <p:par>
                                <p:cTn id="19" presetID="22" presetClass="entr" presetSubtype="1" fill="hold" nodeType="afterEffect">
                                  <p:stCondLst>
                                    <p:cond delay="0"/>
                                  </p:stCondLst>
                                  <p:childTnLst>
                                    <p:set>
                                      <p:cBhvr>
                                        <p:cTn id="20" dur="1" fill="hold">
                                          <p:stCondLst>
                                            <p:cond delay="0"/>
                                          </p:stCondLst>
                                        </p:cTn>
                                        <p:tgtEl>
                                          <p:spTgt spid="14">
                                            <p:txEl>
                                              <p:pRg st="2" end="2"/>
                                            </p:txEl>
                                          </p:spTgt>
                                        </p:tgtEl>
                                        <p:attrNameLst>
                                          <p:attrName>style.visibility</p:attrName>
                                        </p:attrNameLst>
                                      </p:cBhvr>
                                      <p:to>
                                        <p:strVal val="visible"/>
                                      </p:to>
                                    </p:set>
                                    <p:animEffect transition="in" filter="wipe(up)">
                                      <p:cBhvr>
                                        <p:cTn id="21" dur="500"/>
                                        <p:tgtEl>
                                          <p:spTgt spid="14">
                                            <p:txEl>
                                              <p:pRg st="2" end="2"/>
                                            </p:txEl>
                                          </p:spTgt>
                                        </p:tgtEl>
                                      </p:cBhvr>
                                    </p:animEffect>
                                  </p:childTnLst>
                                </p:cTn>
                              </p:par>
                            </p:childTnLst>
                          </p:cTn>
                        </p:par>
                        <p:par>
                          <p:cTn id="22" fill="hold">
                            <p:stCondLst>
                              <p:cond delay="2700"/>
                            </p:stCondLst>
                            <p:childTnLst>
                              <p:par>
                                <p:cTn id="23" presetID="22" presetClass="entr" presetSubtype="1" fill="hold" nodeType="afterEffect">
                                  <p:stCondLst>
                                    <p:cond delay="0"/>
                                  </p:stCondLst>
                                  <p:childTnLst>
                                    <p:set>
                                      <p:cBhvr>
                                        <p:cTn id="24" dur="1" fill="hold">
                                          <p:stCondLst>
                                            <p:cond delay="0"/>
                                          </p:stCondLst>
                                        </p:cTn>
                                        <p:tgtEl>
                                          <p:spTgt spid="14">
                                            <p:txEl>
                                              <p:pRg st="3" end="3"/>
                                            </p:txEl>
                                          </p:spTgt>
                                        </p:tgtEl>
                                        <p:attrNameLst>
                                          <p:attrName>style.visibility</p:attrName>
                                        </p:attrNameLst>
                                      </p:cBhvr>
                                      <p:to>
                                        <p:strVal val="visible"/>
                                      </p:to>
                                    </p:set>
                                    <p:animEffect transition="in" filter="wipe(up)">
                                      <p:cBhvr>
                                        <p:cTn id="25" dur="500"/>
                                        <p:tgtEl>
                                          <p:spTgt spid="14">
                                            <p:txEl>
                                              <p:pRg st="3" end="3"/>
                                            </p:txEl>
                                          </p:spTgt>
                                        </p:tgtEl>
                                      </p:cBhvr>
                                    </p:animEffect>
                                  </p:childTnLst>
                                </p:cTn>
                              </p:par>
                            </p:childTnLst>
                          </p:cTn>
                        </p:par>
                        <p:par>
                          <p:cTn id="26" fill="hold">
                            <p:stCondLst>
                              <p:cond delay="3200"/>
                            </p:stCondLst>
                            <p:childTnLst>
                              <p:par>
                                <p:cTn id="27" presetID="22" presetClass="entr" presetSubtype="1" fill="hold" nodeType="afterEffect">
                                  <p:stCondLst>
                                    <p:cond delay="0"/>
                                  </p:stCondLst>
                                  <p:childTnLst>
                                    <p:set>
                                      <p:cBhvr>
                                        <p:cTn id="28" dur="1" fill="hold">
                                          <p:stCondLst>
                                            <p:cond delay="0"/>
                                          </p:stCondLst>
                                        </p:cTn>
                                        <p:tgtEl>
                                          <p:spTgt spid="14">
                                            <p:txEl>
                                              <p:pRg st="4" end="4"/>
                                            </p:txEl>
                                          </p:spTgt>
                                        </p:tgtEl>
                                        <p:attrNameLst>
                                          <p:attrName>style.visibility</p:attrName>
                                        </p:attrNameLst>
                                      </p:cBhvr>
                                      <p:to>
                                        <p:strVal val="visible"/>
                                      </p:to>
                                    </p:set>
                                    <p:animEffect transition="in" filter="wipe(up)">
                                      <p:cBhvr>
                                        <p:cTn id="29"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759F8117-A78B-7188-9BD4-051F672ACB17}"/>
              </a:ext>
            </a:extLst>
          </p:cNvPr>
          <p:cNvSpPr/>
          <p:nvPr/>
        </p:nvSpPr>
        <p:spPr>
          <a:xfrm>
            <a:off x="647531" y="280288"/>
            <a:ext cx="8217230" cy="4292994"/>
          </a:xfrm>
          <a:custGeom>
            <a:avLst/>
            <a:gdLst/>
            <a:ahLst/>
            <a:cxnLst/>
            <a:rect l="l" t="t" r="r" b="b"/>
            <a:pathLst>
              <a:path w="16434460" h="8585987">
                <a:moveTo>
                  <a:pt x="0" y="0"/>
                </a:moveTo>
                <a:lnTo>
                  <a:pt x="16434460" y="0"/>
                </a:lnTo>
                <a:lnTo>
                  <a:pt x="16434460" y="8585988"/>
                </a:lnTo>
                <a:lnTo>
                  <a:pt x="0" y="858598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23" name="TextBox 22"/>
          <p:cNvSpPr txBox="1"/>
          <p:nvPr/>
        </p:nvSpPr>
        <p:spPr>
          <a:xfrm>
            <a:off x="1784636" y="563378"/>
            <a:ext cx="5361944" cy="60016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3300" i="0" u="none" strike="noStrike" kern="1200" cap="none" spc="0" normalizeH="0" baseline="0" noProof="0" dirty="0" err="1">
                <a:ln>
                  <a:noFill/>
                </a:ln>
                <a:solidFill>
                  <a:prstClr val="black"/>
                </a:solidFill>
                <a:effectLst/>
                <a:uLnTx/>
                <a:uFillTx/>
                <a:latin typeface="#9Slide06 SVNFresh Script" pitchFamily="2" charset="0"/>
                <a:ea typeface="+mn-ea"/>
                <a:cs typeface="#9Slide07 Baloo Tamma" panose="03080902040302020200" pitchFamily="66" charset="0"/>
                <a:sym typeface="Arial"/>
              </a:rPr>
              <a:t>Bài</a:t>
            </a:r>
            <a:r>
              <a:rPr kumimoji="0" lang="en-US" sz="3300" i="0" u="none" strike="noStrike" kern="1200" cap="none" spc="0" normalizeH="0" baseline="0" noProof="0" dirty="0">
                <a:ln>
                  <a:noFill/>
                </a:ln>
                <a:solidFill>
                  <a:prstClr val="black"/>
                </a:solidFill>
                <a:effectLst/>
                <a:uLnTx/>
                <a:uFillTx/>
                <a:latin typeface="#9Slide06 SVNFresh Script" pitchFamily="2" charset="0"/>
                <a:ea typeface="+mn-ea"/>
                <a:cs typeface="#9Slide07 Baloo Tamma" panose="03080902040302020200" pitchFamily="66" charset="0"/>
                <a:sym typeface="Arial"/>
              </a:rPr>
              <a:t> 2.</a:t>
            </a:r>
            <a:r>
              <a:rPr kumimoji="0" lang="en-US" sz="3300" i="0" u="none" strike="noStrike" kern="1200" cap="none" spc="0" normalizeH="0" noProof="0" dirty="0">
                <a:ln>
                  <a:noFill/>
                </a:ln>
                <a:solidFill>
                  <a:prstClr val="black"/>
                </a:solidFill>
                <a:effectLst/>
                <a:uLnTx/>
                <a:uFillTx/>
                <a:latin typeface="#9Slide06 SVNFresh Script" pitchFamily="2" charset="0"/>
                <a:ea typeface="+mn-ea"/>
                <a:cs typeface="#9Slide07 Baloo Tamma" panose="03080902040302020200" pitchFamily="66" charset="0"/>
                <a:sym typeface="Arial"/>
              </a:rPr>
              <a:t> </a:t>
            </a:r>
            <a:r>
              <a:rPr kumimoji="0" lang="en-US" sz="3300" i="0" u="none" strike="noStrike" kern="1200" cap="none" spc="0" normalizeH="0" baseline="0" noProof="0" dirty="0" err="1">
                <a:ln>
                  <a:noFill/>
                </a:ln>
                <a:solidFill>
                  <a:prstClr val="black"/>
                </a:solidFill>
                <a:effectLst/>
                <a:uLnTx/>
                <a:uFillTx/>
                <a:latin typeface="#9Slide06 SVNFresh Script" pitchFamily="2" charset="0"/>
                <a:ea typeface="+mn-ea"/>
                <a:cs typeface="#9Slide07 Baloo Tamma" panose="03080902040302020200" pitchFamily="66" charset="0"/>
                <a:sym typeface="Arial"/>
              </a:rPr>
              <a:t>Truyện</a:t>
            </a:r>
            <a:r>
              <a:rPr kumimoji="0" lang="en-US" sz="3300" i="0" u="none" strike="noStrike" kern="1200" cap="none" spc="0" normalizeH="0" baseline="0" noProof="0" dirty="0">
                <a:ln>
                  <a:noFill/>
                </a:ln>
                <a:solidFill>
                  <a:prstClr val="black"/>
                </a:solidFill>
                <a:effectLst/>
                <a:uLnTx/>
                <a:uFillTx/>
                <a:latin typeface="#9Slide06 SVNFresh Script" pitchFamily="2" charset="0"/>
                <a:ea typeface="+mn-ea"/>
                <a:cs typeface="#9Slide07 Baloo Tamma" panose="03080902040302020200" pitchFamily="66" charset="0"/>
                <a:sym typeface="Arial"/>
              </a:rPr>
              <a:t> </a:t>
            </a:r>
            <a:r>
              <a:rPr kumimoji="0" lang="en-US" sz="3300" i="0" u="none" strike="noStrike" kern="1200" cap="none" spc="0" normalizeH="0" baseline="0" noProof="0" dirty="0" err="1">
                <a:ln>
                  <a:noFill/>
                </a:ln>
                <a:solidFill>
                  <a:prstClr val="black"/>
                </a:solidFill>
                <a:effectLst/>
                <a:uLnTx/>
                <a:uFillTx/>
                <a:latin typeface="#9Slide06 SVNFresh Script" pitchFamily="2" charset="0"/>
                <a:ea typeface="+mn-ea"/>
                <a:cs typeface="#9Slide07 Baloo Tamma" panose="03080902040302020200" pitchFamily="66" charset="0"/>
                <a:sym typeface="Arial"/>
              </a:rPr>
              <a:t>thơ</a:t>
            </a:r>
            <a:r>
              <a:rPr kumimoji="0" lang="en-US" sz="3300" i="0" u="none" strike="noStrike" kern="1200" cap="none" spc="0" normalizeH="0" noProof="0" dirty="0">
                <a:ln>
                  <a:noFill/>
                </a:ln>
                <a:solidFill>
                  <a:prstClr val="black"/>
                </a:solidFill>
                <a:effectLst/>
                <a:uLnTx/>
                <a:uFillTx/>
                <a:latin typeface="#9Slide06 SVNFresh Script" pitchFamily="2" charset="0"/>
                <a:ea typeface="+mn-ea"/>
                <a:cs typeface="#9Slide07 Baloo Tamma" panose="03080902040302020200" pitchFamily="66" charset="0"/>
                <a:sym typeface="Arial"/>
              </a:rPr>
              <a:t> </a:t>
            </a:r>
            <a:r>
              <a:rPr kumimoji="0" lang="en-US" sz="3300" i="0" u="none" strike="noStrike" kern="1200" cap="none" spc="0" normalizeH="0" noProof="0" dirty="0" err="1">
                <a:ln>
                  <a:noFill/>
                </a:ln>
                <a:solidFill>
                  <a:prstClr val="black"/>
                </a:solidFill>
                <a:effectLst/>
                <a:uLnTx/>
                <a:uFillTx/>
                <a:latin typeface="#9Slide06 SVNFresh Script" pitchFamily="2" charset="0"/>
                <a:ea typeface="+mn-ea"/>
                <a:cs typeface="#9Slide07 Baloo Tamma" panose="03080902040302020200" pitchFamily="66" charset="0"/>
                <a:sym typeface="Arial"/>
              </a:rPr>
              <a:t>Nôm</a:t>
            </a:r>
            <a:endParaRPr kumimoji="0" lang="en-US" sz="3300" i="0" u="none" strike="noStrike" kern="1200" cap="none" spc="0" normalizeH="0" baseline="0" noProof="0" dirty="0">
              <a:ln>
                <a:noFill/>
              </a:ln>
              <a:solidFill>
                <a:prstClr val="black"/>
              </a:solidFill>
              <a:effectLst/>
              <a:uLnTx/>
              <a:uFillTx/>
              <a:latin typeface="#9Slide06 SVNFresh Script" pitchFamily="2" charset="0"/>
              <a:ea typeface="+mn-ea"/>
              <a:cs typeface="#9Slide07 Baloo Tamma" panose="03080902040302020200" pitchFamily="66" charset="0"/>
              <a:sym typeface="Arial"/>
            </a:endParaRPr>
          </a:p>
        </p:txBody>
      </p:sp>
      <p:sp>
        <p:nvSpPr>
          <p:cNvPr id="24" name="TextBox 23"/>
          <p:cNvSpPr txBox="1"/>
          <p:nvPr/>
        </p:nvSpPr>
        <p:spPr>
          <a:xfrm>
            <a:off x="148851" y="1163542"/>
            <a:ext cx="8715909" cy="207749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6900" b="1" i="0" u="none" strike="noStrike" kern="1200" cap="none" spc="0" normalizeH="0" baseline="0" noProof="0" dirty="0" err="1" smtClean="0">
                <a:ln>
                  <a:noFill/>
                </a:ln>
                <a:solidFill>
                  <a:srgbClr val="C0504D">
                    <a:lumMod val="50000"/>
                  </a:srgbClr>
                </a:solidFill>
                <a:effectLst/>
                <a:uLnTx/>
                <a:uFillTx/>
                <a:latin typeface="#9Slide05 SVNHollie Script Pro" pitchFamily="2" charset="0"/>
                <a:ea typeface="+mn-ea"/>
                <a:cs typeface="Times New Roman" panose="02020603050405020304" pitchFamily="18" charset="0"/>
                <a:sym typeface="Arial"/>
              </a:rPr>
              <a:t>Tiết</a:t>
            </a:r>
            <a:r>
              <a:rPr kumimoji="0" lang="en-US" sz="6900" b="1" i="0" u="none" strike="noStrike" kern="1200" cap="none" spc="0" normalizeH="0" noProof="0" dirty="0" smtClean="0">
                <a:ln>
                  <a:noFill/>
                </a:ln>
                <a:solidFill>
                  <a:srgbClr val="C0504D">
                    <a:lumMod val="50000"/>
                  </a:srgbClr>
                </a:solidFill>
                <a:effectLst/>
                <a:uLnTx/>
                <a:uFillTx/>
                <a:latin typeface="#9Slide05 SVNHollie Script Pro" pitchFamily="2" charset="0"/>
                <a:ea typeface="+mn-ea"/>
                <a:cs typeface="Times New Roman" panose="02020603050405020304" pitchFamily="18" charset="0"/>
                <a:sym typeface="Arial"/>
              </a:rPr>
              <a:t> 22 - </a:t>
            </a:r>
            <a:r>
              <a:rPr kumimoji="0" lang="en-US" sz="6900" b="1" i="0" u="none" strike="noStrike" kern="1200" cap="none" spc="0" normalizeH="0" baseline="0" noProof="0" dirty="0" err="1" smtClean="0">
                <a:ln>
                  <a:noFill/>
                </a:ln>
                <a:solidFill>
                  <a:srgbClr val="C0504D">
                    <a:lumMod val="50000"/>
                  </a:srgbClr>
                </a:solidFill>
                <a:effectLst/>
                <a:uLnTx/>
                <a:uFillTx/>
                <a:latin typeface="#9Slide05 SVNHollie Script Pro" pitchFamily="2" charset="0"/>
                <a:ea typeface="+mn-ea"/>
                <a:cs typeface="Times New Roman" panose="02020603050405020304" pitchFamily="18" charset="0"/>
                <a:sym typeface="Arial"/>
              </a:rPr>
              <a:t>Thực</a:t>
            </a:r>
            <a:r>
              <a:rPr kumimoji="0" lang="en-US" sz="6900" b="1" i="0" u="none" strike="noStrike" kern="1200" cap="none" spc="0" normalizeH="0" baseline="0" noProof="0" dirty="0" smtClean="0">
                <a:ln>
                  <a:noFill/>
                </a:ln>
                <a:solidFill>
                  <a:srgbClr val="C0504D">
                    <a:lumMod val="50000"/>
                  </a:srgbClr>
                </a:solidFill>
                <a:effectLst/>
                <a:uLnTx/>
                <a:uFillTx/>
                <a:latin typeface="#9Slide05 SVNHollie Script Pro" pitchFamily="2" charset="0"/>
                <a:ea typeface="+mn-ea"/>
                <a:cs typeface="Times New Roman" panose="02020603050405020304" pitchFamily="18" charset="0"/>
                <a:sym typeface="Arial"/>
              </a:rPr>
              <a:t> </a:t>
            </a:r>
            <a:r>
              <a:rPr kumimoji="0" lang="en-US" sz="6900" b="1" i="0" u="none" strike="noStrike" kern="1200" cap="none" spc="0" normalizeH="0" baseline="0" noProof="0" dirty="0" err="1">
                <a:ln>
                  <a:noFill/>
                </a:ln>
                <a:solidFill>
                  <a:srgbClr val="C0504D">
                    <a:lumMod val="50000"/>
                  </a:srgbClr>
                </a:solidFill>
                <a:effectLst/>
                <a:uLnTx/>
                <a:uFillTx/>
                <a:latin typeface="#9Slide05 SVNHollie Script Pro" pitchFamily="2" charset="0"/>
                <a:ea typeface="+mn-ea"/>
                <a:cs typeface="Times New Roman" panose="02020603050405020304" pitchFamily="18" charset="0"/>
                <a:sym typeface="Arial"/>
              </a:rPr>
              <a:t>hành</a:t>
            </a:r>
            <a:r>
              <a:rPr kumimoji="0" lang="en-US" sz="6900" b="1" i="0" u="none" strike="noStrike" kern="1200" cap="none" spc="0" normalizeH="0" noProof="0" dirty="0">
                <a:ln>
                  <a:noFill/>
                </a:ln>
                <a:solidFill>
                  <a:srgbClr val="C0504D">
                    <a:lumMod val="50000"/>
                  </a:srgbClr>
                </a:solidFill>
                <a:effectLst/>
                <a:uLnTx/>
                <a:uFillTx/>
                <a:latin typeface="#9Slide05 SVNHollie Script Pro" pitchFamily="2" charset="0"/>
                <a:ea typeface="+mn-ea"/>
                <a:cs typeface="Times New Roman" panose="02020603050405020304" pitchFamily="18" charset="0"/>
                <a:sym typeface="Arial"/>
              </a:rPr>
              <a:t> </a:t>
            </a:r>
            <a:r>
              <a:rPr kumimoji="0" lang="en-US" sz="6900" b="1" i="0" u="none" strike="noStrike" kern="1200" cap="none" spc="0" normalizeH="0" noProof="0" dirty="0" err="1">
                <a:ln>
                  <a:noFill/>
                </a:ln>
                <a:solidFill>
                  <a:srgbClr val="C0504D">
                    <a:lumMod val="50000"/>
                  </a:srgbClr>
                </a:solidFill>
                <a:effectLst/>
                <a:uLnTx/>
                <a:uFillTx/>
                <a:latin typeface="#9Slide05 SVNHollie Script Pro" pitchFamily="2" charset="0"/>
                <a:ea typeface="+mn-ea"/>
                <a:cs typeface="Times New Roman" panose="02020603050405020304" pitchFamily="18" charset="0"/>
                <a:sym typeface="Arial"/>
              </a:rPr>
              <a:t>tiếng</a:t>
            </a:r>
            <a:r>
              <a:rPr kumimoji="0" lang="en-US" sz="6900" b="1" i="0" u="none" strike="noStrike" kern="1200" cap="none" spc="0" normalizeH="0" noProof="0" dirty="0">
                <a:ln>
                  <a:noFill/>
                </a:ln>
                <a:solidFill>
                  <a:srgbClr val="C0504D">
                    <a:lumMod val="50000"/>
                  </a:srgbClr>
                </a:solidFill>
                <a:effectLst/>
                <a:uLnTx/>
                <a:uFillTx/>
                <a:latin typeface="#9Slide05 SVNHollie Script Pro" pitchFamily="2" charset="0"/>
                <a:ea typeface="+mn-ea"/>
                <a:cs typeface="Times New Roman" panose="02020603050405020304" pitchFamily="18" charset="0"/>
                <a:sym typeface="Arial"/>
              </a:rPr>
              <a:t> </a:t>
            </a:r>
            <a:r>
              <a:rPr kumimoji="0" lang="en-US" sz="6900" b="1" i="0" u="none" strike="noStrike" kern="1200" cap="none" spc="0" normalizeH="0" noProof="0" dirty="0" err="1" smtClean="0">
                <a:ln>
                  <a:noFill/>
                </a:ln>
                <a:solidFill>
                  <a:srgbClr val="C0504D">
                    <a:lumMod val="50000"/>
                  </a:srgbClr>
                </a:solidFill>
                <a:effectLst/>
                <a:uLnTx/>
                <a:uFillTx/>
                <a:latin typeface="#9Slide05 SVNHollie Script Pro" pitchFamily="2" charset="0"/>
                <a:ea typeface="+mn-ea"/>
                <a:cs typeface="Times New Roman" panose="02020603050405020304" pitchFamily="18" charset="0"/>
                <a:sym typeface="Arial"/>
              </a:rPr>
              <a:t>Việt</a:t>
            </a:r>
            <a:endParaRPr kumimoji="0" lang="en-US" sz="6900" b="1" i="0" u="none" strike="noStrike" kern="1200" cap="none" spc="0" normalizeH="0" noProof="0" dirty="0" smtClean="0">
              <a:ln>
                <a:noFill/>
              </a:ln>
              <a:solidFill>
                <a:srgbClr val="C0504D">
                  <a:lumMod val="50000"/>
                </a:srgbClr>
              </a:solidFill>
              <a:effectLst/>
              <a:uLnTx/>
              <a:uFillTx/>
              <a:latin typeface="#9Slide05 SVNHollie Script Pro" pitchFamily="2" charset="0"/>
              <a:ea typeface="+mn-ea"/>
              <a:cs typeface="Times New Roman" panose="02020603050405020304" pitchFamily="18" charset="0"/>
              <a:sym typeface="Arial"/>
            </a:endParaRPr>
          </a:p>
          <a:p>
            <a:pPr marL="0" marR="0" lvl="0" indent="0" algn="ctr" defTabSz="457200" rtl="0" eaLnBrk="1" fontAlgn="auto" latinLnBrk="0" hangingPunct="1">
              <a:lnSpc>
                <a:spcPct val="100000"/>
              </a:lnSpc>
              <a:spcBef>
                <a:spcPts val="0"/>
              </a:spcBef>
              <a:spcAft>
                <a:spcPts val="0"/>
              </a:spcAft>
              <a:buClrTx/>
              <a:buSzTx/>
              <a:buFont typeface="Arial"/>
              <a:buNone/>
              <a:tabLst/>
              <a:defRPr/>
            </a:pPr>
            <a:r>
              <a:rPr lang="en-US" sz="6000" b="1" kern="1200" noProof="0" dirty="0" smtClean="0">
                <a:solidFill>
                  <a:srgbClr val="FF0000"/>
                </a:solidFill>
                <a:latin typeface="Times New Roman" panose="02020603050405020304" pitchFamily="18" charset="0"/>
                <a:ea typeface="+mn-ea"/>
                <a:cs typeface="Times New Roman" panose="02020603050405020304" pitchFamily="18" charset="0"/>
              </a:rPr>
              <a:t>ĐIỂN CỐ, ĐIỂN TÍCH</a:t>
            </a:r>
            <a:endParaRPr kumimoji="0" lang="en-US" sz="6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 name="Freeform 4">
            <a:extLst>
              <a:ext uri="{FF2B5EF4-FFF2-40B4-BE49-F238E27FC236}">
                <a16:creationId xmlns:a16="http://schemas.microsoft.com/office/drawing/2014/main" id="{6A1C0B54-A71F-093B-9198-525D9324F82F}"/>
              </a:ext>
            </a:extLst>
          </p:cNvPr>
          <p:cNvSpPr/>
          <p:nvPr/>
        </p:nvSpPr>
        <p:spPr>
          <a:xfrm rot="-507146">
            <a:off x="-786190" y="-433699"/>
            <a:ext cx="2867443" cy="1896097"/>
          </a:xfrm>
          <a:custGeom>
            <a:avLst/>
            <a:gdLst/>
            <a:ahLst/>
            <a:cxnLst/>
            <a:rect l="l" t="t" r="r" b="b"/>
            <a:pathLst>
              <a:path w="5734886" h="3792193">
                <a:moveTo>
                  <a:pt x="0" y="0"/>
                </a:moveTo>
                <a:lnTo>
                  <a:pt x="5734885" y="0"/>
                </a:lnTo>
                <a:lnTo>
                  <a:pt x="5734885" y="3792194"/>
                </a:lnTo>
                <a:lnTo>
                  <a:pt x="0" y="379219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4">
            <a:extLst>
              <a:ext uri="{FF2B5EF4-FFF2-40B4-BE49-F238E27FC236}">
                <a16:creationId xmlns:a16="http://schemas.microsoft.com/office/drawing/2014/main" id="{35B6ECEF-9908-E817-E349-C6DD735D1804}"/>
              </a:ext>
            </a:extLst>
          </p:cNvPr>
          <p:cNvSpPr/>
          <p:nvPr/>
        </p:nvSpPr>
        <p:spPr>
          <a:xfrm>
            <a:off x="3288743" y="2983852"/>
            <a:ext cx="2566514" cy="2325903"/>
          </a:xfrm>
          <a:custGeom>
            <a:avLst/>
            <a:gdLst/>
            <a:ahLst/>
            <a:cxnLst/>
            <a:rect l="l" t="t" r="r" b="b"/>
            <a:pathLst>
              <a:path w="3316304" h="3005400">
                <a:moveTo>
                  <a:pt x="0" y="0"/>
                </a:moveTo>
                <a:lnTo>
                  <a:pt x="3316304" y="0"/>
                </a:lnTo>
                <a:lnTo>
                  <a:pt x="3316304" y="3005401"/>
                </a:lnTo>
                <a:lnTo>
                  <a:pt x="0" y="3005401"/>
                </a:lnTo>
                <a:lnTo>
                  <a:pt x="0" y="0"/>
                </a:lnTo>
                <a:close/>
              </a:path>
            </a:pathLst>
          </a:custGeom>
          <a:blipFill>
            <a:blip r:embed="rId7"/>
            <a:stretch>
              <a:fillRect/>
            </a:stretch>
          </a:blipFill>
        </p:spPr>
      </p:sp>
      <p:sp>
        <p:nvSpPr>
          <p:cNvPr id="7" name="Freeform 6">
            <a:extLst>
              <a:ext uri="{FF2B5EF4-FFF2-40B4-BE49-F238E27FC236}">
                <a16:creationId xmlns:a16="http://schemas.microsoft.com/office/drawing/2014/main" id="{9369107F-A781-B53C-3911-5D17CECBD0FC}"/>
              </a:ext>
            </a:extLst>
          </p:cNvPr>
          <p:cNvSpPr/>
          <p:nvPr/>
        </p:nvSpPr>
        <p:spPr>
          <a:xfrm>
            <a:off x="8079720" y="-560359"/>
            <a:ext cx="1911978" cy="1892859"/>
          </a:xfrm>
          <a:custGeom>
            <a:avLst/>
            <a:gdLst/>
            <a:ahLst/>
            <a:cxnLst/>
            <a:rect l="l" t="t" r="r" b="b"/>
            <a:pathLst>
              <a:path w="3823956" h="3785717">
                <a:moveTo>
                  <a:pt x="0" y="0"/>
                </a:moveTo>
                <a:lnTo>
                  <a:pt x="3823957" y="0"/>
                </a:lnTo>
                <a:lnTo>
                  <a:pt x="3823957" y="3785717"/>
                </a:lnTo>
                <a:lnTo>
                  <a:pt x="0" y="378571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8" name="Freeform 4">
            <a:extLst>
              <a:ext uri="{FF2B5EF4-FFF2-40B4-BE49-F238E27FC236}">
                <a16:creationId xmlns:a16="http://schemas.microsoft.com/office/drawing/2014/main" id="{F0CE01DD-643D-F751-9FF6-BB5387AFA720}"/>
              </a:ext>
            </a:extLst>
          </p:cNvPr>
          <p:cNvSpPr/>
          <p:nvPr/>
        </p:nvSpPr>
        <p:spPr>
          <a:xfrm>
            <a:off x="7174064" y="-606866"/>
            <a:ext cx="1479067" cy="1464277"/>
          </a:xfrm>
          <a:custGeom>
            <a:avLst/>
            <a:gdLst/>
            <a:ahLst/>
            <a:cxnLst/>
            <a:rect l="l" t="t" r="r" b="b"/>
            <a:pathLst>
              <a:path w="2958134" h="2928553">
                <a:moveTo>
                  <a:pt x="0" y="0"/>
                </a:moveTo>
                <a:lnTo>
                  <a:pt x="2958135" y="0"/>
                </a:lnTo>
                <a:lnTo>
                  <a:pt x="2958135" y="2928553"/>
                </a:lnTo>
                <a:lnTo>
                  <a:pt x="0" y="292855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Tree>
    <p:extLst>
      <p:ext uri="{BB962C8B-B14F-4D97-AF65-F5344CB8AC3E}">
        <p14:creationId xmlns:p14="http://schemas.microsoft.com/office/powerpoint/2010/main" val="3335631856"/>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7E89755D-E3BE-72DB-AD24-D6280355A38F}"/>
              </a:ext>
            </a:extLst>
          </p:cNvPr>
          <p:cNvSpPr/>
          <p:nvPr/>
        </p:nvSpPr>
        <p:spPr>
          <a:xfrm>
            <a:off x="0" y="3657600"/>
            <a:ext cx="9399846" cy="3913754"/>
          </a:xfrm>
          <a:custGeom>
            <a:avLst/>
            <a:gdLst/>
            <a:ahLst/>
            <a:cxnLst/>
            <a:rect l="l" t="t" r="r" b="b"/>
            <a:pathLst>
              <a:path w="18799692" h="7827508">
                <a:moveTo>
                  <a:pt x="0" y="0"/>
                </a:moveTo>
                <a:lnTo>
                  <a:pt x="18799692" y="0"/>
                </a:lnTo>
                <a:lnTo>
                  <a:pt x="18799692" y="7827508"/>
                </a:lnTo>
                <a:lnTo>
                  <a:pt x="0" y="782750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3">
            <a:extLst>
              <a:ext uri="{FF2B5EF4-FFF2-40B4-BE49-F238E27FC236}">
                <a16:creationId xmlns:a16="http://schemas.microsoft.com/office/drawing/2014/main" id="{D901F2ED-B9DF-27F9-55FB-E0823D0D29AF}"/>
              </a:ext>
            </a:extLst>
          </p:cNvPr>
          <p:cNvSpPr/>
          <p:nvPr/>
        </p:nvSpPr>
        <p:spPr>
          <a:xfrm>
            <a:off x="2057400" y="1264755"/>
            <a:ext cx="4825579" cy="2156791"/>
          </a:xfrm>
          <a:custGeom>
            <a:avLst/>
            <a:gdLst/>
            <a:ahLst/>
            <a:cxnLst/>
            <a:rect l="l" t="t" r="r" b="b"/>
            <a:pathLst>
              <a:path w="9651157" h="4313581">
                <a:moveTo>
                  <a:pt x="0" y="0"/>
                </a:moveTo>
                <a:lnTo>
                  <a:pt x="9651157" y="0"/>
                </a:lnTo>
                <a:lnTo>
                  <a:pt x="9651157" y="4313580"/>
                </a:lnTo>
                <a:lnTo>
                  <a:pt x="0" y="431358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TextBox 6">
            <a:extLst>
              <a:ext uri="{FF2B5EF4-FFF2-40B4-BE49-F238E27FC236}">
                <a16:creationId xmlns:a16="http://schemas.microsoft.com/office/drawing/2014/main" id="{EC9CC42E-060A-1595-C9A4-3AC00D431C18}"/>
              </a:ext>
            </a:extLst>
          </p:cNvPr>
          <p:cNvSpPr txBox="1"/>
          <p:nvPr/>
        </p:nvSpPr>
        <p:spPr>
          <a:xfrm>
            <a:off x="2317542" y="1789152"/>
            <a:ext cx="4389538" cy="1107996"/>
          </a:xfrm>
          <a:prstGeom prst="rect">
            <a:avLst/>
          </a:prstGeom>
        </p:spPr>
        <p:txBody>
          <a:bodyPr lIns="0" tIns="0" rIns="0" bIns="0" rtlCol="0" anchor="t">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3600" b="0" i="0" u="none" strike="noStrike" kern="1200" cap="none" spc="0" normalizeH="0" baseline="0" noProof="0" dirty="0">
                <a:ln>
                  <a:noFill/>
                </a:ln>
                <a:solidFill>
                  <a:srgbClr val="F6F6E9"/>
                </a:solidFill>
                <a:effectLst/>
                <a:uLnTx/>
                <a:uFillTx/>
                <a:latin typeface="#9Slide07 Baloo Tamma" panose="03080902040302020200" pitchFamily="66" charset="0"/>
                <a:ea typeface="+mn-ea"/>
                <a:cs typeface="#9Slide07 Baloo Tamma" panose="03080902040302020200" pitchFamily="66" charset="0"/>
                <a:sym typeface="Arial"/>
              </a:rPr>
              <a:t>I. </a:t>
            </a:r>
          </a:p>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3600" b="0" i="0" u="none" strike="noStrike" kern="1200" cap="none" spc="0" normalizeH="0" baseline="0" noProof="0" dirty="0" err="1" smtClean="0">
                <a:ln>
                  <a:noFill/>
                </a:ln>
                <a:solidFill>
                  <a:srgbClr val="F6F6E9"/>
                </a:solidFill>
                <a:effectLst/>
                <a:uLnTx/>
                <a:uFillTx/>
                <a:latin typeface="#9Slide07 Baloo Tamma" panose="03080902040302020200" pitchFamily="66" charset="0"/>
                <a:ea typeface="+mn-ea"/>
                <a:cs typeface="#9Slide07 Baloo Tamma" panose="03080902040302020200" pitchFamily="66" charset="0"/>
                <a:sym typeface="Arial"/>
              </a:rPr>
              <a:t>Kiến</a:t>
            </a:r>
            <a:r>
              <a:rPr kumimoji="0" lang="en-US" sz="3600" b="0" i="0" u="none" strike="noStrike" kern="1200" cap="none" spc="0" normalizeH="0" noProof="0" dirty="0" smtClean="0">
                <a:ln>
                  <a:noFill/>
                </a:ln>
                <a:solidFill>
                  <a:srgbClr val="F6F6E9"/>
                </a:solidFill>
                <a:effectLst/>
                <a:uLnTx/>
                <a:uFillTx/>
                <a:latin typeface="#9Slide07 Baloo Tamma" panose="03080902040302020200" pitchFamily="66" charset="0"/>
                <a:ea typeface="+mn-ea"/>
                <a:cs typeface="#9Slide07 Baloo Tamma" panose="03080902040302020200" pitchFamily="66" charset="0"/>
                <a:sym typeface="Arial"/>
              </a:rPr>
              <a:t> </a:t>
            </a:r>
            <a:r>
              <a:rPr kumimoji="0" lang="en-US" sz="3600" b="0" i="0" u="none" strike="noStrike" kern="1200" cap="none" spc="0" normalizeH="0" noProof="0" dirty="0" err="1" smtClean="0">
                <a:ln>
                  <a:noFill/>
                </a:ln>
                <a:solidFill>
                  <a:srgbClr val="F6F6E9"/>
                </a:solidFill>
                <a:effectLst/>
                <a:uLnTx/>
                <a:uFillTx/>
                <a:latin typeface="#9Slide07 Baloo Tamma" panose="03080902040302020200" pitchFamily="66" charset="0"/>
                <a:ea typeface="+mn-ea"/>
                <a:cs typeface="#9Slide07 Baloo Tamma" panose="03080902040302020200" pitchFamily="66" charset="0"/>
                <a:sym typeface="Arial"/>
              </a:rPr>
              <a:t>thức</a:t>
            </a:r>
            <a:r>
              <a:rPr kumimoji="0" lang="en-US" sz="3600" b="0" i="0" u="none" strike="noStrike" kern="1200" cap="none" spc="0" normalizeH="0" noProof="0" dirty="0" smtClean="0">
                <a:ln>
                  <a:noFill/>
                </a:ln>
                <a:solidFill>
                  <a:srgbClr val="F6F6E9"/>
                </a:solidFill>
                <a:effectLst/>
                <a:uLnTx/>
                <a:uFillTx/>
                <a:latin typeface="#9Slide07 Baloo Tamma" panose="03080902040302020200" pitchFamily="66" charset="0"/>
                <a:ea typeface="+mn-ea"/>
                <a:cs typeface="#9Slide07 Baloo Tamma" panose="03080902040302020200" pitchFamily="66" charset="0"/>
                <a:sym typeface="Arial"/>
              </a:rPr>
              <a:t> </a:t>
            </a:r>
            <a:r>
              <a:rPr kumimoji="0" lang="en-US" sz="3600" b="0" i="0" u="none" strike="noStrike" kern="1200" cap="none" spc="0" normalizeH="0" noProof="0" dirty="0" err="1" smtClean="0">
                <a:ln>
                  <a:noFill/>
                </a:ln>
                <a:solidFill>
                  <a:srgbClr val="F6F6E9"/>
                </a:solidFill>
                <a:effectLst/>
                <a:uLnTx/>
                <a:uFillTx/>
                <a:latin typeface="#9Slide07 Baloo Tamma" panose="03080902040302020200" pitchFamily="66" charset="0"/>
                <a:ea typeface="+mn-ea"/>
                <a:cs typeface="#9Slide07 Baloo Tamma" panose="03080902040302020200" pitchFamily="66" charset="0"/>
                <a:sym typeface="Arial"/>
              </a:rPr>
              <a:t>Ngữ</a:t>
            </a:r>
            <a:r>
              <a:rPr kumimoji="0" lang="en-US" sz="3600" b="0" i="0" u="none" strike="noStrike" kern="1200" cap="none" spc="0" normalizeH="0" noProof="0" dirty="0" smtClean="0">
                <a:ln>
                  <a:noFill/>
                </a:ln>
                <a:solidFill>
                  <a:srgbClr val="F6F6E9"/>
                </a:solidFill>
                <a:effectLst/>
                <a:uLnTx/>
                <a:uFillTx/>
                <a:latin typeface="#9Slide07 Baloo Tamma" panose="03080902040302020200" pitchFamily="66" charset="0"/>
                <a:ea typeface="+mn-ea"/>
                <a:cs typeface="#9Slide07 Baloo Tamma" panose="03080902040302020200" pitchFamily="66" charset="0"/>
                <a:sym typeface="Arial"/>
              </a:rPr>
              <a:t> </a:t>
            </a:r>
            <a:r>
              <a:rPr kumimoji="0" lang="en-US" sz="3600" b="0" i="0" u="none" strike="noStrike" kern="1200" cap="none" spc="0" normalizeH="0" noProof="0" dirty="0" err="1" smtClean="0">
                <a:ln>
                  <a:noFill/>
                </a:ln>
                <a:solidFill>
                  <a:srgbClr val="F6F6E9"/>
                </a:solidFill>
                <a:effectLst/>
                <a:uLnTx/>
                <a:uFillTx/>
                <a:latin typeface="#9Slide07 Baloo Tamma" panose="03080902040302020200" pitchFamily="66" charset="0"/>
                <a:ea typeface="+mn-ea"/>
                <a:cs typeface="#9Slide07 Baloo Tamma" panose="03080902040302020200" pitchFamily="66" charset="0"/>
                <a:sym typeface="Arial"/>
              </a:rPr>
              <a:t>văn</a:t>
            </a:r>
            <a:endParaRPr kumimoji="0" lang="en-US" sz="3600" b="0" i="0" u="none" strike="noStrike" kern="1200" cap="none" spc="0" normalizeH="0" baseline="0" noProof="0" dirty="0">
              <a:ln>
                <a:noFill/>
              </a:ln>
              <a:solidFill>
                <a:srgbClr val="F6F6E9"/>
              </a:solidFill>
              <a:effectLst/>
              <a:uLnTx/>
              <a:uFillTx/>
              <a:latin typeface="#9Slide07 Baloo Tamma" panose="03080902040302020200" pitchFamily="66" charset="0"/>
              <a:ea typeface="+mn-ea"/>
              <a:cs typeface="#9Slide07 Baloo Tamma" panose="03080902040302020200" pitchFamily="66" charset="0"/>
              <a:sym typeface="Arial"/>
            </a:endParaRPr>
          </a:p>
        </p:txBody>
      </p:sp>
      <p:sp>
        <p:nvSpPr>
          <p:cNvPr id="6" name="Freeform 3">
            <a:extLst>
              <a:ext uri="{FF2B5EF4-FFF2-40B4-BE49-F238E27FC236}">
                <a16:creationId xmlns:a16="http://schemas.microsoft.com/office/drawing/2014/main" id="{BE59D0B8-470E-F4A6-0F35-420D650ECE2E}"/>
              </a:ext>
            </a:extLst>
          </p:cNvPr>
          <p:cNvSpPr/>
          <p:nvPr/>
        </p:nvSpPr>
        <p:spPr>
          <a:xfrm>
            <a:off x="6362700" y="2838450"/>
            <a:ext cx="2117351" cy="1638300"/>
          </a:xfrm>
          <a:custGeom>
            <a:avLst/>
            <a:gdLst/>
            <a:ahLst/>
            <a:cxnLst/>
            <a:rect l="l" t="t" r="r" b="b"/>
            <a:pathLst>
              <a:path w="5317997" h="4114800">
                <a:moveTo>
                  <a:pt x="0" y="0"/>
                </a:moveTo>
                <a:lnTo>
                  <a:pt x="5317997" y="0"/>
                </a:lnTo>
                <a:lnTo>
                  <a:pt x="5317997"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Tree>
    <p:extLst>
      <p:ext uri="{BB962C8B-B14F-4D97-AF65-F5344CB8AC3E}">
        <p14:creationId xmlns:p14="http://schemas.microsoft.com/office/powerpoint/2010/main" val="3387528926"/>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2">
            <a:extLst>
              <a:ext uri="{FF2B5EF4-FFF2-40B4-BE49-F238E27FC236}">
                <a16:creationId xmlns:a16="http://schemas.microsoft.com/office/drawing/2014/main" id="{BA683853-ABC1-438B-CAD6-3D7865B1C47F}"/>
              </a:ext>
            </a:extLst>
          </p:cNvPr>
          <p:cNvSpPr/>
          <p:nvPr/>
        </p:nvSpPr>
        <p:spPr>
          <a:xfrm>
            <a:off x="0" y="4333484"/>
            <a:ext cx="9399846" cy="3913754"/>
          </a:xfrm>
          <a:custGeom>
            <a:avLst/>
            <a:gdLst/>
            <a:ahLst/>
            <a:cxnLst/>
            <a:rect l="l" t="t" r="r" b="b"/>
            <a:pathLst>
              <a:path w="18799692" h="7827508">
                <a:moveTo>
                  <a:pt x="0" y="0"/>
                </a:moveTo>
                <a:lnTo>
                  <a:pt x="18799692" y="0"/>
                </a:lnTo>
                <a:lnTo>
                  <a:pt x="18799692" y="7827508"/>
                </a:lnTo>
                <a:lnTo>
                  <a:pt x="0" y="782750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7" name="Rectangle 16">
            <a:extLst>
              <a:ext uri="{FF2B5EF4-FFF2-40B4-BE49-F238E27FC236}">
                <a16:creationId xmlns:a16="http://schemas.microsoft.com/office/drawing/2014/main" id="{810A19E4-0835-B9F4-D435-339FDA277E50}"/>
              </a:ext>
            </a:extLst>
          </p:cNvPr>
          <p:cNvSpPr/>
          <p:nvPr/>
        </p:nvSpPr>
        <p:spPr>
          <a:xfrm>
            <a:off x="2198918" y="253901"/>
            <a:ext cx="4530272" cy="430887"/>
          </a:xfrm>
          <a:prstGeom prst="rect">
            <a:avLst/>
          </a:prstGeom>
        </p:spPr>
        <p:txBody>
          <a:bodyPr wrap="square">
            <a:spAutoFit/>
          </a:bodyPr>
          <a:lstStyle/>
          <a:p>
            <a:pPr algn="ctr" defTabSz="456920">
              <a:spcBef>
                <a:spcPts val="323"/>
              </a:spcBef>
              <a:buClr>
                <a:srgbClr val="231F20"/>
              </a:buClr>
              <a:buSzPts val="1200"/>
              <a:tabLst>
                <a:tab pos="381318" algn="l"/>
              </a:tabLst>
              <a:defRPr/>
            </a:pPr>
            <a:r>
              <a:rPr lang="en-US" sz="2200" b="1" kern="12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2200" b="1"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Khái</a:t>
            </a:r>
            <a:r>
              <a:rPr lang="en-US" sz="2200" b="1"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niệm</a:t>
            </a:r>
            <a:endParaRPr lang="en-US" sz="2200" b="1"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id="{C442555C-6341-815B-59A4-85DFCF46A502}"/>
              </a:ext>
            </a:extLst>
          </p:cNvPr>
          <p:cNvSpPr/>
          <p:nvPr/>
        </p:nvSpPr>
        <p:spPr>
          <a:xfrm>
            <a:off x="640772" y="1171878"/>
            <a:ext cx="3581400" cy="1015663"/>
          </a:xfrm>
          <a:prstGeom prst="rect">
            <a:avLst/>
          </a:prstGeom>
          <a:solidFill>
            <a:schemeClr val="bg1"/>
          </a:solidFill>
        </p:spPr>
        <p:txBody>
          <a:bodyPr wrap="square">
            <a:spAutoFit/>
          </a:bodyPr>
          <a:lstStyle/>
          <a:p>
            <a:pPr algn="just" defTabSz="685800">
              <a:spcAft>
                <a:spcPts val="563"/>
              </a:spcAft>
              <a:buClrTx/>
              <a:defRPr/>
            </a:pP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Điển</a:t>
            </a:r>
            <a:r>
              <a:rPr lang="en-US" sz="2000" b="1"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tích</a:t>
            </a:r>
            <a:r>
              <a:rPr lang="en-US" sz="2000" b="1"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000" kern="1200" dirty="0">
                <a:latin typeface="Times New Roman" panose="02020603050405020304" pitchFamily="18" charset="0"/>
                <a:ea typeface="+mn-ea"/>
                <a:cs typeface="Times New Roman" panose="02020603050405020304" pitchFamily="18" charset="0"/>
              </a:rPr>
              <a:t>là những câu chuyện trong sách đời trước được dẫn lại một cách cô đúc trong văn thơ</a:t>
            </a:r>
            <a:endPar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C442555C-6341-815B-59A4-85DFCF46A502}"/>
              </a:ext>
            </a:extLst>
          </p:cNvPr>
          <p:cNvSpPr/>
          <p:nvPr/>
        </p:nvSpPr>
        <p:spPr>
          <a:xfrm>
            <a:off x="4705937" y="1193191"/>
            <a:ext cx="3581400" cy="1015663"/>
          </a:xfrm>
          <a:prstGeom prst="rect">
            <a:avLst/>
          </a:prstGeom>
          <a:solidFill>
            <a:schemeClr val="bg1"/>
          </a:solidFill>
        </p:spPr>
        <p:txBody>
          <a:bodyPr wrap="square">
            <a:spAutoFit/>
          </a:bodyPr>
          <a:lstStyle/>
          <a:p>
            <a:pPr algn="just" defTabSz="685800">
              <a:spcAft>
                <a:spcPts val="563"/>
              </a:spcAft>
              <a:buClrTx/>
              <a:defRPr/>
            </a:pP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Điển</a:t>
            </a:r>
            <a:r>
              <a:rPr lang="en-US" sz="2000" b="1"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cố</a:t>
            </a:r>
            <a:r>
              <a:rPr lang="en-US" sz="2000" b="1"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000" kern="1200" dirty="0">
                <a:latin typeface="Times New Roman" panose="02020603050405020304" pitchFamily="18" charset="0"/>
                <a:ea typeface="+mn-ea"/>
                <a:cs typeface="Times New Roman" panose="02020603050405020304" pitchFamily="18" charset="0"/>
              </a:rPr>
              <a:t>là những câu chữ trong sách đời trước được dẫn lại một cách súc tích</a:t>
            </a:r>
            <a:endPar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0" name="Right Brace 19"/>
          <p:cNvSpPr/>
          <p:nvPr/>
        </p:nvSpPr>
        <p:spPr>
          <a:xfrm rot="5400000">
            <a:off x="4184392" y="-146887"/>
            <a:ext cx="418463" cy="567690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457200">
              <a:buClrTx/>
              <a:defRPr/>
            </a:pPr>
            <a:endParaRPr lang="en-US" sz="800" kern="1200">
              <a:solidFill>
                <a:prstClr val="black"/>
              </a:solidFill>
              <a:latin typeface="Calibri"/>
            </a:endParaRPr>
          </a:p>
        </p:txBody>
      </p:sp>
      <p:sp>
        <p:nvSpPr>
          <p:cNvPr id="21" name="Rectangle 20">
            <a:extLst>
              <a:ext uri="{FF2B5EF4-FFF2-40B4-BE49-F238E27FC236}">
                <a16:creationId xmlns:a16="http://schemas.microsoft.com/office/drawing/2014/main" id="{C442555C-6341-815B-59A4-85DFCF46A502}"/>
              </a:ext>
            </a:extLst>
          </p:cNvPr>
          <p:cNvSpPr/>
          <p:nvPr/>
        </p:nvSpPr>
        <p:spPr>
          <a:xfrm>
            <a:off x="640772" y="3195586"/>
            <a:ext cx="7646565" cy="707886"/>
          </a:xfrm>
          <a:prstGeom prst="rect">
            <a:avLst/>
          </a:prstGeom>
          <a:solidFill>
            <a:schemeClr val="bg1"/>
          </a:solidFill>
        </p:spPr>
        <p:txBody>
          <a:bodyPr wrap="square">
            <a:spAutoFit/>
          </a:bodyPr>
          <a:lstStyle/>
          <a:p>
            <a:pPr algn="just" defTabSz="685800">
              <a:spcAft>
                <a:spcPts val="563"/>
              </a:spcAft>
              <a:buClrTx/>
              <a:defRPr/>
            </a:pPr>
            <a:r>
              <a:rPr lang="en-US" sz="2000"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Điển</a:t>
            </a:r>
            <a:r>
              <a:rPr lang="en-US" sz="2000"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tích</a:t>
            </a:r>
            <a:r>
              <a:rPr lang="en-US" sz="2000"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điển</a:t>
            </a:r>
            <a:r>
              <a:rPr lang="en-US" sz="2000"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cố</a:t>
            </a:r>
            <a:r>
              <a:rPr lang="en-US" sz="2000"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000"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quá</a:t>
            </a:r>
            <a:r>
              <a:rPr lang="en-US" sz="2000"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000"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000"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000"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000"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phát</a:t>
            </a:r>
            <a:r>
              <a:rPr lang="en-US" sz="2000"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triển</a:t>
            </a:r>
            <a:r>
              <a:rPr lang="en-US" sz="2000"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lâu</a:t>
            </a:r>
            <a:r>
              <a:rPr lang="en-US" sz="2000"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dài</a:t>
            </a:r>
            <a:r>
              <a:rPr lang="en-US" sz="2000"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gắn</a:t>
            </a:r>
            <a:r>
              <a:rPr lang="en-US" sz="2000"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000"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000"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hoá</a:t>
            </a:r>
            <a:r>
              <a:rPr lang="en-US" sz="2000"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000"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000"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2000"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xa</a:t>
            </a:r>
            <a:r>
              <a:rPr lang="en-US" sz="2000"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xưa</a:t>
            </a:r>
            <a:endParaRPr lang="en-US" sz="2000"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C442555C-6341-815B-59A4-85DFCF46A502}"/>
              </a:ext>
            </a:extLst>
          </p:cNvPr>
          <p:cNvSpPr/>
          <p:nvPr/>
        </p:nvSpPr>
        <p:spPr>
          <a:xfrm>
            <a:off x="640772" y="4025150"/>
            <a:ext cx="7646565" cy="707886"/>
          </a:xfrm>
          <a:prstGeom prst="rect">
            <a:avLst/>
          </a:prstGeom>
        </p:spPr>
        <p:txBody>
          <a:bodyPr wrap="square">
            <a:spAutoFit/>
          </a:bodyPr>
          <a:lstStyle/>
          <a:p>
            <a:pPr algn="just" defTabSz="685800">
              <a:spcAft>
                <a:spcPts val="563"/>
              </a:spcAft>
              <a:buClrTx/>
              <a:defRPr/>
            </a:pPr>
            <a:r>
              <a:rPr lang="en-US" sz="2000" b="1"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Lưu</a:t>
            </a:r>
            <a:r>
              <a:rPr lang="en-US" sz="2000" b="1"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điển</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tích</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điển</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cố</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hai</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khái</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niệm</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gần</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gũi</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nhau</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gọi</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chung</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ĐIỂN</a:t>
            </a:r>
          </a:p>
        </p:txBody>
      </p:sp>
    </p:spTree>
    <p:extLst>
      <p:ext uri="{BB962C8B-B14F-4D97-AF65-F5344CB8AC3E}">
        <p14:creationId xmlns:p14="http://schemas.microsoft.com/office/powerpoint/2010/main" val="4029797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inVertical)">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barn(inVertical)">
                                      <p:cBhvr>
                                        <p:cTn id="3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19" grpId="0" animBg="1"/>
      <p:bldP spid="20" grpId="0" animBg="1"/>
      <p:bldP spid="21" grpId="0" animBg="1"/>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2">
            <a:extLst>
              <a:ext uri="{FF2B5EF4-FFF2-40B4-BE49-F238E27FC236}">
                <a16:creationId xmlns:a16="http://schemas.microsoft.com/office/drawing/2014/main" id="{BA683853-ABC1-438B-CAD6-3D7865B1C47F}"/>
              </a:ext>
            </a:extLst>
          </p:cNvPr>
          <p:cNvSpPr/>
          <p:nvPr/>
        </p:nvSpPr>
        <p:spPr>
          <a:xfrm>
            <a:off x="-36786" y="4322974"/>
            <a:ext cx="9399846" cy="3913754"/>
          </a:xfrm>
          <a:custGeom>
            <a:avLst/>
            <a:gdLst/>
            <a:ahLst/>
            <a:cxnLst/>
            <a:rect l="l" t="t" r="r" b="b"/>
            <a:pathLst>
              <a:path w="18799692" h="7827508">
                <a:moveTo>
                  <a:pt x="0" y="0"/>
                </a:moveTo>
                <a:lnTo>
                  <a:pt x="18799692" y="0"/>
                </a:lnTo>
                <a:lnTo>
                  <a:pt x="18799692" y="7827508"/>
                </a:lnTo>
                <a:lnTo>
                  <a:pt x="0" y="782750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3" name="Freeform 12">
            <a:extLst>
              <a:ext uri="{FF2B5EF4-FFF2-40B4-BE49-F238E27FC236}">
                <a16:creationId xmlns:a16="http://schemas.microsoft.com/office/drawing/2014/main" id="{9369107F-A781-B53C-3911-5D17CECBD0FC}"/>
              </a:ext>
            </a:extLst>
          </p:cNvPr>
          <p:cNvSpPr/>
          <p:nvPr/>
        </p:nvSpPr>
        <p:spPr>
          <a:xfrm>
            <a:off x="8458093" y="-773365"/>
            <a:ext cx="1911978" cy="1892859"/>
          </a:xfrm>
          <a:custGeom>
            <a:avLst/>
            <a:gdLst/>
            <a:ahLst/>
            <a:cxnLst/>
            <a:rect l="l" t="t" r="r" b="b"/>
            <a:pathLst>
              <a:path w="3823956" h="3785717">
                <a:moveTo>
                  <a:pt x="0" y="0"/>
                </a:moveTo>
                <a:lnTo>
                  <a:pt x="3823957" y="0"/>
                </a:lnTo>
                <a:lnTo>
                  <a:pt x="3823957" y="3785717"/>
                </a:lnTo>
                <a:lnTo>
                  <a:pt x="0" y="378571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4" name="Freeform 4">
            <a:extLst>
              <a:ext uri="{FF2B5EF4-FFF2-40B4-BE49-F238E27FC236}">
                <a16:creationId xmlns:a16="http://schemas.microsoft.com/office/drawing/2014/main" id="{F0CE01DD-643D-F751-9FF6-BB5387AFA720}"/>
              </a:ext>
            </a:extLst>
          </p:cNvPr>
          <p:cNvSpPr/>
          <p:nvPr/>
        </p:nvSpPr>
        <p:spPr>
          <a:xfrm>
            <a:off x="7396228" y="-907657"/>
            <a:ext cx="1479067" cy="1464277"/>
          </a:xfrm>
          <a:custGeom>
            <a:avLst/>
            <a:gdLst/>
            <a:ahLst/>
            <a:cxnLst/>
            <a:rect l="l" t="t" r="r" b="b"/>
            <a:pathLst>
              <a:path w="2958134" h="2928553">
                <a:moveTo>
                  <a:pt x="0" y="0"/>
                </a:moveTo>
                <a:lnTo>
                  <a:pt x="2958135" y="0"/>
                </a:lnTo>
                <a:lnTo>
                  <a:pt x="2958135" y="2928553"/>
                </a:lnTo>
                <a:lnTo>
                  <a:pt x="0" y="292855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0" name="Rectangle 19">
            <a:extLst>
              <a:ext uri="{FF2B5EF4-FFF2-40B4-BE49-F238E27FC236}">
                <a16:creationId xmlns:a16="http://schemas.microsoft.com/office/drawing/2014/main" id="{600ABD19-BA8C-C146-BCDD-14C9611782C3}"/>
              </a:ext>
            </a:extLst>
          </p:cNvPr>
          <p:cNvSpPr/>
          <p:nvPr/>
        </p:nvSpPr>
        <p:spPr>
          <a:xfrm>
            <a:off x="5410201" y="824158"/>
            <a:ext cx="3429000" cy="1107996"/>
          </a:xfrm>
          <a:prstGeom prst="rect">
            <a:avLst/>
          </a:prstGeom>
        </p:spPr>
        <p:txBody>
          <a:bodyPr wrap="square">
            <a:spAutoFit/>
          </a:bodyPr>
          <a:lstStyle/>
          <a:p>
            <a:pPr algn="just" defTabSz="685800">
              <a:spcAft>
                <a:spcPts val="563"/>
              </a:spcAft>
              <a:buClrTx/>
              <a:defRPr/>
            </a:pPr>
            <a:r>
              <a:rPr lang="en-US" sz="22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 </a:t>
            </a:r>
            <a:r>
              <a:rPr lang="en-US" sz="2200" b="1"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2200" b="1"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2200" b="1"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cần</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qua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chú</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giải</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hoặc</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tài</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liệu</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liên</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quan</a:t>
            </a:r>
            <a:endPar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832C9FBE-4240-42EA-F28B-8FF0523890F4}"/>
              </a:ext>
            </a:extLst>
          </p:cNvPr>
          <p:cNvSpPr/>
          <p:nvPr/>
        </p:nvSpPr>
        <p:spPr>
          <a:xfrm>
            <a:off x="5477133" y="2199692"/>
            <a:ext cx="3362068" cy="1107996"/>
          </a:xfrm>
          <a:prstGeom prst="rect">
            <a:avLst/>
          </a:prstGeom>
        </p:spPr>
        <p:txBody>
          <a:bodyPr wrap="square">
            <a:spAutoFit/>
          </a:bodyPr>
          <a:lstStyle/>
          <a:p>
            <a:pPr algn="just" defTabSz="685800">
              <a:spcAft>
                <a:spcPts val="563"/>
              </a:spcAft>
              <a:buClrTx/>
              <a:defRPr/>
            </a:pPr>
            <a:r>
              <a:rPr lang="en-US" sz="22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d.</a:t>
            </a:r>
            <a:r>
              <a:rPr lang="en-US" sz="2200" b="1"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200" b="1"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2200" b="1"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trở</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nên</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hàm</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súc</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trang</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nhã</a:t>
            </a:r>
            <a:endPar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471C1DB1-55FF-C3CB-0724-BD671A4D5CFC}"/>
              </a:ext>
            </a:extLst>
          </p:cNvPr>
          <p:cNvSpPr/>
          <p:nvPr/>
        </p:nvSpPr>
        <p:spPr>
          <a:xfrm>
            <a:off x="381000" y="3946205"/>
            <a:ext cx="8191500" cy="769441"/>
          </a:xfrm>
          <a:prstGeom prst="rect">
            <a:avLst/>
          </a:prstGeom>
        </p:spPr>
        <p:txBody>
          <a:bodyPr wrap="square">
            <a:spAutoFit/>
          </a:bodyPr>
          <a:lstStyle/>
          <a:p>
            <a:pPr algn="just" defTabSz="685800">
              <a:spcAft>
                <a:spcPts val="563"/>
              </a:spcAft>
              <a:buClrTx/>
              <a:defRPr/>
            </a:pPr>
            <a:r>
              <a:rPr lang="en-US" sz="22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200" b="1"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Lưu</a:t>
            </a:r>
            <a:r>
              <a:rPr lang="en-US" sz="2200" b="1"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Nếu</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lạm</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điển</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tích</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điển</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cố</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sẽ</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trở</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nên</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nặng</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nề</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khó</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mòn</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sáo</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hạn</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chế</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độc</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đáo</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23" name="Rectangle 22">
            <a:extLst>
              <a:ext uri="{FF2B5EF4-FFF2-40B4-BE49-F238E27FC236}">
                <a16:creationId xmlns:a16="http://schemas.microsoft.com/office/drawing/2014/main" id="{B4BA42AD-2BF2-4CDF-4395-687FE05E6C5D}"/>
              </a:ext>
            </a:extLst>
          </p:cNvPr>
          <p:cNvSpPr/>
          <p:nvPr/>
        </p:nvSpPr>
        <p:spPr>
          <a:xfrm>
            <a:off x="1895733" y="1616367"/>
            <a:ext cx="3581400" cy="430887"/>
          </a:xfrm>
          <a:prstGeom prst="rect">
            <a:avLst/>
          </a:prstGeom>
        </p:spPr>
        <p:txBody>
          <a:bodyPr wrap="square">
            <a:spAutoFit/>
          </a:bodyPr>
          <a:lstStyle/>
          <a:p>
            <a:pPr algn="just" defTabSz="685800">
              <a:spcAft>
                <a:spcPts val="563"/>
              </a:spcAft>
              <a:defRPr/>
            </a:pPr>
            <a:r>
              <a:rPr lang="en-US" sz="2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Văn </a:t>
            </a:r>
            <a:r>
              <a:rPr lang="en-US" sz="2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cổ</a:t>
            </a:r>
            <a:r>
              <a:rPr lang="en-US" sz="2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nước</a:t>
            </a:r>
            <a:endParaRPr lang="en-US" sz="2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4" name="Rectangle 23">
            <a:extLst>
              <a:ext uri="{FF2B5EF4-FFF2-40B4-BE49-F238E27FC236}">
                <a16:creationId xmlns:a16="http://schemas.microsoft.com/office/drawing/2014/main" id="{1F9965BB-53EF-A3A8-486B-0C18E909131B}"/>
              </a:ext>
            </a:extLst>
          </p:cNvPr>
          <p:cNvSpPr/>
          <p:nvPr/>
        </p:nvSpPr>
        <p:spPr>
          <a:xfrm>
            <a:off x="1447800" y="577272"/>
            <a:ext cx="3581400" cy="430887"/>
          </a:xfrm>
          <a:prstGeom prst="rect">
            <a:avLst/>
          </a:prstGeom>
        </p:spPr>
        <p:txBody>
          <a:bodyPr wrap="square">
            <a:spAutoFit/>
          </a:bodyPr>
          <a:lstStyle/>
          <a:p>
            <a:pPr algn="just" defTabSz="685800">
              <a:spcAft>
                <a:spcPts val="563"/>
              </a:spcAft>
              <a:defRPr/>
            </a:pPr>
            <a:r>
              <a:rPr lang="en-US" sz="2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Trung </a:t>
            </a:r>
            <a:r>
              <a:rPr lang="en-US" sz="2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Quốc</a:t>
            </a:r>
            <a:endParaRPr lang="en-US" sz="2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5" name="Rectangle 24">
            <a:extLst>
              <a:ext uri="{FF2B5EF4-FFF2-40B4-BE49-F238E27FC236}">
                <a16:creationId xmlns:a16="http://schemas.microsoft.com/office/drawing/2014/main" id="{D9121DC9-7805-3077-BCC1-C72BCA2ADA2A}"/>
              </a:ext>
            </a:extLst>
          </p:cNvPr>
          <p:cNvSpPr/>
          <p:nvPr/>
        </p:nvSpPr>
        <p:spPr>
          <a:xfrm>
            <a:off x="1345097" y="2685772"/>
            <a:ext cx="3581400" cy="430887"/>
          </a:xfrm>
          <a:prstGeom prst="rect">
            <a:avLst/>
          </a:prstGeom>
        </p:spPr>
        <p:txBody>
          <a:bodyPr wrap="square">
            <a:spAutoFit/>
          </a:bodyPr>
          <a:lstStyle/>
          <a:p>
            <a:pPr algn="just" defTabSz="685800">
              <a:spcAft>
                <a:spcPts val="563"/>
              </a:spcAft>
              <a:defRPr/>
            </a:pPr>
            <a:r>
              <a:rPr lang="en-US" sz="2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Văn </a:t>
            </a:r>
            <a:r>
              <a:rPr lang="en-US" sz="2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châu</a:t>
            </a:r>
            <a:r>
              <a:rPr lang="en-US" sz="2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Âu</a:t>
            </a:r>
            <a:endParaRPr lang="en-US" sz="2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26" name="Group 25">
            <a:extLst>
              <a:ext uri="{FF2B5EF4-FFF2-40B4-BE49-F238E27FC236}">
                <a16:creationId xmlns:a16="http://schemas.microsoft.com/office/drawing/2014/main" id="{CFFAB744-0D1F-45CD-BFF0-296846885682}"/>
              </a:ext>
            </a:extLst>
          </p:cNvPr>
          <p:cNvGrpSpPr/>
          <p:nvPr/>
        </p:nvGrpSpPr>
        <p:grpSpPr>
          <a:xfrm>
            <a:off x="61599" y="747602"/>
            <a:ext cx="1834134" cy="2115141"/>
            <a:chOff x="1981200" y="1440681"/>
            <a:chExt cx="3668268" cy="4230282"/>
          </a:xfrm>
        </p:grpSpPr>
        <p:sp>
          <p:nvSpPr>
            <p:cNvPr id="27" name="Freeform 6">
              <a:extLst>
                <a:ext uri="{FF2B5EF4-FFF2-40B4-BE49-F238E27FC236}">
                  <a16:creationId xmlns:a16="http://schemas.microsoft.com/office/drawing/2014/main" id="{B06EE66E-73C1-99FB-B953-1A2D7DD3D4FA}"/>
                </a:ext>
              </a:extLst>
            </p:cNvPr>
            <p:cNvSpPr/>
            <p:nvPr/>
          </p:nvSpPr>
          <p:spPr>
            <a:xfrm>
              <a:off x="1981200" y="1440681"/>
              <a:ext cx="3668268" cy="4230282"/>
            </a:xfrm>
            <a:custGeom>
              <a:avLst/>
              <a:gdLst/>
              <a:ahLst/>
              <a:cxnLst/>
              <a:rect l="l" t="t" r="r" b="b"/>
              <a:pathLst>
                <a:path w="3374136" h="4114800">
                  <a:moveTo>
                    <a:pt x="0" y="0"/>
                  </a:moveTo>
                  <a:lnTo>
                    <a:pt x="3374136" y="0"/>
                  </a:lnTo>
                  <a:lnTo>
                    <a:pt x="3374136"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sz="700" dirty="0"/>
            </a:p>
          </p:txBody>
        </p:sp>
        <p:sp>
          <p:nvSpPr>
            <p:cNvPr id="28" name="Rectangle 27">
              <a:extLst>
                <a:ext uri="{FF2B5EF4-FFF2-40B4-BE49-F238E27FC236}">
                  <a16:creationId xmlns:a16="http://schemas.microsoft.com/office/drawing/2014/main" id="{A8AA906E-A0DD-03AE-ED79-8F2283CBDC1D}"/>
                </a:ext>
              </a:extLst>
            </p:cNvPr>
            <p:cNvSpPr/>
            <p:nvPr/>
          </p:nvSpPr>
          <p:spPr>
            <a:xfrm>
              <a:off x="2133600" y="2951843"/>
              <a:ext cx="2414596" cy="1538882"/>
            </a:xfrm>
            <a:prstGeom prst="rect">
              <a:avLst/>
            </a:prstGeom>
          </p:spPr>
          <p:txBody>
            <a:bodyPr wrap="square">
              <a:spAutoFit/>
            </a:bodyPr>
            <a:lstStyle/>
            <a:p>
              <a:pPr algn="ctr" defTabSz="685800">
                <a:spcAft>
                  <a:spcPts val="563"/>
                </a:spcAft>
                <a:defRPr/>
              </a:pPr>
              <a:r>
                <a:rPr lang="en-US" sz="2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b.Nguồn</a:t>
              </a:r>
              <a:r>
                <a:rPr lang="en-US" sz="2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gốc</a:t>
              </a:r>
              <a:endParaRPr lang="en-US" sz="2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grpSp>
      <p:sp>
        <p:nvSpPr>
          <p:cNvPr id="29" name="Freeform 2">
            <a:extLst>
              <a:ext uri="{FF2B5EF4-FFF2-40B4-BE49-F238E27FC236}">
                <a16:creationId xmlns:a16="http://schemas.microsoft.com/office/drawing/2014/main" id="{76B20DA2-A254-65B8-DD35-CC7F4769332E}"/>
              </a:ext>
            </a:extLst>
          </p:cNvPr>
          <p:cNvSpPr/>
          <p:nvPr/>
        </p:nvSpPr>
        <p:spPr>
          <a:xfrm>
            <a:off x="5010366" y="690937"/>
            <a:ext cx="398103" cy="598243"/>
          </a:xfrm>
          <a:custGeom>
            <a:avLst/>
            <a:gdLst/>
            <a:ahLst/>
            <a:cxnLst/>
            <a:rect l="l" t="t" r="r" b="b"/>
            <a:pathLst>
              <a:path w="2738212" h="4114800">
                <a:moveTo>
                  <a:pt x="0" y="0"/>
                </a:moveTo>
                <a:lnTo>
                  <a:pt x="2738213" y="0"/>
                </a:lnTo>
                <a:lnTo>
                  <a:pt x="2738213"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30" name="Freeform 4">
            <a:extLst>
              <a:ext uri="{FF2B5EF4-FFF2-40B4-BE49-F238E27FC236}">
                <a16:creationId xmlns:a16="http://schemas.microsoft.com/office/drawing/2014/main" id="{AFCF6FC6-97C2-BFF8-0C7F-82D207B17CF6}"/>
              </a:ext>
            </a:extLst>
          </p:cNvPr>
          <p:cNvSpPr/>
          <p:nvPr/>
        </p:nvSpPr>
        <p:spPr>
          <a:xfrm>
            <a:off x="4938046" y="2282587"/>
            <a:ext cx="461764" cy="372874"/>
          </a:xfrm>
          <a:custGeom>
            <a:avLst/>
            <a:gdLst/>
            <a:ahLst/>
            <a:cxnLst/>
            <a:rect l="l" t="t" r="r" b="b"/>
            <a:pathLst>
              <a:path w="5468873" h="4416115">
                <a:moveTo>
                  <a:pt x="0" y="0"/>
                </a:moveTo>
                <a:lnTo>
                  <a:pt x="5468874" y="0"/>
                </a:lnTo>
                <a:lnTo>
                  <a:pt x="5468874" y="4416116"/>
                </a:lnTo>
                <a:lnTo>
                  <a:pt x="0" y="4416116"/>
                </a:lnTo>
                <a:lnTo>
                  <a:pt x="0" y="0"/>
                </a:lnTo>
                <a:close/>
              </a:path>
            </a:pathLst>
          </a:custGeom>
          <a:blipFill>
            <a:blip r:embed="rId13"/>
            <a:stretch>
              <a:fillRect/>
            </a:stretch>
          </a:blipFill>
        </p:spPr>
      </p:sp>
    </p:spTree>
    <p:extLst>
      <p:ext uri="{BB962C8B-B14F-4D97-AF65-F5344CB8AC3E}">
        <p14:creationId xmlns:p14="http://schemas.microsoft.com/office/powerpoint/2010/main" val="3810985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barn(inVertical)">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barn(inVertical)">
                                      <p:cBhvr>
                                        <p:cTn id="21" dur="500"/>
                                        <p:tgtEl>
                                          <p:spTgt spid="29"/>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barn(inVertical)">
                                      <p:cBhvr>
                                        <p:cTn id="29" dur="500"/>
                                        <p:tgtEl>
                                          <p:spTgt spid="30"/>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arn(inVertical)">
                                      <p:cBhvr>
                                        <p:cTn id="3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4" grpId="0"/>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7E89755D-E3BE-72DB-AD24-D6280355A38F}"/>
              </a:ext>
            </a:extLst>
          </p:cNvPr>
          <p:cNvSpPr/>
          <p:nvPr/>
        </p:nvSpPr>
        <p:spPr>
          <a:xfrm>
            <a:off x="-76200" y="3572797"/>
            <a:ext cx="9399846" cy="3913754"/>
          </a:xfrm>
          <a:custGeom>
            <a:avLst/>
            <a:gdLst/>
            <a:ahLst/>
            <a:cxnLst/>
            <a:rect l="l" t="t" r="r" b="b"/>
            <a:pathLst>
              <a:path w="18799692" h="7827508">
                <a:moveTo>
                  <a:pt x="0" y="0"/>
                </a:moveTo>
                <a:lnTo>
                  <a:pt x="18799692" y="0"/>
                </a:lnTo>
                <a:lnTo>
                  <a:pt x="18799692" y="7827508"/>
                </a:lnTo>
                <a:lnTo>
                  <a:pt x="0" y="782750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3">
            <a:extLst>
              <a:ext uri="{FF2B5EF4-FFF2-40B4-BE49-F238E27FC236}">
                <a16:creationId xmlns:a16="http://schemas.microsoft.com/office/drawing/2014/main" id="{D901F2ED-B9DF-27F9-55FB-E0823D0D29AF}"/>
              </a:ext>
            </a:extLst>
          </p:cNvPr>
          <p:cNvSpPr/>
          <p:nvPr/>
        </p:nvSpPr>
        <p:spPr>
          <a:xfrm>
            <a:off x="2057400" y="1264755"/>
            <a:ext cx="4825579" cy="2156791"/>
          </a:xfrm>
          <a:custGeom>
            <a:avLst/>
            <a:gdLst/>
            <a:ahLst/>
            <a:cxnLst/>
            <a:rect l="l" t="t" r="r" b="b"/>
            <a:pathLst>
              <a:path w="9651157" h="4313581">
                <a:moveTo>
                  <a:pt x="0" y="0"/>
                </a:moveTo>
                <a:lnTo>
                  <a:pt x="9651157" y="0"/>
                </a:lnTo>
                <a:lnTo>
                  <a:pt x="9651157" y="4313580"/>
                </a:lnTo>
                <a:lnTo>
                  <a:pt x="0" y="431358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TextBox 6">
            <a:extLst>
              <a:ext uri="{FF2B5EF4-FFF2-40B4-BE49-F238E27FC236}">
                <a16:creationId xmlns:a16="http://schemas.microsoft.com/office/drawing/2014/main" id="{EC9CC42E-060A-1595-C9A4-3AC00D431C18}"/>
              </a:ext>
            </a:extLst>
          </p:cNvPr>
          <p:cNvSpPr txBox="1"/>
          <p:nvPr/>
        </p:nvSpPr>
        <p:spPr>
          <a:xfrm>
            <a:off x="2275421" y="1436370"/>
            <a:ext cx="4389538" cy="1661993"/>
          </a:xfrm>
          <a:prstGeom prst="rect">
            <a:avLst/>
          </a:prstGeom>
        </p:spPr>
        <p:txBody>
          <a:bodyPr lIns="0" tIns="0" rIns="0" bIns="0" rtlCol="0" anchor="t">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3600" b="0" i="0" u="none" strike="noStrike" kern="1200" cap="none" spc="0" normalizeH="0" baseline="0" noProof="0" dirty="0" smtClean="0">
                <a:ln>
                  <a:noFill/>
                </a:ln>
                <a:solidFill>
                  <a:srgbClr val="F6F6E9"/>
                </a:solidFill>
                <a:effectLst/>
                <a:uLnTx/>
                <a:uFillTx/>
                <a:latin typeface="#9Slide07 Baloo Tamma" panose="03080902040302020200" pitchFamily="66" charset="0"/>
                <a:ea typeface="+mn-ea"/>
                <a:cs typeface="#9Slide07 Baloo Tamma" panose="03080902040302020200" pitchFamily="66" charset="0"/>
                <a:sym typeface="Arial"/>
              </a:rPr>
              <a:t>II. </a:t>
            </a:r>
            <a:endParaRPr kumimoji="0" lang="en-US" sz="3600" b="0" i="0" u="none" strike="noStrike" kern="1200" cap="none" spc="0" normalizeH="0" baseline="0" noProof="0" dirty="0">
              <a:ln>
                <a:noFill/>
              </a:ln>
              <a:solidFill>
                <a:srgbClr val="F6F6E9"/>
              </a:solidFill>
              <a:effectLst/>
              <a:uLnTx/>
              <a:uFillTx/>
              <a:latin typeface="#9Slide07 Baloo Tamma" panose="03080902040302020200" pitchFamily="66" charset="0"/>
              <a:ea typeface="+mn-ea"/>
              <a:cs typeface="#9Slide07 Baloo Tamma" panose="03080902040302020200" pitchFamily="66" charset="0"/>
              <a:sym typeface="Arial"/>
            </a:endParaRPr>
          </a:p>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3600" b="0" i="0" u="none" strike="noStrike" kern="1200" cap="none" spc="0" normalizeH="0" baseline="0" noProof="0" dirty="0" err="1" smtClean="0">
                <a:ln>
                  <a:noFill/>
                </a:ln>
                <a:solidFill>
                  <a:srgbClr val="F6F6E9"/>
                </a:solidFill>
                <a:effectLst/>
                <a:uLnTx/>
                <a:uFillTx/>
                <a:latin typeface="#9Slide07 Baloo Tamma" panose="03080902040302020200" pitchFamily="66" charset="0"/>
                <a:ea typeface="+mn-ea"/>
                <a:cs typeface="#9Slide07 Baloo Tamma" panose="03080902040302020200" pitchFamily="66" charset="0"/>
                <a:sym typeface="Arial"/>
              </a:rPr>
              <a:t>Thực</a:t>
            </a:r>
            <a:r>
              <a:rPr kumimoji="0" lang="en-US" sz="3600" b="0" i="0" u="none" strike="noStrike" kern="1200" cap="none" spc="0" normalizeH="0" noProof="0" dirty="0" smtClean="0">
                <a:ln>
                  <a:noFill/>
                </a:ln>
                <a:solidFill>
                  <a:srgbClr val="F6F6E9"/>
                </a:solidFill>
                <a:effectLst/>
                <a:uLnTx/>
                <a:uFillTx/>
                <a:latin typeface="#9Slide07 Baloo Tamma" panose="03080902040302020200" pitchFamily="66" charset="0"/>
                <a:ea typeface="+mn-ea"/>
                <a:cs typeface="#9Slide07 Baloo Tamma" panose="03080902040302020200" pitchFamily="66" charset="0"/>
                <a:sym typeface="Arial"/>
              </a:rPr>
              <a:t> </a:t>
            </a:r>
            <a:r>
              <a:rPr kumimoji="0" lang="en-US" sz="3600" b="0" i="0" u="none" strike="noStrike" kern="1200" cap="none" spc="0" normalizeH="0" noProof="0" dirty="0" err="1" smtClean="0">
                <a:ln>
                  <a:noFill/>
                </a:ln>
                <a:solidFill>
                  <a:srgbClr val="F6F6E9"/>
                </a:solidFill>
                <a:effectLst/>
                <a:uLnTx/>
                <a:uFillTx/>
                <a:latin typeface="#9Slide07 Baloo Tamma" panose="03080902040302020200" pitchFamily="66" charset="0"/>
                <a:ea typeface="+mn-ea"/>
                <a:cs typeface="#9Slide07 Baloo Tamma" panose="03080902040302020200" pitchFamily="66" charset="0"/>
                <a:sym typeface="Arial"/>
              </a:rPr>
              <a:t>hành</a:t>
            </a:r>
            <a:r>
              <a:rPr kumimoji="0" lang="en-US" sz="3600" b="0" i="0" u="none" strike="noStrike" kern="1200" cap="none" spc="0" normalizeH="0" noProof="0" dirty="0" smtClean="0">
                <a:ln>
                  <a:noFill/>
                </a:ln>
                <a:solidFill>
                  <a:srgbClr val="F6F6E9"/>
                </a:solidFill>
                <a:effectLst/>
                <a:uLnTx/>
                <a:uFillTx/>
                <a:latin typeface="#9Slide07 Baloo Tamma" panose="03080902040302020200" pitchFamily="66" charset="0"/>
                <a:ea typeface="+mn-ea"/>
                <a:cs typeface="#9Slide07 Baloo Tamma" panose="03080902040302020200" pitchFamily="66" charset="0"/>
                <a:sym typeface="Arial"/>
              </a:rPr>
              <a:t> </a:t>
            </a:r>
            <a:r>
              <a:rPr lang="en-US" sz="3600" kern="1200" dirty="0" smtClean="0">
                <a:solidFill>
                  <a:srgbClr val="F6F6E9"/>
                </a:solidFill>
                <a:latin typeface="#9Slide07 Baloo Tamma" panose="03080902040302020200" pitchFamily="66" charset="0"/>
                <a:ea typeface="+mn-ea"/>
                <a:cs typeface="#9Slide07 Baloo Tamma" panose="03080902040302020200" pitchFamily="66" charset="0"/>
              </a:rPr>
              <a:t>– </a:t>
            </a:r>
            <a:r>
              <a:rPr lang="en-US" sz="3600" kern="1200" dirty="0" err="1">
                <a:solidFill>
                  <a:srgbClr val="F6F6E9"/>
                </a:solidFill>
                <a:latin typeface="#9Slide07 Baloo Tamma" panose="03080902040302020200" pitchFamily="66" charset="0"/>
                <a:ea typeface="+mn-ea"/>
                <a:cs typeface="#9Slide07 Baloo Tamma" panose="03080902040302020200" pitchFamily="66" charset="0"/>
              </a:rPr>
              <a:t>L</a:t>
            </a:r>
            <a:r>
              <a:rPr lang="en-US" sz="3600" kern="1200" dirty="0" err="1" smtClean="0">
                <a:solidFill>
                  <a:srgbClr val="F6F6E9"/>
                </a:solidFill>
                <a:latin typeface="#9Slide07 Baloo Tamma" panose="03080902040302020200" pitchFamily="66" charset="0"/>
                <a:ea typeface="+mn-ea"/>
                <a:cs typeface="#9Slide07 Baloo Tamma" panose="03080902040302020200" pitchFamily="66" charset="0"/>
              </a:rPr>
              <a:t>uyện</a:t>
            </a:r>
            <a:r>
              <a:rPr lang="en-US" sz="3600" kern="1200" dirty="0" smtClean="0">
                <a:solidFill>
                  <a:srgbClr val="F6F6E9"/>
                </a:solidFill>
                <a:latin typeface="#9Slide07 Baloo Tamma" panose="03080902040302020200" pitchFamily="66" charset="0"/>
                <a:ea typeface="+mn-ea"/>
                <a:cs typeface="#9Slide07 Baloo Tamma" panose="03080902040302020200" pitchFamily="66" charset="0"/>
              </a:rPr>
              <a:t> </a:t>
            </a:r>
            <a:r>
              <a:rPr lang="en-US" sz="3600" kern="1200" dirty="0" err="1" smtClean="0">
                <a:solidFill>
                  <a:srgbClr val="F6F6E9"/>
                </a:solidFill>
                <a:latin typeface="#9Slide07 Baloo Tamma" panose="03080902040302020200" pitchFamily="66" charset="0"/>
                <a:ea typeface="+mn-ea"/>
                <a:cs typeface="#9Slide07 Baloo Tamma" panose="03080902040302020200" pitchFamily="66" charset="0"/>
              </a:rPr>
              <a:t>tập</a:t>
            </a:r>
            <a:endParaRPr kumimoji="0" lang="en-US" sz="3600" b="0" i="0" u="none" strike="noStrike" kern="1200" cap="none" spc="0" normalizeH="0" baseline="0" noProof="0" dirty="0">
              <a:ln>
                <a:noFill/>
              </a:ln>
              <a:solidFill>
                <a:srgbClr val="F6F6E9"/>
              </a:solidFill>
              <a:effectLst/>
              <a:uLnTx/>
              <a:uFillTx/>
              <a:latin typeface="#9Slide07 Baloo Tamma" panose="03080902040302020200" pitchFamily="66" charset="0"/>
              <a:ea typeface="+mn-ea"/>
              <a:cs typeface="#9Slide07 Baloo Tamma" panose="03080902040302020200" pitchFamily="66" charset="0"/>
              <a:sym typeface="Arial"/>
            </a:endParaRPr>
          </a:p>
        </p:txBody>
      </p:sp>
      <p:sp>
        <p:nvSpPr>
          <p:cNvPr id="6" name="Freeform 3">
            <a:extLst>
              <a:ext uri="{FF2B5EF4-FFF2-40B4-BE49-F238E27FC236}">
                <a16:creationId xmlns:a16="http://schemas.microsoft.com/office/drawing/2014/main" id="{BE59D0B8-470E-F4A6-0F35-420D650ECE2E}"/>
              </a:ext>
            </a:extLst>
          </p:cNvPr>
          <p:cNvSpPr/>
          <p:nvPr/>
        </p:nvSpPr>
        <p:spPr>
          <a:xfrm>
            <a:off x="6362700" y="2838450"/>
            <a:ext cx="2117351" cy="1638300"/>
          </a:xfrm>
          <a:custGeom>
            <a:avLst/>
            <a:gdLst/>
            <a:ahLst/>
            <a:cxnLst/>
            <a:rect l="l" t="t" r="r" b="b"/>
            <a:pathLst>
              <a:path w="5317997" h="4114800">
                <a:moveTo>
                  <a:pt x="0" y="0"/>
                </a:moveTo>
                <a:lnTo>
                  <a:pt x="5317997" y="0"/>
                </a:lnTo>
                <a:lnTo>
                  <a:pt x="5317997"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Tree>
    <p:extLst>
      <p:ext uri="{BB962C8B-B14F-4D97-AF65-F5344CB8AC3E}">
        <p14:creationId xmlns:p14="http://schemas.microsoft.com/office/powerpoint/2010/main" val="3032450583"/>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3773217690"/>
              </p:ext>
            </p:extLst>
          </p:nvPr>
        </p:nvGraphicFramePr>
        <p:xfrm>
          <a:off x="328198" y="879321"/>
          <a:ext cx="8462480" cy="4176006"/>
        </p:xfrm>
        <a:graphic>
          <a:graphicData uri="http://schemas.openxmlformats.org/drawingml/2006/table">
            <a:tbl>
              <a:tblPr>
                <a:tableStyleId>{5940675A-B579-460E-94D1-54222C63F5DA}</a:tableStyleId>
              </a:tblPr>
              <a:tblGrid>
                <a:gridCol w="1731812">
                  <a:extLst>
                    <a:ext uri="{9D8B030D-6E8A-4147-A177-3AD203B41FA5}">
                      <a16:colId xmlns:a16="http://schemas.microsoft.com/office/drawing/2014/main" val="4216700158"/>
                    </a:ext>
                  </a:extLst>
                </a:gridCol>
                <a:gridCol w="655280">
                  <a:extLst>
                    <a:ext uri="{9D8B030D-6E8A-4147-A177-3AD203B41FA5}">
                      <a16:colId xmlns:a16="http://schemas.microsoft.com/office/drawing/2014/main" val="1210879347"/>
                    </a:ext>
                  </a:extLst>
                </a:gridCol>
                <a:gridCol w="6075388">
                  <a:extLst>
                    <a:ext uri="{9D8B030D-6E8A-4147-A177-3AD203B41FA5}">
                      <a16:colId xmlns:a16="http://schemas.microsoft.com/office/drawing/2014/main" val="89027370"/>
                    </a:ext>
                  </a:extLst>
                </a:gridCol>
              </a:tblGrid>
              <a:tr h="319258">
                <a:tc>
                  <a:txBody>
                    <a:bodyPr/>
                    <a:lstStyle/>
                    <a:p>
                      <a:pPr algn="ctr"/>
                      <a:r>
                        <a:rPr lang="en-US" sz="1400" b="1">
                          <a:effectLst/>
                          <a:latin typeface="Times New Roman" panose="02020603050405020304" pitchFamily="18" charset="0"/>
                          <a:cs typeface="Times New Roman" panose="02020603050405020304" pitchFamily="18" charset="0"/>
                        </a:rPr>
                        <a:t>A. Điển cố, điểm tích</a:t>
                      </a:r>
                      <a:endParaRPr lang="en-US" sz="1400" b="1">
                        <a:solidFill>
                          <a:srgbClr val="000000"/>
                        </a:solidFill>
                        <a:effectLst/>
                        <a:latin typeface="Times New Roman" panose="02020603050405020304" pitchFamily="18" charset="0"/>
                        <a:cs typeface="Times New Roman" panose="02020603050405020304" pitchFamily="18" charset="0"/>
                      </a:endParaRPr>
                    </a:p>
                  </a:txBody>
                  <a:tcPr marL="52025" marR="52025" marT="26012" marB="26012">
                    <a:solidFill>
                      <a:schemeClr val="bg1"/>
                    </a:solidFill>
                  </a:tcPr>
                </a:tc>
                <a:tc rowSpan="5">
                  <a:txBody>
                    <a:bodyPr/>
                    <a:lstStyle/>
                    <a:p>
                      <a:pPr algn="ctr"/>
                      <a:endParaRPr lang="en-US" sz="1400" b="1" dirty="0">
                        <a:solidFill>
                          <a:srgbClr val="000000"/>
                        </a:solidFill>
                        <a:effectLst/>
                        <a:latin typeface="Times New Roman" panose="02020603050405020304" pitchFamily="18" charset="0"/>
                        <a:cs typeface="Times New Roman" panose="02020603050405020304" pitchFamily="18" charset="0"/>
                      </a:endParaRPr>
                    </a:p>
                  </a:txBody>
                  <a:tcPr marL="52025" marR="52025" marT="26012" marB="26012">
                    <a:solidFill>
                      <a:schemeClr val="bg1"/>
                    </a:solidFill>
                  </a:tcPr>
                </a:tc>
                <a:tc>
                  <a:txBody>
                    <a:bodyPr/>
                    <a:lstStyle/>
                    <a:p>
                      <a:pPr algn="ctr"/>
                      <a:r>
                        <a:rPr lang="en-US" sz="1400" b="1" dirty="0">
                          <a:effectLst/>
                          <a:latin typeface="Times New Roman" panose="02020603050405020304" pitchFamily="18" charset="0"/>
                          <a:cs typeface="Times New Roman" panose="02020603050405020304" pitchFamily="18" charset="0"/>
                        </a:rPr>
                        <a:t>B. </a:t>
                      </a:r>
                      <a:r>
                        <a:rPr lang="en-US" sz="1400" b="1" dirty="0" err="1">
                          <a:effectLst/>
                          <a:latin typeface="Times New Roman" panose="02020603050405020304" pitchFamily="18" charset="0"/>
                          <a:cs typeface="Times New Roman" panose="02020603050405020304" pitchFamily="18" charset="0"/>
                        </a:rPr>
                        <a:t>Nguồn</a:t>
                      </a:r>
                      <a:r>
                        <a:rPr lang="en-US" sz="1400" b="1" dirty="0">
                          <a:effectLst/>
                          <a:latin typeface="Times New Roman" panose="02020603050405020304" pitchFamily="18" charset="0"/>
                          <a:cs typeface="Times New Roman" panose="02020603050405020304" pitchFamily="18" charset="0"/>
                        </a:rPr>
                        <a:t> </a:t>
                      </a:r>
                      <a:r>
                        <a:rPr lang="en-US" sz="1400" b="1" dirty="0" err="1">
                          <a:effectLst/>
                          <a:latin typeface="Times New Roman" panose="02020603050405020304" pitchFamily="18" charset="0"/>
                          <a:cs typeface="Times New Roman" panose="02020603050405020304" pitchFamily="18" charset="0"/>
                        </a:rPr>
                        <a:t>gốc</a:t>
                      </a:r>
                      <a:r>
                        <a:rPr lang="en-US" sz="1400" b="1" dirty="0">
                          <a:effectLst/>
                          <a:latin typeface="Times New Roman" panose="02020603050405020304" pitchFamily="18" charset="0"/>
                          <a:cs typeface="Times New Roman" panose="02020603050405020304" pitchFamily="18" charset="0"/>
                        </a:rPr>
                        <a:t>, </a:t>
                      </a:r>
                      <a:r>
                        <a:rPr lang="en-US" sz="1400" b="1" dirty="0" err="1">
                          <a:effectLst/>
                          <a:latin typeface="Times New Roman" panose="02020603050405020304" pitchFamily="18" charset="0"/>
                          <a:cs typeface="Times New Roman" panose="02020603050405020304" pitchFamily="18" charset="0"/>
                        </a:rPr>
                        <a:t>nghĩa</a:t>
                      </a:r>
                      <a:endParaRPr lang="en-US" sz="1400" b="1" dirty="0">
                        <a:solidFill>
                          <a:srgbClr val="000000"/>
                        </a:solidFill>
                        <a:effectLst/>
                        <a:latin typeface="Times New Roman" panose="02020603050405020304" pitchFamily="18" charset="0"/>
                        <a:cs typeface="Times New Roman" panose="02020603050405020304" pitchFamily="18" charset="0"/>
                      </a:endParaRPr>
                    </a:p>
                  </a:txBody>
                  <a:tcPr marL="52025" marR="52025" marT="26012" marB="26012">
                    <a:solidFill>
                      <a:schemeClr val="bg1"/>
                    </a:solidFill>
                  </a:tcPr>
                </a:tc>
                <a:extLst>
                  <a:ext uri="{0D108BD9-81ED-4DB2-BD59-A6C34878D82A}">
                    <a16:rowId xmlns:a16="http://schemas.microsoft.com/office/drawing/2014/main" val="1998900245"/>
                  </a:ext>
                </a:extLst>
              </a:tr>
              <a:tr h="845094">
                <a:tc>
                  <a:txBody>
                    <a:bodyPr/>
                    <a:lstStyle/>
                    <a:p>
                      <a:pPr algn="just"/>
                      <a:r>
                        <a:rPr lang="vi-VN" sz="1400" dirty="0">
                          <a:effectLst/>
                          <a:latin typeface="Times New Roman" panose="02020603050405020304" pitchFamily="18" charset="0"/>
                          <a:cs typeface="Times New Roman" panose="02020603050405020304" pitchFamily="18" charset="0"/>
                        </a:rPr>
                        <a:t>a) Giường kia treo cũng hững hờ, (Nguyễn Khuyến)</a:t>
                      </a:r>
                      <a:endParaRPr lang="vi-VN" sz="1400" dirty="0">
                        <a:solidFill>
                          <a:srgbClr val="000000"/>
                        </a:solidFill>
                        <a:effectLst/>
                        <a:latin typeface="Times New Roman" panose="02020603050405020304" pitchFamily="18" charset="0"/>
                        <a:cs typeface="Times New Roman" panose="02020603050405020304" pitchFamily="18" charset="0"/>
                      </a:endParaRPr>
                    </a:p>
                  </a:txBody>
                  <a:tcPr marL="52025" marR="52025" marT="26012" marB="26012">
                    <a:solidFill>
                      <a:schemeClr val="bg1"/>
                    </a:solidFill>
                  </a:tcPr>
                </a:tc>
                <a:tc vMerge="1">
                  <a:txBody>
                    <a:bodyPr/>
                    <a:lstStyle/>
                    <a:p>
                      <a:pPr algn="just"/>
                      <a:endParaRPr lang="vi-VN" sz="1400" dirty="0">
                        <a:solidFill>
                          <a:srgbClr val="000000"/>
                        </a:solidFill>
                        <a:effectLst/>
                        <a:latin typeface="Times New Roman" panose="02020603050405020304" pitchFamily="18" charset="0"/>
                        <a:cs typeface="Times New Roman" panose="02020603050405020304" pitchFamily="18" charset="0"/>
                      </a:endParaRPr>
                    </a:p>
                  </a:txBody>
                  <a:tcPr marL="52025" marR="52025" marT="26012" marB="26012"/>
                </a:tc>
                <a:tc>
                  <a:txBody>
                    <a:bodyPr/>
                    <a:lstStyle/>
                    <a:p>
                      <a:pPr algn="just"/>
                      <a:r>
                        <a:rPr lang="vi-VN" sz="1400" dirty="0">
                          <a:effectLst/>
                          <a:latin typeface="Times New Roman" panose="02020603050405020304" pitchFamily="18" charset="0"/>
                          <a:cs typeface="Times New Roman" panose="02020603050405020304" pitchFamily="18" charset="0"/>
                        </a:rPr>
                        <a:t>1) Điển tích, lấy từ chuyện xưa bên Trung Quốc: “Vua Vũ Hán Đế kén phò mã, cho công chúa ngồi trên lầu ném quả cầu xuống, ai cướp được thì được làm phò mã”. Câu thơ mượn chuyện này để ngụ ý: Cha mẹ Thuý Kiều mong muốn gả con vào nơi xứng đáng.</a:t>
                      </a:r>
                      <a:endParaRPr lang="vi-VN" sz="1400" dirty="0">
                        <a:solidFill>
                          <a:srgbClr val="000000"/>
                        </a:solidFill>
                        <a:effectLst/>
                        <a:latin typeface="Times New Roman" panose="02020603050405020304" pitchFamily="18" charset="0"/>
                        <a:cs typeface="Times New Roman" panose="02020603050405020304" pitchFamily="18" charset="0"/>
                      </a:endParaRPr>
                    </a:p>
                  </a:txBody>
                  <a:tcPr marL="52025" marR="52025" marT="26012" marB="26012">
                    <a:solidFill>
                      <a:schemeClr val="bg1"/>
                    </a:solidFill>
                  </a:tcPr>
                </a:tc>
                <a:extLst>
                  <a:ext uri="{0D108BD9-81ED-4DB2-BD59-A6C34878D82A}">
                    <a16:rowId xmlns:a16="http://schemas.microsoft.com/office/drawing/2014/main" val="1959045778"/>
                  </a:ext>
                </a:extLst>
              </a:tr>
              <a:tr h="713636">
                <a:tc>
                  <a:txBody>
                    <a:bodyPr/>
                    <a:lstStyle/>
                    <a:p>
                      <a:pPr algn="just"/>
                      <a:r>
                        <a:rPr lang="vi-VN" sz="1400" dirty="0">
                          <a:effectLst/>
                          <a:latin typeface="Times New Roman" panose="02020603050405020304" pitchFamily="18" charset="0"/>
                          <a:cs typeface="Times New Roman" panose="02020603050405020304" pitchFamily="18" charset="0"/>
                        </a:rPr>
                        <a:t>b) Đàn kia gảy cũng ngẩn ngơ tiếng đàn (Nguyễn Khuyến)</a:t>
                      </a:r>
                      <a:endParaRPr lang="vi-VN" sz="1400" dirty="0">
                        <a:solidFill>
                          <a:srgbClr val="000000"/>
                        </a:solidFill>
                        <a:effectLst/>
                        <a:latin typeface="Times New Roman" panose="02020603050405020304" pitchFamily="18" charset="0"/>
                        <a:cs typeface="Times New Roman" panose="02020603050405020304" pitchFamily="18" charset="0"/>
                      </a:endParaRPr>
                    </a:p>
                  </a:txBody>
                  <a:tcPr marL="52025" marR="52025" marT="26012" marB="26012">
                    <a:solidFill>
                      <a:schemeClr val="bg1"/>
                    </a:solidFill>
                  </a:tcPr>
                </a:tc>
                <a:tc vMerge="1">
                  <a:txBody>
                    <a:bodyPr/>
                    <a:lstStyle/>
                    <a:p>
                      <a:pPr algn="just"/>
                      <a:endParaRPr lang="vi-VN" sz="1400" dirty="0">
                        <a:solidFill>
                          <a:srgbClr val="000000"/>
                        </a:solidFill>
                        <a:effectLst/>
                        <a:latin typeface="Times New Roman" panose="02020603050405020304" pitchFamily="18" charset="0"/>
                        <a:cs typeface="Times New Roman" panose="02020603050405020304" pitchFamily="18" charset="0"/>
                      </a:endParaRPr>
                    </a:p>
                  </a:txBody>
                  <a:tcPr marL="52025" marR="52025" marT="26012" marB="26012"/>
                </a:tc>
                <a:tc>
                  <a:txBody>
                    <a:bodyPr/>
                    <a:lstStyle/>
                    <a:p>
                      <a:pPr algn="just"/>
                      <a:r>
                        <a:rPr lang="vi-VN" sz="1400" dirty="0">
                          <a:effectLst/>
                          <a:latin typeface="Times New Roman" panose="02020603050405020304" pitchFamily="18" charset="0"/>
                          <a:cs typeface="Times New Roman" panose="02020603050405020304" pitchFamily="18" charset="0"/>
                        </a:rPr>
                        <a:t>2) Điển tích, dẫn theo chuyện xưa: “Trần Phồn thời hậu Hán (Trung Quốc) sắm chiếc giường giành riêng cho người bạn thân là Từ Trĩ. Khi bạn đến chơi thì mang giường xuống, khi bạn về thì lại treo cất đi.”.</a:t>
                      </a:r>
                      <a:endParaRPr lang="vi-VN" sz="1400" dirty="0">
                        <a:solidFill>
                          <a:srgbClr val="000000"/>
                        </a:solidFill>
                        <a:effectLst/>
                        <a:latin typeface="Times New Roman" panose="02020603050405020304" pitchFamily="18" charset="0"/>
                        <a:cs typeface="Times New Roman" panose="02020603050405020304" pitchFamily="18" charset="0"/>
                      </a:endParaRPr>
                    </a:p>
                  </a:txBody>
                  <a:tcPr marL="52025" marR="52025" marT="26012" marB="26012">
                    <a:solidFill>
                      <a:schemeClr val="bg1"/>
                    </a:solidFill>
                  </a:tcPr>
                </a:tc>
                <a:extLst>
                  <a:ext uri="{0D108BD9-81ED-4DB2-BD59-A6C34878D82A}">
                    <a16:rowId xmlns:a16="http://schemas.microsoft.com/office/drawing/2014/main" val="386350966"/>
                  </a:ext>
                </a:extLst>
              </a:tr>
              <a:tr h="976553">
                <a:tc>
                  <a:txBody>
                    <a:bodyPr/>
                    <a:lstStyle/>
                    <a:p>
                      <a:pPr algn="just"/>
                      <a:r>
                        <a:rPr lang="vi-VN" sz="1400" dirty="0">
                          <a:effectLst/>
                          <a:latin typeface="Times New Roman" panose="02020603050405020304" pitchFamily="18" charset="0"/>
                          <a:cs typeface="Times New Roman" panose="02020603050405020304" pitchFamily="18" charset="0"/>
                        </a:rPr>
                        <a:t>c) Một hai nghiêng nước nghiêng thành/ Sắc đành đòi một, tài đành hoạ hai (Nguyễn Du)</a:t>
                      </a:r>
                      <a:endParaRPr lang="vi-VN" sz="1400" dirty="0">
                        <a:solidFill>
                          <a:srgbClr val="000000"/>
                        </a:solidFill>
                        <a:effectLst/>
                        <a:latin typeface="Times New Roman" panose="02020603050405020304" pitchFamily="18" charset="0"/>
                        <a:cs typeface="Times New Roman" panose="02020603050405020304" pitchFamily="18" charset="0"/>
                      </a:endParaRPr>
                    </a:p>
                  </a:txBody>
                  <a:tcPr marL="52025" marR="52025" marT="26012" marB="26012">
                    <a:solidFill>
                      <a:schemeClr val="bg1"/>
                    </a:solidFill>
                  </a:tcPr>
                </a:tc>
                <a:tc vMerge="1">
                  <a:txBody>
                    <a:bodyPr/>
                    <a:lstStyle/>
                    <a:p>
                      <a:pPr algn="just"/>
                      <a:endParaRPr lang="vi-VN" sz="1400" dirty="0">
                        <a:solidFill>
                          <a:srgbClr val="000000"/>
                        </a:solidFill>
                        <a:effectLst/>
                        <a:latin typeface="Times New Roman" panose="02020603050405020304" pitchFamily="18" charset="0"/>
                        <a:cs typeface="Times New Roman" panose="02020603050405020304" pitchFamily="18" charset="0"/>
                      </a:endParaRPr>
                    </a:p>
                  </a:txBody>
                  <a:tcPr marL="52025" marR="52025" marT="26012" marB="26012"/>
                </a:tc>
                <a:tc>
                  <a:txBody>
                    <a:bodyPr/>
                    <a:lstStyle/>
                    <a:p>
                      <a:pPr algn="just"/>
                      <a:r>
                        <a:rPr lang="vi-VN" sz="1400" dirty="0">
                          <a:effectLst/>
                          <a:latin typeface="Times New Roman" panose="02020603050405020304" pitchFamily="18" charset="0"/>
                          <a:cs typeface="Times New Roman" panose="02020603050405020304" pitchFamily="18" charset="0"/>
                        </a:rPr>
                        <a:t>3) Điển tích, lấy từ chuyện xưa: “Tương truyền Bá Nha và Chung Tử Kỳ là hai người bạn tri âm, sống vào thời Xuân Thu, Chiến Quốc (Trung Quốc xưa). Bá Nha chơi đàn giỏi. Tử Kỳ nghe tiếng đàn của Bá Nha mà như hiểu tâm can của bạn. Sau khi Tử Kỳ chết, bá Nha đập bỏ đàn vì cho rằng trên đời không còn ai hiểu được tiếng đàn của mình nữa.”.</a:t>
                      </a:r>
                      <a:endParaRPr lang="vi-VN" sz="1400" dirty="0">
                        <a:solidFill>
                          <a:srgbClr val="000000"/>
                        </a:solidFill>
                        <a:effectLst/>
                        <a:latin typeface="Times New Roman" panose="02020603050405020304" pitchFamily="18" charset="0"/>
                        <a:cs typeface="Times New Roman" panose="02020603050405020304" pitchFamily="18" charset="0"/>
                      </a:endParaRPr>
                    </a:p>
                  </a:txBody>
                  <a:tcPr marL="52025" marR="52025" marT="26012" marB="26012">
                    <a:solidFill>
                      <a:schemeClr val="bg1"/>
                    </a:solidFill>
                  </a:tcPr>
                </a:tc>
                <a:extLst>
                  <a:ext uri="{0D108BD9-81ED-4DB2-BD59-A6C34878D82A}">
                    <a16:rowId xmlns:a16="http://schemas.microsoft.com/office/drawing/2014/main" val="1182197377"/>
                  </a:ext>
                </a:extLst>
              </a:tr>
              <a:tr h="848528">
                <a:tc>
                  <a:txBody>
                    <a:bodyPr/>
                    <a:lstStyle/>
                    <a:p>
                      <a:pPr algn="just"/>
                      <a:r>
                        <a:rPr lang="vi-VN" sz="1400" dirty="0">
                          <a:effectLst/>
                          <a:latin typeface="Times New Roman" panose="02020603050405020304" pitchFamily="18" charset="0"/>
                          <a:cs typeface="Times New Roman" panose="02020603050405020304" pitchFamily="18" charset="0"/>
                        </a:rPr>
                        <a:t>d) Nuôi con những ước về sau,/ Trao tơ phải lứa, gieo cầu đáng nơi. (Nguyễn Du)</a:t>
                      </a:r>
                      <a:endParaRPr lang="vi-VN" sz="1400" dirty="0">
                        <a:solidFill>
                          <a:srgbClr val="000000"/>
                        </a:solidFill>
                        <a:effectLst/>
                        <a:latin typeface="Times New Roman" panose="02020603050405020304" pitchFamily="18" charset="0"/>
                        <a:cs typeface="Times New Roman" panose="02020603050405020304" pitchFamily="18" charset="0"/>
                      </a:endParaRPr>
                    </a:p>
                  </a:txBody>
                  <a:tcPr marL="52025" marR="52025" marT="26012" marB="26012">
                    <a:solidFill>
                      <a:schemeClr val="bg1"/>
                    </a:solidFill>
                  </a:tcPr>
                </a:tc>
                <a:tc vMerge="1">
                  <a:txBody>
                    <a:bodyPr/>
                    <a:lstStyle/>
                    <a:p>
                      <a:pPr algn="just"/>
                      <a:endParaRPr lang="vi-VN" sz="1400" dirty="0">
                        <a:solidFill>
                          <a:srgbClr val="000000"/>
                        </a:solidFill>
                        <a:effectLst/>
                        <a:latin typeface="Times New Roman" panose="02020603050405020304" pitchFamily="18" charset="0"/>
                        <a:cs typeface="Times New Roman" panose="02020603050405020304" pitchFamily="18" charset="0"/>
                      </a:endParaRPr>
                    </a:p>
                  </a:txBody>
                  <a:tcPr marL="52025" marR="52025" marT="26012" marB="26012"/>
                </a:tc>
                <a:tc>
                  <a:txBody>
                    <a:bodyPr/>
                    <a:lstStyle/>
                    <a:p>
                      <a:pPr algn="just"/>
                      <a:r>
                        <a:rPr lang="vi-VN" sz="1400" dirty="0">
                          <a:effectLst/>
                          <a:latin typeface="Times New Roman" panose="02020603050405020304" pitchFamily="18" charset="0"/>
                          <a:cs typeface="Times New Roman" panose="02020603050405020304" pitchFamily="18" charset="0"/>
                        </a:rPr>
                        <a:t>4) Điển cố, lấy từ bài ca của Lý Diên Niên (Trung Quốc): “Nhất cố khuynh nhân thành, tái cố khuynh nhân quốc” (Ngoảnh lại một cái làm xiêu thành trì của người, ngoảnh lại cái nữa làm xiêu nước của người.). Câu thơ mượn từ ngữ của bài thơ xưa để diễn tả vẻ đẹp của Thuý Kiều.</a:t>
                      </a:r>
                      <a:endParaRPr lang="vi-VN" sz="1400" dirty="0">
                        <a:solidFill>
                          <a:srgbClr val="000000"/>
                        </a:solidFill>
                        <a:effectLst/>
                        <a:latin typeface="Times New Roman" panose="02020603050405020304" pitchFamily="18" charset="0"/>
                        <a:cs typeface="Times New Roman" panose="02020603050405020304" pitchFamily="18" charset="0"/>
                      </a:endParaRPr>
                    </a:p>
                  </a:txBody>
                  <a:tcPr marL="52025" marR="52025" marT="26012" marB="26012">
                    <a:solidFill>
                      <a:schemeClr val="bg1"/>
                    </a:solidFill>
                  </a:tcPr>
                </a:tc>
                <a:extLst>
                  <a:ext uri="{0D108BD9-81ED-4DB2-BD59-A6C34878D82A}">
                    <a16:rowId xmlns:a16="http://schemas.microsoft.com/office/drawing/2014/main" val="2394152880"/>
                  </a:ext>
                </a:extLst>
              </a:tr>
            </a:tbl>
          </a:graphicData>
        </a:graphic>
      </p:graphicFrame>
      <p:sp>
        <p:nvSpPr>
          <p:cNvPr id="9" name="Rectangle 8"/>
          <p:cNvSpPr/>
          <p:nvPr/>
        </p:nvSpPr>
        <p:spPr>
          <a:xfrm>
            <a:off x="516050" y="262283"/>
            <a:ext cx="7453747" cy="400110"/>
          </a:xfrm>
          <a:prstGeom prst="rect">
            <a:avLst/>
          </a:prstGeom>
        </p:spPr>
        <p:txBody>
          <a:bodyPr wrap="square">
            <a:spAutoFit/>
          </a:bodyPr>
          <a:lstStyle/>
          <a:p>
            <a:pPr algn="ctr" latinLnBrk="0"/>
            <a:r>
              <a:rPr lang="en-US" sz="2000" b="1" dirty="0" err="1">
                <a:solidFill>
                  <a:schemeClr val="tx1"/>
                </a:solidFill>
                <a:latin typeface="Times New Roman" panose="02020603050405020304" pitchFamily="18" charset="0"/>
                <a:cs typeface="Times New Roman" panose="02020603050405020304" pitchFamily="18" charset="0"/>
              </a:rPr>
              <a:t>Bài</a:t>
            </a:r>
            <a:r>
              <a:rPr lang="en-US" sz="2000" b="1" dirty="0">
                <a:solidFill>
                  <a:schemeClr val="tx1"/>
                </a:solidFill>
                <a:latin typeface="Times New Roman" panose="02020603050405020304" pitchFamily="18" charset="0"/>
                <a:cs typeface="Times New Roman" panose="02020603050405020304" pitchFamily="18" charset="0"/>
              </a:rPr>
              <a:t> 1</a:t>
            </a:r>
          </a:p>
        </p:txBody>
      </p:sp>
      <p:cxnSp>
        <p:nvCxnSpPr>
          <p:cNvPr id="10" name="Straight Arrow Connector 9"/>
          <p:cNvCxnSpPr/>
          <p:nvPr/>
        </p:nvCxnSpPr>
        <p:spPr>
          <a:xfrm>
            <a:off x="2088573" y="1602352"/>
            <a:ext cx="602673" cy="862445"/>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067791" y="2562079"/>
            <a:ext cx="665018" cy="810490"/>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067791" y="3282421"/>
            <a:ext cx="665018" cy="1234143"/>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2078182" y="1602352"/>
            <a:ext cx="613064" cy="2914212"/>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4" name="Đồng hồ đếm ngược 2 phút - 2 Minutes countdown">
            <a:hlinkClick r:id="" action="ppaction://media"/>
            <a:extLst>
              <a:ext uri="{FF2B5EF4-FFF2-40B4-BE49-F238E27FC236}">
                <a16:creationId xmlns:a16="http://schemas.microsoft.com/office/drawing/2014/main" id="{46A717C7-CE6E-4AAE-BD57-80391E2F5BE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425416" y="156124"/>
            <a:ext cx="1088761" cy="612428"/>
          </a:xfrm>
          <a:prstGeom prst="rect">
            <a:avLst/>
          </a:prstGeom>
        </p:spPr>
      </p:pic>
    </p:spTree>
    <p:extLst>
      <p:ext uri="{BB962C8B-B14F-4D97-AF65-F5344CB8AC3E}">
        <p14:creationId xmlns:p14="http://schemas.microsoft.com/office/powerpoint/2010/main" val="406258052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131169"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14"/>
                                        </p:tgtEl>
                                      </p:cBhvr>
                                    </p:cmd>
                                  </p:childTnLst>
                                </p:cTn>
                              </p:par>
                            </p:childTnLst>
                          </p:cTn>
                        </p:par>
                      </p:childTnLst>
                    </p:cTn>
                  </p:par>
                </p:childTnLst>
              </p:cTn>
              <p:nextCondLst>
                <p:cond evt="onClick" delay="0">
                  <p:tgtEl>
                    <p:spTgt spid="14"/>
                  </p:tgtEl>
                </p:cond>
              </p:nextCondLst>
            </p:seq>
            <p:video>
              <p:cMediaNode vol="80000">
                <p:cTn id="32" fill="hold" display="0">
                  <p:stCondLst>
                    <p:cond delay="indefinite"/>
                  </p:stCondLst>
                </p:cTn>
                <p:tgtEl>
                  <p:spTgt spid="1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78139CBE-175A-9FB2-410C-180904DBC35C}"/>
              </a:ext>
            </a:extLst>
          </p:cNvPr>
          <p:cNvSpPr/>
          <p:nvPr/>
        </p:nvSpPr>
        <p:spPr>
          <a:xfrm rot="10800000">
            <a:off x="-269137" y="-2638717"/>
            <a:ext cx="9399846" cy="3913754"/>
          </a:xfrm>
          <a:custGeom>
            <a:avLst/>
            <a:gdLst/>
            <a:ahLst/>
            <a:cxnLst/>
            <a:rect l="l" t="t" r="r" b="b"/>
            <a:pathLst>
              <a:path w="18799692" h="7827508">
                <a:moveTo>
                  <a:pt x="0" y="0"/>
                </a:moveTo>
                <a:lnTo>
                  <a:pt x="18799692" y="0"/>
                </a:lnTo>
                <a:lnTo>
                  <a:pt x="18799692" y="7827508"/>
                </a:lnTo>
                <a:lnTo>
                  <a:pt x="0" y="782750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Freeform 2">
            <a:extLst>
              <a:ext uri="{FF2B5EF4-FFF2-40B4-BE49-F238E27FC236}">
                <a16:creationId xmlns:a16="http://schemas.microsoft.com/office/drawing/2014/main" id="{6611CAAB-56CB-9630-D03D-15EA35993F77}"/>
              </a:ext>
            </a:extLst>
          </p:cNvPr>
          <p:cNvSpPr/>
          <p:nvPr/>
        </p:nvSpPr>
        <p:spPr>
          <a:xfrm>
            <a:off x="-28615" y="3086100"/>
            <a:ext cx="2276515" cy="2057400"/>
          </a:xfrm>
          <a:custGeom>
            <a:avLst/>
            <a:gdLst/>
            <a:ahLst/>
            <a:cxnLst/>
            <a:rect l="l" t="t" r="r" b="b"/>
            <a:pathLst>
              <a:path w="4553029" h="4114800">
                <a:moveTo>
                  <a:pt x="0" y="0"/>
                </a:moveTo>
                <a:lnTo>
                  <a:pt x="4553029" y="0"/>
                </a:lnTo>
                <a:lnTo>
                  <a:pt x="4553029" y="4114800"/>
                </a:lnTo>
                <a:lnTo>
                  <a:pt x="0" y="4114800"/>
                </a:lnTo>
                <a:lnTo>
                  <a:pt x="0" y="0"/>
                </a:lnTo>
                <a:close/>
              </a:path>
            </a:pathLst>
          </a:custGeom>
          <a:blipFill>
            <a:blip r:embed="rId5">
              <a:extLst>
                <a:ext uri="{96DAC541-7B7A-43D3-8B79-37D633B846F1}">
                  <asvg:svgBlip xmlns:asvg="http://schemas.microsoft.com/office/drawing/2016/SVG/main" xmlns="" r:embed="rId8"/>
                </a:ext>
              </a:extLst>
            </a:blip>
            <a:stretch>
              <a:fillRect/>
            </a:stretch>
          </a:blipFill>
        </p:spPr>
      </p:sp>
      <p:sp>
        <p:nvSpPr>
          <p:cNvPr id="8" name="Rectangle 7"/>
          <p:cNvSpPr/>
          <p:nvPr/>
        </p:nvSpPr>
        <p:spPr>
          <a:xfrm>
            <a:off x="2389909" y="2281178"/>
            <a:ext cx="6265718" cy="2246769"/>
          </a:xfrm>
          <a:prstGeom prst="rect">
            <a:avLst/>
          </a:prstGeom>
        </p:spPr>
        <p:txBody>
          <a:bodyPr wrap="square">
            <a:spAutoFit/>
          </a:bodyPr>
          <a:lstStyle/>
          <a:p>
            <a:pPr algn="just"/>
            <a:r>
              <a:rPr lang="vi-VN" sz="2000" b="1" dirty="0">
                <a:latin typeface="+mj-lt"/>
              </a:rPr>
              <a:t>Dựa vào chú thích trong </a:t>
            </a:r>
            <a:r>
              <a:rPr lang="vi-VN" sz="2000" b="1" i="1" dirty="0">
                <a:latin typeface="+mj-lt"/>
              </a:rPr>
              <a:t>Truyện Kiều</a:t>
            </a:r>
            <a:r>
              <a:rPr lang="vi-VN" sz="2000" b="1" dirty="0">
                <a:latin typeface="+mj-lt"/>
              </a:rPr>
              <a:t> của Nguyễn Du, giải thích nguồn gốc và ý nghĩa của các điển cố, điển tích (in đậm) trong những câu dưới đây:</a:t>
            </a:r>
            <a:endParaRPr lang="en-US" sz="2000" dirty="0">
              <a:latin typeface="+mj-lt"/>
            </a:endParaRPr>
          </a:p>
          <a:p>
            <a:pPr algn="just"/>
            <a:r>
              <a:rPr lang="vi-VN" sz="2000" dirty="0">
                <a:latin typeface="+mj-lt"/>
              </a:rPr>
              <a:t>a</a:t>
            </a:r>
            <a:r>
              <a:rPr lang="en-US" sz="2000" dirty="0">
                <a:latin typeface="+mj-lt"/>
              </a:rPr>
              <a:t>.</a:t>
            </a:r>
            <a:r>
              <a:rPr lang="vi-VN" sz="2000" dirty="0">
                <a:latin typeface="+mj-lt"/>
              </a:rPr>
              <a:t> Trải qua một cuộc </a:t>
            </a:r>
            <a:r>
              <a:rPr lang="vi-VN" sz="2000" b="1" dirty="0">
                <a:latin typeface="+mj-lt"/>
              </a:rPr>
              <a:t>bể dâu</a:t>
            </a:r>
            <a:endParaRPr lang="vi-VN" sz="2000" dirty="0">
              <a:latin typeface="+mj-lt"/>
            </a:endParaRPr>
          </a:p>
          <a:p>
            <a:pPr algn="just"/>
            <a:r>
              <a:rPr lang="vi-VN" sz="2000" dirty="0">
                <a:latin typeface="+mj-lt"/>
              </a:rPr>
              <a:t>Những điều trông thấy mà đau đớn lòng.</a:t>
            </a:r>
            <a:endParaRPr lang="en-US" sz="2000" dirty="0">
              <a:latin typeface="+mj-lt"/>
            </a:endParaRPr>
          </a:p>
          <a:p>
            <a:pPr algn="just"/>
            <a:r>
              <a:rPr lang="vi-VN" sz="2000" dirty="0">
                <a:latin typeface="+mj-lt"/>
              </a:rPr>
              <a:t>b</a:t>
            </a:r>
            <a:r>
              <a:rPr lang="en-US" sz="2000" dirty="0">
                <a:latin typeface="+mj-lt"/>
              </a:rPr>
              <a:t>.</a:t>
            </a:r>
            <a:r>
              <a:rPr lang="vi-VN" sz="2000" dirty="0">
                <a:latin typeface="+mj-lt"/>
              </a:rPr>
              <a:t> Bấy lâu nghe tiếng má đào</a:t>
            </a:r>
          </a:p>
          <a:p>
            <a:pPr algn="just"/>
            <a:r>
              <a:rPr lang="vi-VN" sz="2000" b="1" dirty="0">
                <a:latin typeface="+mj-lt"/>
              </a:rPr>
              <a:t>Mắt xanh</a:t>
            </a:r>
            <a:r>
              <a:rPr lang="vi-VN" sz="2000" dirty="0">
                <a:latin typeface="+mj-lt"/>
              </a:rPr>
              <a:t> chẳng để ai vào đó không?</a:t>
            </a:r>
          </a:p>
        </p:txBody>
      </p:sp>
      <p:sp>
        <p:nvSpPr>
          <p:cNvPr id="9" name="Rectangle 8"/>
          <p:cNvSpPr/>
          <p:nvPr/>
        </p:nvSpPr>
        <p:spPr>
          <a:xfrm>
            <a:off x="571806" y="975537"/>
            <a:ext cx="7453747" cy="584775"/>
          </a:xfrm>
          <a:prstGeom prst="rect">
            <a:avLst/>
          </a:prstGeom>
        </p:spPr>
        <p:txBody>
          <a:bodyPr wrap="square">
            <a:spAutoFit/>
          </a:bodyPr>
          <a:lstStyle/>
          <a:p>
            <a:pPr algn="ctr" latinLnBrk="0"/>
            <a:r>
              <a:rPr lang="en-US" sz="3200" b="1" dirty="0" err="1">
                <a:solidFill>
                  <a:schemeClr val="tx1"/>
                </a:solidFill>
                <a:latin typeface="Times New Roman" panose="02020603050405020304" pitchFamily="18" charset="0"/>
                <a:cs typeface="Times New Roman" panose="02020603050405020304" pitchFamily="18" charset="0"/>
              </a:rPr>
              <a:t>Bài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smtClean="0">
                <a:solidFill>
                  <a:schemeClr val="tx1"/>
                </a:solidFill>
                <a:latin typeface="Times New Roman" panose="02020603050405020304" pitchFamily="18" charset="0"/>
                <a:cs typeface="Times New Roman" panose="02020603050405020304" pitchFamily="18" charset="0"/>
              </a:rPr>
              <a:t>2</a:t>
            </a:r>
            <a:endParaRPr lang="en-US" sz="32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832656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2554</TotalTime>
  <Words>1083</Words>
  <Application>Microsoft Office PowerPoint</Application>
  <PresentationFormat>On-screen Show (16:9)</PresentationFormat>
  <Paragraphs>76</Paragraphs>
  <Slides>13</Slides>
  <Notes>12</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#9Slide07 Baloo Tamma</vt:lpstr>
      <vt:lpstr>#9Slide05 SVNHollie Script Pro</vt:lpstr>
      <vt:lpstr>Wingdings</vt:lpstr>
      <vt:lpstr>Arial</vt:lpstr>
      <vt:lpstr>#9Slide06 SVNFresh Script</vt:lpstr>
      <vt:lpstr>#9Slide04 Rokkitt Medium</vt:lpstr>
      <vt:lpstr>Calibri</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Thực hành tiếng Việt</dc:title>
  <cp:lastModifiedBy>Nguyễn Thùy</cp:lastModifiedBy>
  <cp:revision>91</cp:revision>
  <dcterms:modified xsi:type="dcterms:W3CDTF">2024-10-07T23:00:08Z</dcterms:modified>
</cp:coreProperties>
</file>