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8"/>
  </p:notesMasterIdLst>
  <p:sldIdLst>
    <p:sldId id="271" r:id="rId2"/>
    <p:sldId id="308" r:id="rId3"/>
    <p:sldId id="279" r:id="rId4"/>
    <p:sldId id="331" r:id="rId5"/>
    <p:sldId id="349" r:id="rId6"/>
    <p:sldId id="350" r:id="rId7"/>
    <p:sldId id="351" r:id="rId8"/>
    <p:sldId id="256" r:id="rId9"/>
    <p:sldId id="358" r:id="rId10"/>
    <p:sldId id="306" r:id="rId11"/>
    <p:sldId id="365" r:id="rId12"/>
    <p:sldId id="364" r:id="rId13"/>
    <p:sldId id="335" r:id="rId14"/>
    <p:sldId id="363" r:id="rId15"/>
    <p:sldId id="336" r:id="rId16"/>
    <p:sldId id="366" r:id="rId17"/>
    <p:sldId id="359" r:id="rId18"/>
    <p:sldId id="313" r:id="rId19"/>
    <p:sldId id="362" r:id="rId20"/>
    <p:sldId id="360" r:id="rId21"/>
    <p:sldId id="341" r:id="rId22"/>
    <p:sldId id="361" r:id="rId23"/>
    <p:sldId id="343" r:id="rId24"/>
    <p:sldId id="314" r:id="rId25"/>
    <p:sldId id="330" r:id="rId26"/>
    <p:sldId id="27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801"/>
    <a:srgbClr val="CBEAF0"/>
    <a:srgbClr val="48C0B6"/>
    <a:srgbClr val="00B2A5"/>
    <a:srgbClr val="00A9A5"/>
    <a:srgbClr val="0FB7BD"/>
    <a:srgbClr val="FBB040"/>
    <a:srgbClr val="F7941E"/>
    <a:srgbClr val="048DA4"/>
    <a:srgbClr val="FFDA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38" autoAdjust="0"/>
    <p:restoredTop sz="93076"/>
  </p:normalViewPr>
  <p:slideViewPr>
    <p:cSldViewPr snapToGrid="0" showGuides="1">
      <p:cViewPr varScale="1">
        <p:scale>
          <a:sx n="76" d="100"/>
          <a:sy n="76" d="100"/>
        </p:scale>
        <p:origin x="111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/>
      <dgm:t>
        <a:bodyPr/>
        <a:lstStyle/>
        <a:p>
          <a:r>
            <a:rPr lang="en-US" sz="4000" dirty="0"/>
            <a:t>VOCABULARY</a:t>
          </a:r>
          <a:endParaRPr lang="en-US" sz="4100" dirty="0"/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/>
      <dgm:t>
        <a:bodyPr/>
        <a:lstStyle/>
        <a:p>
          <a:r>
            <a:rPr lang="en-US" sz="4000" dirty="0"/>
            <a:t>PRONUNCIATION</a:t>
          </a:r>
          <a:endParaRPr lang="en-US" sz="4100" dirty="0"/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BB3FB04-4242-42C7-98F6-AF0723A19028}" type="presOf" srcId="{8AE4A381-C505-4165-B0F6-72A547C19C85}" destId="{EF919B30-8E50-4BE5-BFF9-A011BC59CF55}" srcOrd="1" destOrd="0" presId="urn:microsoft.com/office/officeart/2005/8/layout/list1"/>
    <dgm:cxn modelId="{67D30C15-C5F0-4107-B050-3FC734BA4B54}" type="presOf" srcId="{AAA37794-5E27-4DDA-B12E-298686F5888D}" destId="{BEBFA14B-9B40-4103-84A4-38ECEF66E937}" srcOrd="0" destOrd="0" presId="urn:microsoft.com/office/officeart/2005/8/layout/list1"/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CCA00267-AE5C-42E7-B9AA-161E2CD7E597}" type="presOf" srcId="{08FBC75F-95AC-4B05-95BF-E110BC13302B}" destId="{667686F2-9BA3-4B10-A5F2-38ECCD6CCAB1}" srcOrd="0" destOrd="0" presId="urn:microsoft.com/office/officeart/2005/8/layout/list1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FA8C36BB-DFB9-4D89-921C-424894B97C92}" type="presOf" srcId="{8AE4A381-C505-4165-B0F6-72A547C19C85}" destId="{39089052-8674-4477-9BFB-07FBFFFFD8C8}" srcOrd="0" destOrd="0" presId="urn:microsoft.com/office/officeart/2005/8/layout/list1"/>
    <dgm:cxn modelId="{B549EFE4-5036-448C-AC80-C10A92AA9E9B}" type="presOf" srcId="{08FBC75F-95AC-4B05-95BF-E110BC13302B}" destId="{B45E6B02-74BC-4456-B7B1-4DD6C1455987}" srcOrd="1" destOrd="0" presId="urn:microsoft.com/office/officeart/2005/8/layout/list1"/>
    <dgm:cxn modelId="{BAC3C11A-5F55-4D50-83A4-E64299EA931E}" type="presParOf" srcId="{BEBFA14B-9B40-4103-84A4-38ECEF66E937}" destId="{65BDE73A-EF1C-4F0B-B738-EC9506EC3EB6}" srcOrd="0" destOrd="0" presId="urn:microsoft.com/office/officeart/2005/8/layout/list1"/>
    <dgm:cxn modelId="{05D65779-2805-4A85-B3D5-519333A5E0A4}" type="presParOf" srcId="{65BDE73A-EF1C-4F0B-B738-EC9506EC3EB6}" destId="{39089052-8674-4477-9BFB-07FBFFFFD8C8}" srcOrd="0" destOrd="0" presId="urn:microsoft.com/office/officeart/2005/8/layout/list1"/>
    <dgm:cxn modelId="{C53C3EB8-A237-4FBD-926F-5E7DE3FE8571}" type="presParOf" srcId="{65BDE73A-EF1C-4F0B-B738-EC9506EC3EB6}" destId="{EF919B30-8E50-4BE5-BFF9-A011BC59CF55}" srcOrd="1" destOrd="0" presId="urn:microsoft.com/office/officeart/2005/8/layout/list1"/>
    <dgm:cxn modelId="{8C6CC264-0390-4FC6-B4DC-1DF3CE7EC632}" type="presParOf" srcId="{BEBFA14B-9B40-4103-84A4-38ECEF66E937}" destId="{F8662491-2000-4CC6-BEEC-D1859AFD2268}" srcOrd="1" destOrd="0" presId="urn:microsoft.com/office/officeart/2005/8/layout/list1"/>
    <dgm:cxn modelId="{775C05A2-8982-4D71-A5F4-B76615477377}" type="presParOf" srcId="{BEBFA14B-9B40-4103-84A4-38ECEF66E937}" destId="{E928C619-1DE9-419E-A5FA-3C9A247B8E43}" srcOrd="2" destOrd="0" presId="urn:microsoft.com/office/officeart/2005/8/layout/list1"/>
    <dgm:cxn modelId="{9ED0A224-AA15-4190-9FD7-4FF9CB9DB408}" type="presParOf" srcId="{BEBFA14B-9B40-4103-84A4-38ECEF66E937}" destId="{39270468-BD01-4F24-9A98-60E7CF789B54}" srcOrd="3" destOrd="0" presId="urn:microsoft.com/office/officeart/2005/8/layout/list1"/>
    <dgm:cxn modelId="{21DAAE0A-9BDC-4225-B74E-08336900DED3}" type="presParOf" srcId="{BEBFA14B-9B40-4103-84A4-38ECEF66E937}" destId="{5A649B72-39A4-4A84-8236-B0BF3AC76109}" srcOrd="4" destOrd="0" presId="urn:microsoft.com/office/officeart/2005/8/layout/list1"/>
    <dgm:cxn modelId="{668752EF-3B8C-4DD2-9E24-03F988A5EEFC}" type="presParOf" srcId="{5A649B72-39A4-4A84-8236-B0BF3AC76109}" destId="{667686F2-9BA3-4B10-A5F2-38ECCD6CCAB1}" srcOrd="0" destOrd="0" presId="urn:microsoft.com/office/officeart/2005/8/layout/list1"/>
    <dgm:cxn modelId="{792668C8-8F5E-4125-816F-BFA005FEC4E4}" type="presParOf" srcId="{5A649B72-39A4-4A84-8236-B0BF3AC76109}" destId="{B45E6B02-74BC-4456-B7B1-4DD6C1455987}" srcOrd="1" destOrd="0" presId="urn:microsoft.com/office/officeart/2005/8/layout/list1"/>
    <dgm:cxn modelId="{CC38B245-D625-4FAE-B7DF-C6E5D172E209}" type="presParOf" srcId="{BEBFA14B-9B40-4103-84A4-38ECEF66E937}" destId="{22519622-4D32-44DB-990E-774C307AAEA0}" srcOrd="5" destOrd="0" presId="urn:microsoft.com/office/officeart/2005/8/layout/list1"/>
    <dgm:cxn modelId="{403C340D-ED47-4744-BC52-C1609C05E1EC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/>
      <dgm:t>
        <a:bodyPr/>
        <a:lstStyle/>
        <a:p>
          <a:r>
            <a:rPr lang="en-US" sz="4000" dirty="0"/>
            <a:t>VOCABULARY</a:t>
          </a:r>
          <a:endParaRPr lang="en-US" sz="4100" dirty="0"/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/>
      <dgm:t>
        <a:bodyPr/>
        <a:lstStyle/>
        <a:p>
          <a:r>
            <a:rPr lang="en-US" sz="4000" dirty="0"/>
            <a:t>PRONUNCIATION</a:t>
          </a:r>
          <a:endParaRPr lang="en-US" sz="4100" dirty="0"/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8FD991A-F304-403B-A9F6-88FA962940AB}" type="presOf" srcId="{8AE4A381-C505-4165-B0F6-72A547C19C85}" destId="{39089052-8674-4477-9BFB-07FBFFFFD8C8}" srcOrd="0" destOrd="0" presId="urn:microsoft.com/office/officeart/2005/8/layout/list1"/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02DCE92C-7C08-4B2D-95CA-4EB85E422668}" type="presOf" srcId="{08FBC75F-95AC-4B05-95BF-E110BC13302B}" destId="{667686F2-9BA3-4B10-A5F2-38ECCD6CCAB1}" srcOrd="0" destOrd="0" presId="urn:microsoft.com/office/officeart/2005/8/layout/list1"/>
    <dgm:cxn modelId="{07B2F63F-9645-47E4-8DB5-A23939403086}" type="presOf" srcId="{8AE4A381-C505-4165-B0F6-72A547C19C85}" destId="{EF919B30-8E50-4BE5-BFF9-A011BC59CF55}" srcOrd="1" destOrd="0" presId="urn:microsoft.com/office/officeart/2005/8/layout/list1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519E1BA2-1602-404F-8879-3C2D331DBC58}" type="presOf" srcId="{AAA37794-5E27-4DDA-B12E-298686F5888D}" destId="{BEBFA14B-9B40-4103-84A4-38ECEF66E937}" srcOrd="0" destOrd="0" presId="urn:microsoft.com/office/officeart/2005/8/layout/list1"/>
    <dgm:cxn modelId="{845812C7-FA87-427A-B813-9574F110DC04}" type="presOf" srcId="{08FBC75F-95AC-4B05-95BF-E110BC13302B}" destId="{B45E6B02-74BC-4456-B7B1-4DD6C1455987}" srcOrd="1" destOrd="0" presId="urn:microsoft.com/office/officeart/2005/8/layout/list1"/>
    <dgm:cxn modelId="{64A762E8-C34F-456B-8581-A49278B2E987}" type="presParOf" srcId="{BEBFA14B-9B40-4103-84A4-38ECEF66E937}" destId="{65BDE73A-EF1C-4F0B-B738-EC9506EC3EB6}" srcOrd="0" destOrd="0" presId="urn:microsoft.com/office/officeart/2005/8/layout/list1"/>
    <dgm:cxn modelId="{767016BD-0773-4DBA-A702-578893F5C8C6}" type="presParOf" srcId="{65BDE73A-EF1C-4F0B-B738-EC9506EC3EB6}" destId="{39089052-8674-4477-9BFB-07FBFFFFD8C8}" srcOrd="0" destOrd="0" presId="urn:microsoft.com/office/officeart/2005/8/layout/list1"/>
    <dgm:cxn modelId="{B5635B0E-B774-4620-8203-32FB89D769E1}" type="presParOf" srcId="{65BDE73A-EF1C-4F0B-B738-EC9506EC3EB6}" destId="{EF919B30-8E50-4BE5-BFF9-A011BC59CF55}" srcOrd="1" destOrd="0" presId="urn:microsoft.com/office/officeart/2005/8/layout/list1"/>
    <dgm:cxn modelId="{00EC307B-2660-4DC9-8AB5-B060D3CB4081}" type="presParOf" srcId="{BEBFA14B-9B40-4103-84A4-38ECEF66E937}" destId="{F8662491-2000-4CC6-BEEC-D1859AFD2268}" srcOrd="1" destOrd="0" presId="urn:microsoft.com/office/officeart/2005/8/layout/list1"/>
    <dgm:cxn modelId="{2882BB02-32C3-4FA7-8843-43CBE849BB80}" type="presParOf" srcId="{BEBFA14B-9B40-4103-84A4-38ECEF66E937}" destId="{E928C619-1DE9-419E-A5FA-3C9A247B8E43}" srcOrd="2" destOrd="0" presId="urn:microsoft.com/office/officeart/2005/8/layout/list1"/>
    <dgm:cxn modelId="{A4545D73-5073-4D53-946E-058D977FCCF9}" type="presParOf" srcId="{BEBFA14B-9B40-4103-84A4-38ECEF66E937}" destId="{39270468-BD01-4F24-9A98-60E7CF789B54}" srcOrd="3" destOrd="0" presId="urn:microsoft.com/office/officeart/2005/8/layout/list1"/>
    <dgm:cxn modelId="{064462A8-E925-4AAB-9371-9830CC74C98B}" type="presParOf" srcId="{BEBFA14B-9B40-4103-84A4-38ECEF66E937}" destId="{5A649B72-39A4-4A84-8236-B0BF3AC76109}" srcOrd="4" destOrd="0" presId="urn:microsoft.com/office/officeart/2005/8/layout/list1"/>
    <dgm:cxn modelId="{91A1ED70-0CB5-4402-9D58-297C1232CFA6}" type="presParOf" srcId="{5A649B72-39A4-4A84-8236-B0BF3AC76109}" destId="{667686F2-9BA3-4B10-A5F2-38ECCD6CCAB1}" srcOrd="0" destOrd="0" presId="urn:microsoft.com/office/officeart/2005/8/layout/list1"/>
    <dgm:cxn modelId="{7953B240-AB5C-483A-83DB-E14E9A6C0CCC}" type="presParOf" srcId="{5A649B72-39A4-4A84-8236-B0BF3AC76109}" destId="{B45E6B02-74BC-4456-B7B1-4DD6C1455987}" srcOrd="1" destOrd="0" presId="urn:microsoft.com/office/officeart/2005/8/layout/list1"/>
    <dgm:cxn modelId="{C1133983-7191-4B8B-8C66-5428C70D2064}" type="presParOf" srcId="{BEBFA14B-9B40-4103-84A4-38ECEF66E937}" destId="{22519622-4D32-44DB-990E-774C307AAEA0}" srcOrd="5" destOrd="0" presId="urn:microsoft.com/office/officeart/2005/8/layout/list1"/>
    <dgm:cxn modelId="{DD35DB71-DEEC-48A4-9BF5-E6BD4FADCFED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61739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3205" y="1223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VOCABULARY</a:t>
          </a:r>
          <a:endParaRPr lang="en-US" sz="4100" kern="1200" dirty="0"/>
        </a:p>
      </dsp:txBody>
      <dsp:txXfrm>
        <a:off x="372288" y="71320"/>
        <a:ext cx="4266704" cy="1092154"/>
      </dsp:txXfrm>
    </dsp:sp>
    <dsp:sp modelId="{0943D2D3-D540-4B67-9430-6AB54FD11AEA}">
      <dsp:nvSpPr>
        <dsp:cNvPr id="0" name=""/>
        <dsp:cNvSpPr/>
      </dsp:nvSpPr>
      <dsp:spPr>
        <a:xfrm>
          <a:off x="0" y="247715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3205" y="187199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PRONUNCIATION</a:t>
          </a:r>
          <a:endParaRPr lang="en-US" sz="4100" kern="1200" dirty="0"/>
        </a:p>
      </dsp:txBody>
      <dsp:txXfrm>
        <a:off x="372288" y="1931080"/>
        <a:ext cx="4266704" cy="10921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61739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3205" y="1223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VOCABULARY</a:t>
          </a:r>
          <a:endParaRPr lang="en-US" sz="4100" kern="1200" dirty="0"/>
        </a:p>
      </dsp:txBody>
      <dsp:txXfrm>
        <a:off x="372288" y="71320"/>
        <a:ext cx="4266704" cy="1092154"/>
      </dsp:txXfrm>
    </dsp:sp>
    <dsp:sp modelId="{0943D2D3-D540-4B67-9430-6AB54FD11AEA}">
      <dsp:nvSpPr>
        <dsp:cNvPr id="0" name=""/>
        <dsp:cNvSpPr/>
      </dsp:nvSpPr>
      <dsp:spPr>
        <a:xfrm>
          <a:off x="0" y="247715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3205" y="1871997"/>
          <a:ext cx="4384870" cy="1210320"/>
        </a:xfrm>
        <a:prstGeom prst="roundRect">
          <a:avLst/>
        </a:prstGeom>
        <a:gradFill rotWithShape="0">
          <a:gsLst>
            <a:gs pos="0">
              <a:schemeClr val="accent4">
                <a:hueOff val="10395692"/>
                <a:satOff val="-47968"/>
                <a:lumOff val="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10395692"/>
                <a:satOff val="-47968"/>
                <a:lumOff val="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PRONUNCIATION</a:t>
          </a:r>
          <a:endParaRPr lang="en-US" sz="4100" kern="1200" dirty="0"/>
        </a:p>
      </dsp:txBody>
      <dsp:txXfrm>
        <a:off x="372288" y="1931080"/>
        <a:ext cx="4266704" cy="1092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divides the class into 2 teams. Each team will send a leader to play the game on the board.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fontAlgn="base"/>
            <a:r>
              <a:rPr lang="en-GB" sz="1200" u="none" strike="noStrike" kern="1200" dirty="0">
                <a:solidFill>
                  <a:schemeClr val="tx1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+mn-lt"/>
                <a:ea typeface="+mn-ea"/>
                <a:cs typeface="+mn-cs"/>
              </a:rPr>
              <a:t>Teacher explains the instructions of the game: </a:t>
            </a:r>
            <a:endParaRPr lang="en-US" sz="1200" u="none" strike="noStrike" kern="1200" dirty="0">
              <a:solidFill>
                <a:schemeClr val="tx1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+mn-lt"/>
              <a:ea typeface="+mn-ea"/>
              <a:cs typeface="+mn-cs"/>
            </a:endParaRPr>
          </a:p>
          <a:p>
            <a:pPr lvl="0" fontAlgn="base"/>
            <a:r>
              <a:rPr lang="en-GB" sz="1200" u="none" strike="noStrike" kern="1200" dirty="0">
                <a:solidFill>
                  <a:schemeClr val="tx1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+mn-lt"/>
                <a:ea typeface="+mn-ea"/>
                <a:cs typeface="+mn-cs"/>
              </a:rPr>
              <a:t>Each leader stands against the board.</a:t>
            </a:r>
            <a:endParaRPr lang="en-US" sz="1200" u="none" strike="noStrike" kern="1200" dirty="0">
              <a:solidFill>
                <a:schemeClr val="tx1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+mn-lt"/>
              <a:ea typeface="+mn-ea"/>
              <a:cs typeface="+mn-cs"/>
            </a:endParaRPr>
          </a:p>
          <a:p>
            <a:pPr lvl="0" fontAlgn="base"/>
            <a:r>
              <a:rPr lang="en-GB" sz="1200" u="none" strike="noStrike" kern="1200" dirty="0">
                <a:solidFill>
                  <a:schemeClr val="tx1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+mn-lt"/>
                <a:ea typeface="+mn-ea"/>
                <a:cs typeface="+mn-cs"/>
              </a:rPr>
              <a:t>Teacher shows/ writes the names of the festivals (exercise 5 – page 93).</a:t>
            </a:r>
            <a:endParaRPr lang="en-US" sz="1200" u="none" strike="noStrike" kern="1200" dirty="0">
              <a:solidFill>
                <a:schemeClr val="tx1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+mn-lt"/>
              <a:ea typeface="+mn-ea"/>
              <a:cs typeface="+mn-cs"/>
            </a:endParaRPr>
          </a:p>
          <a:p>
            <a:pPr lvl="0" fontAlgn="base"/>
            <a:r>
              <a:rPr lang="en-GB" sz="1200" u="none" strike="noStrike" kern="1200" dirty="0">
                <a:solidFill>
                  <a:schemeClr val="tx1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+mn-lt"/>
                <a:ea typeface="+mn-ea"/>
                <a:cs typeface="+mn-cs"/>
              </a:rPr>
              <a:t>Other members from each team describe the festivals and let the leader guess the names of the festivals.</a:t>
            </a:r>
            <a:endParaRPr lang="en-US" sz="1200" u="none" strike="noStrike" kern="1200" dirty="0">
              <a:solidFill>
                <a:schemeClr val="tx1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+mn-lt"/>
              <a:ea typeface="+mn-ea"/>
              <a:cs typeface="+mn-cs"/>
            </a:endParaRPr>
          </a:p>
          <a:p>
            <a:pPr lvl="0" fontAlgn="base"/>
            <a:r>
              <a:rPr lang="en-GB" sz="1200" u="none" strike="noStrike" kern="1200" dirty="0">
                <a:solidFill>
                  <a:schemeClr val="tx1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+mn-lt"/>
                <a:ea typeface="+mn-ea"/>
                <a:cs typeface="+mn-cs"/>
              </a:rPr>
              <a:t>The team with more correct answers is the winner.</a:t>
            </a:r>
            <a:endParaRPr lang="en-US" sz="1200" u="none" strike="noStrike" kern="1200" dirty="0">
              <a:solidFill>
                <a:schemeClr val="tx1"/>
              </a:solidFill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014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93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641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416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59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0552D-C27D-5086-DC9E-FE1638796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CA3AD6-F175-D936-209B-C7BC3A897C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EA1D82-CAD6-0F63-EF71-9565C8D7FD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29478A-53EB-C3FA-43CD-3DC1C133BF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827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3E25A-C4AD-777D-6CF5-8850FDB96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23E27E-9E76-60D6-3D24-A18B50A7B8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F40FDC-0A33-15EF-D1E4-028F35BD05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6833F2-5566-03BA-1F08-064A48C4AF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039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27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0F5FB-E306-CA7A-FE12-3788CB79C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0EAD21-4F6E-1BE0-D16E-F4EDFF9D2B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6E9ABF-A4CB-B81C-A58A-7BEE084C0A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9CBF1-8DA9-F8C9-A07B-A8AA2B3E04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2477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says 1-15 words containing two-syllable words</a:t>
            </a:r>
            <a:r>
              <a:rPr lang="vi-VN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stand up for the ones with first main stress pattern, sit down for the second main stress pattern.  </a:t>
            </a:r>
            <a:r>
              <a:rPr lang="en-US" sz="1200" b="1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637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57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77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60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37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9401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2624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0" name="Google Shape;340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140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tiff"/><Relationship Id="rId12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tiff"/><Relationship Id="rId11" Type="http://schemas.openxmlformats.org/officeDocument/2006/relationships/image" Target="../media/image16.tiff"/><Relationship Id="rId5" Type="http://schemas.openxmlformats.org/officeDocument/2006/relationships/image" Target="../media/image2.jpeg"/><Relationship Id="rId10" Type="http://schemas.openxmlformats.org/officeDocument/2006/relationships/image" Target="../media/image15.tif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tiff"/><Relationship Id="rId12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tiff"/><Relationship Id="rId11" Type="http://schemas.openxmlformats.org/officeDocument/2006/relationships/image" Target="../media/image16.tiff"/><Relationship Id="rId5" Type="http://schemas.openxmlformats.org/officeDocument/2006/relationships/image" Target="../media/image2.jpeg"/><Relationship Id="rId10" Type="http://schemas.openxmlformats.org/officeDocument/2006/relationships/image" Target="../media/image15.tiff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2.jpeg"/><Relationship Id="rId7" Type="http://schemas.openxmlformats.org/officeDocument/2006/relationships/image" Target="../media/image1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11.tiff"/><Relationship Id="rId9" Type="http://schemas.openxmlformats.org/officeDocument/2006/relationships/image" Target="../media/image1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9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0.pn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2AA7CEE-7E1A-6242-86D8-FA1AD26D4F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681509"/>
              </p:ext>
            </p:extLst>
          </p:nvPr>
        </p:nvGraphicFramePr>
        <p:xfrm>
          <a:off x="156743" y="1769547"/>
          <a:ext cx="11876761" cy="457200"/>
        </p:xfrm>
        <a:graphic>
          <a:graphicData uri="http://schemas.openxmlformats.org/drawingml/2006/table">
            <a:tbl>
              <a:tblPr firstRow="1" bandRow="1"/>
              <a:tblGrid>
                <a:gridCol w="11876761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Cannes Film Festival     Mid-Autumn Festival     Thanksgiving     Christmas     Halloween     Easter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B897832D-1D7B-B349-ADAA-0BF709DF8FDB}"/>
              </a:ext>
            </a:extLst>
          </p:cNvPr>
          <p:cNvSpPr/>
          <p:nvPr/>
        </p:nvSpPr>
        <p:spPr>
          <a:xfrm>
            <a:off x="209528" y="3721784"/>
            <a:ext cx="3096266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1.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FEBF5A-2A1A-6B40-89FC-F82E2782A343}"/>
              </a:ext>
            </a:extLst>
          </p:cNvPr>
          <p:cNvSpPr/>
          <p:nvPr/>
        </p:nvSpPr>
        <p:spPr>
          <a:xfrm>
            <a:off x="4296129" y="3724817"/>
            <a:ext cx="3389376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2.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64A70A-4746-5840-94AD-48522C3CDE7C}"/>
              </a:ext>
            </a:extLst>
          </p:cNvPr>
          <p:cNvSpPr/>
          <p:nvPr/>
        </p:nvSpPr>
        <p:spPr>
          <a:xfrm>
            <a:off x="8639658" y="3724782"/>
            <a:ext cx="3222017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3.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CA4410-30F2-B049-8818-49155907422A}"/>
              </a:ext>
            </a:extLst>
          </p:cNvPr>
          <p:cNvSpPr/>
          <p:nvPr/>
        </p:nvSpPr>
        <p:spPr>
          <a:xfrm>
            <a:off x="209527" y="6260076"/>
            <a:ext cx="3096267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4.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AF74B7C-CAA8-AE4A-9AAC-0AAF61DFA823}"/>
              </a:ext>
            </a:extLst>
          </p:cNvPr>
          <p:cNvSpPr/>
          <p:nvPr/>
        </p:nvSpPr>
        <p:spPr>
          <a:xfrm>
            <a:off x="4296128" y="6268263"/>
            <a:ext cx="3389377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5. </a:t>
            </a:r>
            <a:r>
              <a:rPr lang="en-US" sz="2400" b="1" dirty="0">
                <a:solidFill>
                  <a:srgbClr val="000000"/>
                </a:solidFill>
              </a:rPr>
              <a:t>_________________</a:t>
            </a:r>
            <a:endParaRPr lang="en-US" sz="24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7E49E3C-8C23-FE40-A950-5DAAB698CC01}"/>
              </a:ext>
            </a:extLst>
          </p:cNvPr>
          <p:cNvSpPr/>
          <p:nvPr/>
        </p:nvSpPr>
        <p:spPr>
          <a:xfrm>
            <a:off x="8639658" y="6260076"/>
            <a:ext cx="3222017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6.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B2871C-09A2-2C4C-BCA5-0E9CD422C9B7}"/>
              </a:ext>
            </a:extLst>
          </p:cNvPr>
          <p:cNvSpPr txBox="1"/>
          <p:nvPr/>
        </p:nvSpPr>
        <p:spPr>
          <a:xfrm>
            <a:off x="677702" y="1153990"/>
            <a:ext cx="1118397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Write under each picture a festival name from the box. </a:t>
            </a:r>
            <a:endParaRPr lang="en-US" sz="2800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0D25C157-4DBF-3342-8882-D9F1849941F6}"/>
              </a:ext>
            </a:extLst>
          </p:cNvPr>
          <p:cNvSpPr/>
          <p:nvPr/>
        </p:nvSpPr>
        <p:spPr>
          <a:xfrm>
            <a:off x="156743" y="1113049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D11E3D-56A9-4B46-8B3B-C0DAF86D4261}"/>
              </a:ext>
            </a:extLst>
          </p:cNvPr>
          <p:cNvSpPr txBox="1"/>
          <p:nvPr/>
        </p:nvSpPr>
        <p:spPr>
          <a:xfrm>
            <a:off x="209528" y="101040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B85F71E-59ED-0344-B0C3-69E1014D9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D4D7758-CEE5-B146-8C39-1873AD459312}"/>
              </a:ext>
            </a:extLst>
          </p:cNvPr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D64E38-8B72-D34B-B534-DE400ACDE1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563" y="2365987"/>
            <a:ext cx="2155721" cy="1326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8F16E2-48D4-E348-A35A-EDDBB10E10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6937" y="2354819"/>
            <a:ext cx="2207757" cy="13586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E9CEC32-7AFC-8B4C-B9EB-0830FD4001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7895" y="2363451"/>
            <a:ext cx="2205541" cy="13457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F520C0E-60F5-5B40-B13E-FEB60B0387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4084" y="4839723"/>
            <a:ext cx="2282134" cy="14043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5685E69-5439-7348-AFB2-ABBCA2EC87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61665" y="4513517"/>
            <a:ext cx="1778000" cy="16637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5FCAA5-F192-0D47-B733-44B84DA5D4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86937" y="4779828"/>
            <a:ext cx="2286988" cy="1407377"/>
          </a:xfrm>
          <a:prstGeom prst="rect">
            <a:avLst/>
          </a:prstGeom>
        </p:spPr>
      </p:pic>
      <p:pic>
        <p:nvPicPr>
          <p:cNvPr id="2" name="1 Minute Timer __ Green Ticking Clock">
            <a:hlinkClick r:id="" action="ppaction://media"/>
            <a:extLst>
              <a:ext uri="{FF2B5EF4-FFF2-40B4-BE49-F238E27FC236}">
                <a16:creationId xmlns:a16="http://schemas.microsoft.com/office/drawing/2014/main" id="{24046383-74F4-32CA-4F0A-5F46D50540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62586" y="4918086"/>
            <a:ext cx="2010418" cy="113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45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2AA7CEE-7E1A-6242-86D8-FA1AD26D4F2D}"/>
              </a:ext>
            </a:extLst>
          </p:cNvPr>
          <p:cNvGraphicFramePr>
            <a:graphicFrameLocks noGrp="1"/>
          </p:cNvGraphicFramePr>
          <p:nvPr/>
        </p:nvGraphicFramePr>
        <p:xfrm>
          <a:off x="156743" y="1769547"/>
          <a:ext cx="11876761" cy="457200"/>
        </p:xfrm>
        <a:graphic>
          <a:graphicData uri="http://schemas.openxmlformats.org/drawingml/2006/table">
            <a:tbl>
              <a:tblPr firstRow="1" bandRow="1"/>
              <a:tblGrid>
                <a:gridCol w="11876761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Cannes Film Festival     Mid-Autumn Festival     Thanksgiving     Christmas     Halloween     Easter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B897832D-1D7B-B349-ADAA-0BF709DF8FDB}"/>
              </a:ext>
            </a:extLst>
          </p:cNvPr>
          <p:cNvSpPr/>
          <p:nvPr/>
        </p:nvSpPr>
        <p:spPr>
          <a:xfrm>
            <a:off x="209528" y="3721784"/>
            <a:ext cx="3096266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1.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FEBF5A-2A1A-6B40-89FC-F82E2782A343}"/>
              </a:ext>
            </a:extLst>
          </p:cNvPr>
          <p:cNvSpPr/>
          <p:nvPr/>
        </p:nvSpPr>
        <p:spPr>
          <a:xfrm>
            <a:off x="4296129" y="3724817"/>
            <a:ext cx="3389376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2.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64A70A-4746-5840-94AD-48522C3CDE7C}"/>
              </a:ext>
            </a:extLst>
          </p:cNvPr>
          <p:cNvSpPr/>
          <p:nvPr/>
        </p:nvSpPr>
        <p:spPr>
          <a:xfrm>
            <a:off x="8639658" y="3724782"/>
            <a:ext cx="3222017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3.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CA4410-30F2-B049-8818-49155907422A}"/>
              </a:ext>
            </a:extLst>
          </p:cNvPr>
          <p:cNvSpPr/>
          <p:nvPr/>
        </p:nvSpPr>
        <p:spPr>
          <a:xfrm>
            <a:off x="209527" y="6260076"/>
            <a:ext cx="3096267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4.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AF74B7C-CAA8-AE4A-9AAC-0AAF61DFA823}"/>
              </a:ext>
            </a:extLst>
          </p:cNvPr>
          <p:cNvSpPr/>
          <p:nvPr/>
        </p:nvSpPr>
        <p:spPr>
          <a:xfrm>
            <a:off x="4296128" y="6268263"/>
            <a:ext cx="3389377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5. </a:t>
            </a:r>
            <a:r>
              <a:rPr lang="en-US" sz="2400" b="1" dirty="0">
                <a:solidFill>
                  <a:srgbClr val="000000"/>
                </a:solidFill>
              </a:rPr>
              <a:t>_________________</a:t>
            </a:r>
            <a:endParaRPr lang="en-US" sz="24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7E49E3C-8C23-FE40-A950-5DAAB698CC01}"/>
              </a:ext>
            </a:extLst>
          </p:cNvPr>
          <p:cNvSpPr/>
          <p:nvPr/>
        </p:nvSpPr>
        <p:spPr>
          <a:xfrm>
            <a:off x="8639658" y="6260076"/>
            <a:ext cx="3222017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6.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B2871C-09A2-2C4C-BCA5-0E9CD422C9B7}"/>
              </a:ext>
            </a:extLst>
          </p:cNvPr>
          <p:cNvSpPr txBox="1"/>
          <p:nvPr/>
        </p:nvSpPr>
        <p:spPr>
          <a:xfrm>
            <a:off x="677702" y="1153990"/>
            <a:ext cx="1118397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Write under each picture a festival name from the box. </a:t>
            </a:r>
            <a:endParaRPr lang="en-US" sz="2800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0D25C157-4DBF-3342-8882-D9F1849941F6}"/>
              </a:ext>
            </a:extLst>
          </p:cNvPr>
          <p:cNvSpPr/>
          <p:nvPr/>
        </p:nvSpPr>
        <p:spPr>
          <a:xfrm>
            <a:off x="156743" y="1113049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D11E3D-56A9-4B46-8B3B-C0DAF86D4261}"/>
              </a:ext>
            </a:extLst>
          </p:cNvPr>
          <p:cNvSpPr txBox="1"/>
          <p:nvPr/>
        </p:nvSpPr>
        <p:spPr>
          <a:xfrm>
            <a:off x="209528" y="101040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B85F71E-59ED-0344-B0C3-69E1014D9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D4D7758-CEE5-B146-8C39-1873AD459312}"/>
              </a:ext>
            </a:extLst>
          </p:cNvPr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D64E38-8B72-D34B-B534-DE400ACDE1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563" y="2365987"/>
            <a:ext cx="2155721" cy="1326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8F16E2-48D4-E348-A35A-EDDBB10E10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6937" y="2354819"/>
            <a:ext cx="2207757" cy="13586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E9CEC32-7AFC-8B4C-B9EB-0830FD4001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7895" y="2363451"/>
            <a:ext cx="2205541" cy="13457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F520C0E-60F5-5B40-B13E-FEB60B0387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4084" y="4839723"/>
            <a:ext cx="2282134" cy="14043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5685E69-5439-7348-AFB2-ABBCA2EC87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61665" y="4513517"/>
            <a:ext cx="1778000" cy="16637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5FCAA5-F192-0D47-B733-44B84DA5D41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86937" y="4779828"/>
            <a:ext cx="2286988" cy="1407377"/>
          </a:xfrm>
          <a:prstGeom prst="rect">
            <a:avLst/>
          </a:prstGeom>
        </p:spPr>
      </p:pic>
      <p:pic>
        <p:nvPicPr>
          <p:cNvPr id="4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9935403E-0BD3-43C1-6222-70D9D3F92A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173925" y="4698770"/>
            <a:ext cx="1820752" cy="102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5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2AA7CEE-7E1A-6242-86D8-FA1AD26D4F2D}"/>
              </a:ext>
            </a:extLst>
          </p:cNvPr>
          <p:cNvGraphicFramePr>
            <a:graphicFrameLocks noGrp="1"/>
          </p:cNvGraphicFramePr>
          <p:nvPr/>
        </p:nvGraphicFramePr>
        <p:xfrm>
          <a:off x="156743" y="1769547"/>
          <a:ext cx="11876761" cy="457200"/>
        </p:xfrm>
        <a:graphic>
          <a:graphicData uri="http://schemas.openxmlformats.org/drawingml/2006/table">
            <a:tbl>
              <a:tblPr firstRow="1" bandRow="1"/>
              <a:tblGrid>
                <a:gridCol w="11876761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Cannes Film Festival     Mid-Autumn Festival     Thanksgiving     Christmas     Halloween     Easter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B897832D-1D7B-B349-ADAA-0BF709DF8FDB}"/>
              </a:ext>
            </a:extLst>
          </p:cNvPr>
          <p:cNvSpPr/>
          <p:nvPr/>
        </p:nvSpPr>
        <p:spPr>
          <a:xfrm>
            <a:off x="209528" y="3721784"/>
            <a:ext cx="3096266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1.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241E44-922E-384B-925E-D5510415E8DC}"/>
              </a:ext>
            </a:extLst>
          </p:cNvPr>
          <p:cNvSpPr txBox="1"/>
          <p:nvPr/>
        </p:nvSpPr>
        <p:spPr>
          <a:xfrm>
            <a:off x="549937" y="3865154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Halloween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FEBF5A-2A1A-6B40-89FC-F82E2782A343}"/>
              </a:ext>
            </a:extLst>
          </p:cNvPr>
          <p:cNvSpPr/>
          <p:nvPr/>
        </p:nvSpPr>
        <p:spPr>
          <a:xfrm>
            <a:off x="4296129" y="3724817"/>
            <a:ext cx="3389376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2.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15B5E6-3406-FD44-86D2-6CD139A0805F}"/>
              </a:ext>
            </a:extLst>
          </p:cNvPr>
          <p:cNvSpPr txBox="1"/>
          <p:nvPr/>
        </p:nvSpPr>
        <p:spPr>
          <a:xfrm>
            <a:off x="4619763" y="3865153"/>
            <a:ext cx="2049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Christmas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64A70A-4746-5840-94AD-48522C3CDE7C}"/>
              </a:ext>
            </a:extLst>
          </p:cNvPr>
          <p:cNvSpPr/>
          <p:nvPr/>
        </p:nvSpPr>
        <p:spPr>
          <a:xfrm>
            <a:off x="8639658" y="3724782"/>
            <a:ext cx="3222017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3.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F18F24-294E-6C47-8EA0-D493E57B7BA3}"/>
              </a:ext>
            </a:extLst>
          </p:cNvPr>
          <p:cNvSpPr txBox="1"/>
          <p:nvPr/>
        </p:nvSpPr>
        <p:spPr>
          <a:xfrm>
            <a:off x="9004649" y="3849191"/>
            <a:ext cx="2857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Mid-Autumn Festival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4CA4410-30F2-B049-8818-49155907422A}"/>
              </a:ext>
            </a:extLst>
          </p:cNvPr>
          <p:cNvSpPr/>
          <p:nvPr/>
        </p:nvSpPr>
        <p:spPr>
          <a:xfrm>
            <a:off x="209527" y="6260076"/>
            <a:ext cx="3096267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4.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88603E-9BAD-5F4E-AF48-E7B271447D8E}"/>
              </a:ext>
            </a:extLst>
          </p:cNvPr>
          <p:cNvSpPr txBox="1"/>
          <p:nvPr/>
        </p:nvSpPr>
        <p:spPr>
          <a:xfrm>
            <a:off x="544084" y="6380608"/>
            <a:ext cx="2797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Cannes Film Festival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AF74B7C-CAA8-AE4A-9AAC-0AAF61DFA823}"/>
              </a:ext>
            </a:extLst>
          </p:cNvPr>
          <p:cNvSpPr/>
          <p:nvPr/>
        </p:nvSpPr>
        <p:spPr>
          <a:xfrm>
            <a:off x="4296128" y="6268263"/>
            <a:ext cx="3389377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5. </a:t>
            </a:r>
            <a:r>
              <a:rPr lang="en-US" sz="2400" b="1" dirty="0">
                <a:solidFill>
                  <a:srgbClr val="000000"/>
                </a:solidFill>
              </a:rPr>
              <a:t>_________________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4F28B0-8258-A341-B154-D754C7D3D170}"/>
              </a:ext>
            </a:extLst>
          </p:cNvPr>
          <p:cNvSpPr txBox="1"/>
          <p:nvPr/>
        </p:nvSpPr>
        <p:spPr>
          <a:xfrm>
            <a:off x="4619763" y="6396335"/>
            <a:ext cx="3641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Easter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7E49E3C-8C23-FE40-A950-5DAAB698CC01}"/>
              </a:ext>
            </a:extLst>
          </p:cNvPr>
          <p:cNvSpPr/>
          <p:nvPr/>
        </p:nvSpPr>
        <p:spPr>
          <a:xfrm>
            <a:off x="8639658" y="6260076"/>
            <a:ext cx="3222017" cy="589072"/>
          </a:xfrm>
          <a:prstGeom prst="rect">
            <a:avLst/>
          </a:prstGeom>
          <a:solidFill>
            <a:srgbClr val="FFDAAB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A9A5"/>
                </a:solidFill>
              </a:rPr>
              <a:t>6. </a:t>
            </a:r>
            <a:r>
              <a:rPr lang="en-US" sz="2400" b="1" dirty="0">
                <a:solidFill>
                  <a:srgbClr val="000000"/>
                </a:solidFill>
              </a:rPr>
              <a:t>___________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BB0FB23-EA56-F141-A8C3-4AA2CA802B12}"/>
              </a:ext>
            </a:extLst>
          </p:cNvPr>
          <p:cNvSpPr txBox="1"/>
          <p:nvPr/>
        </p:nvSpPr>
        <p:spPr>
          <a:xfrm>
            <a:off x="9025062" y="6348032"/>
            <a:ext cx="2216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Thanksgiving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B2871C-09A2-2C4C-BCA5-0E9CD422C9B7}"/>
              </a:ext>
            </a:extLst>
          </p:cNvPr>
          <p:cNvSpPr txBox="1"/>
          <p:nvPr/>
        </p:nvSpPr>
        <p:spPr>
          <a:xfrm>
            <a:off x="677702" y="1153990"/>
            <a:ext cx="1118397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Write under each picture a festival name from the box. </a:t>
            </a:r>
            <a:endParaRPr lang="en-US" sz="2800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0D25C157-4DBF-3342-8882-D9F1849941F6}"/>
              </a:ext>
            </a:extLst>
          </p:cNvPr>
          <p:cNvSpPr/>
          <p:nvPr/>
        </p:nvSpPr>
        <p:spPr>
          <a:xfrm>
            <a:off x="156743" y="1113049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AD11E3D-56A9-4B46-8B3B-C0DAF86D4261}"/>
              </a:ext>
            </a:extLst>
          </p:cNvPr>
          <p:cNvSpPr txBox="1"/>
          <p:nvPr/>
        </p:nvSpPr>
        <p:spPr>
          <a:xfrm>
            <a:off x="209528" y="101040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B85F71E-59ED-0344-B0C3-69E1014D9A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D4D7758-CEE5-B146-8C39-1873AD459312}"/>
              </a:ext>
            </a:extLst>
          </p:cNvPr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D64E38-8B72-D34B-B534-DE400ACDE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563" y="2365987"/>
            <a:ext cx="2155721" cy="13265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8F16E2-48D4-E348-A35A-EDDBB10E10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6937" y="2354819"/>
            <a:ext cx="2207757" cy="13586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E9CEC32-7AFC-8B4C-B9EB-0830FD4001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7895" y="2363451"/>
            <a:ext cx="2205541" cy="13457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F520C0E-60F5-5B40-B13E-FEB60B0387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084" y="4839723"/>
            <a:ext cx="2282134" cy="140439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5685E69-5439-7348-AFB2-ABBCA2EC87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1665" y="4513517"/>
            <a:ext cx="1778000" cy="16637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5FCAA5-F192-0D47-B733-44B84DA5D4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6937" y="4779828"/>
            <a:ext cx="2286988" cy="140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73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19" grpId="0"/>
      <p:bldP spid="21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01123" y="973668"/>
            <a:ext cx="1149087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Complete the table below with the phrases from the box.</a:t>
            </a:r>
            <a:endParaRPr lang="en-US" sz="2800" dirty="0"/>
          </a:p>
        </p:txBody>
      </p:sp>
      <p:sp>
        <p:nvSpPr>
          <p:cNvPr id="16" name="Rounded Rectangle 15"/>
          <p:cNvSpPr/>
          <p:nvPr/>
        </p:nvSpPr>
        <p:spPr>
          <a:xfrm>
            <a:off x="198517" y="909769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128736" y="845961"/>
            <a:ext cx="1185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459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2FB66C6-CA95-6545-A254-2CD1C16586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233598"/>
              </p:ext>
            </p:extLst>
          </p:nvPr>
        </p:nvGraphicFramePr>
        <p:xfrm>
          <a:off x="786267" y="1412375"/>
          <a:ext cx="10503525" cy="873043"/>
        </p:xfrm>
        <a:graphic>
          <a:graphicData uri="http://schemas.openxmlformats.org/drawingml/2006/table">
            <a:tbl>
              <a:tblPr firstRow="1" bandRow="1"/>
              <a:tblGrid>
                <a:gridCol w="10503525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8730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having a feast               moon cakes             chocolate eggs            candy apples 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turkey            painting eggs           carving pumpkins           performing a lion dance 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CADBF43-B0B5-9E4F-B1BE-E9252B9EEE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136627"/>
              </p:ext>
            </p:extLst>
          </p:nvPr>
        </p:nvGraphicFramePr>
        <p:xfrm>
          <a:off x="786266" y="2462912"/>
          <a:ext cx="10503526" cy="31340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608">
                  <a:extLst>
                    <a:ext uri="{9D8B030D-6E8A-4147-A177-3AD203B41FA5}">
                      <a16:colId xmlns:a16="http://schemas.microsoft.com/office/drawing/2014/main" val="2211116842"/>
                    </a:ext>
                  </a:extLst>
                </a:gridCol>
                <a:gridCol w="3798880">
                  <a:extLst>
                    <a:ext uri="{9D8B030D-6E8A-4147-A177-3AD203B41FA5}">
                      <a16:colId xmlns:a16="http://schemas.microsoft.com/office/drawing/2014/main" val="3449861606"/>
                    </a:ext>
                  </a:extLst>
                </a:gridCol>
                <a:gridCol w="3824038">
                  <a:extLst>
                    <a:ext uri="{9D8B030D-6E8A-4147-A177-3AD203B41FA5}">
                      <a16:colId xmlns:a16="http://schemas.microsoft.com/office/drawing/2014/main" val="1164687232"/>
                    </a:ext>
                  </a:extLst>
                </a:gridCol>
              </a:tblGrid>
              <a:tr h="80896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Festival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Food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Activity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1637339"/>
                  </a:ext>
                </a:extLst>
              </a:tr>
              <a:tr h="508693">
                <a:tc>
                  <a:txBody>
                    <a:bodyPr/>
                    <a:lstStyle/>
                    <a:p>
                      <a:r>
                        <a:rPr lang="en-US" sz="2400" dirty="0"/>
                        <a:t>Easter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06826"/>
                  </a:ext>
                </a:extLst>
              </a:tr>
              <a:tr h="646664">
                <a:tc>
                  <a:txBody>
                    <a:bodyPr/>
                    <a:lstStyle/>
                    <a:p>
                      <a:r>
                        <a:rPr lang="en-US" sz="2400" dirty="0"/>
                        <a:t>Halloween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493750"/>
                  </a:ext>
                </a:extLst>
              </a:tr>
              <a:tr h="589605">
                <a:tc>
                  <a:txBody>
                    <a:bodyPr/>
                    <a:lstStyle/>
                    <a:p>
                      <a:r>
                        <a:rPr lang="en-US" sz="2400" dirty="0"/>
                        <a:t>Mid-Autumn Festival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782250"/>
                  </a:ext>
                </a:extLst>
              </a:tr>
              <a:tr h="580096">
                <a:tc>
                  <a:txBody>
                    <a:bodyPr/>
                    <a:lstStyle/>
                    <a:p>
                      <a:r>
                        <a:rPr lang="en-US" sz="2400" dirty="0"/>
                        <a:t>Thanksgiving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93765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0224D1B-7218-C958-A022-53B44D5CAC6C}"/>
              </a:ext>
            </a:extLst>
          </p:cNvPr>
          <p:cNvSpPr txBox="1"/>
          <p:nvPr/>
        </p:nvSpPr>
        <p:spPr>
          <a:xfrm>
            <a:off x="786266" y="5884332"/>
            <a:ext cx="1050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https://wordwall.net/vi/resource/87563072/complete-the-table-below-with-the-phrases-from-the-box</a:t>
            </a:r>
          </a:p>
        </p:txBody>
      </p:sp>
    </p:spTree>
    <p:extLst>
      <p:ext uri="{BB962C8B-B14F-4D97-AF65-F5344CB8AC3E}">
        <p14:creationId xmlns:p14="http://schemas.microsoft.com/office/powerpoint/2010/main" val="4021477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01123" y="973668"/>
            <a:ext cx="1149087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Complete the table below with the phrases from the box.</a:t>
            </a:r>
            <a:endParaRPr lang="en-US" sz="2800" dirty="0"/>
          </a:p>
        </p:txBody>
      </p:sp>
      <p:sp>
        <p:nvSpPr>
          <p:cNvPr id="16" name="Rounded Rectangle 15"/>
          <p:cNvSpPr/>
          <p:nvPr/>
        </p:nvSpPr>
        <p:spPr>
          <a:xfrm>
            <a:off x="198517" y="909769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128736" y="845961"/>
            <a:ext cx="11857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459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2FB66C6-CA95-6545-A254-2CD1C165861F}"/>
              </a:ext>
            </a:extLst>
          </p:cNvPr>
          <p:cNvGraphicFramePr>
            <a:graphicFrameLocks noGrp="1"/>
          </p:cNvGraphicFramePr>
          <p:nvPr/>
        </p:nvGraphicFramePr>
        <p:xfrm>
          <a:off x="786267" y="1412375"/>
          <a:ext cx="10503525" cy="873043"/>
        </p:xfrm>
        <a:graphic>
          <a:graphicData uri="http://schemas.openxmlformats.org/drawingml/2006/table">
            <a:tbl>
              <a:tblPr firstRow="1" bandRow="1"/>
              <a:tblGrid>
                <a:gridCol w="10503525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87304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having a feast               moon cakes             chocolate eggs            candy apples 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turkey            painting eggs           carving pumpkins           performing a lion dance 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CADBF43-B0B5-9E4F-B1BE-E9252B9EEE3C}"/>
              </a:ext>
            </a:extLst>
          </p:cNvPr>
          <p:cNvGraphicFramePr>
            <a:graphicFrameLocks noGrp="1"/>
          </p:cNvGraphicFramePr>
          <p:nvPr/>
        </p:nvGraphicFramePr>
        <p:xfrm>
          <a:off x="786266" y="2462912"/>
          <a:ext cx="10503526" cy="31340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608">
                  <a:extLst>
                    <a:ext uri="{9D8B030D-6E8A-4147-A177-3AD203B41FA5}">
                      <a16:colId xmlns:a16="http://schemas.microsoft.com/office/drawing/2014/main" val="2211116842"/>
                    </a:ext>
                  </a:extLst>
                </a:gridCol>
                <a:gridCol w="3798880">
                  <a:extLst>
                    <a:ext uri="{9D8B030D-6E8A-4147-A177-3AD203B41FA5}">
                      <a16:colId xmlns:a16="http://schemas.microsoft.com/office/drawing/2014/main" val="3449861606"/>
                    </a:ext>
                  </a:extLst>
                </a:gridCol>
                <a:gridCol w="3824038">
                  <a:extLst>
                    <a:ext uri="{9D8B030D-6E8A-4147-A177-3AD203B41FA5}">
                      <a16:colId xmlns:a16="http://schemas.microsoft.com/office/drawing/2014/main" val="1164687232"/>
                    </a:ext>
                  </a:extLst>
                </a:gridCol>
              </a:tblGrid>
              <a:tr h="80896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Festival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Food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Activity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1637339"/>
                  </a:ext>
                </a:extLst>
              </a:tr>
              <a:tr h="508693">
                <a:tc>
                  <a:txBody>
                    <a:bodyPr/>
                    <a:lstStyle/>
                    <a:p>
                      <a:r>
                        <a:rPr lang="en-US" sz="2400" dirty="0"/>
                        <a:t>Easter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506826"/>
                  </a:ext>
                </a:extLst>
              </a:tr>
              <a:tr h="646664">
                <a:tc>
                  <a:txBody>
                    <a:bodyPr/>
                    <a:lstStyle/>
                    <a:p>
                      <a:r>
                        <a:rPr lang="en-US" sz="2400" dirty="0"/>
                        <a:t>Halloween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9493750"/>
                  </a:ext>
                </a:extLst>
              </a:tr>
              <a:tr h="589605">
                <a:tc>
                  <a:txBody>
                    <a:bodyPr/>
                    <a:lstStyle/>
                    <a:p>
                      <a:r>
                        <a:rPr lang="en-US" sz="2400" dirty="0"/>
                        <a:t>Mid-Autumn Festival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8782250"/>
                  </a:ext>
                </a:extLst>
              </a:tr>
              <a:tr h="580096">
                <a:tc>
                  <a:txBody>
                    <a:bodyPr/>
                    <a:lstStyle/>
                    <a:p>
                      <a:r>
                        <a:rPr lang="en-US" sz="2400" dirty="0"/>
                        <a:t>Thanksgiving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93765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8395977E-3B48-254D-B654-FB7CC776205C}"/>
              </a:ext>
            </a:extLst>
          </p:cNvPr>
          <p:cNvSpPr txBox="1"/>
          <p:nvPr/>
        </p:nvSpPr>
        <p:spPr>
          <a:xfrm>
            <a:off x="7636497" y="5095670"/>
            <a:ext cx="3492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having a feast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24C88B-6CA6-A14C-9D3C-598E54CE3692}"/>
              </a:ext>
            </a:extLst>
          </p:cNvPr>
          <p:cNvSpPr txBox="1"/>
          <p:nvPr/>
        </p:nvSpPr>
        <p:spPr>
          <a:xfrm>
            <a:off x="3878663" y="4475114"/>
            <a:ext cx="3235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moon cakes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7C7BC7-BE47-7948-866B-9BFF241E0B6F}"/>
              </a:ext>
            </a:extLst>
          </p:cNvPr>
          <p:cNvSpPr txBox="1"/>
          <p:nvPr/>
        </p:nvSpPr>
        <p:spPr>
          <a:xfrm>
            <a:off x="3808325" y="3224916"/>
            <a:ext cx="3665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chocolate eggs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1667FF-612B-8843-ABA7-865FB972F587}"/>
              </a:ext>
            </a:extLst>
          </p:cNvPr>
          <p:cNvSpPr txBox="1"/>
          <p:nvPr/>
        </p:nvSpPr>
        <p:spPr>
          <a:xfrm>
            <a:off x="3878663" y="3845472"/>
            <a:ext cx="3363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candy apples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1F601A-678F-FA40-BEAF-4F15DA80C8CF}"/>
              </a:ext>
            </a:extLst>
          </p:cNvPr>
          <p:cNvSpPr txBox="1"/>
          <p:nvPr/>
        </p:nvSpPr>
        <p:spPr>
          <a:xfrm>
            <a:off x="3808325" y="5095670"/>
            <a:ext cx="4006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turkey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1F0C39-93FE-354D-A7E8-217AE545B0BB}"/>
              </a:ext>
            </a:extLst>
          </p:cNvPr>
          <p:cNvSpPr txBox="1"/>
          <p:nvPr/>
        </p:nvSpPr>
        <p:spPr>
          <a:xfrm>
            <a:off x="7577561" y="3295859"/>
            <a:ext cx="349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painting eggs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39E7879-4996-344D-A9F6-8512A28AED5E}"/>
              </a:ext>
            </a:extLst>
          </p:cNvPr>
          <p:cNvSpPr txBox="1"/>
          <p:nvPr/>
        </p:nvSpPr>
        <p:spPr>
          <a:xfrm>
            <a:off x="7636497" y="3845472"/>
            <a:ext cx="3433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carving pumpkins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01E333-99BF-5F41-B741-BC5885F577F9}"/>
              </a:ext>
            </a:extLst>
          </p:cNvPr>
          <p:cNvSpPr txBox="1"/>
          <p:nvPr/>
        </p:nvSpPr>
        <p:spPr>
          <a:xfrm>
            <a:off x="7577561" y="4395088"/>
            <a:ext cx="3551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performing a lion dance</a:t>
            </a:r>
          </a:p>
        </p:txBody>
      </p:sp>
    </p:spTree>
    <p:extLst>
      <p:ext uri="{BB962C8B-B14F-4D97-AF65-F5344CB8AC3E}">
        <p14:creationId xmlns:p14="http://schemas.microsoft.com/office/powerpoint/2010/main" val="264996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6" y="1398528"/>
            <a:ext cx="9122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each blank with a word/phrase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C87834F-7D4E-DC4F-B289-4BD36772E9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2058733"/>
              </p:ext>
            </p:extLst>
          </p:nvPr>
        </p:nvGraphicFramePr>
        <p:xfrm>
          <a:off x="1097280" y="2049455"/>
          <a:ext cx="9033164" cy="822960"/>
        </p:xfrm>
        <a:graphic>
          <a:graphicData uri="http://schemas.openxmlformats.org/drawingml/2006/table">
            <a:tbl>
              <a:tblPr firstRow="1" bandRow="1"/>
              <a:tblGrid>
                <a:gridCol w="9033164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painting eggs              Christmas               Mid-Autumn Festival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candy apples                Cannes Film Festival               turkey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3746D36-1096-444F-94A6-D5A95FF851EA}"/>
              </a:ext>
            </a:extLst>
          </p:cNvPr>
          <p:cNvSpPr/>
          <p:nvPr/>
        </p:nvSpPr>
        <p:spPr>
          <a:xfrm>
            <a:off x="1008026" y="3061677"/>
            <a:ext cx="10037926" cy="335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At ______________, people give gifts to each other.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My children love ______________ at Easter.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How many ______________ do you need for the Halloween party?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At the _________________, there are many interesting films.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Performing lion dances is one of the activities at the _________________.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Bill’s mum is cooking a ______________ for Thanksgiving.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54E2F0-B332-434F-924A-05A334B56081}"/>
              </a:ext>
            </a:extLst>
          </p:cNvPr>
          <p:cNvSpPr txBox="1"/>
          <p:nvPr/>
        </p:nvSpPr>
        <p:spPr>
          <a:xfrm>
            <a:off x="2071169" y="3215629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Christmas</a:t>
            </a:r>
          </a:p>
        </p:txBody>
      </p:sp>
      <p:pic>
        <p:nvPicPr>
          <p:cNvPr id="4" name="1 Minute Timer __ Green Ticking Clock">
            <a:hlinkClick r:id="" action="ppaction://media"/>
            <a:extLst>
              <a:ext uri="{FF2B5EF4-FFF2-40B4-BE49-F238E27FC236}">
                <a16:creationId xmlns:a16="http://schemas.microsoft.com/office/drawing/2014/main" id="{118C7426-4340-A8BC-53EE-91919C6BDD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53152" y="5773248"/>
            <a:ext cx="1838848" cy="103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8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61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6" y="1398528"/>
            <a:ext cx="912241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Fill in each blank with a word/phrase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C87834F-7D4E-DC4F-B289-4BD36772E971}"/>
              </a:ext>
            </a:extLst>
          </p:cNvPr>
          <p:cNvGraphicFramePr>
            <a:graphicFrameLocks noGrp="1"/>
          </p:cNvGraphicFramePr>
          <p:nvPr/>
        </p:nvGraphicFramePr>
        <p:xfrm>
          <a:off x="1097280" y="2049455"/>
          <a:ext cx="9033164" cy="822960"/>
        </p:xfrm>
        <a:graphic>
          <a:graphicData uri="http://schemas.openxmlformats.org/drawingml/2006/table">
            <a:tbl>
              <a:tblPr firstRow="1" bandRow="1"/>
              <a:tblGrid>
                <a:gridCol w="9033164">
                  <a:extLst>
                    <a:ext uri="{9D8B030D-6E8A-4147-A177-3AD203B41FA5}">
                      <a16:colId xmlns:a16="http://schemas.microsoft.com/office/drawing/2014/main" val="160540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painting eggs              Christmas               Mid-Autumn Festival    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candy apples                Cannes Film Festival               turkey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91900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33746D36-1096-444F-94A6-D5A95FF851EA}"/>
              </a:ext>
            </a:extLst>
          </p:cNvPr>
          <p:cNvSpPr/>
          <p:nvPr/>
        </p:nvSpPr>
        <p:spPr>
          <a:xfrm>
            <a:off x="1008026" y="3061677"/>
            <a:ext cx="10037926" cy="3359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At ______________, people give gifts to each other.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My children love ______________ at Easter.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How many ______________ do you need for the Halloween party?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At the _________________, there are many interesting films.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Performing lion dances is one of the activities at the _________________.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Bill’s mum is cooking a ______________ for Thanksgiving.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854E2F0-B332-434F-924A-05A334B56081}"/>
              </a:ext>
            </a:extLst>
          </p:cNvPr>
          <p:cNvSpPr txBox="1"/>
          <p:nvPr/>
        </p:nvSpPr>
        <p:spPr>
          <a:xfrm>
            <a:off x="2071169" y="3215629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Christmas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7B0EAD-1240-634B-8D58-683C126BEBBF}"/>
              </a:ext>
            </a:extLst>
          </p:cNvPr>
          <p:cNvSpPr txBox="1"/>
          <p:nvPr/>
        </p:nvSpPr>
        <p:spPr>
          <a:xfrm>
            <a:off x="3876590" y="3740038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painting eggs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F533CF-EE72-504B-B29E-C56A876A2227}"/>
              </a:ext>
            </a:extLst>
          </p:cNvPr>
          <p:cNvSpPr txBox="1"/>
          <p:nvPr/>
        </p:nvSpPr>
        <p:spPr>
          <a:xfrm>
            <a:off x="3127015" y="4303929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candy apples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EB88BF-F82C-F14E-A178-65562BC51DC2}"/>
              </a:ext>
            </a:extLst>
          </p:cNvPr>
          <p:cNvSpPr txBox="1"/>
          <p:nvPr/>
        </p:nvSpPr>
        <p:spPr>
          <a:xfrm>
            <a:off x="2310151" y="4840572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Cannes Film Festival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72252B-2879-534C-9DEA-9F2CC1C23F21}"/>
              </a:ext>
            </a:extLst>
          </p:cNvPr>
          <p:cNvSpPr txBox="1"/>
          <p:nvPr/>
        </p:nvSpPr>
        <p:spPr>
          <a:xfrm>
            <a:off x="7967238" y="5391650"/>
            <a:ext cx="3188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Mid-Autumn Festival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370358-21EB-C541-B4CF-AE9BF8F19F6B}"/>
              </a:ext>
            </a:extLst>
          </p:cNvPr>
          <p:cNvSpPr txBox="1"/>
          <p:nvPr/>
        </p:nvSpPr>
        <p:spPr>
          <a:xfrm>
            <a:off x="4961911" y="5959073"/>
            <a:ext cx="2755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turkey</a:t>
            </a:r>
          </a:p>
        </p:txBody>
      </p:sp>
    </p:spTree>
    <p:extLst>
      <p:ext uri="{BB962C8B-B14F-4D97-AF65-F5344CB8AC3E}">
        <p14:creationId xmlns:p14="http://schemas.microsoft.com/office/powerpoint/2010/main" val="293423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F6094-C034-2B60-B26E-CCE651FA4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FBA16-B2B3-1A4A-4703-17FF1DFFE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076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8194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195" y="2675182"/>
            <a:ext cx="4085415" cy="342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3335" y="1304464"/>
            <a:ext cx="610513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Stress in two-syllable words</a:t>
            </a: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BE0C9-8D88-EB10-0BC1-09EF44683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B28F2E-76E7-D5E4-8995-BFE5714826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A427F1A-AAAD-77EF-7A16-CAEE3E14BAC8}"/>
              </a:ext>
            </a:extLst>
          </p:cNvPr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1778A7-89A0-E071-FA31-FAAD1A25FEB0}"/>
              </a:ext>
            </a:extLst>
          </p:cNvPr>
          <p:cNvSpPr txBox="1"/>
          <p:nvPr/>
        </p:nvSpPr>
        <p:spPr>
          <a:xfrm>
            <a:off x="1008026" y="1398528"/>
            <a:ext cx="1089025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Listen and repeat. Then underline the stressed syllable in each word.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20D8FCD-31B1-6837-171B-211B95F6641A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AFD5F9-0A87-B0C5-9895-194F10BF7950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3923E8D-309B-F276-B4E5-4F69A4895BEE}"/>
              </a:ext>
            </a:extLst>
          </p:cNvPr>
          <p:cNvGraphicFramePr>
            <a:graphicFrameLocks noGrp="1"/>
          </p:cNvGraphicFramePr>
          <p:nvPr/>
        </p:nvGraphicFramePr>
        <p:xfrm>
          <a:off x="1816847" y="2667857"/>
          <a:ext cx="8128000" cy="32509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52421182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8045206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Nouns and Adjectives</a:t>
                      </a:r>
                      <a:endParaRPr lang="en-US" sz="2800" dirty="0"/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Verbs</a:t>
                      </a:r>
                      <a:endParaRPr lang="en-US" sz="2800" dirty="0"/>
                    </a:p>
                  </a:txBody>
                  <a:tcPr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690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costume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fireworks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turkey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happy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enjoy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decide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discuss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/>
                        <a:t>prepare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677184"/>
                  </a:ext>
                </a:extLst>
              </a:tr>
            </a:tbl>
          </a:graphicData>
        </a:graphic>
      </p:graphicFrame>
      <p:pic>
        <p:nvPicPr>
          <p:cNvPr id="2" name="062">
            <a:hlinkClick r:id="" action="ppaction://media"/>
            <a:extLst>
              <a:ext uri="{FF2B5EF4-FFF2-40B4-BE49-F238E27FC236}">
                <a16:creationId xmlns:a16="http://schemas.microsoft.com/office/drawing/2014/main" id="{483A0402-6BB6-18D1-1F4F-812931D431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75153" y="60282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30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3977081" y="5312012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4DE016-B07F-C191-1C45-BE39709AC7B9}"/>
              </a:ext>
            </a:extLst>
          </p:cNvPr>
          <p:cNvSpPr txBox="1"/>
          <p:nvPr/>
        </p:nvSpPr>
        <p:spPr>
          <a:xfrm>
            <a:off x="773724" y="700087"/>
            <a:ext cx="1121396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0070C0"/>
                </a:solidFill>
              </a:rPr>
              <a:t>WARM-UP</a:t>
            </a:r>
          </a:p>
          <a:p>
            <a:r>
              <a:rPr lang="en-US" sz="5400" dirty="0">
                <a:solidFill>
                  <a:srgbClr val="FF0000"/>
                </a:solidFill>
              </a:rPr>
              <a:t>Game: Who is faster?</a:t>
            </a:r>
          </a:p>
        </p:txBody>
      </p:sp>
    </p:spTree>
    <p:extLst>
      <p:ext uri="{BB962C8B-B14F-4D97-AF65-F5344CB8AC3E}">
        <p14:creationId xmlns:p14="http://schemas.microsoft.com/office/powerpoint/2010/main" val="1899537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5BA14-64DD-1DF3-25CE-EC7334FC82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1891683-4F64-DDA7-0178-5E5A43539D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10082A-D9D9-8BCB-9B97-D4A844361DF8}"/>
              </a:ext>
            </a:extLst>
          </p:cNvPr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032F04-713E-2C3C-EAE3-1301BFCD7D54}"/>
              </a:ext>
            </a:extLst>
          </p:cNvPr>
          <p:cNvSpPr txBox="1"/>
          <p:nvPr/>
        </p:nvSpPr>
        <p:spPr>
          <a:xfrm>
            <a:off x="1008026" y="1398528"/>
            <a:ext cx="1089025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Listen and repeat. Then underline the stressed syllable in each word.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B576AEF-4186-7DAF-E337-127BB2804D63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05E828-52E2-C567-2AD8-8008334BCF31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1F038D2-81C0-C969-2B2C-3B7430B992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808335"/>
              </p:ext>
            </p:extLst>
          </p:nvPr>
        </p:nvGraphicFramePr>
        <p:xfrm>
          <a:off x="2150347" y="2128487"/>
          <a:ext cx="7794500" cy="41559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7250">
                  <a:extLst>
                    <a:ext uri="{9D8B030D-6E8A-4147-A177-3AD203B41FA5}">
                      <a16:colId xmlns:a16="http://schemas.microsoft.com/office/drawing/2014/main" val="1524211829"/>
                    </a:ext>
                  </a:extLst>
                </a:gridCol>
                <a:gridCol w="3897250">
                  <a:extLst>
                    <a:ext uri="{9D8B030D-6E8A-4147-A177-3AD203B41FA5}">
                      <a16:colId xmlns:a16="http://schemas.microsoft.com/office/drawing/2014/main" val="3804520682"/>
                    </a:ext>
                  </a:extLst>
                </a:gridCol>
              </a:tblGrid>
              <a:tr h="4676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Nouns and Adjectives</a:t>
                      </a:r>
                      <a:endParaRPr lang="en-US" sz="2000" dirty="0"/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Verbs</a:t>
                      </a:r>
                      <a:endParaRPr lang="en-US" sz="2000" dirty="0"/>
                    </a:p>
                  </a:txBody>
                  <a:tcPr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690154"/>
                  </a:ext>
                </a:extLst>
              </a:tr>
              <a:tr h="17254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/>
                        <a:t>costume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/>
                        <a:t>fireworks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/>
                        <a:t>turkey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/>
                        <a:t>happy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/>
                        <a:t>enjoy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/>
                        <a:t>decide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/>
                        <a:t>discuss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dirty="0"/>
                        <a:t>prepare</a:t>
                      </a:r>
                    </a:p>
                  </a:txBody>
                  <a:tcPr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677184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C58A839-3C85-868F-2DD8-B50E63F167B7}"/>
              </a:ext>
            </a:extLst>
          </p:cNvPr>
          <p:cNvCxnSpPr>
            <a:cxnSpLocks/>
          </p:cNvCxnSpPr>
          <p:nvPr/>
        </p:nvCxnSpPr>
        <p:spPr>
          <a:xfrm>
            <a:off x="3387637" y="3429000"/>
            <a:ext cx="45083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70C8C9-41CB-76F0-BA9E-B3F40E595BB6}"/>
              </a:ext>
            </a:extLst>
          </p:cNvPr>
          <p:cNvCxnSpPr>
            <a:cxnSpLocks/>
          </p:cNvCxnSpPr>
          <p:nvPr/>
        </p:nvCxnSpPr>
        <p:spPr>
          <a:xfrm>
            <a:off x="3654600" y="5294149"/>
            <a:ext cx="37676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47C6372-51D0-43BC-E12D-E0D85AD5D852}"/>
              </a:ext>
            </a:extLst>
          </p:cNvPr>
          <p:cNvCxnSpPr>
            <a:cxnSpLocks/>
          </p:cNvCxnSpPr>
          <p:nvPr/>
        </p:nvCxnSpPr>
        <p:spPr>
          <a:xfrm>
            <a:off x="3577213" y="6284435"/>
            <a:ext cx="45415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B6522B-D815-5210-FF2E-B1527CFB403D}"/>
              </a:ext>
            </a:extLst>
          </p:cNvPr>
          <p:cNvCxnSpPr>
            <a:cxnSpLocks/>
          </p:cNvCxnSpPr>
          <p:nvPr/>
        </p:nvCxnSpPr>
        <p:spPr>
          <a:xfrm>
            <a:off x="3225521" y="4362202"/>
            <a:ext cx="6129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5530D93-7F75-04A0-C12D-355D47B58E89}"/>
              </a:ext>
            </a:extLst>
          </p:cNvPr>
          <p:cNvCxnSpPr>
            <a:cxnSpLocks/>
          </p:cNvCxnSpPr>
          <p:nvPr/>
        </p:nvCxnSpPr>
        <p:spPr>
          <a:xfrm>
            <a:off x="8026717" y="5294149"/>
            <a:ext cx="62491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3920406-F6CC-29F4-10C7-C4C0C29F354D}"/>
              </a:ext>
            </a:extLst>
          </p:cNvPr>
          <p:cNvCxnSpPr>
            <a:cxnSpLocks/>
          </p:cNvCxnSpPr>
          <p:nvPr/>
        </p:nvCxnSpPr>
        <p:spPr>
          <a:xfrm>
            <a:off x="7919561" y="3517592"/>
            <a:ext cx="45291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332F67B-A729-8414-B133-0F46E0E3F920}"/>
              </a:ext>
            </a:extLst>
          </p:cNvPr>
          <p:cNvCxnSpPr>
            <a:cxnSpLocks/>
          </p:cNvCxnSpPr>
          <p:nvPr/>
        </p:nvCxnSpPr>
        <p:spPr>
          <a:xfrm>
            <a:off x="8026717" y="6152349"/>
            <a:ext cx="70530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6E83961-7ED3-105C-B988-9394D194609B}"/>
              </a:ext>
            </a:extLst>
          </p:cNvPr>
          <p:cNvCxnSpPr>
            <a:cxnSpLocks/>
          </p:cNvCxnSpPr>
          <p:nvPr/>
        </p:nvCxnSpPr>
        <p:spPr>
          <a:xfrm>
            <a:off x="8026717" y="4362202"/>
            <a:ext cx="53121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4684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2458" y="1290971"/>
            <a:ext cx="10890258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sentences. Underline the stressed syllables in the bold words.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3" name="Rectangle 2"/>
          <p:cNvSpPr/>
          <p:nvPr/>
        </p:nvSpPr>
        <p:spPr>
          <a:xfrm>
            <a:off x="1042458" y="2245078"/>
            <a:ext cx="8201891" cy="3682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/>
              <a:t>We’re going to </a:t>
            </a:r>
            <a:r>
              <a:rPr lang="en-US" sz="2400" b="1" dirty="0"/>
              <a:t>attend</a:t>
            </a:r>
            <a:r>
              <a:rPr lang="en-US" sz="2400" dirty="0"/>
              <a:t> an Easter </a:t>
            </a:r>
            <a:r>
              <a:rPr lang="en-US" sz="2400" b="1" dirty="0"/>
              <a:t>party</a:t>
            </a:r>
            <a:r>
              <a:rPr lang="en-US" sz="2400" dirty="0"/>
              <a:t> at Nick’s house.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/>
              <a:t>The </a:t>
            </a:r>
            <a:r>
              <a:rPr lang="en-US" sz="2400" b="1" dirty="0"/>
              <a:t>dancers</a:t>
            </a:r>
            <a:r>
              <a:rPr lang="en-US" sz="2400" dirty="0"/>
              <a:t> will </a:t>
            </a:r>
            <a:r>
              <a:rPr lang="en-US" sz="2400" b="1" dirty="0"/>
              <a:t>perform</a:t>
            </a:r>
            <a:r>
              <a:rPr lang="en-US" sz="2400" dirty="0"/>
              <a:t> traditional dances at the festival.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/>
              <a:t>At </a:t>
            </a:r>
            <a:r>
              <a:rPr lang="en-US" sz="2400" b="1" dirty="0"/>
              <a:t>Christmas</a:t>
            </a:r>
            <a:r>
              <a:rPr lang="en-US" sz="2400" dirty="0"/>
              <a:t>, people usually buy </a:t>
            </a:r>
            <a:r>
              <a:rPr lang="en-US" sz="2400" b="1" dirty="0"/>
              <a:t>presents</a:t>
            </a:r>
            <a:r>
              <a:rPr lang="en-US" sz="2400" dirty="0"/>
              <a:t> for their family.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/>
              <a:t>Did you go to the Da Lat </a:t>
            </a:r>
            <a:r>
              <a:rPr lang="en-US" sz="2400" b="1" dirty="0"/>
              <a:t>Flower</a:t>
            </a:r>
            <a:r>
              <a:rPr lang="en-US" sz="2400" dirty="0"/>
              <a:t> Festival with your </a:t>
            </a:r>
            <a:r>
              <a:rPr lang="en-US" sz="2400" b="1" dirty="0"/>
              <a:t>parents</a:t>
            </a:r>
            <a:r>
              <a:rPr lang="en-US" sz="2400" dirty="0"/>
              <a:t>?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/>
              <a:t>My aunt is </a:t>
            </a:r>
            <a:r>
              <a:rPr lang="en-US" sz="2400" b="1" dirty="0"/>
              <a:t>clever</a:t>
            </a:r>
            <a:r>
              <a:rPr lang="en-US" sz="2400" dirty="0"/>
              <a:t> and </a:t>
            </a:r>
            <a:r>
              <a:rPr lang="en-US" sz="2400" b="1" dirty="0"/>
              <a:t>patient</a:t>
            </a:r>
            <a:r>
              <a:rPr lang="en-US" sz="2400" dirty="0"/>
              <a:t>. </a:t>
            </a:r>
          </a:p>
        </p:txBody>
      </p:sp>
      <p:pic>
        <p:nvPicPr>
          <p:cNvPr id="2" name="063">
            <a:hlinkClick r:id="" action="ppaction://media"/>
            <a:extLst>
              <a:ext uri="{FF2B5EF4-FFF2-40B4-BE49-F238E27FC236}">
                <a16:creationId xmlns:a16="http://schemas.microsoft.com/office/drawing/2014/main" id="{9953B157-188C-68D5-2515-6202F11214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00667" y="54399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66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A1622-0E6A-8B35-F534-428A2C9C5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B2FFF17-7C5D-6F41-75C0-268B444410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C232C2-13D2-1E24-2936-241D6B0206FF}"/>
              </a:ext>
            </a:extLst>
          </p:cNvPr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4CF3DB-4487-BFC7-713F-82B5160A32A9}"/>
              </a:ext>
            </a:extLst>
          </p:cNvPr>
          <p:cNvSpPr txBox="1"/>
          <p:nvPr/>
        </p:nvSpPr>
        <p:spPr>
          <a:xfrm>
            <a:off x="1042458" y="1290971"/>
            <a:ext cx="10890258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sentences. Underline the stressed syllables in the bold words.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07B72D8-E408-6793-B7CC-15E0301C8C0D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928D94-861D-D9F6-D4B4-E62C9197CFC3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777901-57CF-B5B3-3388-9352F81F4DB7}"/>
              </a:ext>
            </a:extLst>
          </p:cNvPr>
          <p:cNvSpPr/>
          <p:nvPr/>
        </p:nvSpPr>
        <p:spPr>
          <a:xfrm>
            <a:off x="-1778558" y="2065473"/>
            <a:ext cx="9847384" cy="3257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800" dirty="0"/>
              <a:t>We’re going to </a:t>
            </a:r>
            <a:r>
              <a:rPr lang="en-US" sz="2800" b="1" dirty="0"/>
              <a:t>attend</a:t>
            </a:r>
            <a:r>
              <a:rPr lang="en-US" sz="2800" dirty="0"/>
              <a:t> an Easter </a:t>
            </a:r>
            <a:r>
              <a:rPr lang="en-US" sz="2800" b="1" dirty="0"/>
              <a:t>party</a:t>
            </a:r>
            <a:r>
              <a:rPr lang="en-US" sz="2800" dirty="0"/>
              <a:t> at Nick’s house.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800" dirty="0"/>
              <a:t>The </a:t>
            </a:r>
            <a:r>
              <a:rPr lang="en-US" sz="2800" b="1" dirty="0"/>
              <a:t>dancers</a:t>
            </a:r>
            <a:r>
              <a:rPr lang="en-US" sz="2800" dirty="0"/>
              <a:t> will </a:t>
            </a:r>
            <a:r>
              <a:rPr lang="en-US" sz="2800" b="1" dirty="0"/>
              <a:t>perform</a:t>
            </a:r>
            <a:r>
              <a:rPr lang="en-US" sz="2800" dirty="0"/>
              <a:t> traditional dances at the festival.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800" dirty="0"/>
              <a:t>At </a:t>
            </a:r>
            <a:r>
              <a:rPr lang="en-US" sz="2800" b="1" dirty="0"/>
              <a:t>Christmas</a:t>
            </a:r>
            <a:r>
              <a:rPr lang="en-US" sz="2800" dirty="0"/>
              <a:t>, people usually buy </a:t>
            </a:r>
            <a:r>
              <a:rPr lang="en-US" sz="2800" b="1" dirty="0"/>
              <a:t>presents</a:t>
            </a:r>
            <a:r>
              <a:rPr lang="en-US" sz="2800" dirty="0"/>
              <a:t> for their family.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800" dirty="0"/>
              <a:t>Did you go to the Da Lat </a:t>
            </a:r>
            <a:r>
              <a:rPr lang="en-US" sz="2800" b="1" dirty="0"/>
              <a:t>Flower</a:t>
            </a:r>
            <a:r>
              <a:rPr lang="en-US" sz="2800" dirty="0"/>
              <a:t> Festival with your </a:t>
            </a:r>
            <a:r>
              <a:rPr lang="en-US" sz="2800" b="1" dirty="0"/>
              <a:t>parents</a:t>
            </a:r>
            <a:r>
              <a:rPr lang="en-US" sz="2800" dirty="0"/>
              <a:t>? 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en-US" sz="2800" dirty="0"/>
              <a:t>My aunt is </a:t>
            </a:r>
            <a:r>
              <a:rPr lang="en-US" sz="2800" b="1" dirty="0"/>
              <a:t>clever</a:t>
            </a:r>
            <a:r>
              <a:rPr lang="en-US" sz="2800" dirty="0"/>
              <a:t> and </a:t>
            </a:r>
            <a:r>
              <a:rPr lang="en-US" sz="2800" b="1" dirty="0"/>
              <a:t>patient</a:t>
            </a:r>
            <a:r>
              <a:rPr lang="en-US" sz="2800" dirty="0"/>
              <a:t>.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1618C7-E27A-A5A1-D165-664DACF37B4E}"/>
              </a:ext>
            </a:extLst>
          </p:cNvPr>
          <p:cNvCxnSpPr>
            <a:cxnSpLocks/>
          </p:cNvCxnSpPr>
          <p:nvPr/>
        </p:nvCxnSpPr>
        <p:spPr>
          <a:xfrm>
            <a:off x="1042458" y="2672708"/>
            <a:ext cx="64452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3AF522B-E509-7650-F7DD-B2FD58463984}"/>
              </a:ext>
            </a:extLst>
          </p:cNvPr>
          <p:cNvCxnSpPr>
            <a:cxnSpLocks/>
          </p:cNvCxnSpPr>
          <p:nvPr/>
        </p:nvCxnSpPr>
        <p:spPr>
          <a:xfrm>
            <a:off x="3255793" y="2712748"/>
            <a:ext cx="36198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962CE15-C25A-6C57-E650-2A78038CCDE1}"/>
              </a:ext>
            </a:extLst>
          </p:cNvPr>
          <p:cNvCxnSpPr/>
          <p:nvPr/>
        </p:nvCxnSpPr>
        <p:spPr>
          <a:xfrm>
            <a:off x="-799950" y="3307533"/>
            <a:ext cx="43891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B2F962-F8A1-6FBF-C673-AA557E41881D}"/>
              </a:ext>
            </a:extLst>
          </p:cNvPr>
          <p:cNvCxnSpPr>
            <a:cxnSpLocks/>
          </p:cNvCxnSpPr>
          <p:nvPr/>
        </p:nvCxnSpPr>
        <p:spPr>
          <a:xfrm>
            <a:off x="1555984" y="3307533"/>
            <a:ext cx="59586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35AC17C-8E1F-5697-46BD-C2B7220292EA}"/>
              </a:ext>
            </a:extLst>
          </p:cNvPr>
          <p:cNvCxnSpPr>
            <a:cxnSpLocks/>
          </p:cNvCxnSpPr>
          <p:nvPr/>
        </p:nvCxnSpPr>
        <p:spPr>
          <a:xfrm>
            <a:off x="3446842" y="3919781"/>
            <a:ext cx="61909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F165E23-DFBA-CA45-836E-C75FA9FE4E0F}"/>
              </a:ext>
            </a:extLst>
          </p:cNvPr>
          <p:cNvCxnSpPr>
            <a:cxnSpLocks/>
          </p:cNvCxnSpPr>
          <p:nvPr/>
        </p:nvCxnSpPr>
        <p:spPr>
          <a:xfrm>
            <a:off x="-994787" y="3919781"/>
            <a:ext cx="559949" cy="1370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53E066E-8E77-E652-B905-07B5C0FBD446}"/>
              </a:ext>
            </a:extLst>
          </p:cNvPr>
          <p:cNvCxnSpPr>
            <a:cxnSpLocks/>
          </p:cNvCxnSpPr>
          <p:nvPr/>
        </p:nvCxnSpPr>
        <p:spPr>
          <a:xfrm>
            <a:off x="2151848" y="4572368"/>
            <a:ext cx="53191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11F244A-B1C4-3C5A-C670-F987E8BA18DE}"/>
              </a:ext>
            </a:extLst>
          </p:cNvPr>
          <p:cNvCxnSpPr>
            <a:cxnSpLocks/>
          </p:cNvCxnSpPr>
          <p:nvPr/>
        </p:nvCxnSpPr>
        <p:spPr>
          <a:xfrm>
            <a:off x="5921645" y="4572368"/>
            <a:ext cx="29724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4A0A1DF-BE58-C3C3-ECB6-121996754BB4}"/>
              </a:ext>
            </a:extLst>
          </p:cNvPr>
          <p:cNvCxnSpPr>
            <a:cxnSpLocks/>
          </p:cNvCxnSpPr>
          <p:nvPr/>
        </p:nvCxnSpPr>
        <p:spPr>
          <a:xfrm>
            <a:off x="222187" y="5190231"/>
            <a:ext cx="26488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67C1A37-6A00-6F82-A23A-A3F28D32C45A}"/>
              </a:ext>
            </a:extLst>
          </p:cNvPr>
          <p:cNvCxnSpPr>
            <a:cxnSpLocks/>
          </p:cNvCxnSpPr>
          <p:nvPr/>
        </p:nvCxnSpPr>
        <p:spPr>
          <a:xfrm>
            <a:off x="1807093" y="5215609"/>
            <a:ext cx="34475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4857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9222" name="Picture 6" descr="130+ Funny Telephone Game Phrase Ideas - Meebi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571" y="2250238"/>
            <a:ext cx="5114477" cy="314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97110" y="3123842"/>
            <a:ext cx="551901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To test students' quick reaction.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2589" y="1780408"/>
            <a:ext cx="51871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</a:rPr>
              <a:t>Game: </a:t>
            </a:r>
            <a:r>
              <a:rPr lang="en-US" sz="3600" b="1" dirty="0">
                <a:solidFill>
                  <a:srgbClr val="048DA4"/>
                </a:solidFill>
              </a:rPr>
              <a:t>Up and down</a:t>
            </a:r>
          </a:p>
        </p:txBody>
      </p:sp>
    </p:spTree>
    <p:extLst>
      <p:ext uri="{BB962C8B-B14F-4D97-AF65-F5344CB8AC3E}">
        <p14:creationId xmlns:p14="http://schemas.microsoft.com/office/powerpoint/2010/main" val="1023603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10654857"/>
              </p:ext>
            </p:extLst>
          </p:nvPr>
        </p:nvGraphicFramePr>
        <p:xfrm>
          <a:off x="3363884" y="2410690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1956" y="2272146"/>
            <a:ext cx="9994180" cy="2610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Learn new words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Redo all the exercises in the text book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Do exercises in workbook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Prepare the new lesson: Unit 9 A closer look 2</a:t>
            </a:r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85788" y="5651623"/>
            <a:ext cx="5620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</a:rPr>
              <a:t>La Tomatina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319826-563C-044B-A5D1-EBAA42A3F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787" y="1583466"/>
            <a:ext cx="5620422" cy="374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CC2ECF-4F75-4D40-82AF-2FF2C19DC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472" y="1193426"/>
            <a:ext cx="7756264" cy="43628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8AEDAF-4600-BA41-A7FF-27EC181EF7FB}"/>
              </a:ext>
            </a:extLst>
          </p:cNvPr>
          <p:cNvSpPr txBox="1"/>
          <p:nvPr/>
        </p:nvSpPr>
        <p:spPr>
          <a:xfrm>
            <a:off x="4638500" y="5651623"/>
            <a:ext cx="2914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</a:rPr>
              <a:t>Christmas</a:t>
            </a:r>
          </a:p>
        </p:txBody>
      </p:sp>
    </p:spTree>
    <p:extLst>
      <p:ext uri="{BB962C8B-B14F-4D97-AF65-F5344CB8AC3E}">
        <p14:creationId xmlns:p14="http://schemas.microsoft.com/office/powerpoint/2010/main" val="132507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472D3DF-6395-6B43-845F-BB6291ED46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1931" y="1285545"/>
            <a:ext cx="6848587" cy="45557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63599C-C67E-304E-B33B-6C52A7335B17}"/>
              </a:ext>
            </a:extLst>
          </p:cNvPr>
          <p:cNvSpPr txBox="1"/>
          <p:nvPr/>
        </p:nvSpPr>
        <p:spPr>
          <a:xfrm>
            <a:off x="3800217" y="5920564"/>
            <a:ext cx="4591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</a:rPr>
              <a:t>Mid-Autumn Festival</a:t>
            </a:r>
          </a:p>
        </p:txBody>
      </p:sp>
    </p:spTree>
    <p:extLst>
      <p:ext uri="{BB962C8B-B14F-4D97-AF65-F5344CB8AC3E}">
        <p14:creationId xmlns:p14="http://schemas.microsoft.com/office/powerpoint/2010/main" val="380653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C99829-047D-1441-898E-63AD5FA30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2894" y="1388153"/>
            <a:ext cx="7640310" cy="42976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E698DF-EB4B-A143-8145-F7B822C67AEC}"/>
              </a:ext>
            </a:extLst>
          </p:cNvPr>
          <p:cNvSpPr txBox="1"/>
          <p:nvPr/>
        </p:nvSpPr>
        <p:spPr>
          <a:xfrm>
            <a:off x="3800217" y="5920564"/>
            <a:ext cx="4591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</a:rPr>
              <a:t>Cheese rolling</a:t>
            </a:r>
          </a:p>
        </p:txBody>
      </p:sp>
    </p:spTree>
    <p:extLst>
      <p:ext uri="{BB962C8B-B14F-4D97-AF65-F5344CB8AC3E}">
        <p14:creationId xmlns:p14="http://schemas.microsoft.com/office/powerpoint/2010/main" val="234118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"/>
            <a:ext cx="12192000" cy="108330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58ED5F-F575-4944-A8FA-A3F69A958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579" y="1285545"/>
            <a:ext cx="8315648" cy="41578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EF5D83-332A-FE45-95F0-D6A2BB721E51}"/>
              </a:ext>
            </a:extLst>
          </p:cNvPr>
          <p:cNvSpPr txBox="1"/>
          <p:nvPr/>
        </p:nvSpPr>
        <p:spPr>
          <a:xfrm>
            <a:off x="3695622" y="5645607"/>
            <a:ext cx="4591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</a:rPr>
              <a:t>Tet</a:t>
            </a:r>
          </a:p>
        </p:txBody>
      </p:sp>
    </p:spTree>
    <p:extLst>
      <p:ext uri="{BB962C8B-B14F-4D97-AF65-F5344CB8AC3E}">
        <p14:creationId xmlns:p14="http://schemas.microsoft.com/office/powerpoint/2010/main" val="28117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HOBBIES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372567" y="1670264"/>
            <a:ext cx="502083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8" y="1303957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25338" y="1757476"/>
            <a:ext cx="4563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A CLOSER LOOK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97399" y="1476"/>
            <a:ext cx="32425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Myriad Pro" pitchFamily="34" charset="0"/>
              </a:rPr>
              <a:t>Period 70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49" y="229764"/>
            <a:ext cx="8237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FESTIVALS AROUND THE WORLD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91024" y="198927"/>
            <a:ext cx="602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9</a:t>
            </a:r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3375061272"/>
              </p:ext>
            </p:extLst>
          </p:nvPr>
        </p:nvGraphicFramePr>
        <p:xfrm>
          <a:off x="3851564" y="2709948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7C7E5-26F0-75A0-F7F6-667261F3F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1F9E69-36B3-290D-6371-B7F67F7BDC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185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2976</TotalTime>
  <Words>834</Words>
  <Application>Microsoft Office PowerPoint</Application>
  <PresentationFormat>Widescreen</PresentationFormat>
  <Paragraphs>207</Paragraphs>
  <Slides>26</Slides>
  <Notes>21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(Body)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ELITE</cp:lastModifiedBy>
  <cp:revision>219</cp:revision>
  <dcterms:created xsi:type="dcterms:W3CDTF">2020-12-09T02:04:09Z</dcterms:created>
  <dcterms:modified xsi:type="dcterms:W3CDTF">2025-03-03T07:25:26Z</dcterms:modified>
</cp:coreProperties>
</file>