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302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03" r:id="rId14"/>
    <p:sldId id="268" r:id="rId15"/>
    <p:sldId id="304" r:id="rId16"/>
    <p:sldId id="270" r:id="rId17"/>
    <p:sldId id="272" r:id="rId18"/>
    <p:sldId id="305" r:id="rId19"/>
    <p:sldId id="274" r:id="rId20"/>
    <p:sldId id="306" r:id="rId21"/>
    <p:sldId id="276" r:id="rId22"/>
    <p:sldId id="277" r:id="rId23"/>
    <p:sldId id="307" r:id="rId24"/>
    <p:sldId id="278" r:id="rId25"/>
    <p:sldId id="309" r:id="rId26"/>
    <p:sldId id="308" r:id="rId27"/>
    <p:sldId id="281" r:id="rId28"/>
    <p:sldId id="279" r:id="rId29"/>
  </p:sldIdLst>
  <p:sldSz cx="12192000" cy="6858000"/>
  <p:notesSz cx="6858000" cy="9144000"/>
  <p:embeddedFontLst>
    <p:embeddedFont>
      <p:font typeface="Open Sans" panose="020B060603050402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/>
    <p:restoredTop sz="93112"/>
  </p:normalViewPr>
  <p:slideViewPr>
    <p:cSldViewPr snapToGrid="0">
      <p:cViewPr varScale="1">
        <p:scale>
          <a:sx n="76" d="100"/>
          <a:sy n="76" d="100"/>
        </p:scale>
        <p:origin x="114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Festivals around the world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Festivals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Festivals around the world</a:t>
          </a:r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Festivals</a:t>
          </a:r>
          <a:endParaRPr lang="en-US" sz="31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823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019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588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73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30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0" name="Google Shape;4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tiff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8.jp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Relationship Id="rId9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48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loat (n)</a:t>
            </a:r>
            <a:endParaRPr sz="40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diễu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hành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2223399" y="3252092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</a:t>
            </a:r>
            <a:r>
              <a:rPr lang="en-US" sz="2000" b="1" dirty="0" err="1">
                <a:solidFill>
                  <a:srgbClr val="00B050"/>
                </a:solidFill>
              </a:rPr>
              <a:t>fləʊt</a:t>
            </a:r>
            <a:r>
              <a:rPr lang="en-US" sz="2000" b="1" dirty="0">
                <a:solidFill>
                  <a:srgbClr val="00B050"/>
                </a:solidFill>
              </a:rPr>
              <a:t>/ 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90859A-9DA6-5F49-93FB-5FD841B7A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710" y="1882630"/>
            <a:ext cx="5677856" cy="3200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48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arade (n)</a:t>
            </a:r>
            <a:endParaRPr sz="40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iễu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hành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2500132" y="3252092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</a:t>
            </a:r>
            <a:r>
              <a:rPr lang="en-US" sz="2000" b="1" dirty="0" err="1">
                <a:solidFill>
                  <a:srgbClr val="00B050"/>
                </a:solidFill>
              </a:rPr>
              <a:t>pəˈreɪd</a:t>
            </a:r>
            <a:r>
              <a:rPr lang="en-US" sz="2000" b="1" dirty="0">
                <a:solidFill>
                  <a:srgbClr val="00B050"/>
                </a:solidFill>
              </a:rPr>
              <a:t>/ 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1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5F6BBB-097F-1E41-AF67-B0AA8B21D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903" y="2026790"/>
            <a:ext cx="5666097" cy="3220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48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east (n)</a:t>
            </a:r>
            <a:endParaRPr sz="40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ữa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tiệc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2500132" y="3252092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</a:t>
            </a:r>
            <a:r>
              <a:rPr lang="en-US" sz="2000" b="1" dirty="0" err="1">
                <a:solidFill>
                  <a:srgbClr val="00B050"/>
                </a:solidFill>
              </a:rPr>
              <a:t>fiːst</a:t>
            </a:r>
            <a:r>
              <a:rPr lang="en-US" sz="2000" b="1" dirty="0">
                <a:solidFill>
                  <a:srgbClr val="00B050"/>
                </a:solidFill>
              </a:rPr>
              <a:t>/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E32B05-2076-C645-975C-48E951274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00" y="1466828"/>
            <a:ext cx="6057751" cy="4032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107663" y="202698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48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ireworks display (n)</a:t>
            </a:r>
            <a:endParaRPr sz="40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697780" y="4494813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bắn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pháo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hoa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1312294" y="3851904"/>
            <a:ext cx="28218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/ˈ</a:t>
            </a:r>
            <a:r>
              <a:rPr lang="en-US" sz="2000" b="1" dirty="0" err="1">
                <a:solidFill>
                  <a:srgbClr val="00B050"/>
                </a:solidFill>
              </a:rPr>
              <a:t>fɑɪərˌwɜrks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dɪˈspleɪ</a:t>
            </a:r>
            <a:r>
              <a:rPr lang="en-US" sz="20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223" name="Google Shape;2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C05BAF-4BE1-4B44-9648-61ACEAA6F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056" y="1710467"/>
            <a:ext cx="6580782" cy="442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Google Shape;231;p13"/>
          <p:cNvGraphicFramePr/>
          <p:nvPr>
            <p:extLst>
              <p:ext uri="{D42A27DB-BD31-4B8C-83A1-F6EECF244321}">
                <p14:modId xmlns:p14="http://schemas.microsoft.com/office/powerpoint/2010/main" val="4271029975"/>
              </p:ext>
            </p:extLst>
          </p:nvPr>
        </p:nvGraphicFramePr>
        <p:xfrm>
          <a:off x="1280160" y="1524000"/>
          <a:ext cx="9399925" cy="4951000"/>
        </p:xfrm>
        <a:graphic>
          <a:graphicData uri="http://schemas.openxmlformats.org/drawingml/2006/table">
            <a:tbl>
              <a:tblPr firstRow="1" bandRow="1">
                <a:noFill/>
                <a:tableStyleId>{F957B026-A52B-4486-8F3D-03B5434FDEE7}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1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folk dance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fəʊk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ˌ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dɑːns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điệu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múa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nhảy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dân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gian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costume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kɒs.tʃuːm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trang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phục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float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fləʊt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diễu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hành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parade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pəˈreɪd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diễu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hành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feast</a:t>
                      </a:r>
                      <a:endParaRPr sz="25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fiːst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bữa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tiệc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vi-VN" sz="25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fireworks display</a:t>
                      </a:r>
                      <a:endParaRPr sz="25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fɑɪərˌwɜrks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dɪˈspleɪ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vi-VN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màn bắn pháo hoa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458159921"/>
                  </a:ext>
                </a:extLst>
              </a:tr>
            </a:tbl>
          </a:graphicData>
        </a:graphic>
      </p:graphicFrame>
      <p:pic>
        <p:nvPicPr>
          <p:cNvPr id="232" name="Google Shape;23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309021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6305380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881839"/>
            <a:ext cx="6315706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tick the correct column.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from the box under each picture.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Fill in each blank with a word from 3. 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408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211024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191694"/>
            <a:ext cx="802263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8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150753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076102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CAEEAB-CB14-3A4E-B418-ED4CD7539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8698" y="2709275"/>
            <a:ext cx="5803302" cy="3868868"/>
          </a:xfrm>
          <a:prstGeom prst="rect">
            <a:avLst/>
          </a:prstGeom>
        </p:spPr>
      </p:pic>
      <p:pic>
        <p:nvPicPr>
          <p:cNvPr id="2" name="061">
            <a:hlinkClick r:id="" action="ppaction://media"/>
            <a:extLst>
              <a:ext uri="{FF2B5EF4-FFF2-40B4-BE49-F238E27FC236}">
                <a16:creationId xmlns:a16="http://schemas.microsoft.com/office/drawing/2014/main" id="{E07FA76D-1CA5-0DB7-3BCC-9D6AD8FB2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86979" y="1497599"/>
            <a:ext cx="487363" cy="48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142613-9E07-D896-F3B5-EF9380D8D790}"/>
              </a:ext>
            </a:extLst>
          </p:cNvPr>
          <p:cNvSpPr txBox="1"/>
          <p:nvPr/>
        </p:nvSpPr>
        <p:spPr>
          <a:xfrm>
            <a:off x="1" y="1660838"/>
            <a:ext cx="6096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Mark and Trang: Good afternoon, </a:t>
            </a:r>
            <a:r>
              <a:rPr lang="en-US" sz="1800" dirty="0" err="1"/>
              <a:t>Ms</a:t>
            </a:r>
            <a:r>
              <a:rPr lang="en-US" sz="1800" dirty="0"/>
              <a:t> Hoa. </a:t>
            </a:r>
          </a:p>
          <a:p>
            <a:r>
              <a:rPr lang="en-US" sz="1800" dirty="0" err="1"/>
              <a:t>Ms</a:t>
            </a:r>
            <a:r>
              <a:rPr lang="en-US" sz="1800" dirty="0"/>
              <a:t> Hoa: Oh, hi. Come in.</a:t>
            </a:r>
          </a:p>
          <a:p>
            <a:r>
              <a:rPr lang="en-US" sz="1800" dirty="0"/>
              <a:t>Trang: Wow! This is a nice cozy room, </a:t>
            </a:r>
            <a:r>
              <a:rPr lang="en-US" sz="1800" dirty="0" err="1"/>
              <a:t>Ms</a:t>
            </a:r>
            <a:r>
              <a:rPr lang="en-US" sz="1800" dirty="0"/>
              <a:t> Hoa. I like the photos on the wall. I can see you among all those tulips. Where did you take the photos?</a:t>
            </a:r>
          </a:p>
          <a:p>
            <a:r>
              <a:rPr lang="en-US" sz="1800" dirty="0" err="1"/>
              <a:t>Ms</a:t>
            </a:r>
            <a:r>
              <a:rPr lang="en-US" sz="1800" dirty="0"/>
              <a:t> Hoa: I took them at the Tulip Festival in Australia last September.</a:t>
            </a:r>
          </a:p>
          <a:p>
            <a:r>
              <a:rPr lang="en-US" sz="1800" dirty="0"/>
              <a:t>Mark: Really? I went to a tulip festival two years ago but it was in the Netherlands. It was the Dutch Tulip Festival. </a:t>
            </a:r>
          </a:p>
          <a:p>
            <a:r>
              <a:rPr lang="en-US" sz="1800" dirty="0"/>
              <a:t>Trang: What did you do at the festival, </a:t>
            </a:r>
            <a:r>
              <a:rPr lang="en-US" sz="1800" dirty="0" err="1"/>
              <a:t>Ms</a:t>
            </a:r>
            <a:r>
              <a:rPr lang="en-US" sz="1800" dirty="0"/>
              <a:t> Hoa?</a:t>
            </a:r>
          </a:p>
          <a:p>
            <a:r>
              <a:rPr lang="en-US" sz="1800" dirty="0" err="1"/>
              <a:t>Ms</a:t>
            </a:r>
            <a:r>
              <a:rPr lang="en-US" sz="1800" dirty="0"/>
              <a:t> Hoa: I watched Dutch folk dances. The dancers wore traditional costumes. I also got a chance to try some delicious Dutch food and drinks. What about you, Mark?</a:t>
            </a:r>
          </a:p>
          <a:p>
            <a:r>
              <a:rPr lang="en-US" sz="1800" dirty="0"/>
              <a:t>Mark: I watched folk dances too, but there wasn't any food or drinks. I also saw beautiful tulip floats at a parade.</a:t>
            </a:r>
          </a:p>
          <a:p>
            <a:r>
              <a:rPr lang="en-US" sz="1800" dirty="0"/>
              <a:t>Trang: Do they hold the festival every year in </a:t>
            </a:r>
            <a:r>
              <a:rPr lang="en-US" sz="1800" dirty="0" err="1"/>
              <a:t>Australia?Ms</a:t>
            </a:r>
            <a:r>
              <a:rPr lang="en-US" sz="1800" dirty="0"/>
              <a:t> Hoa: Yes, they do.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/>
          <p:nvPr/>
        </p:nvSpPr>
        <p:spPr>
          <a:xfrm>
            <a:off x="371061" y="1188330"/>
            <a:ext cx="707743" cy="70784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349935" y="1173696"/>
            <a:ext cx="7077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2" name="Google Shape;2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487067" y="2429349"/>
            <a:ext cx="4650990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reading and listening for specific information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C908B-2347-6044-B9FA-8DABE5ED3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204" y="2261721"/>
            <a:ext cx="6248400" cy="3517900"/>
          </a:xfrm>
          <a:prstGeom prst="rect">
            <a:avLst/>
          </a:prstGeom>
        </p:spPr>
      </p:pic>
      <p:sp>
        <p:nvSpPr>
          <p:cNvPr id="11" name="Google Shape;289;p17">
            <a:extLst>
              <a:ext uri="{FF2B5EF4-FFF2-40B4-BE49-F238E27FC236}">
                <a16:creationId xmlns:a16="http://schemas.microsoft.com/office/drawing/2014/main" id="{1985F96E-4624-4147-AB2C-89E2F815F23E}"/>
              </a:ext>
            </a:extLst>
          </p:cNvPr>
          <p:cNvSpPr txBox="1"/>
          <p:nvPr/>
        </p:nvSpPr>
        <p:spPr>
          <a:xfrm>
            <a:off x="1099930" y="1083306"/>
            <a:ext cx="109806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400" b="1" dirty="0"/>
              <a:t>Read the conversation again. Who did the following activities? Tick (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r>
              <a:rPr lang="en-US" sz="2400" b="1" dirty="0"/>
              <a:t>) the correct column. Sometimes you need to tick both. </a:t>
            </a:r>
            <a:endParaRPr lang="en-US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 txBox="1"/>
          <p:nvPr/>
        </p:nvSpPr>
        <p:spPr>
          <a:xfrm>
            <a:off x="1099930" y="1083306"/>
            <a:ext cx="109806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400" b="1" dirty="0"/>
              <a:t>Read the conversation again. Who did the following activities? Tick (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r>
              <a:rPr lang="en-US" sz="2400" b="1" dirty="0"/>
              <a:t>) the correct column. Sometimes you need to tick both. </a:t>
            </a:r>
            <a:endParaRPr lang="en-US" sz="2400" dirty="0"/>
          </a:p>
        </p:txBody>
      </p:sp>
      <p:sp>
        <p:nvSpPr>
          <p:cNvPr id="290" name="Google Shape;290;p17"/>
          <p:cNvSpPr/>
          <p:nvPr/>
        </p:nvSpPr>
        <p:spPr>
          <a:xfrm>
            <a:off x="371061" y="1188330"/>
            <a:ext cx="707743" cy="70784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349935" y="1173696"/>
            <a:ext cx="7077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2" name="Google Shape;2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C2CDDA-B47C-2849-8985-0E448D786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870553"/>
              </p:ext>
            </p:extLst>
          </p:nvPr>
        </p:nvGraphicFramePr>
        <p:xfrm>
          <a:off x="371061" y="2166612"/>
          <a:ext cx="11526897" cy="274320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7933843">
                  <a:extLst>
                    <a:ext uri="{9D8B030D-6E8A-4147-A177-3AD203B41FA5}">
                      <a16:colId xmlns:a16="http://schemas.microsoft.com/office/drawing/2014/main" val="2288555884"/>
                    </a:ext>
                  </a:extLst>
                </a:gridCol>
                <a:gridCol w="1818042">
                  <a:extLst>
                    <a:ext uri="{9D8B030D-6E8A-4147-A177-3AD203B41FA5}">
                      <a16:colId xmlns:a16="http://schemas.microsoft.com/office/drawing/2014/main" val="957148789"/>
                    </a:ext>
                  </a:extLst>
                </a:gridCol>
                <a:gridCol w="1775012">
                  <a:extLst>
                    <a:ext uri="{9D8B030D-6E8A-4147-A177-3AD203B41FA5}">
                      <a16:colId xmlns:a16="http://schemas.microsoft.com/office/drawing/2014/main" val="1211935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Hoa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Mark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99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went to the Tulip Festival in Australia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96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went to the Tulip Festival in the Netherlands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442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tried Dutch food and drinks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947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watched traditional Dutch dancing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051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saw tulip floats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16766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FF059A4-2C68-1549-862C-2FED36D1600E}"/>
              </a:ext>
            </a:extLst>
          </p:cNvPr>
          <p:cNvSpPr/>
          <p:nvPr/>
        </p:nvSpPr>
        <p:spPr>
          <a:xfrm>
            <a:off x="8948482" y="2629654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E54647-BB62-DD4D-8DDD-BB2709EA80FB}"/>
              </a:ext>
            </a:extLst>
          </p:cNvPr>
          <p:cNvSpPr/>
          <p:nvPr/>
        </p:nvSpPr>
        <p:spPr>
          <a:xfrm>
            <a:off x="10843621" y="3076547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101255-8DE1-8C4C-8D27-61B6FB702716}"/>
              </a:ext>
            </a:extLst>
          </p:cNvPr>
          <p:cNvSpPr/>
          <p:nvPr/>
        </p:nvSpPr>
        <p:spPr>
          <a:xfrm>
            <a:off x="8978918" y="3538212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384BEB-99CF-5D4A-9E63-9396D7F0882B}"/>
              </a:ext>
            </a:extLst>
          </p:cNvPr>
          <p:cNvSpPr/>
          <p:nvPr/>
        </p:nvSpPr>
        <p:spPr>
          <a:xfrm>
            <a:off x="8998596" y="39592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1262C2-46C9-B949-80EB-CA28FBD98C65}"/>
              </a:ext>
            </a:extLst>
          </p:cNvPr>
          <p:cNvSpPr/>
          <p:nvPr/>
        </p:nvSpPr>
        <p:spPr>
          <a:xfrm>
            <a:off x="10843621" y="3959234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CFC56C-9100-174D-A7FD-047CA2B1293B}"/>
              </a:ext>
            </a:extLst>
          </p:cNvPr>
          <p:cNvSpPr/>
          <p:nvPr/>
        </p:nvSpPr>
        <p:spPr>
          <a:xfrm>
            <a:off x="10843621" y="4448147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0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798A9C-2245-FE4D-861E-96E8F2F35709}"/>
              </a:ext>
            </a:extLst>
          </p:cNvPr>
          <p:cNvGrpSpPr/>
          <p:nvPr/>
        </p:nvGrpSpPr>
        <p:grpSpPr>
          <a:xfrm>
            <a:off x="487067" y="1157239"/>
            <a:ext cx="11370706" cy="707886"/>
            <a:chOff x="645698" y="1091102"/>
            <a:chExt cx="11370706" cy="707886"/>
          </a:xfrm>
        </p:grpSpPr>
        <p:sp>
          <p:nvSpPr>
            <p:cNvPr id="343" name="Google Shape;343;p19"/>
            <p:cNvSpPr txBox="1"/>
            <p:nvPr/>
          </p:nvSpPr>
          <p:spPr>
            <a:xfrm>
              <a:off x="1201089" y="1215971"/>
              <a:ext cx="1081531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b="1" dirty="0"/>
                <a:t>Write a word or phrase from the box under each picture. </a:t>
              </a:r>
              <a:endParaRPr lang="en-US" sz="2800" dirty="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645698" y="1215971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45" name="Google Shape;345;p19"/>
            <p:cNvSpPr txBox="1"/>
            <p:nvPr/>
          </p:nvSpPr>
          <p:spPr>
            <a:xfrm>
              <a:off x="698483" y="1091102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6" name="Google Shape;3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" name="Google Shape;348;p19"/>
          <p:cNvSpPr/>
          <p:nvPr/>
        </p:nvSpPr>
        <p:spPr>
          <a:xfrm>
            <a:off x="539852" y="2665684"/>
            <a:ext cx="4853954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lang="en-US"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introduce some more vocabulary related to the topic festivals.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lang="en-US"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198F24-B0CD-2C4F-B190-6C4D1C391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204" y="2261721"/>
            <a:ext cx="624840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666795" y="253841"/>
              <a:ext cx="931722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FESTIVALS </a:t>
              </a:r>
              <a:r>
                <a:rPr lang="en-US" sz="40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AROUND THE WORLD</a:t>
              </a:r>
              <a:endParaRPr sz="40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9</a:t>
              </a:r>
              <a:endParaRPr sz="4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390200" y="1372880"/>
            <a:ext cx="8244445" cy="1588622"/>
            <a:chOff x="5005303" y="1316531"/>
            <a:chExt cx="8244445" cy="1588622"/>
          </a:xfrm>
        </p:grpSpPr>
        <p:sp>
          <p:nvSpPr>
            <p:cNvPr id="100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6914048" y="2320153"/>
              <a:ext cx="6335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 Tulip Festival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179B2DF-F467-A740-AFB1-6B5AFE3F5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556"/>
            <a:ext cx="12194972" cy="40507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798A9C-2245-FE4D-861E-96E8F2F35709}"/>
              </a:ext>
            </a:extLst>
          </p:cNvPr>
          <p:cNvGrpSpPr/>
          <p:nvPr/>
        </p:nvGrpSpPr>
        <p:grpSpPr>
          <a:xfrm>
            <a:off x="175096" y="1061661"/>
            <a:ext cx="11370706" cy="707886"/>
            <a:chOff x="645698" y="1091102"/>
            <a:chExt cx="11370706" cy="707886"/>
          </a:xfrm>
        </p:grpSpPr>
        <p:sp>
          <p:nvSpPr>
            <p:cNvPr id="343" name="Google Shape;343;p19"/>
            <p:cNvSpPr txBox="1"/>
            <p:nvPr/>
          </p:nvSpPr>
          <p:spPr>
            <a:xfrm>
              <a:off x="1201089" y="1215971"/>
              <a:ext cx="1081531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b="1" dirty="0"/>
                <a:t>Write a word or phrase from the box under each picture. </a:t>
              </a:r>
              <a:endParaRPr lang="en-US" sz="2800" dirty="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645698" y="1215971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45" name="Google Shape;345;p19"/>
            <p:cNvSpPr txBox="1"/>
            <p:nvPr/>
          </p:nvSpPr>
          <p:spPr>
            <a:xfrm>
              <a:off x="698483" y="1091102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6" name="Google Shape;3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749069"/>
              </p:ext>
            </p:extLst>
          </p:nvPr>
        </p:nvGraphicFramePr>
        <p:xfrm>
          <a:off x="730487" y="1769547"/>
          <a:ext cx="10815315" cy="45720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10815315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costumes           feast           float           fireworks display           parade          folk dance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6E5F3CD-481C-1642-86D1-BAF562F1D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51" y="2347150"/>
            <a:ext cx="2144627" cy="13699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97832D-1D7B-B349-ADAA-0BF709DF8FDB}"/>
              </a:ext>
            </a:extLst>
          </p:cNvPr>
          <p:cNvSpPr/>
          <p:nvPr/>
        </p:nvSpPr>
        <p:spPr>
          <a:xfrm>
            <a:off x="677702" y="3721784"/>
            <a:ext cx="2418326" cy="577850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41E44-922E-384B-925E-D5510415E8DC}"/>
              </a:ext>
            </a:extLst>
          </p:cNvPr>
          <p:cNvSpPr txBox="1"/>
          <p:nvPr/>
        </p:nvSpPr>
        <p:spPr>
          <a:xfrm>
            <a:off x="1267502" y="3773416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parade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FEBF5A-2A1A-6B40-89FC-F82E2782A343}"/>
              </a:ext>
            </a:extLst>
          </p:cNvPr>
          <p:cNvSpPr/>
          <p:nvPr/>
        </p:nvSpPr>
        <p:spPr>
          <a:xfrm>
            <a:off x="4601071" y="3716630"/>
            <a:ext cx="2418326" cy="577850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2.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5B5E6-3406-FD44-86D2-6CD139A0805F}"/>
              </a:ext>
            </a:extLst>
          </p:cNvPr>
          <p:cNvSpPr txBox="1"/>
          <p:nvPr/>
        </p:nvSpPr>
        <p:spPr>
          <a:xfrm>
            <a:off x="5071318" y="3807191"/>
            <a:ext cx="204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costumes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4A70A-4746-5840-94AD-48522C3CDE7C}"/>
              </a:ext>
            </a:extLst>
          </p:cNvPr>
          <p:cNvSpPr/>
          <p:nvPr/>
        </p:nvSpPr>
        <p:spPr>
          <a:xfrm>
            <a:off x="8639659" y="3724782"/>
            <a:ext cx="2418326" cy="577850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3.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18F24-294E-6C47-8EA0-D493E57B7BA3}"/>
              </a:ext>
            </a:extLst>
          </p:cNvPr>
          <p:cNvSpPr txBox="1"/>
          <p:nvPr/>
        </p:nvSpPr>
        <p:spPr>
          <a:xfrm>
            <a:off x="9334974" y="3815431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feast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CA4410-30F2-B049-8818-49155907422A}"/>
              </a:ext>
            </a:extLst>
          </p:cNvPr>
          <p:cNvSpPr/>
          <p:nvPr/>
        </p:nvSpPr>
        <p:spPr>
          <a:xfrm>
            <a:off x="677702" y="6260076"/>
            <a:ext cx="2418326" cy="577850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4.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88603E-9BAD-5F4E-AF48-E7B271447D8E}"/>
              </a:ext>
            </a:extLst>
          </p:cNvPr>
          <p:cNvSpPr txBox="1"/>
          <p:nvPr/>
        </p:nvSpPr>
        <p:spPr>
          <a:xfrm>
            <a:off x="1409629" y="6355557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float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F74B7C-CAA8-AE4A-9AAC-0AAF61DFA823}"/>
              </a:ext>
            </a:extLst>
          </p:cNvPr>
          <p:cNvSpPr/>
          <p:nvPr/>
        </p:nvSpPr>
        <p:spPr>
          <a:xfrm>
            <a:off x="4023360" y="6260076"/>
            <a:ext cx="3625327" cy="577850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5. </a:t>
            </a:r>
            <a:r>
              <a:rPr lang="en-US" sz="2400" b="1" dirty="0">
                <a:solidFill>
                  <a:srgbClr val="000000"/>
                </a:solidFill>
              </a:rPr>
              <a:t>_________________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4F28B0-8258-A341-B154-D754C7D3D170}"/>
              </a:ext>
            </a:extLst>
          </p:cNvPr>
          <p:cNvSpPr txBox="1"/>
          <p:nvPr/>
        </p:nvSpPr>
        <p:spPr>
          <a:xfrm>
            <a:off x="4503016" y="6348033"/>
            <a:ext cx="364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fireworks display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E49E3C-8C23-FE40-A950-5DAAB698CC01}"/>
              </a:ext>
            </a:extLst>
          </p:cNvPr>
          <p:cNvSpPr/>
          <p:nvPr/>
        </p:nvSpPr>
        <p:spPr>
          <a:xfrm>
            <a:off x="8639659" y="6260076"/>
            <a:ext cx="2418326" cy="577850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6.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B0FB23-EA56-F141-A8C3-4AA2CA802B12}"/>
              </a:ext>
            </a:extLst>
          </p:cNvPr>
          <p:cNvSpPr txBox="1"/>
          <p:nvPr/>
        </p:nvSpPr>
        <p:spPr>
          <a:xfrm>
            <a:off x="9025062" y="6348032"/>
            <a:ext cx="221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folk dance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9C472-E8C9-AC4B-B2C7-96C90B8C1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477" y="2336982"/>
            <a:ext cx="1215092" cy="1372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617548-6317-5748-B1FF-5E9517AF7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2025" y="2376308"/>
            <a:ext cx="1913593" cy="1328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062FE6-DB6A-534D-89EC-0F1FD3DA7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550" y="4797830"/>
            <a:ext cx="2144627" cy="1462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5A8E50-673B-7B4F-8166-7F409DBC4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9840" y="4771106"/>
            <a:ext cx="2080788" cy="1444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9E8BC-A61A-384E-B99A-FA7A98CD88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9160" y="4797830"/>
            <a:ext cx="2119322" cy="144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95" name="Google Shape;39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7" name="Google Shape;397;p21"/>
          <p:cNvSpPr/>
          <p:nvPr/>
        </p:nvSpPr>
        <p:spPr>
          <a:xfrm>
            <a:off x="411728" y="3778446"/>
            <a:ext cx="6279528" cy="370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to help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practise the words/phrases in 3.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854DA-3A5F-294D-A80A-C36D4C117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256" y="2620724"/>
            <a:ext cx="5285591" cy="330349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635557" y="1131597"/>
            <a:ext cx="11274747" cy="954067"/>
            <a:chOff x="132951" y="1060159"/>
            <a:chExt cx="11274747" cy="954067"/>
          </a:xfrm>
        </p:grpSpPr>
        <p:sp>
          <p:nvSpPr>
            <p:cNvPr id="403" name="Google Shape;403;p22"/>
            <p:cNvSpPr txBox="1"/>
            <p:nvPr/>
          </p:nvSpPr>
          <p:spPr>
            <a:xfrm>
              <a:off x="688343" y="1060159"/>
              <a:ext cx="1071935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05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06" name="Google Shape;4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8" name="Google Shape;408;p22"/>
          <p:cNvSpPr txBox="1"/>
          <p:nvPr/>
        </p:nvSpPr>
        <p:spPr>
          <a:xfrm>
            <a:off x="1138163" y="2159648"/>
            <a:ext cx="1093595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dancers performed ___________ at the Tulip Festival.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New Year’s Eve, we went to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Kiem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Lake to watch the ______________.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Tet, we usually prepare a ___________ with special food.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People hold flower ___________ in several countries to welcome the new season.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___________ carried the dancers in special ___________.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1CE50B-D32C-E34F-9AE3-09D6CBB4C7C9}"/>
              </a:ext>
            </a:extLst>
          </p:cNvPr>
          <p:cNvSpPr txBox="1"/>
          <p:nvPr/>
        </p:nvSpPr>
        <p:spPr>
          <a:xfrm>
            <a:off x="4499145" y="2277636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folk dances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E3C73A-9DB8-D14D-8B55-F23B013B90DA}"/>
              </a:ext>
            </a:extLst>
          </p:cNvPr>
          <p:cNvSpPr txBox="1"/>
          <p:nvPr/>
        </p:nvSpPr>
        <p:spPr>
          <a:xfrm>
            <a:off x="9094454" y="2828069"/>
            <a:ext cx="237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fireworks display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8F57C-81B3-6940-9C6B-7496A7B73CB6}"/>
              </a:ext>
            </a:extLst>
          </p:cNvPr>
          <p:cNvSpPr txBox="1"/>
          <p:nvPr/>
        </p:nvSpPr>
        <p:spPr>
          <a:xfrm>
            <a:off x="5620745" y="3359956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EA200-9CF1-174C-B1F3-E4999053CD47}"/>
              </a:ext>
            </a:extLst>
          </p:cNvPr>
          <p:cNvSpPr txBox="1"/>
          <p:nvPr/>
        </p:nvSpPr>
        <p:spPr>
          <a:xfrm>
            <a:off x="4196012" y="3895605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4A4929-8695-9641-957A-EE022B4A1D96}"/>
              </a:ext>
            </a:extLst>
          </p:cNvPr>
          <p:cNvSpPr txBox="1"/>
          <p:nvPr/>
        </p:nvSpPr>
        <p:spPr>
          <a:xfrm>
            <a:off x="2467743" y="4473989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floats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CF8B5F-5789-C04E-B864-83E5124AAD42}"/>
              </a:ext>
            </a:extLst>
          </p:cNvPr>
          <p:cNvSpPr txBox="1"/>
          <p:nvPr/>
        </p:nvSpPr>
        <p:spPr>
          <a:xfrm>
            <a:off x="7577625" y="4473988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costumes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309021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6305380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881839"/>
            <a:ext cx="6315706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tick the correct column.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from the box under each picture.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Fill in each blank with a word from 3.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022528"/>
            <a:ext cx="631570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Quiz. What festival is it? Match each description with a festival.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408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317897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149944" y="133191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What festival is it? Match each description with a festival.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50682-0722-CC43-8214-19C2E85A5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730" y="1392343"/>
            <a:ext cx="1138592" cy="40236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35DD06-F22F-DA41-A568-4E41BA6B9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388593"/>
              </p:ext>
            </p:extLst>
          </p:nvPr>
        </p:nvGraphicFramePr>
        <p:xfrm>
          <a:off x="628984" y="2103739"/>
          <a:ext cx="11182912" cy="3899025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7062734">
                  <a:extLst>
                    <a:ext uri="{9D8B030D-6E8A-4147-A177-3AD203B41FA5}">
                      <a16:colId xmlns:a16="http://schemas.microsoft.com/office/drawing/2014/main" val="3377862841"/>
                    </a:ext>
                  </a:extLst>
                </a:gridCol>
                <a:gridCol w="935915">
                  <a:extLst>
                    <a:ext uri="{9D8B030D-6E8A-4147-A177-3AD203B41FA5}">
                      <a16:colId xmlns:a16="http://schemas.microsoft.com/office/drawing/2014/main" val="1092960256"/>
                    </a:ext>
                  </a:extLst>
                </a:gridCol>
                <a:gridCol w="3184263">
                  <a:extLst>
                    <a:ext uri="{9D8B030D-6E8A-4147-A177-3AD203B41FA5}">
                      <a16:colId xmlns:a16="http://schemas.microsoft.com/office/drawing/2014/main" val="4094505347"/>
                    </a:ext>
                  </a:extLst>
                </a:gridCol>
              </a:tblGrid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festival, people eat moon cakes.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a.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La Tomatina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753965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festival, people throw tomatoes.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b.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Cheese rolling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647252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People eat </a:t>
                      </a:r>
                      <a:r>
                        <a:rPr lang="en-US" sz="24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banh </a:t>
                      </a:r>
                      <a:r>
                        <a:rPr lang="en-US" sz="2400" b="0" i="1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chung</a:t>
                      </a:r>
                      <a:r>
                        <a:rPr lang="en-US" sz="24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c.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Christmas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296117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4. People decorate pine trees and give each other gifts.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d. Tet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66043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5. People chase after a wheel of cheese.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e.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Mid-Autumn Festival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74208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7974CEC-5FBC-FF4D-B2D3-3B79FB3FE241}"/>
              </a:ext>
            </a:extLst>
          </p:cNvPr>
          <p:cNvSpPr txBox="1"/>
          <p:nvPr/>
        </p:nvSpPr>
        <p:spPr>
          <a:xfrm>
            <a:off x="7855530" y="2251357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B7C4B-DBA7-8C46-81C4-FA633912FFC2}"/>
              </a:ext>
            </a:extLst>
          </p:cNvPr>
          <p:cNvSpPr txBox="1"/>
          <p:nvPr/>
        </p:nvSpPr>
        <p:spPr>
          <a:xfrm>
            <a:off x="7855529" y="3023184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6F310-609B-DA43-8EFE-6A352F303A68}"/>
              </a:ext>
            </a:extLst>
          </p:cNvPr>
          <p:cNvSpPr txBox="1"/>
          <p:nvPr/>
        </p:nvSpPr>
        <p:spPr>
          <a:xfrm>
            <a:off x="7855528" y="3764847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42A9BD-2CAD-1946-AED6-5A51C72BC492}"/>
              </a:ext>
            </a:extLst>
          </p:cNvPr>
          <p:cNvSpPr txBox="1"/>
          <p:nvPr/>
        </p:nvSpPr>
        <p:spPr>
          <a:xfrm>
            <a:off x="7855527" y="4536674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7CF7BD-BBDF-944E-8647-FDED9F4A2247}"/>
              </a:ext>
            </a:extLst>
          </p:cNvPr>
          <p:cNvSpPr txBox="1"/>
          <p:nvPr/>
        </p:nvSpPr>
        <p:spPr>
          <a:xfrm>
            <a:off x="7855526" y="5308501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309021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6305380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881839"/>
            <a:ext cx="6315706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tick the correct column.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from the box under each picture.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Fill in each blank with a word from 3.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022528"/>
            <a:ext cx="631570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Quiz. What festival is it? Match each description with a festival.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408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4317" y="5776099"/>
            <a:ext cx="631570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80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4641185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36080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"/>
          <p:cNvSpPr txBox="1"/>
          <p:nvPr/>
        </p:nvSpPr>
        <p:spPr>
          <a:xfrm>
            <a:off x="1131589" y="1240887"/>
            <a:ext cx="24177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HOMEWORK</a:t>
            </a:r>
            <a:endParaRPr sz="32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7" name="Google Shape;417;p23"/>
          <p:cNvSpPr txBox="1"/>
          <p:nvPr/>
        </p:nvSpPr>
        <p:spPr>
          <a:xfrm>
            <a:off x="487067" y="2044046"/>
            <a:ext cx="774746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Name at leat 3 festivals around the world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Exercises in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workbook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397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3220274" y="47852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4584732" y="59764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5492" y="3583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2090059" y="1805792"/>
            <a:ext cx="8490856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By the end of this lesson, Ss will be able to: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1. Knowledge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ave an overview about the topic 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Festivals </a:t>
            </a:r>
            <a:r>
              <a:rPr lang="en-US" sz="2400" i="1" dirty="0"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around the world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 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ain vocabulary to talk about </a:t>
            </a:r>
            <a:r>
              <a:rPr lang="vi-VN" sz="2400" dirty="0"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festivals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2. Core competence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evelop communication skills and cultural awareness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e collaborative and supportive in pair work and teamwork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ctively join in class activities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3. Personal qualities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d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evelop </a:t>
            </a:r>
            <a:r>
              <a:rPr lang="vi-VN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self-study skills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309021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6305380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881839"/>
            <a:ext cx="6315706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tick the correct column.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from the box under each picture.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Fill in each blank with a word from 3.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022528"/>
            <a:ext cx="631570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Quiz. What festival is it? Match each description with a festival.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408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4317" y="5776099"/>
            <a:ext cx="631570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33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1719058" y="122342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5762461" y="1176793"/>
            <a:ext cx="1883767" cy="6550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4038845" y="460862"/>
            <a:ext cx="4212526" cy="490399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5762461" y="2424251"/>
            <a:ext cx="5101482" cy="182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Stage aim: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</a:t>
            </a:r>
            <a:r>
              <a:rPr lang="vi-VN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introduce and lead in the topic.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9D3352-72F3-6546-B752-D0AB7D9B1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67" y="2717979"/>
            <a:ext cx="3061148" cy="30611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Chatting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3668486" y="1334008"/>
            <a:ext cx="7979228" cy="451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can you see in the picture?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Can you guess the name of the festival?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Have you ever heard of this festival? What do you know about it?</a:t>
            </a:r>
            <a:endParaRPr sz="2000" dirty="0"/>
          </a:p>
        </p:txBody>
      </p:sp>
      <p:pic>
        <p:nvPicPr>
          <p:cNvPr id="154" name="Google Shape;154;p6" descr="Investigating Authentic Questions — Learning in Hand with Tony Vinc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255" y="2142535"/>
            <a:ext cx="2927430" cy="1917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318515-1088-834F-B38A-49B667887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449" y="2989132"/>
            <a:ext cx="5803302" cy="3868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971990" y="145119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2672790" y="2311556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5571062" y="2311556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5" name="Google Shape;165;p7"/>
          <p:cNvCxnSpPr/>
          <p:nvPr/>
        </p:nvCxnSpPr>
        <p:spPr>
          <a:xfrm>
            <a:off x="2849262" y="1732454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6" name="Google Shape;166;p7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5729835" y="3839130"/>
            <a:ext cx="551901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Aims of the stage:</a:t>
            </a:r>
            <a:endParaRPr sz="20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students use key language more appropriately before they read and listen.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70" name="Google Shape;170;p7" descr="Vocabulary Growth From 18 to 24 Months of Age in Children With and Without  Repaired Cleft Palate | Journal of Speech, Language, and Hearing Resea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044" y="3577286"/>
            <a:ext cx="5048446" cy="252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646055" y="1557081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4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48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olk dance </a:t>
            </a:r>
            <a:r>
              <a:rPr lang="en-US" sz="3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0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1236172" y="3891652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iệu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nhảy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múa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gian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086056" y="2953713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/ˈ</a:t>
            </a:r>
            <a:r>
              <a:rPr lang="en-US" sz="2000" b="1" dirty="0" err="1">
                <a:solidFill>
                  <a:srgbClr val="00B050"/>
                </a:solidFill>
              </a:rPr>
              <a:t>fəʊk</a:t>
            </a:r>
            <a:r>
              <a:rPr lang="en-US" sz="2000" b="1" dirty="0">
                <a:solidFill>
                  <a:srgbClr val="00B050"/>
                </a:solidFill>
              </a:rPr>
              <a:t> ˌ</a:t>
            </a:r>
            <a:r>
              <a:rPr lang="en-US" sz="2000" b="1" dirty="0" err="1">
                <a:solidFill>
                  <a:srgbClr val="00B050"/>
                </a:solidFill>
              </a:rPr>
              <a:t>dɑːns</a:t>
            </a:r>
            <a:r>
              <a:rPr lang="en-US" sz="2000" b="1" dirty="0">
                <a:solidFill>
                  <a:srgbClr val="00B050"/>
                </a:solidFill>
              </a:rPr>
              <a:t>/ 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69705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349879-EA37-FA45-9641-2F943174C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610" y="1271028"/>
            <a:ext cx="5102711" cy="3827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290544" y="210209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costume (n)</a:t>
            </a:r>
            <a:endParaRPr sz="40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754142" y="4152013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phục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1889760" y="3327396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/ˈ</a:t>
            </a:r>
            <a:r>
              <a:rPr lang="en-US" sz="2000" b="1" dirty="0" err="1">
                <a:solidFill>
                  <a:srgbClr val="00B050"/>
                </a:solidFill>
              </a:rPr>
              <a:t>kɒs.tʃuːm</a:t>
            </a:r>
            <a:r>
              <a:rPr lang="en-US" sz="20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4B98EB-68E1-A54E-8CD5-9F463A730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647" y="1536709"/>
            <a:ext cx="62865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1277</Words>
  <Application>Microsoft Office PowerPoint</Application>
  <PresentationFormat>Widescreen</PresentationFormat>
  <Paragraphs>251</Paragraphs>
  <Slides>28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Myriad Pro</vt:lpstr>
      <vt:lpstr>Wingdings</vt:lpstr>
      <vt:lpstr>Open Sans</vt:lpstr>
      <vt:lpstr>Courier New</vt:lpstr>
      <vt:lpstr>Calibri</vt:lpstr>
      <vt:lpstr>Arial</vt:lpstr>
      <vt:lpstr>Adobe Gothic Std 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ELITE</cp:lastModifiedBy>
  <cp:revision>49</cp:revision>
  <dcterms:modified xsi:type="dcterms:W3CDTF">2025-02-27T01:43:48Z</dcterms:modified>
</cp:coreProperties>
</file>