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embeddedFontLst>
    <p:embeddedFont>
      <p:font typeface="Open Sans" panose="020B0606030504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9b+knMRR9zhpQBmZc3ev7aulH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9FF598-4222-432D-8E65-B6B8B3F16981}">
  <a:tblStyle styleId="{8E9FF598-4222-432D-8E65-B6B8B3F1698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game: https://wordwall.net/resource/27241481</a:t>
            </a:r>
            <a:endParaRPr/>
          </a:p>
        </p:txBody>
      </p:sp>
      <p:sp>
        <p:nvSpPr>
          <p:cNvPr id="274" name="Google Shape;27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7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 txBox="1"/>
          <p:nvPr/>
        </p:nvSpPr>
        <p:spPr>
          <a:xfrm>
            <a:off x="487067" y="190601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dull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(adj)</a:t>
            </a:r>
            <a:endParaRPr/>
          </a:p>
        </p:txBody>
      </p:sp>
      <p:sp>
        <p:nvSpPr>
          <p:cNvPr id="211" name="Google Shape;211;p10"/>
          <p:cNvSpPr/>
          <p:nvPr/>
        </p:nvSpPr>
        <p:spPr>
          <a:xfrm>
            <a:off x="686708" y="4308504"/>
            <a:ext cx="520113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buồn tẻ, chán, đơn điệu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2314491" y="3274395"/>
            <a:ext cx="13532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/dʌl/ 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id="215" name="Google Shape;21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5750" y="1832212"/>
            <a:ext cx="5304612" cy="3530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 txBox="1"/>
          <p:nvPr/>
        </p:nvSpPr>
        <p:spPr>
          <a:xfrm>
            <a:off x="1177116" y="180633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confusing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(adj)</a:t>
            </a:r>
            <a:endParaRPr/>
          </a:p>
        </p:txBody>
      </p:sp>
      <p:sp>
        <p:nvSpPr>
          <p:cNvPr id="222" name="Google Shape;222;p11"/>
          <p:cNvSpPr/>
          <p:nvPr/>
        </p:nvSpPr>
        <p:spPr>
          <a:xfrm>
            <a:off x="1277724" y="4396808"/>
            <a:ext cx="46881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khó hiểu, 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gây bối rối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1"/>
          <p:cNvSpPr/>
          <p:nvPr/>
        </p:nvSpPr>
        <p:spPr>
          <a:xfrm>
            <a:off x="1950911" y="3245625"/>
            <a:ext cx="29498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/kən'fju:ziŋ/ 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id="226" name="Google Shape;226;p11" descr="NYC Parking Signs are very Costly and Perplex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3267" y="1692382"/>
            <a:ext cx="3864070" cy="39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"/>
          <p:cNvSpPr txBox="1"/>
          <p:nvPr/>
        </p:nvSpPr>
        <p:spPr>
          <a:xfrm>
            <a:off x="970243" y="160048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shocking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(adj)</a:t>
            </a:r>
            <a:endParaRPr/>
          </a:p>
        </p:txBody>
      </p:sp>
      <p:sp>
        <p:nvSpPr>
          <p:cNvPr id="233" name="Google Shape;233;p12"/>
          <p:cNvSpPr/>
          <p:nvPr/>
        </p:nvSpPr>
        <p:spPr>
          <a:xfrm>
            <a:off x="1378085" y="4076709"/>
            <a:ext cx="405089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gây choáng váng, làm sửng sốt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"/>
          <p:cNvSpPr/>
          <p:nvPr/>
        </p:nvSpPr>
        <p:spPr>
          <a:xfrm>
            <a:off x="2526528" y="3067425"/>
            <a:ext cx="17540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/'∫ɒkiŋ/ 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id="237" name="Google Shape;237;p12" descr="Shocked Young Woman Watching Horror Film With Popcorn Stock Photo, Picture  And Royalty Free Image. Image 66680138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0054" y="1887125"/>
            <a:ext cx="4539223" cy="30206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/>
          <p:nvPr/>
        </p:nvSpPr>
        <p:spPr>
          <a:xfrm>
            <a:off x="864872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enjoyable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(adj)</a:t>
            </a:r>
            <a:endParaRPr/>
          </a:p>
        </p:txBody>
      </p:sp>
      <p:sp>
        <p:nvSpPr>
          <p:cNvPr id="244" name="Google Shape;244;p13"/>
          <p:cNvSpPr/>
          <p:nvPr/>
        </p:nvSpPr>
        <p:spPr>
          <a:xfrm>
            <a:off x="1288875" y="4110898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thú vị, thích thú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3"/>
          <p:cNvSpPr/>
          <p:nvPr/>
        </p:nvSpPr>
        <p:spPr>
          <a:xfrm>
            <a:off x="2011963" y="3178579"/>
            <a:ext cx="27831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/in'dʒɔiəbl/ 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id="248" name="Google Shape;248;p13" descr="30 Best Feel-Good Movies on Netflix (2021 )- The Trend Spot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5165" y="2279755"/>
            <a:ext cx="4755626" cy="26631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" name="Google Shape;254;p14"/>
          <p:cNvGraphicFramePr/>
          <p:nvPr/>
        </p:nvGraphicFramePr>
        <p:xfrm>
          <a:off x="805015" y="142735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{8E9FF598-4222-432D-8E65-B6B8B3F16981}</a:tableStyleId>
              </a:tblPr>
              <a:tblGrid>
                <a:gridCol w="336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Meaning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dull (adj)</a:t>
                      </a:r>
                      <a:endParaRPr sz="3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/dʌl/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buồn tẻ, chán; đơn điệu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violent (adj)</a:t>
                      </a:r>
                      <a:endParaRPr sz="3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/'vaiələnt/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hung dữ; bạo lực, mãnh liệt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7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confusing (adj)</a:t>
                      </a:r>
                      <a:endParaRPr sz="3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/kən'fju:ziŋ/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khó hiểu, gây bối rối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enjoyable (adj)</a:t>
                      </a:r>
                      <a:endParaRPr sz="3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/in'dʒɔiəbl/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thú vị, thích thú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shocking (adj)</a:t>
                      </a:r>
                      <a:endParaRPr sz="3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/'∫ɒkiŋ/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gây choáng váng, làm sửng sốt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55" name="Google Shape;25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4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5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5"/>
          <p:cNvSpPr/>
          <p:nvPr/>
        </p:nvSpPr>
        <p:spPr>
          <a:xfrm>
            <a:off x="515721" y="1070735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5"/>
          <p:cNvSpPr/>
          <p:nvPr/>
        </p:nvSpPr>
        <p:spPr>
          <a:xfrm>
            <a:off x="2357745" y="239612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5"/>
          <p:cNvSpPr/>
          <p:nvPr/>
        </p:nvSpPr>
        <p:spPr>
          <a:xfrm>
            <a:off x="5558976" y="10827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Film posters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5"/>
          <p:cNvSpPr/>
          <p:nvPr/>
        </p:nvSpPr>
        <p:spPr>
          <a:xfrm>
            <a:off x="5569643" y="1996982"/>
            <a:ext cx="5456245" cy="179368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 and match the adjectives with the definitions.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following sentences, using the adjectives in 1.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Reporter – Film Critic.</a:t>
            </a:r>
            <a:endParaRPr/>
          </a:p>
        </p:txBody>
      </p:sp>
      <p:cxnSp>
        <p:nvCxnSpPr>
          <p:cNvPr id="267" name="Google Shape;267;p15"/>
          <p:cNvCxnSpPr>
            <a:stCxn id="263" idx="3"/>
            <a:endCxn id="264" idx="0"/>
          </p:cNvCxnSpPr>
          <p:nvPr/>
        </p:nvCxnSpPr>
        <p:spPr>
          <a:xfrm>
            <a:off x="2399488" y="1398272"/>
            <a:ext cx="9336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8" name="Google Shape;268;p15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162405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5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"/>
          <p:cNvSpPr txBox="1"/>
          <p:nvPr/>
        </p:nvSpPr>
        <p:spPr>
          <a:xfrm>
            <a:off x="1008026" y="1398528"/>
            <a:ext cx="1060039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Match the following adjectives with their meanings.</a:t>
            </a:r>
            <a:endParaRPr/>
          </a:p>
        </p:txBody>
      </p:sp>
      <p:sp>
        <p:nvSpPr>
          <p:cNvPr id="277" name="Google Shape;277;p16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6"/>
          <p:cNvSpPr txBox="1"/>
          <p:nvPr/>
        </p:nvSpPr>
        <p:spPr>
          <a:xfrm>
            <a:off x="539852" y="1254947"/>
            <a:ext cx="396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9" name="Google Shape;27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6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id="281" name="Google Shape;28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886" y="2015355"/>
            <a:ext cx="5943415" cy="457642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6"/>
          <p:cNvSpPr/>
          <p:nvPr/>
        </p:nvSpPr>
        <p:spPr>
          <a:xfrm>
            <a:off x="7349869" y="2178542"/>
            <a:ext cx="957791" cy="83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 b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/>
          <p:nvPr/>
        </p:nvSpPr>
        <p:spPr>
          <a:xfrm>
            <a:off x="7383323" y="3072302"/>
            <a:ext cx="957791" cy="83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d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6"/>
          <p:cNvSpPr/>
          <p:nvPr/>
        </p:nvSpPr>
        <p:spPr>
          <a:xfrm>
            <a:off x="7383323" y="3825344"/>
            <a:ext cx="957791" cy="83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 a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6"/>
          <p:cNvSpPr/>
          <p:nvPr/>
        </p:nvSpPr>
        <p:spPr>
          <a:xfrm>
            <a:off x="7383323" y="4634674"/>
            <a:ext cx="957791" cy="83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4. e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6"/>
          <p:cNvSpPr/>
          <p:nvPr/>
        </p:nvSpPr>
        <p:spPr>
          <a:xfrm>
            <a:off x="7383323" y="5435060"/>
            <a:ext cx="957791" cy="83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5. c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7660" y="2329546"/>
            <a:ext cx="3524250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"/>
          <p:cNvSpPr txBox="1"/>
          <p:nvPr/>
        </p:nvSpPr>
        <p:spPr>
          <a:xfrm>
            <a:off x="1008025" y="1398528"/>
            <a:ext cx="1063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following sentences, using the adjectives in</a:t>
            </a: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7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96" name="Google Shape;29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298" name="Google Shape;298;p17"/>
          <p:cNvSpPr/>
          <p:nvPr/>
        </p:nvSpPr>
        <p:spPr>
          <a:xfrm>
            <a:off x="10968048" y="137619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7"/>
          <p:cNvSpPr txBox="1"/>
          <p:nvPr/>
        </p:nvSpPr>
        <p:spPr>
          <a:xfrm>
            <a:off x="11003963" y="1282060"/>
            <a:ext cx="396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17"/>
          <p:cNvSpPr/>
          <p:nvPr/>
        </p:nvSpPr>
        <p:spPr>
          <a:xfrm>
            <a:off x="312233" y="2065473"/>
            <a:ext cx="12065619" cy="3831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found the film </a:t>
            </a:r>
            <a:r>
              <a:rPr lang="en-US" sz="2500" i="1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 Polluted Planet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hard to believe. It’s a very </a:t>
            </a:r>
            <a:r>
              <a:rPr lang="en-US" sz="250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documentary.</a:t>
            </a:r>
            <a:b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 film was so </a:t>
            </a:r>
            <a:r>
              <a:rPr lang="en-US" sz="250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that we almost fell asleep.</a:t>
            </a:r>
            <a:b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think you will enjoy </a:t>
            </a:r>
            <a:r>
              <a:rPr lang="en-US" sz="2500" i="1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Our Holiday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 It’s quite </a:t>
            </a:r>
            <a:r>
              <a:rPr lang="en-US" sz="250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There were too many fights in the film. It was too </a:t>
            </a:r>
            <a:r>
              <a:rPr lang="en-US" sz="250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didn’t really understand the film. It was very </a:t>
            </a:r>
            <a:r>
              <a:rPr lang="en-US" sz="250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01" name="Google Shape;301;p17"/>
          <p:cNvSpPr/>
          <p:nvPr/>
        </p:nvSpPr>
        <p:spPr>
          <a:xfrm>
            <a:off x="8499048" y="2093257"/>
            <a:ext cx="13965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shocking</a:t>
            </a:r>
            <a:endParaRPr sz="25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7"/>
          <p:cNvSpPr/>
          <p:nvPr/>
        </p:nvSpPr>
        <p:spPr>
          <a:xfrm>
            <a:off x="3102026" y="2850807"/>
            <a:ext cx="7071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dull</a:t>
            </a:r>
            <a:endParaRPr sz="25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7"/>
          <p:cNvSpPr/>
          <p:nvPr/>
        </p:nvSpPr>
        <p:spPr>
          <a:xfrm>
            <a:off x="6244407" y="3589163"/>
            <a:ext cx="1489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enjoyable</a:t>
            </a:r>
            <a:endParaRPr sz="25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7"/>
          <p:cNvSpPr/>
          <p:nvPr/>
        </p:nvSpPr>
        <p:spPr>
          <a:xfrm>
            <a:off x="7315271" y="4384162"/>
            <a:ext cx="1108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violent</a:t>
            </a:r>
            <a:endParaRPr sz="25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7"/>
          <p:cNvSpPr/>
          <p:nvPr/>
        </p:nvSpPr>
        <p:spPr>
          <a:xfrm>
            <a:off x="6583371" y="5125295"/>
            <a:ext cx="1463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confusing</a:t>
            </a:r>
            <a:endParaRPr sz="25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/>
          <p:nvPr/>
        </p:nvSpPr>
        <p:spPr>
          <a:xfrm>
            <a:off x="1042458" y="1207480"/>
            <a:ext cx="94295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in pairs. Ask and answer questions about a film you saw recently.</a:t>
            </a:r>
            <a:endParaRPr/>
          </a:p>
        </p:txBody>
      </p:sp>
      <p:sp>
        <p:nvSpPr>
          <p:cNvPr id="312" name="Google Shape;312;p18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314" name="Google Shape;31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8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316" name="Google Shape;316;p18"/>
          <p:cNvSpPr/>
          <p:nvPr/>
        </p:nvSpPr>
        <p:spPr>
          <a:xfrm>
            <a:off x="539852" y="2546296"/>
            <a:ext cx="5722402" cy="30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 u="sng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br>
              <a:rPr lang="en-US" sz="2600">
                <a:solidFill>
                  <a:srgbClr val="4494D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A: What film did you see recently?</a:t>
            </a:r>
            <a:br>
              <a:rPr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B: </a:t>
            </a:r>
            <a:r>
              <a:rPr lang="en-US" sz="2600" i="1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Skyfall</a:t>
            </a:r>
            <a:r>
              <a:rPr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A: What do you think of it?</a:t>
            </a:r>
            <a:br>
              <a:rPr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B: It’s too violent.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17" name="Google Shape;31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3560" y="2400841"/>
            <a:ext cx="5045387" cy="3330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9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9"/>
          <p:cNvSpPr/>
          <p:nvPr/>
        </p:nvSpPr>
        <p:spPr>
          <a:xfrm>
            <a:off x="515721" y="1070735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9"/>
          <p:cNvSpPr/>
          <p:nvPr/>
        </p:nvSpPr>
        <p:spPr>
          <a:xfrm>
            <a:off x="2357745" y="239612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9"/>
          <p:cNvSpPr/>
          <p:nvPr/>
        </p:nvSpPr>
        <p:spPr>
          <a:xfrm>
            <a:off x="583327" y="404401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9"/>
          <p:cNvSpPr/>
          <p:nvPr/>
        </p:nvSpPr>
        <p:spPr>
          <a:xfrm>
            <a:off x="5558976" y="10827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Film posters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9"/>
          <p:cNvSpPr/>
          <p:nvPr/>
        </p:nvSpPr>
        <p:spPr>
          <a:xfrm>
            <a:off x="5569643" y="1996982"/>
            <a:ext cx="5456245" cy="179368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 and match the adjectives with the definitions.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following sentences, using the adjectives in 1.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Reporter – Film Critic.</a:t>
            </a:r>
            <a:endParaRPr/>
          </a:p>
        </p:txBody>
      </p:sp>
      <p:sp>
        <p:nvSpPr>
          <p:cNvPr id="329" name="Google Shape;329;p19"/>
          <p:cNvSpPr/>
          <p:nvPr/>
        </p:nvSpPr>
        <p:spPr>
          <a:xfrm>
            <a:off x="5566751" y="3908358"/>
            <a:ext cx="5465180" cy="146370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and repeat. Practice pronouncing.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Listen and practice the sentences.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Broken telephone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0" name="Google Shape;330;p19"/>
          <p:cNvCxnSpPr>
            <a:stCxn id="324" idx="3"/>
            <a:endCxn id="325" idx="0"/>
          </p:cNvCxnSpPr>
          <p:nvPr/>
        </p:nvCxnSpPr>
        <p:spPr>
          <a:xfrm>
            <a:off x="2399488" y="1398272"/>
            <a:ext cx="9336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1" name="Google Shape;331;p19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162405"/>
            <a:ext cx="964452" cy="9164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9"/>
          <p:cNvCxnSpPr>
            <a:stCxn id="325" idx="1"/>
          </p:cNvCxnSpPr>
          <p:nvPr/>
        </p:nvCxnSpPr>
        <p:spPr>
          <a:xfrm flipH="1">
            <a:off x="1457745" y="2723829"/>
            <a:ext cx="900000" cy="1281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4" name="Google Shape;334;p19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FILMS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/>
          </a:p>
        </p:txBody>
      </p:sp>
      <p:grpSp>
        <p:nvGrpSpPr>
          <p:cNvPr id="103" name="Google Shape;103;p2"/>
          <p:cNvGrpSpPr/>
          <p:nvPr/>
        </p:nvGrpSpPr>
        <p:grpSpPr>
          <a:xfrm>
            <a:off x="630229" y="3194749"/>
            <a:ext cx="9904667" cy="2027800"/>
            <a:chOff x="0" y="1807416"/>
            <a:chExt cx="9904667" cy="2027800"/>
          </a:xfrm>
        </p:grpSpPr>
        <p:sp>
          <p:nvSpPr>
            <p:cNvPr id="104" name="Google Shape;104;p2"/>
            <p:cNvSpPr/>
            <p:nvPr/>
          </p:nvSpPr>
          <p:spPr>
            <a:xfrm>
              <a:off x="0" y="2019649"/>
              <a:ext cx="2476167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0" y="2019649"/>
              <a:ext cx="2476167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71100" rIns="199125" bIns="711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476166" y="1993661"/>
              <a:ext cx="495233" cy="606375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169493" y="1807416"/>
              <a:ext cx="6735174" cy="978865"/>
            </a:xfrm>
            <a:prstGeom prst="rect">
              <a:avLst/>
            </a:prstGeom>
            <a:solidFill>
              <a:srgbClr val="00B2A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3169493" y="1807416"/>
              <a:ext cx="6735174" cy="978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Char char="•"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Adjectives to describe films</a:t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0" y="3083949"/>
              <a:ext cx="2473748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0" y="3083949"/>
              <a:ext cx="2473748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71100" rIns="199125" bIns="711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Pronunciation</a:t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473748" y="3057961"/>
              <a:ext cx="494749" cy="606375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166398" y="2887082"/>
              <a:ext cx="6728596" cy="948134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3166398" y="2887082"/>
              <a:ext cx="6728596" cy="948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Char char="•"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/ɪə/ and /eə/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20" descr="Free photo School Education Teaching Students Classroom - Max Pixe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323" y="2714820"/>
            <a:ext cx="3771680" cy="3157686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0"/>
          <p:cNvSpPr/>
          <p:nvPr/>
        </p:nvSpPr>
        <p:spPr>
          <a:xfrm>
            <a:off x="5371170" y="2132643"/>
            <a:ext cx="6493727" cy="350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let students listen and notice the targeted sounds in individual words.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let students practice pronouncing the targeted sounds in sentences.</a:t>
            </a:r>
            <a:endParaRPr/>
          </a:p>
        </p:txBody>
      </p:sp>
      <p:sp>
        <p:nvSpPr>
          <p:cNvPr id="344" name="Google Shape;344;p20"/>
          <p:cNvSpPr/>
          <p:nvPr/>
        </p:nvSpPr>
        <p:spPr>
          <a:xfrm>
            <a:off x="1511004" y="1439884"/>
            <a:ext cx="331597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/ɪə/ </a:t>
            </a: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/eə/</a:t>
            </a:r>
            <a:endParaRPr sz="440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1"/>
          <p:cNvSpPr txBox="1"/>
          <p:nvPr/>
        </p:nvSpPr>
        <p:spPr>
          <a:xfrm>
            <a:off x="735495" y="1266130"/>
            <a:ext cx="1056387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repeat the following words. Pay attention to the underlined parts.</a:t>
            </a:r>
            <a:endParaRPr/>
          </a:p>
        </p:txBody>
      </p:sp>
      <p:sp>
        <p:nvSpPr>
          <p:cNvPr id="353" name="Google Shape;353;p21"/>
          <p:cNvSpPr txBox="1"/>
          <p:nvPr/>
        </p:nvSpPr>
        <p:spPr>
          <a:xfrm>
            <a:off x="735495" y="3974706"/>
            <a:ext cx="98880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recognize the sounds in the underlined parts?</a:t>
            </a:r>
            <a:endParaRPr/>
          </a:p>
        </p:txBody>
      </p:sp>
      <p:sp>
        <p:nvSpPr>
          <p:cNvPr id="354" name="Google Shape;354;p21"/>
          <p:cNvSpPr txBox="1"/>
          <p:nvPr/>
        </p:nvSpPr>
        <p:spPr>
          <a:xfrm>
            <a:off x="3489649" y="2632371"/>
            <a:ext cx="14089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lang="en-US" sz="4000" b="1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ai</a:t>
            </a:r>
            <a:r>
              <a:rPr lang="en-US" sz="40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355" name="Google Shape;355;p21"/>
          <p:cNvSpPr txBox="1"/>
          <p:nvPr/>
        </p:nvSpPr>
        <p:spPr>
          <a:xfrm>
            <a:off x="6999515" y="2590906"/>
            <a:ext cx="14089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4000" b="1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ere</a:t>
            </a:r>
            <a:endParaRPr/>
          </a:p>
        </p:txBody>
      </p:sp>
      <p:pic>
        <p:nvPicPr>
          <p:cNvPr id="356" name="Google Shape;356;p21" descr="Free Chair Cartoon Cliparts, Download Free Chair Cartoon Cliparts png  images, Free ClipArts on Clipart Libr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2577" y="2403061"/>
            <a:ext cx="1065146" cy="1472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1" descr="like thumbs up cartoon drawing hand gif animation | PNG Images PSD Free  Download - Pikbes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8472" y="1992876"/>
            <a:ext cx="1475623" cy="1475623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1"/>
          <p:cNvSpPr txBox="1"/>
          <p:nvPr/>
        </p:nvSpPr>
        <p:spPr>
          <a:xfrm>
            <a:off x="3489649" y="4650190"/>
            <a:ext cx="14089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lang="en-US" sz="4000" b="1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ai</a:t>
            </a:r>
            <a:r>
              <a:rPr lang="en-US" sz="40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359" name="Google Shape;359;p21"/>
          <p:cNvSpPr txBox="1"/>
          <p:nvPr/>
        </p:nvSpPr>
        <p:spPr>
          <a:xfrm>
            <a:off x="6999515" y="4650190"/>
            <a:ext cx="14089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4000" b="1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ere</a:t>
            </a:r>
            <a:endParaRPr/>
          </a:p>
        </p:txBody>
      </p:sp>
      <p:sp>
        <p:nvSpPr>
          <p:cNvPr id="360" name="Google Shape;360;p21"/>
          <p:cNvSpPr txBox="1"/>
          <p:nvPr/>
        </p:nvSpPr>
        <p:spPr>
          <a:xfrm>
            <a:off x="3757905" y="5510340"/>
            <a:ext cx="11406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/eə/</a:t>
            </a:r>
            <a:endParaRPr sz="3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1"/>
          <p:cNvSpPr txBox="1"/>
          <p:nvPr/>
        </p:nvSpPr>
        <p:spPr>
          <a:xfrm>
            <a:off x="7293430" y="5510339"/>
            <a:ext cx="12619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/ɪə/ </a:t>
            </a:r>
            <a:endParaRPr sz="3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/>
          </a:p>
        </p:txBody>
      </p:sp>
      <p:sp>
        <p:nvSpPr>
          <p:cNvPr id="369" name="Google Shape;369;p22"/>
          <p:cNvSpPr txBox="1"/>
          <p:nvPr/>
        </p:nvSpPr>
        <p:spPr>
          <a:xfrm>
            <a:off x="1158218" y="1254947"/>
            <a:ext cx="987556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repeat the words. Pay attention to the sounds </a:t>
            </a:r>
            <a:r>
              <a:rPr lang="en-US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/ɪə/ </a:t>
            </a: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/eə/</a:t>
            </a: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370" name="Google Shape;370;p22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2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72" name="Google Shape;372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6517" y="2475571"/>
            <a:ext cx="6796432" cy="4097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055">
            <a:hlinkClick r:id="" action="ppaction://media"/>
            <a:extLst>
              <a:ext uri="{FF2B5EF4-FFF2-40B4-BE49-F238E27FC236}">
                <a16:creationId xmlns:a16="http://schemas.microsoft.com/office/drawing/2014/main" id="{DFE66857-32D1-510E-4E81-F7ACB47CA9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9673" y="5500413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/>
          </a:p>
        </p:txBody>
      </p:sp>
      <p:sp>
        <p:nvSpPr>
          <p:cNvPr id="380" name="Google Shape;380;p23"/>
          <p:cNvSpPr txBox="1"/>
          <p:nvPr/>
        </p:nvSpPr>
        <p:spPr>
          <a:xfrm>
            <a:off x="1042458" y="1388217"/>
            <a:ext cx="10890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repeat, paying attention to the underlined words.</a:t>
            </a:r>
            <a:endParaRPr/>
          </a:p>
        </p:txBody>
      </p:sp>
      <p:sp>
        <p:nvSpPr>
          <p:cNvPr id="381" name="Google Shape;381;p23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3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sp>
        <p:nvSpPr>
          <p:cNvPr id="383" name="Google Shape;383;p23"/>
          <p:cNvSpPr/>
          <p:nvPr/>
        </p:nvSpPr>
        <p:spPr>
          <a:xfrm>
            <a:off x="413178" y="2548203"/>
            <a:ext cx="5943017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there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a cinema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near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here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There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’s a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chair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under the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stairs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Put your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earphones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near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here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don’t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care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about your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idea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Our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aeroplane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is up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there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in the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air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84" name="Google Shape;384;p23" descr="130+ Funny Telephone Game Phrase Ideas - Meebil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58764" y="3059228"/>
            <a:ext cx="5330446" cy="3274627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3"/>
          <p:cNvSpPr txBox="1"/>
          <p:nvPr/>
        </p:nvSpPr>
        <p:spPr>
          <a:xfrm>
            <a:off x="413178" y="1965252"/>
            <a:ext cx="518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Game: </a:t>
            </a: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Broken telephone</a:t>
            </a:r>
            <a:endParaRPr/>
          </a:p>
        </p:txBody>
      </p:sp>
      <p:sp>
        <p:nvSpPr>
          <p:cNvPr id="386" name="Google Shape;386;p23"/>
          <p:cNvSpPr/>
          <p:nvPr/>
        </p:nvSpPr>
        <p:spPr>
          <a:xfrm>
            <a:off x="7343092" y="2100612"/>
            <a:ext cx="331597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/ɪə/ </a:t>
            </a: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/eə/</a:t>
            </a:r>
            <a:endParaRPr sz="440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056">
            <a:hlinkClick r:id="" action="ppaction://media"/>
            <a:extLst>
              <a:ext uri="{FF2B5EF4-FFF2-40B4-BE49-F238E27FC236}">
                <a16:creationId xmlns:a16="http://schemas.microsoft.com/office/drawing/2014/main" id="{7D0E373A-5ACC-7EF2-2662-1E74E4F2EE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33653" y="627934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4"/>
          <p:cNvSpPr/>
          <p:nvPr/>
        </p:nvSpPr>
        <p:spPr>
          <a:xfrm>
            <a:off x="515721" y="1070735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4"/>
          <p:cNvSpPr/>
          <p:nvPr/>
        </p:nvSpPr>
        <p:spPr>
          <a:xfrm>
            <a:off x="2357745" y="239612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4"/>
          <p:cNvSpPr/>
          <p:nvPr/>
        </p:nvSpPr>
        <p:spPr>
          <a:xfrm>
            <a:off x="583327" y="404401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4"/>
          <p:cNvSpPr/>
          <p:nvPr/>
        </p:nvSpPr>
        <p:spPr>
          <a:xfrm>
            <a:off x="5558976" y="10827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Film posters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4"/>
          <p:cNvSpPr/>
          <p:nvPr/>
        </p:nvSpPr>
        <p:spPr>
          <a:xfrm>
            <a:off x="5569643" y="1996982"/>
            <a:ext cx="5456245" cy="179368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 and match the adjectives with the definitions.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following sentences, using the adjectives in 1.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Reporter – Film Critic.</a:t>
            </a:r>
            <a:endParaRPr/>
          </a:p>
        </p:txBody>
      </p:sp>
      <p:sp>
        <p:nvSpPr>
          <p:cNvPr id="398" name="Google Shape;398;p24"/>
          <p:cNvSpPr/>
          <p:nvPr/>
        </p:nvSpPr>
        <p:spPr>
          <a:xfrm>
            <a:off x="5566751" y="3908358"/>
            <a:ext cx="5465180" cy="146370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and repeat. Practice pronouncing.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Listen and practice the sentences.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Broken telephone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9" name="Google Shape;399;p24"/>
          <p:cNvCxnSpPr>
            <a:stCxn id="393" idx="3"/>
            <a:endCxn id="394" idx="0"/>
          </p:cNvCxnSpPr>
          <p:nvPr/>
        </p:nvCxnSpPr>
        <p:spPr>
          <a:xfrm>
            <a:off x="2399488" y="1398272"/>
            <a:ext cx="9336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00" name="Google Shape;400;p24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162405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4"/>
          <p:cNvSpPr/>
          <p:nvPr/>
        </p:nvSpPr>
        <p:spPr>
          <a:xfrm>
            <a:off x="2484414" y="5416018"/>
            <a:ext cx="1950733" cy="66230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3" name="Google Shape;403;p24"/>
          <p:cNvCxnSpPr>
            <a:stCxn id="394" idx="1"/>
          </p:cNvCxnSpPr>
          <p:nvPr/>
        </p:nvCxnSpPr>
        <p:spPr>
          <a:xfrm flipH="1">
            <a:off x="1457745" y="2723829"/>
            <a:ext cx="900000" cy="1281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04" name="Google Shape;404;p24"/>
          <p:cNvSpPr/>
          <p:nvPr/>
        </p:nvSpPr>
        <p:spPr>
          <a:xfrm>
            <a:off x="5558976" y="5498562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4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  <p:cxnSp>
        <p:nvCxnSpPr>
          <p:cNvPr id="406" name="Google Shape;406;p24"/>
          <p:cNvCxnSpPr>
            <a:stCxn id="395" idx="3"/>
          </p:cNvCxnSpPr>
          <p:nvPr/>
        </p:nvCxnSpPr>
        <p:spPr>
          <a:xfrm>
            <a:off x="2534060" y="4399121"/>
            <a:ext cx="9627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5"/>
          <p:cNvSpPr txBox="1"/>
          <p:nvPr/>
        </p:nvSpPr>
        <p:spPr>
          <a:xfrm>
            <a:off x="1239154" y="1290971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413" name="Google Shape;413;p2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415" name="Google Shape;41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" name="Google Shape;417;p25"/>
          <p:cNvGrpSpPr/>
          <p:nvPr/>
        </p:nvGrpSpPr>
        <p:grpSpPr>
          <a:xfrm>
            <a:off x="1121117" y="2534588"/>
            <a:ext cx="9904667" cy="2027800"/>
            <a:chOff x="0" y="1807416"/>
            <a:chExt cx="9904667" cy="2027800"/>
          </a:xfrm>
        </p:grpSpPr>
        <p:sp>
          <p:nvSpPr>
            <p:cNvPr id="418" name="Google Shape;418;p25"/>
            <p:cNvSpPr/>
            <p:nvPr/>
          </p:nvSpPr>
          <p:spPr>
            <a:xfrm>
              <a:off x="0" y="2019649"/>
              <a:ext cx="2476167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5"/>
            <p:cNvSpPr txBox="1"/>
            <p:nvPr/>
          </p:nvSpPr>
          <p:spPr>
            <a:xfrm>
              <a:off x="0" y="2019649"/>
              <a:ext cx="2476167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71100" rIns="199125" bIns="711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2476166" y="1993661"/>
              <a:ext cx="495233" cy="606375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3169493" y="1807416"/>
              <a:ext cx="6735174" cy="978865"/>
            </a:xfrm>
            <a:prstGeom prst="rect">
              <a:avLst/>
            </a:prstGeom>
            <a:solidFill>
              <a:srgbClr val="00B2A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5"/>
            <p:cNvSpPr txBox="1"/>
            <p:nvPr/>
          </p:nvSpPr>
          <p:spPr>
            <a:xfrm>
              <a:off x="3169493" y="1807416"/>
              <a:ext cx="6735174" cy="978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Char char="•"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Adjectives to describe films</a:t>
              </a:r>
              <a:endParaRPr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0" y="3083949"/>
              <a:ext cx="2473748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5"/>
            <p:cNvSpPr txBox="1"/>
            <p:nvPr/>
          </p:nvSpPr>
          <p:spPr>
            <a:xfrm>
              <a:off x="0" y="3083949"/>
              <a:ext cx="2473748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71100" rIns="199125" bIns="711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Pronunciation</a:t>
              </a:r>
              <a:endParaRPr/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2473748" y="3057961"/>
              <a:ext cx="494749" cy="606375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3166398" y="2887082"/>
              <a:ext cx="6728596" cy="948134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5"/>
            <p:cNvSpPr txBox="1"/>
            <p:nvPr/>
          </p:nvSpPr>
          <p:spPr>
            <a:xfrm>
              <a:off x="3166398" y="2887082"/>
              <a:ext cx="6728596" cy="948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Char char="•"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/ɪə/ and /eə/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6"/>
          <p:cNvSpPr txBox="1"/>
          <p:nvPr/>
        </p:nvSpPr>
        <p:spPr>
          <a:xfrm>
            <a:off x="1216851" y="1303519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434" name="Google Shape;434;p2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436" name="Google Shape;43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6"/>
          <p:cNvSpPr txBox="1"/>
          <p:nvPr/>
        </p:nvSpPr>
        <p:spPr>
          <a:xfrm>
            <a:off x="914505" y="2204004"/>
            <a:ext cx="8257893" cy="1951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some sentences to describe your favourite types of films. You can use the adjectives that you have learnt in this lesson.</a:t>
            </a:r>
            <a:endParaRPr/>
          </a:p>
        </p:txBody>
      </p:sp>
      <p:pic>
        <p:nvPicPr>
          <p:cNvPr id="439" name="Google Shape;43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0298" y="3841326"/>
            <a:ext cx="3904953" cy="2724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7"/>
          <p:cNvSpPr txBox="1"/>
          <p:nvPr/>
        </p:nvSpPr>
        <p:spPr>
          <a:xfrm>
            <a:off x="2875947" y="6085150"/>
            <a:ext cx="6553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8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800" b="1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Fanpage: facebook.com/sachmem.vn/</a:t>
            </a:r>
            <a:endParaRPr sz="1800" b="1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 txBox="1"/>
          <p:nvPr/>
        </p:nvSpPr>
        <p:spPr>
          <a:xfrm>
            <a:off x="680225" y="2058469"/>
            <a:ext cx="11173521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urier New"/>
              <a:buChar char="o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lexical items related to the topic “Films”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urier New"/>
              <a:buChar char="o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correctly pronounce words that contain the sounds: </a:t>
            </a:r>
            <a:r>
              <a:rPr lang="en-US" sz="3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/ɪə/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3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/eə/</a:t>
            </a:r>
            <a:endParaRPr sz="3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515721" y="1070735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2357745" y="239612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583327" y="404401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5558976" y="10827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Film posters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5569643" y="1996982"/>
            <a:ext cx="5456245" cy="179368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 and match the adjectives with the definitions.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following sentences, using the adjectives in 1.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Reporter – Film Critic.</a:t>
            </a:r>
            <a:endParaRPr/>
          </a:p>
        </p:txBody>
      </p:sp>
      <p:sp>
        <p:nvSpPr>
          <p:cNvPr id="133" name="Google Shape;133;p4"/>
          <p:cNvSpPr/>
          <p:nvPr/>
        </p:nvSpPr>
        <p:spPr>
          <a:xfrm>
            <a:off x="5566751" y="3908358"/>
            <a:ext cx="5465180" cy="146370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and repeat. Practice pronouncing.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Listen and practice the sentences.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Broken telephone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4"/>
          <p:cNvCxnSpPr>
            <a:stCxn id="128" idx="3"/>
            <a:endCxn id="129" idx="0"/>
          </p:cNvCxnSpPr>
          <p:nvPr/>
        </p:nvCxnSpPr>
        <p:spPr>
          <a:xfrm>
            <a:off x="2399488" y="1398272"/>
            <a:ext cx="9336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5" name="Google Shape;135;p4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162405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/>
          <p:nvPr/>
        </p:nvSpPr>
        <p:spPr>
          <a:xfrm>
            <a:off x="2484414" y="5416018"/>
            <a:ext cx="1950733" cy="66230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" name="Google Shape;138;p4"/>
          <p:cNvCxnSpPr>
            <a:stCxn id="129" idx="1"/>
          </p:cNvCxnSpPr>
          <p:nvPr/>
        </p:nvCxnSpPr>
        <p:spPr>
          <a:xfrm flipH="1">
            <a:off x="1469145" y="2723829"/>
            <a:ext cx="888600" cy="1282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9" name="Google Shape;139;p4"/>
          <p:cNvSpPr/>
          <p:nvPr/>
        </p:nvSpPr>
        <p:spPr>
          <a:xfrm>
            <a:off x="5558976" y="5498562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  <p:cxnSp>
        <p:nvCxnSpPr>
          <p:cNvPr id="141" name="Google Shape;141;p4"/>
          <p:cNvCxnSpPr>
            <a:stCxn id="130" idx="3"/>
          </p:cNvCxnSpPr>
          <p:nvPr/>
        </p:nvCxnSpPr>
        <p:spPr>
          <a:xfrm>
            <a:off x="2534060" y="4399121"/>
            <a:ext cx="9627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971990" y="1451193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Film posters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  <p:sp>
        <p:nvSpPr>
          <p:cNvPr id="152" name="Google Shape;152;p5"/>
          <p:cNvSpPr/>
          <p:nvPr/>
        </p:nvSpPr>
        <p:spPr>
          <a:xfrm>
            <a:off x="6130420" y="2692911"/>
            <a:ext cx="522372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review on types of films, recall students’ vocabulary on adjectives to describe film.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707" y="2469201"/>
            <a:ext cx="4918284" cy="368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6" descr="Action Movies - Watch New Action Movies Online | Best Hollywood Action  Movies 20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5234" y="1503293"/>
            <a:ext cx="2686525" cy="34467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2" name="Google Shape;162;p6" descr="JJJ Fan Awards: Favorite Comedy Movie of 2021 – Vote Here! | 2021 Just  Jared Jr Fan Awards, Just Jared Jr Fan Awards, Polls | Just Jared Jr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7338" y="1483176"/>
            <a:ext cx="2704930" cy="343987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3" name="Google Shape;163;p6" descr="30 Best Funny Kids Movies of All Time - Best Family Comedy Movie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2266" y="1479546"/>
            <a:ext cx="2559916" cy="344713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64" name="Google Shape;164;p6"/>
          <p:cNvSpPr txBox="1"/>
          <p:nvPr/>
        </p:nvSpPr>
        <p:spPr>
          <a:xfrm>
            <a:off x="942305" y="5061306"/>
            <a:ext cx="291499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cartoon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animation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animated film</a:t>
            </a:r>
            <a:endParaRPr/>
          </a:p>
        </p:txBody>
      </p:sp>
      <p:sp>
        <p:nvSpPr>
          <p:cNvPr id="165" name="Google Shape;165;p6"/>
          <p:cNvSpPr txBox="1"/>
          <p:nvPr/>
        </p:nvSpPr>
        <p:spPr>
          <a:xfrm>
            <a:off x="4746763" y="5322916"/>
            <a:ext cx="291499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action film</a:t>
            </a:r>
            <a:endParaRPr/>
          </a:p>
        </p:txBody>
      </p:sp>
      <p:sp>
        <p:nvSpPr>
          <p:cNvPr id="166" name="Google Shape;166;p6"/>
          <p:cNvSpPr txBox="1"/>
          <p:nvPr/>
        </p:nvSpPr>
        <p:spPr>
          <a:xfrm>
            <a:off x="8484726" y="5322916"/>
            <a:ext cx="291499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7" descr="10 Best Horror Movies of All Time - Best Horror Movi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2596" y="1805631"/>
            <a:ext cx="4349336" cy="243562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5" name="Google Shape;175;p7" descr="13 Best Westerns on Netflix - Cowboy Movies to Watch on Netflix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3285" y="1500908"/>
            <a:ext cx="2471246" cy="34911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76" name="Google Shape;176;p7"/>
          <p:cNvSpPr txBox="1"/>
          <p:nvPr/>
        </p:nvSpPr>
        <p:spPr>
          <a:xfrm>
            <a:off x="2019766" y="4563154"/>
            <a:ext cx="29149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horror film</a:t>
            </a:r>
            <a:endParaRPr/>
          </a:p>
        </p:txBody>
      </p:sp>
      <p:sp>
        <p:nvSpPr>
          <p:cNvPr id="177" name="Google Shape;177;p7"/>
          <p:cNvSpPr txBox="1"/>
          <p:nvPr/>
        </p:nvSpPr>
        <p:spPr>
          <a:xfrm>
            <a:off x="7581410" y="5315198"/>
            <a:ext cx="29149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western film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515721" y="1070735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2357745" y="239612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5558976" y="10827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Film posters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5569643" y="1996982"/>
            <a:ext cx="5456245" cy="179368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 and match the adjectives with the definitions.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following sentences, using the adjectives in 1.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Reporter – Film Critic.</a:t>
            </a:r>
            <a:endParaRPr/>
          </a:p>
        </p:txBody>
      </p:sp>
      <p:cxnSp>
        <p:nvCxnSpPr>
          <p:cNvPr id="188" name="Google Shape;188;p8"/>
          <p:cNvCxnSpPr>
            <a:stCxn id="184" idx="3"/>
            <a:endCxn id="185" idx="0"/>
          </p:cNvCxnSpPr>
          <p:nvPr/>
        </p:nvCxnSpPr>
        <p:spPr>
          <a:xfrm>
            <a:off x="2399488" y="1398272"/>
            <a:ext cx="9336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9" name="Google Shape;189;p8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162405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8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6293002" y="4005658"/>
            <a:ext cx="534928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introduce the new words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8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675" y="3876376"/>
            <a:ext cx="5793981" cy="2896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 txBox="1"/>
          <p:nvPr/>
        </p:nvSpPr>
        <p:spPr>
          <a:xfrm>
            <a:off x="401531" y="170165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violent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(adj)</a:t>
            </a:r>
            <a:endParaRPr/>
          </a:p>
        </p:txBody>
      </p:sp>
      <p:sp>
        <p:nvSpPr>
          <p:cNvPr id="200" name="Google Shape;200;p9"/>
          <p:cNvSpPr/>
          <p:nvPr/>
        </p:nvSpPr>
        <p:spPr>
          <a:xfrm>
            <a:off x="191256" y="3957145"/>
            <a:ext cx="59047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hung dữ; bạo lực, mãnh liệt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1611358" y="2987495"/>
            <a:ext cx="25138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/'vaiələnt/ 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id="204" name="Google Shape;204;p9" descr="Do Violent Movies Make Us Violent People? – Cultural Conversati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0108" y="1761711"/>
            <a:ext cx="4807143" cy="27262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1052</Words>
  <Application>Microsoft Office PowerPoint</Application>
  <PresentationFormat>Widescreen</PresentationFormat>
  <Paragraphs>204</Paragraphs>
  <Slides>27</Slides>
  <Notes>27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Noto Sans Symbols</vt:lpstr>
      <vt:lpstr>Courier New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ELITE</cp:lastModifiedBy>
  <cp:revision>1</cp:revision>
  <dcterms:created xsi:type="dcterms:W3CDTF">2020-12-09T02:04:09Z</dcterms:created>
  <dcterms:modified xsi:type="dcterms:W3CDTF">2024-01-19T07:03:53Z</dcterms:modified>
</cp:coreProperties>
</file>