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Open Sans" panose="020B0606030504020204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1" roundtripDataSignature="AMtx7mhwD4+DGZrDwWFCZm8oa4uGrvvVl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43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0" name="Google Shape;30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6" name="Google Shape;34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0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WHILE-LISTENING</a:t>
            </a:r>
            <a:endParaRPr/>
          </a:p>
        </p:txBody>
      </p:sp>
      <p:sp>
        <p:nvSpPr>
          <p:cNvPr id="213" name="Google Shape;213;p10"/>
          <p:cNvSpPr txBox="1"/>
          <p:nvPr/>
        </p:nvSpPr>
        <p:spPr>
          <a:xfrm>
            <a:off x="991658" y="1304440"/>
            <a:ext cx="1066186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to an interview between a reporter and two students. Circle the appropriate option (A, B, or C) to complete each sentence.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0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10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216" name="Google Shape;216;p10"/>
          <p:cNvSpPr txBox="1"/>
          <p:nvPr/>
        </p:nvSpPr>
        <p:spPr>
          <a:xfrm>
            <a:off x="710006" y="2307403"/>
            <a:ext cx="11338560" cy="3608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400" b="0" i="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Trang and Phong are talking about _____. </a:t>
            </a:r>
            <a:br>
              <a:rPr lang="en-US" sz="2400" b="0" i="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2400" b="0" i="0" dirty="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2400" b="0" i="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school subjects 		</a:t>
            </a:r>
            <a:r>
              <a:rPr lang="en-US" sz="2400" b="0" i="0" dirty="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en-US" sz="2400" b="0" i="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school timetables		</a:t>
            </a:r>
            <a:r>
              <a:rPr lang="en-US" sz="2400" b="0" i="0" dirty="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en-US" sz="2400" b="0" i="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outdoor activities</a:t>
            </a:r>
            <a:br>
              <a:rPr lang="en-US" sz="2400" b="0" i="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i="0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400" b="0" i="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They are members of _____ club(s).</a:t>
            </a:r>
            <a:br>
              <a:rPr lang="en-US" sz="2400" b="0" i="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2400" b="0" i="0" dirty="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2400" b="0" i="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one				</a:t>
            </a:r>
            <a:r>
              <a:rPr lang="en-US" sz="2400" b="0" i="0" dirty="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en-US" sz="2400" b="0" i="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two				</a:t>
            </a:r>
            <a:r>
              <a:rPr lang="en-US" sz="2400" b="0" i="0" dirty="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en-US" sz="2400" b="0" i="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three</a:t>
            </a:r>
            <a:br>
              <a:rPr lang="en-US" sz="2400" b="0" i="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i="0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400" b="0" i="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2400" b="0" i="1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Go Green Club </a:t>
            </a:r>
            <a:r>
              <a:rPr lang="en-US" sz="2400" b="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cleans streets on _____.</a:t>
            </a:r>
            <a:endParaRPr dirty="0"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2400" b="0" i="0" dirty="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2400" b="0" i="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Saturday afternoons	</a:t>
            </a:r>
            <a:r>
              <a:rPr lang="en-US" sz="2400" b="0" i="0" dirty="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en-US" sz="24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Saturday mornings	</a:t>
            </a:r>
            <a:r>
              <a:rPr lang="en-US" sz="2400" b="0" i="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2400" b="0" i="0" dirty="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en-US" sz="2400" b="0" i="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Sunday afternoons</a:t>
            </a:r>
            <a:br>
              <a:rPr lang="en-US" sz="2400" b="0" i="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i="0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2400" b="0" i="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They grow _____ in the school garden.</a:t>
            </a:r>
            <a:br>
              <a:rPr lang="en-US" sz="2400" b="0" i="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2400" b="0" i="0" dirty="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2400" b="0" i="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vegetables</a:t>
            </a:r>
            <a:r>
              <a:rPr lang="en-US" sz="24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-US" sz="2400" b="0" i="0" dirty="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en-US" sz="2400" b="0" i="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r>
              <a:rPr lang="en-US" sz="24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-US" sz="2400" b="0" i="0" dirty="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en-US" sz="2400" b="0" i="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trees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0"/>
          <p:cNvSpPr/>
          <p:nvPr/>
        </p:nvSpPr>
        <p:spPr>
          <a:xfrm>
            <a:off x="8849032" y="2846441"/>
            <a:ext cx="487362" cy="487363"/>
          </a:xfrm>
          <a:prstGeom prst="ellipse">
            <a:avLst/>
          </a:prstGeom>
          <a:noFill/>
          <a:ln w="28575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0"/>
          <p:cNvSpPr/>
          <p:nvPr/>
        </p:nvSpPr>
        <p:spPr>
          <a:xfrm>
            <a:off x="5303245" y="3716783"/>
            <a:ext cx="379200" cy="394800"/>
          </a:xfrm>
          <a:prstGeom prst="ellipse">
            <a:avLst/>
          </a:prstGeom>
          <a:noFill/>
          <a:ln w="28575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0"/>
          <p:cNvSpPr/>
          <p:nvPr/>
        </p:nvSpPr>
        <p:spPr>
          <a:xfrm>
            <a:off x="1647179" y="4613181"/>
            <a:ext cx="379200" cy="394800"/>
          </a:xfrm>
          <a:prstGeom prst="ellipse">
            <a:avLst/>
          </a:prstGeom>
          <a:noFill/>
          <a:ln w="28575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0"/>
          <p:cNvSpPr/>
          <p:nvPr/>
        </p:nvSpPr>
        <p:spPr>
          <a:xfrm>
            <a:off x="1647179" y="5452291"/>
            <a:ext cx="379200" cy="394800"/>
          </a:xfrm>
          <a:prstGeom prst="ellipse">
            <a:avLst/>
          </a:prstGeom>
          <a:noFill/>
          <a:ln w="28575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042">
            <a:hlinkClick r:id="" action="ppaction://media"/>
            <a:extLst>
              <a:ext uri="{FF2B5EF4-FFF2-40B4-BE49-F238E27FC236}">
                <a16:creationId xmlns:a16="http://schemas.microsoft.com/office/drawing/2014/main" id="{C1357EDC-36B1-A588-6EEB-6401AFCA55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27808" y="248000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1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1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WHILE-LISTENING</a:t>
            </a:r>
            <a:endParaRPr/>
          </a:p>
        </p:txBody>
      </p:sp>
      <p:sp>
        <p:nvSpPr>
          <p:cNvPr id="229" name="Google Shape;229;p11"/>
          <p:cNvSpPr txBox="1"/>
          <p:nvPr/>
        </p:nvSpPr>
        <p:spPr>
          <a:xfrm>
            <a:off x="989673" y="1367750"/>
            <a:ext cx="9964774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Listening to the interview again and answer the questions.</a:t>
            </a: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1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sp>
        <p:nvSpPr>
          <p:cNvPr id="232" name="Google Shape;232;p11"/>
          <p:cNvSpPr txBox="1"/>
          <p:nvPr/>
        </p:nvSpPr>
        <p:spPr>
          <a:xfrm>
            <a:off x="756756" y="2189229"/>
            <a:ext cx="10678487" cy="264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800" b="0" i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What do Trang’s club members encourage their classmates to do?</a:t>
            </a:r>
            <a:br>
              <a:rPr lang="en-US" sz="2800" b="0" i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br>
              <a:rPr lang="en-US" sz="2800" b="0" i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800" b="0" i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What does the reporter think about their activities?</a:t>
            </a:r>
            <a:br>
              <a:rPr lang="en-US" sz="2800" b="0" i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br>
              <a:rPr lang="en-US" sz="2800" b="0" i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800" b="0" i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When and where do Nam’s club members grow vegetables?</a:t>
            </a:r>
            <a:endParaRPr/>
          </a:p>
        </p:txBody>
      </p:sp>
      <p:sp>
        <p:nvSpPr>
          <p:cNvPr id="233" name="Google Shape;233;p11"/>
          <p:cNvSpPr/>
          <p:nvPr/>
        </p:nvSpPr>
        <p:spPr>
          <a:xfrm>
            <a:off x="1143013" y="2630798"/>
            <a:ext cx="9658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They encourage their classmates to recycle glass, cans and paper.</a:t>
            </a:r>
            <a:endParaRPr sz="2800" i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1"/>
          <p:cNvSpPr/>
          <p:nvPr/>
        </p:nvSpPr>
        <p:spPr>
          <a:xfrm>
            <a:off x="1143013" y="3724014"/>
            <a:ext cx="8784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The reporter thinks their activities protect the environment.</a:t>
            </a:r>
            <a:endParaRPr sz="2800" i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11"/>
          <p:cNvSpPr/>
          <p:nvPr/>
        </p:nvSpPr>
        <p:spPr>
          <a:xfrm>
            <a:off x="1143013" y="4746997"/>
            <a:ext cx="8253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They grow vegetables in the school garden after school.</a:t>
            </a:r>
            <a:endParaRPr sz="2800" i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043">
            <a:hlinkClick r:id="" action="ppaction://media"/>
            <a:extLst>
              <a:ext uri="{FF2B5EF4-FFF2-40B4-BE49-F238E27FC236}">
                <a16:creationId xmlns:a16="http://schemas.microsoft.com/office/drawing/2014/main" id="{6DB79FDC-209D-16CE-688B-7D3DA60C57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88987" y="552629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3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2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12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2"/>
          <p:cNvSpPr/>
          <p:nvPr/>
        </p:nvSpPr>
        <p:spPr>
          <a:xfrm>
            <a:off x="971990" y="1229521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2"/>
          <p:cNvSpPr/>
          <p:nvPr/>
        </p:nvSpPr>
        <p:spPr>
          <a:xfrm>
            <a:off x="3216202" y="2570775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2"/>
          <p:cNvSpPr/>
          <p:nvPr/>
        </p:nvSpPr>
        <p:spPr>
          <a:xfrm>
            <a:off x="905024" y="4335419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2"/>
          <p:cNvSpPr/>
          <p:nvPr/>
        </p:nvSpPr>
        <p:spPr>
          <a:xfrm>
            <a:off x="5588839" y="1202756"/>
            <a:ext cx="5893690" cy="597898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The hidden word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12"/>
          <p:cNvSpPr/>
          <p:nvPr/>
        </p:nvSpPr>
        <p:spPr>
          <a:xfrm>
            <a:off x="5588839" y="1913573"/>
            <a:ext cx="5893690" cy="1935938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Work in pairs. Look at the pictures and discuss the questions.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Listen to an interview between a reporter and two students. Circle the appropriate option (A, B, or C) to complete each sentence.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Listen again and answer the questions.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12"/>
          <p:cNvSpPr/>
          <p:nvPr/>
        </p:nvSpPr>
        <p:spPr>
          <a:xfrm>
            <a:off x="5608436" y="3951116"/>
            <a:ext cx="5893690" cy="1356276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Work in pairs. Ask and answer questions about your school’s outdoor activities.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Write a paragraph of about 70 words about an outdoor activity at your school. </a:t>
            </a:r>
            <a:endParaRPr/>
          </a:p>
        </p:txBody>
      </p:sp>
      <p:cxnSp>
        <p:nvCxnSpPr>
          <p:cNvPr id="249" name="Google Shape;249;p12"/>
          <p:cNvCxnSpPr>
            <a:stCxn id="243" idx="3"/>
            <a:endCxn id="244" idx="0"/>
          </p:cNvCxnSpPr>
          <p:nvPr/>
        </p:nvCxnSpPr>
        <p:spPr>
          <a:xfrm>
            <a:off x="2855757" y="1557058"/>
            <a:ext cx="1335900" cy="1013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0" name="Google Shape;250;p12"/>
          <p:cNvCxnSpPr>
            <a:stCxn id="244" idx="1"/>
            <a:endCxn id="245" idx="0"/>
          </p:cNvCxnSpPr>
          <p:nvPr/>
        </p:nvCxnSpPr>
        <p:spPr>
          <a:xfrm flipH="1">
            <a:off x="1880302" y="2898477"/>
            <a:ext cx="1335900" cy="1437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51" name="Google Shape;251;p12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Google Shape;25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2"/>
          <p:cNvSpPr txBox="1"/>
          <p:nvPr/>
        </p:nvSpPr>
        <p:spPr>
          <a:xfrm>
            <a:off x="4787235" y="518493"/>
            <a:ext cx="257312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6: SKILLS 2</a:t>
            </a:r>
            <a:endParaRPr/>
          </a:p>
        </p:txBody>
      </p:sp>
      <p:sp>
        <p:nvSpPr>
          <p:cNvPr id="254" name="Google Shape;254;p12"/>
          <p:cNvSpPr/>
          <p:nvPr/>
        </p:nvSpPr>
        <p:spPr>
          <a:xfrm>
            <a:off x="5580310" y="5307402"/>
            <a:ext cx="5827800" cy="14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Aims of the stage: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teach students how to write school’s outdoor activities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5" name="Google Shape;255;p12" descr="Quill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7070" y="5240222"/>
            <a:ext cx="1458898" cy="1458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3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PRE-WRITING</a:t>
            </a:r>
            <a:endParaRPr/>
          </a:p>
        </p:txBody>
      </p:sp>
      <p:sp>
        <p:nvSpPr>
          <p:cNvPr id="263" name="Google Shape;263;p13"/>
          <p:cNvSpPr txBox="1"/>
          <p:nvPr/>
        </p:nvSpPr>
        <p:spPr>
          <a:xfrm>
            <a:off x="1000387" y="1373128"/>
            <a:ext cx="1084474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in pairs. Ask and answer questions about your school’s outdoor activities.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13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3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sp>
        <p:nvSpPr>
          <p:cNvPr id="266" name="Google Shape;266;p13"/>
          <p:cNvSpPr txBox="1"/>
          <p:nvPr/>
        </p:nvSpPr>
        <p:spPr>
          <a:xfrm>
            <a:off x="1083513" y="2435580"/>
            <a:ext cx="10678487" cy="264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800" b="0" i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What outdoor activities do you take part in at school?</a:t>
            </a:r>
            <a:br>
              <a:rPr lang="en-US" sz="2800" b="0" i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br>
              <a:rPr lang="en-US" sz="2800" b="0" i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800" b="0" i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Which outdoor activity do you like the best?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br>
              <a:rPr lang="en-US" sz="2800" b="0" i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800" b="0" i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Why do you like doing it?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WHILE-WRITING</a:t>
            </a:r>
            <a:endParaRPr/>
          </a:p>
        </p:txBody>
      </p:sp>
      <p:sp>
        <p:nvSpPr>
          <p:cNvPr id="274" name="Google Shape;274;p14"/>
          <p:cNvSpPr txBox="1"/>
          <p:nvPr/>
        </p:nvSpPr>
        <p:spPr>
          <a:xfrm>
            <a:off x="989673" y="1313480"/>
            <a:ext cx="1023712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a paragraph of about 70 words about an outdoor activity at your school. You can use the information in Task 4.  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4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4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/>
          </a:p>
        </p:txBody>
      </p:sp>
      <p:pic>
        <p:nvPicPr>
          <p:cNvPr id="277" name="Google Shape;277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04878" y="2254686"/>
            <a:ext cx="5297722" cy="4037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5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5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5"/>
          <p:cNvSpPr/>
          <p:nvPr/>
        </p:nvSpPr>
        <p:spPr>
          <a:xfrm>
            <a:off x="971990" y="1229521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15"/>
          <p:cNvSpPr/>
          <p:nvPr/>
        </p:nvSpPr>
        <p:spPr>
          <a:xfrm>
            <a:off x="3216202" y="2570775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15"/>
          <p:cNvSpPr/>
          <p:nvPr/>
        </p:nvSpPr>
        <p:spPr>
          <a:xfrm>
            <a:off x="905024" y="4335419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5"/>
          <p:cNvSpPr/>
          <p:nvPr/>
        </p:nvSpPr>
        <p:spPr>
          <a:xfrm>
            <a:off x="3333112" y="5350473"/>
            <a:ext cx="1950732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POST-LISTENING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&amp; WRITING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15"/>
          <p:cNvSpPr/>
          <p:nvPr/>
        </p:nvSpPr>
        <p:spPr>
          <a:xfrm>
            <a:off x="5588839" y="1202756"/>
            <a:ext cx="5893690" cy="597898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The hidden word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15"/>
          <p:cNvSpPr/>
          <p:nvPr/>
        </p:nvSpPr>
        <p:spPr>
          <a:xfrm>
            <a:off x="5588839" y="1913573"/>
            <a:ext cx="5893690" cy="1935938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Work in pairs. Look at the pictures and discuss the questions.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Listen to an interview between a reporter and two students. Circle the appropriate option (A, B, or C) to complete each sentence.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Listen again and answer the questions.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15"/>
          <p:cNvSpPr/>
          <p:nvPr/>
        </p:nvSpPr>
        <p:spPr>
          <a:xfrm>
            <a:off x="5608436" y="3951116"/>
            <a:ext cx="5893690" cy="1356276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Work in pairs. Ask and answer questions about your school’s outdoor activities.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Write a paragraph of about 70 words about an outdoor activity at your school. </a:t>
            </a:r>
            <a:endParaRPr/>
          </a:p>
        </p:txBody>
      </p:sp>
      <p:cxnSp>
        <p:nvCxnSpPr>
          <p:cNvPr id="291" name="Google Shape;291;p15"/>
          <p:cNvCxnSpPr>
            <a:stCxn id="284" idx="3"/>
            <a:endCxn id="285" idx="0"/>
          </p:cNvCxnSpPr>
          <p:nvPr/>
        </p:nvCxnSpPr>
        <p:spPr>
          <a:xfrm>
            <a:off x="2855757" y="1557058"/>
            <a:ext cx="1335900" cy="1013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92" name="Google Shape;292;p15"/>
          <p:cNvCxnSpPr>
            <a:stCxn id="285" idx="1"/>
            <a:endCxn id="286" idx="0"/>
          </p:cNvCxnSpPr>
          <p:nvPr/>
        </p:nvCxnSpPr>
        <p:spPr>
          <a:xfrm flipH="1">
            <a:off x="1880302" y="2898477"/>
            <a:ext cx="1335900" cy="1437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93" name="Google Shape;293;p15"/>
          <p:cNvCxnSpPr>
            <a:stCxn id="286" idx="3"/>
            <a:endCxn id="287" idx="0"/>
          </p:cNvCxnSpPr>
          <p:nvPr/>
        </p:nvCxnSpPr>
        <p:spPr>
          <a:xfrm>
            <a:off x="2855757" y="4663121"/>
            <a:ext cx="1452600" cy="6873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94" name="Google Shape;294;p15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5" name="Google Shape;29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15"/>
          <p:cNvSpPr txBox="1"/>
          <p:nvPr/>
        </p:nvSpPr>
        <p:spPr>
          <a:xfrm>
            <a:off x="4787235" y="518493"/>
            <a:ext cx="257312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6: SKILLS 2</a:t>
            </a:r>
            <a:endParaRPr/>
          </a:p>
        </p:txBody>
      </p:sp>
      <p:sp>
        <p:nvSpPr>
          <p:cNvPr id="297" name="Google Shape;297;p15"/>
          <p:cNvSpPr/>
          <p:nvPr/>
        </p:nvSpPr>
        <p:spPr>
          <a:xfrm>
            <a:off x="5614177" y="5399478"/>
            <a:ext cx="5902219" cy="502897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6: Class gallery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16" descr="Carousel Brainstorm - YouTube"/>
          <p:cNvPicPr preferRelativeResize="0"/>
          <p:nvPr/>
        </p:nvPicPr>
        <p:blipFill rotWithShape="1">
          <a:blip r:embed="rId3">
            <a:alphaModFix/>
          </a:blip>
          <a:srcRect r="49629"/>
          <a:stretch/>
        </p:blipFill>
        <p:spPr>
          <a:xfrm>
            <a:off x="758633" y="1758182"/>
            <a:ext cx="4101235" cy="4579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6" descr="Carousel Brainstorm - YouTube"/>
          <p:cNvPicPr preferRelativeResize="0"/>
          <p:nvPr/>
        </p:nvPicPr>
        <p:blipFill rotWithShape="1">
          <a:blip r:embed="rId3">
            <a:alphaModFix/>
          </a:blip>
          <a:srcRect l="53506"/>
          <a:stretch/>
        </p:blipFill>
        <p:spPr>
          <a:xfrm>
            <a:off x="7693457" y="1758182"/>
            <a:ext cx="3955558" cy="478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16"/>
          <p:cNvSpPr txBox="1"/>
          <p:nvPr/>
        </p:nvSpPr>
        <p:spPr>
          <a:xfrm>
            <a:off x="4540447" y="1441928"/>
            <a:ext cx="347243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CLASS GALLERY 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16"/>
          <p:cNvSpPr txBox="1"/>
          <p:nvPr/>
        </p:nvSpPr>
        <p:spPr>
          <a:xfrm>
            <a:off x="3426737" y="2753889"/>
            <a:ext cx="5338526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can:</a:t>
            </a:r>
            <a:endParaRPr/>
          </a:p>
          <a:p>
            <a:pPr marL="457200" marR="0" lvl="0" indent="-4572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 and see others’ work</a:t>
            </a:r>
            <a:endParaRPr/>
          </a:p>
          <a:p>
            <a:pPr marL="457200" marR="0" lvl="0" indent="-4572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give comments to one another</a:t>
            </a:r>
            <a:endParaRPr/>
          </a:p>
        </p:txBody>
      </p:sp>
      <p:sp>
        <p:nvSpPr>
          <p:cNvPr id="308" name="Google Shape;308;p16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POST-LISTENING &amp; WRITING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7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17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17"/>
          <p:cNvSpPr/>
          <p:nvPr/>
        </p:nvSpPr>
        <p:spPr>
          <a:xfrm>
            <a:off x="971990" y="1229521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17"/>
          <p:cNvSpPr/>
          <p:nvPr/>
        </p:nvSpPr>
        <p:spPr>
          <a:xfrm>
            <a:off x="3216202" y="2570775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17"/>
          <p:cNvSpPr/>
          <p:nvPr/>
        </p:nvSpPr>
        <p:spPr>
          <a:xfrm>
            <a:off x="905024" y="4335419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17"/>
          <p:cNvSpPr/>
          <p:nvPr/>
        </p:nvSpPr>
        <p:spPr>
          <a:xfrm>
            <a:off x="3333112" y="5350473"/>
            <a:ext cx="1950732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POST-LISTENING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&amp; WRITING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17"/>
          <p:cNvSpPr/>
          <p:nvPr/>
        </p:nvSpPr>
        <p:spPr>
          <a:xfrm>
            <a:off x="5588839" y="1202756"/>
            <a:ext cx="5893690" cy="597898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The hidden word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17"/>
          <p:cNvSpPr/>
          <p:nvPr/>
        </p:nvSpPr>
        <p:spPr>
          <a:xfrm>
            <a:off x="5588839" y="1913573"/>
            <a:ext cx="5893690" cy="1935938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Work in pairs. Look at the pictures and discuss the questions.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Listen to an interview between a reporter and two students. Circle the appropriate option (A, B, or C) to complete each sentence.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Listen again and answer the questions.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17"/>
          <p:cNvSpPr/>
          <p:nvPr/>
        </p:nvSpPr>
        <p:spPr>
          <a:xfrm>
            <a:off x="5608436" y="3951116"/>
            <a:ext cx="5893690" cy="1356276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Work in pairs. Ask and answer questions about your school’s outdoor activities.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Write a paragraph of about 70 words about an outdoor activity at your school. </a:t>
            </a:r>
            <a:endParaRPr/>
          </a:p>
        </p:txBody>
      </p:sp>
      <p:cxnSp>
        <p:nvCxnSpPr>
          <p:cNvPr id="322" name="Google Shape;322;p17"/>
          <p:cNvCxnSpPr>
            <a:stCxn id="315" idx="3"/>
            <a:endCxn id="316" idx="0"/>
          </p:cNvCxnSpPr>
          <p:nvPr/>
        </p:nvCxnSpPr>
        <p:spPr>
          <a:xfrm>
            <a:off x="2855757" y="1557058"/>
            <a:ext cx="1335900" cy="1013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23" name="Google Shape;323;p17"/>
          <p:cNvCxnSpPr>
            <a:stCxn id="316" idx="1"/>
            <a:endCxn id="317" idx="0"/>
          </p:cNvCxnSpPr>
          <p:nvPr/>
        </p:nvCxnSpPr>
        <p:spPr>
          <a:xfrm flipH="1">
            <a:off x="1880302" y="2898477"/>
            <a:ext cx="1335900" cy="1437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24" name="Google Shape;324;p17"/>
          <p:cNvCxnSpPr>
            <a:stCxn id="317" idx="3"/>
            <a:endCxn id="318" idx="0"/>
          </p:cNvCxnSpPr>
          <p:nvPr/>
        </p:nvCxnSpPr>
        <p:spPr>
          <a:xfrm>
            <a:off x="2855757" y="4663121"/>
            <a:ext cx="1452600" cy="6873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25" name="Google Shape;325;p17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6" name="Google Shape;32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17"/>
          <p:cNvSpPr txBox="1"/>
          <p:nvPr/>
        </p:nvSpPr>
        <p:spPr>
          <a:xfrm>
            <a:off x="4787235" y="518493"/>
            <a:ext cx="257312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6: SKILLS 2</a:t>
            </a:r>
            <a:endParaRPr/>
          </a:p>
        </p:txBody>
      </p:sp>
      <p:sp>
        <p:nvSpPr>
          <p:cNvPr id="328" name="Google Shape;328;p17"/>
          <p:cNvSpPr/>
          <p:nvPr/>
        </p:nvSpPr>
        <p:spPr>
          <a:xfrm>
            <a:off x="938506" y="6032532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9" name="Google Shape;329;p17"/>
          <p:cNvCxnSpPr>
            <a:stCxn id="318" idx="1"/>
            <a:endCxn id="328" idx="0"/>
          </p:cNvCxnSpPr>
          <p:nvPr/>
        </p:nvCxnSpPr>
        <p:spPr>
          <a:xfrm flipH="1">
            <a:off x="1913812" y="5662215"/>
            <a:ext cx="1419300" cy="3702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30" name="Google Shape;330;p17"/>
          <p:cNvSpPr/>
          <p:nvPr/>
        </p:nvSpPr>
        <p:spPr>
          <a:xfrm>
            <a:off x="5616923" y="5991684"/>
            <a:ext cx="5899473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17"/>
          <p:cNvSpPr/>
          <p:nvPr/>
        </p:nvSpPr>
        <p:spPr>
          <a:xfrm>
            <a:off x="5614177" y="5399478"/>
            <a:ext cx="5902219" cy="502897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6: Class gallery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8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WRAP-UP</a:t>
            </a:r>
            <a:endParaRPr/>
          </a:p>
        </p:txBody>
      </p:sp>
      <p:sp>
        <p:nvSpPr>
          <p:cNvPr id="338" name="Google Shape;338;p18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18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  <p:pic>
        <p:nvPicPr>
          <p:cNvPr id="340" name="Google Shape;34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18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18"/>
          <p:cNvSpPr txBox="1"/>
          <p:nvPr/>
        </p:nvSpPr>
        <p:spPr>
          <a:xfrm>
            <a:off x="4369829" y="2356057"/>
            <a:ext cx="7595430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this lesson, we have learnt to:</a:t>
            </a:r>
            <a:endParaRPr/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for general and special information about school activities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a short paragraph about outdoor activities at one’s school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3" name="Google Shape;343;p18" descr="Presentation with checklist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8983" y="2365879"/>
            <a:ext cx="3315990" cy="3315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9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/>
          </a:p>
        </p:txBody>
      </p:sp>
      <p:sp>
        <p:nvSpPr>
          <p:cNvPr id="350" name="Google Shape;350;p19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19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pic>
        <p:nvPicPr>
          <p:cNvPr id="352" name="Google Shape;35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19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19"/>
          <p:cNvSpPr txBox="1"/>
          <p:nvPr/>
        </p:nvSpPr>
        <p:spPr>
          <a:xfrm>
            <a:off x="1451955" y="2272146"/>
            <a:ext cx="8872451" cy="671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Prepare for the next lesson: </a:t>
            </a:r>
            <a:r>
              <a:rPr lang="en-US" sz="28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Looking back &amp; Project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0778" y="1303957"/>
            <a:ext cx="1344559" cy="1277694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6: SKILLS 2</a:t>
            </a:r>
            <a:endParaRPr/>
          </a:p>
        </p:txBody>
      </p:sp>
      <p:pic>
        <p:nvPicPr>
          <p:cNvPr id="96" name="Google Shape;9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12192000" cy="1303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68547" y="172218"/>
            <a:ext cx="855823" cy="84880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"/>
          <p:cNvSpPr txBox="1"/>
          <p:nvPr/>
        </p:nvSpPr>
        <p:spPr>
          <a:xfrm>
            <a:off x="780915" y="237708"/>
            <a:ext cx="138763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/>
          </a:p>
        </p:txBody>
      </p:sp>
      <p:sp>
        <p:nvSpPr>
          <p:cNvPr id="99" name="Google Shape;99;p2"/>
          <p:cNvSpPr txBox="1"/>
          <p:nvPr/>
        </p:nvSpPr>
        <p:spPr>
          <a:xfrm>
            <a:off x="3327149" y="229764"/>
            <a:ext cx="730698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 VISIT TO A SCHOOL</a:t>
            </a:r>
            <a:endParaRPr/>
          </a:p>
        </p:txBody>
      </p:sp>
      <p:sp>
        <p:nvSpPr>
          <p:cNvPr id="100" name="Google Shape;100;p2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/>
          </a:p>
        </p:txBody>
      </p:sp>
      <p:pic>
        <p:nvPicPr>
          <p:cNvPr id="101" name="Google Shape;10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58619" y="2947958"/>
            <a:ext cx="6096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20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Website: </a:t>
            </a:r>
            <a:r>
              <a:rPr lang="en-US" sz="1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sachmem.vn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Fanpage: </a:t>
            </a:r>
            <a:r>
              <a:rPr lang="en-US" sz="1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facebook.com/sachmem.vn/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3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OBJECTIVES</a:t>
            </a:r>
            <a:endParaRPr/>
          </a:p>
        </p:txBody>
      </p:sp>
      <p:pic>
        <p:nvPicPr>
          <p:cNvPr id="108" name="Google Shape;10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2320" y="144696"/>
            <a:ext cx="1515332" cy="1583743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3"/>
          <p:cNvSpPr txBox="1"/>
          <p:nvPr/>
        </p:nvSpPr>
        <p:spPr>
          <a:xfrm>
            <a:off x="1075765" y="2264607"/>
            <a:ext cx="10517719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the end of the lesson, students will be able to:</a:t>
            </a:r>
            <a:endParaRPr/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for general and special information about school activities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a short paragraph about outdoor activities at one’s school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4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4"/>
          <p:cNvSpPr/>
          <p:nvPr/>
        </p:nvSpPr>
        <p:spPr>
          <a:xfrm>
            <a:off x="971990" y="1229521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4"/>
          <p:cNvSpPr/>
          <p:nvPr/>
        </p:nvSpPr>
        <p:spPr>
          <a:xfrm>
            <a:off x="3216202" y="2570775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905024" y="4335419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3333112" y="5350473"/>
            <a:ext cx="1950732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POST-LISTENING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&amp; WRITING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5588839" y="1202756"/>
            <a:ext cx="5893690" cy="597898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The hidden word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5588839" y="1913573"/>
            <a:ext cx="5893690" cy="1935938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Work in pairs. Look at the pictures and discuss the questions.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Listen to an interview between a reporter and two students. Circle the appropriate option (A, B, or C) to complete each sentence.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Listen again and answer the questions.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5608436" y="3951116"/>
            <a:ext cx="5893690" cy="1356276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Work in pairs. Ask and answer questions about your school’s outdoor activities.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Write a paragraph of about 70 words about an outdoor activity at your school. </a:t>
            </a:r>
            <a:endParaRPr/>
          </a:p>
        </p:txBody>
      </p:sp>
      <p:cxnSp>
        <p:nvCxnSpPr>
          <p:cNvPr id="123" name="Google Shape;123;p4"/>
          <p:cNvCxnSpPr>
            <a:stCxn id="116" idx="3"/>
            <a:endCxn id="117" idx="0"/>
          </p:cNvCxnSpPr>
          <p:nvPr/>
        </p:nvCxnSpPr>
        <p:spPr>
          <a:xfrm>
            <a:off x="2855757" y="1557058"/>
            <a:ext cx="1335900" cy="1013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4" name="Google Shape;124;p4"/>
          <p:cNvCxnSpPr>
            <a:stCxn id="117" idx="1"/>
            <a:endCxn id="118" idx="0"/>
          </p:cNvCxnSpPr>
          <p:nvPr/>
        </p:nvCxnSpPr>
        <p:spPr>
          <a:xfrm flipH="1">
            <a:off x="1880302" y="2898477"/>
            <a:ext cx="1335900" cy="1437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5" name="Google Shape;125;p4"/>
          <p:cNvCxnSpPr>
            <a:stCxn id="118" idx="3"/>
            <a:endCxn id="119" idx="0"/>
          </p:cNvCxnSpPr>
          <p:nvPr/>
        </p:nvCxnSpPr>
        <p:spPr>
          <a:xfrm>
            <a:off x="2855757" y="4663121"/>
            <a:ext cx="1452600" cy="6873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26" name="Google Shape;126;p4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4"/>
          <p:cNvSpPr txBox="1"/>
          <p:nvPr/>
        </p:nvSpPr>
        <p:spPr>
          <a:xfrm>
            <a:off x="4787235" y="518493"/>
            <a:ext cx="257312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6: SKILLS 2</a:t>
            </a:r>
            <a:endParaRPr/>
          </a:p>
        </p:txBody>
      </p:sp>
      <p:sp>
        <p:nvSpPr>
          <p:cNvPr id="129" name="Google Shape;129;p4"/>
          <p:cNvSpPr/>
          <p:nvPr/>
        </p:nvSpPr>
        <p:spPr>
          <a:xfrm>
            <a:off x="938506" y="6032532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0" name="Google Shape;130;p4"/>
          <p:cNvCxnSpPr>
            <a:stCxn id="119" idx="1"/>
            <a:endCxn id="129" idx="0"/>
          </p:cNvCxnSpPr>
          <p:nvPr/>
        </p:nvCxnSpPr>
        <p:spPr>
          <a:xfrm flipH="1">
            <a:off x="1913812" y="5662215"/>
            <a:ext cx="1419300" cy="3702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1" name="Google Shape;131;p4"/>
          <p:cNvSpPr/>
          <p:nvPr/>
        </p:nvSpPr>
        <p:spPr>
          <a:xfrm>
            <a:off x="5616923" y="5991684"/>
            <a:ext cx="5899473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5614177" y="5399478"/>
            <a:ext cx="5902219" cy="502897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6: Class gallery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5"/>
          <p:cNvSpPr/>
          <p:nvPr/>
        </p:nvSpPr>
        <p:spPr>
          <a:xfrm>
            <a:off x="971990" y="1229521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5"/>
          <p:cNvSpPr/>
          <p:nvPr/>
        </p:nvSpPr>
        <p:spPr>
          <a:xfrm>
            <a:off x="5588839" y="1202756"/>
            <a:ext cx="5893690" cy="597898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The hidden word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5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5"/>
          <p:cNvSpPr txBox="1"/>
          <p:nvPr/>
        </p:nvSpPr>
        <p:spPr>
          <a:xfrm>
            <a:off x="4787235" y="518493"/>
            <a:ext cx="257312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6: SKILLS 2</a:t>
            </a:r>
            <a:endParaRPr/>
          </a:p>
        </p:txBody>
      </p:sp>
      <p:sp>
        <p:nvSpPr>
          <p:cNvPr id="143" name="Google Shape;143;p5"/>
          <p:cNvSpPr/>
          <p:nvPr/>
        </p:nvSpPr>
        <p:spPr>
          <a:xfrm>
            <a:off x="5654689" y="2601400"/>
            <a:ext cx="5827840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Aims of the stage: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waken up students’ interest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3873" y="2541420"/>
            <a:ext cx="3619696" cy="2407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"/>
          <p:cNvSpPr/>
          <p:nvPr/>
        </p:nvSpPr>
        <p:spPr>
          <a:xfrm>
            <a:off x="339481" y="5525100"/>
            <a:ext cx="904433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5. The school year usually begins  _ _  September 5</a:t>
            </a:r>
            <a:r>
              <a:rPr lang="en-US" sz="2400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every year.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6"/>
          <p:cNvSpPr/>
          <p:nvPr/>
        </p:nvSpPr>
        <p:spPr>
          <a:xfrm>
            <a:off x="339481" y="4692532"/>
            <a:ext cx="657744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 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Quoc Hoc – Hue was  _ _ _ _ _ _ _  in 1896.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6"/>
          <p:cNvSpPr/>
          <p:nvPr/>
        </p:nvSpPr>
        <p:spPr>
          <a:xfrm>
            <a:off x="339481" y="3945464"/>
            <a:ext cx="767549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My and Phong are members of “Go Green  _ _ _ _ .”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Google Shape;15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6"/>
          <p:cNvSpPr/>
          <p:nvPr/>
        </p:nvSpPr>
        <p:spPr>
          <a:xfrm>
            <a:off x="339481" y="1264577"/>
            <a:ext cx="228780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What is this?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6"/>
          <p:cNvSpPr/>
          <p:nvPr/>
        </p:nvSpPr>
        <p:spPr>
          <a:xfrm>
            <a:off x="336339" y="1954386"/>
            <a:ext cx="288405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PLAYG</a:t>
            </a:r>
            <a:r>
              <a:rPr lang="en-US" sz="3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RO</a:t>
            </a:r>
            <a:r>
              <a:rPr lang="en-US" sz="3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</a:t>
            </a:r>
            <a:endParaRPr sz="3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6"/>
          <p:cNvSpPr/>
          <p:nvPr/>
        </p:nvSpPr>
        <p:spPr>
          <a:xfrm>
            <a:off x="3442446" y="1285544"/>
            <a:ext cx="23491865" cy="45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6" descr="School Zone - Commercial Playground Bundle - All People Can Pla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36051" y="1237584"/>
            <a:ext cx="4535010" cy="254159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6"/>
          <p:cNvSpPr/>
          <p:nvPr/>
        </p:nvSpPr>
        <p:spPr>
          <a:xfrm>
            <a:off x="310939" y="2027564"/>
            <a:ext cx="2880917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 _ _ _ _ _ _ _ _ _</a:t>
            </a:r>
            <a:endParaRPr sz="2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6"/>
          <p:cNvSpPr/>
          <p:nvPr/>
        </p:nvSpPr>
        <p:spPr>
          <a:xfrm>
            <a:off x="2374313" y="3087041"/>
            <a:ext cx="197842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SUBJEC</a:t>
            </a:r>
            <a:r>
              <a:rPr lang="en-US" sz="3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endParaRPr sz="3000" b="1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6"/>
          <p:cNvSpPr/>
          <p:nvPr/>
        </p:nvSpPr>
        <p:spPr>
          <a:xfrm>
            <a:off x="339481" y="3163241"/>
            <a:ext cx="53142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My favourite _ _ _ _ _ _ _ is Maths.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6"/>
          <p:cNvSpPr/>
          <p:nvPr/>
        </p:nvSpPr>
        <p:spPr>
          <a:xfrm>
            <a:off x="6471051" y="3873897"/>
            <a:ext cx="125226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</a:t>
            </a:r>
            <a:r>
              <a:rPr lang="en-US" sz="3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U</a:t>
            </a:r>
            <a:r>
              <a:rPr lang="en-US" sz="3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3000" b="1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6"/>
          <p:cNvSpPr/>
          <p:nvPr/>
        </p:nvSpPr>
        <p:spPr>
          <a:xfrm>
            <a:off x="3654854" y="4606431"/>
            <a:ext cx="208582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-US" sz="3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3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</a:t>
            </a:r>
            <a:r>
              <a:rPr lang="en-US" sz="3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3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</a:t>
            </a:r>
            <a:endParaRPr sz="3000" b="1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6"/>
          <p:cNvSpPr/>
          <p:nvPr/>
        </p:nvSpPr>
        <p:spPr>
          <a:xfrm>
            <a:off x="4930109" y="5453533"/>
            <a:ext cx="76174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3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sz="3000" b="1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5" name="Google Shape;165;p6"/>
          <p:cNvCxnSpPr>
            <a:stCxn id="155" idx="3"/>
          </p:cNvCxnSpPr>
          <p:nvPr/>
        </p:nvCxnSpPr>
        <p:spPr>
          <a:xfrm>
            <a:off x="2627287" y="1495410"/>
            <a:ext cx="3113400" cy="638100"/>
          </a:xfrm>
          <a:prstGeom prst="straightConnector1">
            <a:avLst/>
          </a:prstGeom>
          <a:noFill/>
          <a:ln w="57150" cap="flat" cmpd="sng">
            <a:solidFill>
              <a:srgbClr val="00A9A5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7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7"/>
          <p:cNvSpPr/>
          <p:nvPr/>
        </p:nvSpPr>
        <p:spPr>
          <a:xfrm>
            <a:off x="663572" y="1627699"/>
            <a:ext cx="35974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hidden word: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7"/>
          <p:cNvSpPr/>
          <p:nvPr/>
        </p:nvSpPr>
        <p:spPr>
          <a:xfrm>
            <a:off x="4344388" y="3918608"/>
            <a:ext cx="303801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 _ _ _ _ _ _</a:t>
            </a: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7"/>
          <p:cNvSpPr/>
          <p:nvPr/>
        </p:nvSpPr>
        <p:spPr>
          <a:xfrm>
            <a:off x="4302710" y="1634977"/>
            <a:ext cx="254428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ROTUODO</a:t>
            </a:r>
            <a:endParaRPr sz="3600" b="1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7"/>
          <p:cNvSpPr/>
          <p:nvPr/>
        </p:nvSpPr>
        <p:spPr>
          <a:xfrm>
            <a:off x="4302710" y="3857052"/>
            <a:ext cx="3068469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B2A5"/>
                </a:solidFill>
                <a:latin typeface="Arial"/>
                <a:ea typeface="Arial"/>
                <a:cs typeface="Arial"/>
                <a:sym typeface="Arial"/>
              </a:rPr>
              <a:t>OUTDOOR</a:t>
            </a:r>
            <a:endParaRPr sz="4400" b="1">
              <a:solidFill>
                <a:srgbClr val="00B2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7" name="Google Shape;177;p7"/>
          <p:cNvCxnSpPr/>
          <p:nvPr/>
        </p:nvCxnSpPr>
        <p:spPr>
          <a:xfrm>
            <a:off x="5574853" y="2494862"/>
            <a:ext cx="0" cy="1173092"/>
          </a:xfrm>
          <a:prstGeom prst="straightConnector1">
            <a:avLst/>
          </a:prstGeom>
          <a:noFill/>
          <a:ln w="76200" cap="flat" cmpd="sng">
            <a:solidFill>
              <a:srgbClr val="00A9A5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8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8"/>
          <p:cNvSpPr/>
          <p:nvPr/>
        </p:nvSpPr>
        <p:spPr>
          <a:xfrm>
            <a:off x="971990" y="1229521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8"/>
          <p:cNvSpPr/>
          <p:nvPr/>
        </p:nvSpPr>
        <p:spPr>
          <a:xfrm>
            <a:off x="3216202" y="2570775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8"/>
          <p:cNvSpPr/>
          <p:nvPr/>
        </p:nvSpPr>
        <p:spPr>
          <a:xfrm>
            <a:off x="5588839" y="1202756"/>
            <a:ext cx="5893690" cy="597898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The hidden word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8"/>
          <p:cNvSpPr/>
          <p:nvPr/>
        </p:nvSpPr>
        <p:spPr>
          <a:xfrm>
            <a:off x="5588839" y="1913573"/>
            <a:ext cx="5893690" cy="1935938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Work in pairs. Look at the pictures and discuss the questions.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Listen to an interview between a reporter and two students. Circle the appropriate option (A, B, or C) to complete each sentence.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Listen again and answer the questions.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7" name="Google Shape;187;p8"/>
          <p:cNvCxnSpPr>
            <a:stCxn id="183" idx="3"/>
            <a:endCxn id="184" idx="0"/>
          </p:cNvCxnSpPr>
          <p:nvPr/>
        </p:nvCxnSpPr>
        <p:spPr>
          <a:xfrm>
            <a:off x="2855757" y="1557058"/>
            <a:ext cx="1335900" cy="1013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88" name="Google Shape;188;p8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8"/>
          <p:cNvSpPr txBox="1"/>
          <p:nvPr/>
        </p:nvSpPr>
        <p:spPr>
          <a:xfrm>
            <a:off x="4787235" y="518493"/>
            <a:ext cx="257312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6: SKILLS 2</a:t>
            </a:r>
            <a:endParaRPr/>
          </a:p>
        </p:txBody>
      </p:sp>
      <p:sp>
        <p:nvSpPr>
          <p:cNvPr id="191" name="Google Shape;191;p8"/>
          <p:cNvSpPr/>
          <p:nvPr/>
        </p:nvSpPr>
        <p:spPr>
          <a:xfrm>
            <a:off x="5470113" y="4442811"/>
            <a:ext cx="582784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Aims of the stage: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help students develop listening skills for general and specific information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p8" descr="Headphones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63497" y="4148489"/>
            <a:ext cx="1771650" cy="177165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9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PRE-LISTENING</a:t>
            </a:r>
            <a:endParaRPr/>
          </a:p>
        </p:txBody>
      </p:sp>
      <p:sp>
        <p:nvSpPr>
          <p:cNvPr id="200" name="Google Shape;200;p9"/>
          <p:cNvSpPr txBox="1"/>
          <p:nvPr/>
        </p:nvSpPr>
        <p:spPr>
          <a:xfrm>
            <a:off x="1042458" y="1398528"/>
            <a:ext cx="996477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 in pairs. Look at the pictures and discuss the questions.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9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9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  <p:sp>
        <p:nvSpPr>
          <p:cNvPr id="203" name="Google Shape;203;p9"/>
          <p:cNvSpPr/>
          <p:nvPr/>
        </p:nvSpPr>
        <p:spPr>
          <a:xfrm>
            <a:off x="403750" y="2178800"/>
            <a:ext cx="7089300" cy="1250100"/>
          </a:xfrm>
          <a:prstGeom prst="wedgeRoundRectCallout">
            <a:avLst>
              <a:gd name="adj1" fmla="val -45155"/>
              <a:gd name="adj2" fmla="val 70346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just" rtl="0">
              <a:spcBef>
                <a:spcPts val="0"/>
              </a:spcBef>
              <a:spcAft>
                <a:spcPts val="0"/>
              </a:spcAft>
              <a:buClr>
                <a:srgbClr val="242021"/>
              </a:buClr>
              <a:buSzPts val="2400"/>
              <a:buFont typeface="Calibri"/>
              <a:buAutoNum type="arabicPeriod"/>
            </a:pPr>
            <a:r>
              <a:rPr lang="en-US" sz="2400" b="0" i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What outdoor activities do they take part in?</a:t>
            </a:r>
            <a:endParaRPr/>
          </a:p>
          <a:p>
            <a:pPr marL="514350" marR="0" lvl="0" indent="-3619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>
              <a:solidFill>
                <a:srgbClr val="24202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just" rtl="0">
              <a:spcBef>
                <a:spcPts val="0"/>
              </a:spcBef>
              <a:spcAft>
                <a:spcPts val="0"/>
              </a:spcAft>
              <a:buClr>
                <a:srgbClr val="242021"/>
              </a:buClr>
              <a:buSzPts val="2400"/>
              <a:buFont typeface="Calibri"/>
              <a:buAutoNum type="arabicPeriod"/>
            </a:pPr>
            <a:r>
              <a:rPr lang="en-US" sz="240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Why do they do these activities?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4" name="Google Shape;204;p9" descr="Conversation - Free people icon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11585" y="1962833"/>
            <a:ext cx="2210027" cy="2210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2150" y="3608700"/>
            <a:ext cx="6972676" cy="318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1140</Words>
  <Application>Microsoft Office PowerPoint</Application>
  <PresentationFormat>Widescreen</PresentationFormat>
  <Paragraphs>149</Paragraphs>
  <Slides>20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Noto Sans Symbols</vt:lpstr>
      <vt:lpstr>Calibri</vt:lpstr>
      <vt:lpstr>Arial</vt:lpstr>
      <vt:lpstr>Open Sans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ELITE</cp:lastModifiedBy>
  <cp:revision>3</cp:revision>
  <dcterms:created xsi:type="dcterms:W3CDTF">2020-12-09T02:04:09Z</dcterms:created>
  <dcterms:modified xsi:type="dcterms:W3CDTF">2024-01-04T01:19:00Z</dcterms:modified>
</cp:coreProperties>
</file>