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5" r:id="rId3"/>
    <p:sldId id="258" r:id="rId4"/>
    <p:sldId id="281" r:id="rId5"/>
    <p:sldId id="260" r:id="rId6"/>
    <p:sldId id="261" r:id="rId7"/>
    <p:sldId id="28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71" r:id="rId19"/>
    <p:sldId id="272" r:id="rId20"/>
    <p:sldId id="284" r:id="rId21"/>
    <p:sldId id="276" r:id="rId22"/>
    <p:sldId id="273" r:id="rId23"/>
    <p:sldId id="274" r:id="rId24"/>
  </p:sldIdLst>
  <p:sldSz cx="12192000" cy="6858000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9BjTEpwNtHj5tYJw2PnCOegI2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CA"/>
    <a:srgbClr val="FFDAAE"/>
    <a:srgbClr val="21BAB8"/>
    <a:srgbClr val="158180"/>
    <a:srgbClr val="7DC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57CD1D-360B-433E-9236-EF76F88E0263}">
  <a:tblStyle styleId="{2B57CD1D-360B-433E-9236-EF76F88E02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4"/>
    <p:restoredTop sz="94650"/>
  </p:normalViewPr>
  <p:slideViewPr>
    <p:cSldViewPr snapToGrid="0">
      <p:cViewPr varScale="1">
        <p:scale>
          <a:sx n="78" d="100"/>
          <a:sy n="78" d="100"/>
        </p:scale>
        <p:origin x="115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11ea7f8aa0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11ea7f8aa0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111ea7f8aa0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11ea7f8aa0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111ea7f8aa0_1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g111ea7f8aa0_1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1ea7f8aa0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111ea7f8aa0_1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g111ea7f8aa0_1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ea7f8aa0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111ea7f8aa0_1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111ea7f8aa0_1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125e112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1125e11237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1125e11237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125e1123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11125e11237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11125e1123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084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25e1123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11125e11237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11125e11237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1125e1123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g11125e1123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g11125e1123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335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0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3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44027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1ea7f8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111ea7f8aa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111ea7f8aa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1ea7f8aa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11ea7f8aa0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g111ea7f8aa0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11ea7f8aa0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1ea7f8aa0_1_6"/>
          <p:cNvSpPr txBox="1"/>
          <p:nvPr/>
        </p:nvSpPr>
        <p:spPr>
          <a:xfrm>
            <a:off x="663575" y="202250"/>
            <a:ext cx="288985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5" name="Google Shape;185;g111ea7f8aa0_1_6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11ea7f8aa0_1_6"/>
          <p:cNvSpPr txBox="1"/>
          <p:nvPr/>
        </p:nvSpPr>
        <p:spPr>
          <a:xfrm>
            <a:off x="-137012" y="3281243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lʌntʃ</a:t>
            </a:r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11ea7f8aa0_1_6"/>
          <p:cNvSpPr txBox="1"/>
          <p:nvPr/>
        </p:nvSpPr>
        <p:spPr>
          <a:xfrm>
            <a:off x="-137012" y="4214574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trưa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11ea7f8aa0_1_6"/>
          <p:cNvSpPr txBox="1"/>
          <p:nvPr/>
        </p:nvSpPr>
        <p:spPr>
          <a:xfrm>
            <a:off x="-82112" y="2103655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lunch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111ea7f8aa0_1_6"/>
          <p:cNvPicPr preferRelativeResize="0"/>
          <p:nvPr/>
        </p:nvPicPr>
        <p:blipFill rotWithShape="1">
          <a:blip r:embed="rId4">
            <a:alphaModFix/>
          </a:blip>
          <a:srcRect b="7467"/>
          <a:stretch/>
        </p:blipFill>
        <p:spPr>
          <a:xfrm>
            <a:off x="5497975" y="2145635"/>
            <a:ext cx="6192513" cy="363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111ea7f8aa0_1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111ea7f8aa0_1_30"/>
          <p:cNvSpPr txBox="1"/>
          <p:nvPr/>
        </p:nvSpPr>
        <p:spPr>
          <a:xfrm>
            <a:off x="663574" y="202250"/>
            <a:ext cx="586031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7" name="Google Shape;197;g111ea7f8aa0_1_30"/>
          <p:cNvSpPr txBox="1"/>
          <p:nvPr/>
        </p:nvSpPr>
        <p:spPr>
          <a:xfrm>
            <a:off x="-113596" y="3265057"/>
            <a:ext cx="4597961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dɪnər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8" name="Google Shape;198;g111ea7f8aa0_1_30"/>
          <p:cNvSpPr txBox="1"/>
          <p:nvPr/>
        </p:nvSpPr>
        <p:spPr>
          <a:xfrm>
            <a:off x="312516" y="4126801"/>
            <a:ext cx="373862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11ea7f8aa0_1_30"/>
          <p:cNvSpPr txBox="1"/>
          <p:nvPr/>
        </p:nvSpPr>
        <p:spPr>
          <a:xfrm>
            <a:off x="27451" y="2274274"/>
            <a:ext cx="4584236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dinner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111ea7f8aa0_1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686" y="1874012"/>
            <a:ext cx="6853484" cy="4113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11ea7f8aa0_1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11ea7f8aa0_1_43"/>
          <p:cNvSpPr txBox="1"/>
          <p:nvPr/>
        </p:nvSpPr>
        <p:spPr>
          <a:xfrm>
            <a:off x="470144" y="181469"/>
            <a:ext cx="50865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8" name="Google Shape;208;g111ea7f8aa0_1_43"/>
          <p:cNvSpPr txBox="1"/>
          <p:nvPr/>
        </p:nvSpPr>
        <p:spPr>
          <a:xfrm>
            <a:off x="-577875" y="2939909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fæbjələs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9" name="Google Shape;209;g111ea7f8aa0_1_43"/>
          <p:cNvSpPr txBox="1"/>
          <p:nvPr/>
        </p:nvSpPr>
        <p:spPr>
          <a:xfrm>
            <a:off x="-288938" y="3877161"/>
            <a:ext cx="51392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tuyệt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vời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111ea7f8aa0_1_43"/>
          <p:cNvSpPr txBox="1"/>
          <p:nvPr/>
        </p:nvSpPr>
        <p:spPr>
          <a:xfrm>
            <a:off x="-65057" y="1820461"/>
            <a:ext cx="5093491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fabulous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g111ea7f8aa0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3378" y="1820461"/>
            <a:ext cx="6572129" cy="411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g111ea7f8aa0_1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111ea7f8aa0_1_54"/>
          <p:cNvSpPr txBox="1"/>
          <p:nvPr/>
        </p:nvSpPr>
        <p:spPr>
          <a:xfrm>
            <a:off x="393711" y="182703"/>
            <a:ext cx="310086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19" name="Google Shape;219;g111ea7f8aa0_1_54"/>
          <p:cNvSpPr txBox="1"/>
          <p:nvPr/>
        </p:nvSpPr>
        <p:spPr>
          <a:xfrm>
            <a:off x="39475" y="2803790"/>
            <a:ext cx="40806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/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</a:rPr>
              <a:t>ˈ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hel</a:t>
            </a:r>
            <a:r>
              <a:rPr lang="el-GR" sz="4400" dirty="0">
                <a:solidFill>
                  <a:srgbClr val="48C0B6"/>
                </a:solidFill>
                <a:latin typeface="Calibri"/>
                <a:cs typeface="Calibri"/>
              </a:rPr>
              <a:t>θ</a:t>
            </a:r>
            <a:r>
              <a:rPr lang="en-US" sz="4400" dirty="0" err="1">
                <a:solidFill>
                  <a:srgbClr val="48C0B6"/>
                </a:solidFill>
                <a:latin typeface="Calibri"/>
                <a:cs typeface="Calibri"/>
              </a:rPr>
              <a:t>i</a:t>
            </a:r>
            <a:r>
              <a:rPr lang="en-US" sz="4400" dirty="0">
                <a:solidFill>
                  <a:srgbClr val="48C0B6"/>
                </a:solidFill>
                <a:latin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20" name="Google Shape;220;g111ea7f8aa0_1_54"/>
          <p:cNvSpPr txBox="1"/>
          <p:nvPr/>
        </p:nvSpPr>
        <p:spPr>
          <a:xfrm>
            <a:off x="170063" y="3765392"/>
            <a:ext cx="3857927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tốt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sức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khoẻ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1ea7f8aa0_1_54"/>
          <p:cNvSpPr txBox="1"/>
          <p:nvPr/>
        </p:nvSpPr>
        <p:spPr>
          <a:xfrm>
            <a:off x="170063" y="1695061"/>
            <a:ext cx="40806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healthy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g111ea7f8aa0_1_54"/>
          <p:cNvPicPr preferRelativeResize="0"/>
          <p:nvPr/>
        </p:nvPicPr>
        <p:blipFill rotWithShape="1">
          <a:blip r:embed="rId4">
            <a:alphaModFix/>
          </a:blip>
          <a:srcRect b="6288"/>
          <a:stretch/>
        </p:blipFill>
        <p:spPr>
          <a:xfrm>
            <a:off x="5497974" y="2523281"/>
            <a:ext cx="6126045" cy="3559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7"/>
          <p:cNvSpPr txBox="1"/>
          <p:nvPr/>
        </p:nvSpPr>
        <p:spPr>
          <a:xfrm>
            <a:off x="458917" y="173130"/>
            <a:ext cx="3059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978168" y="1134728"/>
            <a:ext cx="104419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Discuss the following questions.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31;p7">
            <a:extLst>
              <a:ext uri="{FF2B5EF4-FFF2-40B4-BE49-F238E27FC236}">
                <a16:creationId xmlns:a16="http://schemas.microsoft.com/office/drawing/2014/main" id="{22AD3340-8EC8-2648-9670-7133458B1D82}"/>
              </a:ext>
            </a:extLst>
          </p:cNvPr>
          <p:cNvSpPr/>
          <p:nvPr/>
        </p:nvSpPr>
        <p:spPr>
          <a:xfrm>
            <a:off x="725967" y="1984234"/>
            <a:ext cx="612624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1. What time do people in your area often have breakfast, lunch, and dinner?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2. What do they often have for breakfast, lunch, and dinner? 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A30AF5-BB8D-C34E-B6E6-47DE608E042C}"/>
              </a:ext>
            </a:extLst>
          </p:cNvPr>
          <p:cNvGrpSpPr/>
          <p:nvPr/>
        </p:nvGrpSpPr>
        <p:grpSpPr>
          <a:xfrm>
            <a:off x="349867" y="1096276"/>
            <a:ext cx="519251" cy="584775"/>
            <a:chOff x="487066" y="1334106"/>
            <a:chExt cx="582963" cy="657458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E6A1B45-4CD6-694E-BB58-AE338547E130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A11EF-CA77-0A45-885E-E275058CEAF8}"/>
                </a:ext>
              </a:extLst>
            </p:cNvPr>
            <p:cNvSpPr txBox="1"/>
            <p:nvPr/>
          </p:nvSpPr>
          <p:spPr>
            <a:xfrm>
              <a:off x="609496" y="1334106"/>
              <a:ext cx="299818" cy="657458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1663D6-1CE5-674D-80CD-FF439B02C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624" y="2129242"/>
            <a:ext cx="4948806" cy="30156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11125e11237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9" name="Google Shape;239;g11125e11237_0_4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11125e11237_0_4"/>
          <p:cNvSpPr/>
          <p:nvPr/>
        </p:nvSpPr>
        <p:spPr>
          <a:xfrm>
            <a:off x="1290057" y="1242076"/>
            <a:ext cx="10525403" cy="8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to Minh talking about the eating habits in his area. Circle the food and drink you hear.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1" name="Google Shape;241;g11125e11237_0_4"/>
          <p:cNvGraphicFramePr/>
          <p:nvPr>
            <p:extLst>
              <p:ext uri="{D42A27DB-BD31-4B8C-83A1-F6EECF244321}">
                <p14:modId xmlns:p14="http://schemas.microsoft.com/office/powerpoint/2010/main" val="272654488"/>
              </p:ext>
            </p:extLst>
          </p:nvPr>
        </p:nvGraphicFramePr>
        <p:xfrm>
          <a:off x="2193422" y="2562225"/>
          <a:ext cx="8284078" cy="198120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2750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eel soup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cakes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green tea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coffee</a:t>
                      </a: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toast</a:t>
                      </a:r>
                      <a:endParaRPr sz="3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1581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2" name="Google Shape;242;g11125e11237_0_4"/>
          <p:cNvSpPr/>
          <p:nvPr/>
        </p:nvSpPr>
        <p:spPr>
          <a:xfrm>
            <a:off x="2639348" y="2705100"/>
            <a:ext cx="1883653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1125e11237_0_4"/>
          <p:cNvSpPr/>
          <p:nvPr/>
        </p:nvSpPr>
        <p:spPr>
          <a:xfrm>
            <a:off x="7848600" y="2705099"/>
            <a:ext cx="2305050" cy="81894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9C2D39-4E7B-5549-A793-3EF0BE95FFB9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1F27787-4CD3-B045-B285-49184792EBE2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2CADC2-A644-4043-8496-583CC62AFE8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pic>
        <p:nvPicPr>
          <p:cNvPr id="2" name="036">
            <a:hlinkClick r:id="" action="ppaction://media"/>
            <a:extLst>
              <a:ext uri="{FF2B5EF4-FFF2-40B4-BE49-F238E27FC236}">
                <a16:creationId xmlns:a16="http://schemas.microsoft.com/office/drawing/2014/main" id="{78AA24FA-26D4-55B7-FCEA-2F26D760E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6059" y="54285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11125e11237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125e11237_0_13"/>
          <p:cNvSpPr/>
          <p:nvPr/>
        </p:nvSpPr>
        <p:spPr>
          <a:xfrm>
            <a:off x="1300584" y="1301370"/>
            <a:ext cx="63289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again and tick True (T) or False (F).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3" name="Google Shape;253;g11125e11237_0_13"/>
          <p:cNvGraphicFramePr/>
          <p:nvPr>
            <p:extLst>
              <p:ext uri="{D42A27DB-BD31-4B8C-83A1-F6EECF244321}">
                <p14:modId xmlns:p14="http://schemas.microsoft.com/office/powerpoint/2010/main" val="3865760818"/>
              </p:ext>
            </p:extLst>
          </p:nvPr>
        </p:nvGraphicFramePr>
        <p:xfrm>
          <a:off x="647700" y="1775205"/>
          <a:ext cx="11042788" cy="4084140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97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People in Minh's area often have four meals a day.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Most of them have lunch at home.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Lunch is the main meal of the day in his area.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in his </a:t>
                      </a:r>
                      <a:r>
                        <a:rPr lang="en-US" sz="2800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neighbourhood</a:t>
                      </a: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often have rice, fresh vegetables, and seafood or meat for dinner.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After dinner, they often have some fruit and green tea.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4" name="Google Shape;254;g11125e11237_0_13"/>
          <p:cNvSpPr txBox="1"/>
          <p:nvPr/>
        </p:nvSpPr>
        <p:spPr>
          <a:xfrm>
            <a:off x="11195513" y="237512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5" name="Google Shape;255;g11125e11237_0_13"/>
          <p:cNvSpPr txBox="1"/>
          <p:nvPr/>
        </p:nvSpPr>
        <p:spPr>
          <a:xfrm>
            <a:off x="10536925" y="2958487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6" name="Google Shape;256;g11125e11237_0_13"/>
          <p:cNvSpPr txBox="1"/>
          <p:nvPr/>
        </p:nvSpPr>
        <p:spPr>
          <a:xfrm>
            <a:off x="10536925" y="444953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7" name="Google Shape;257;g11125e11237_0_13"/>
          <p:cNvSpPr txBox="1"/>
          <p:nvPr/>
        </p:nvSpPr>
        <p:spPr>
          <a:xfrm>
            <a:off x="10536925" y="5286850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258" name="Google Shape;258;g11125e11237_0_13"/>
          <p:cNvSpPr txBox="1"/>
          <p:nvPr/>
        </p:nvSpPr>
        <p:spPr>
          <a:xfrm>
            <a:off x="11195513" y="3606603"/>
            <a:ext cx="3432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endParaRPr sz="20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1847F4-B854-8342-9127-0B9807E0BFA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01C2E9C-3D96-D049-B1D9-7A7143BC6A24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799429-2ABF-8B4F-8540-8E5A48B47292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5" name="Google Shape;238;g11125e11237_0_4"/>
          <p:cNvSpPr txBox="1"/>
          <p:nvPr/>
        </p:nvSpPr>
        <p:spPr>
          <a:xfrm>
            <a:off x="455227" y="220769"/>
            <a:ext cx="26815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40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LISTENING</a:t>
            </a:r>
            <a:endParaRPr sz="40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037">
            <a:hlinkClick r:id="" action="ppaction://media"/>
            <a:extLst>
              <a:ext uri="{FF2B5EF4-FFF2-40B4-BE49-F238E27FC236}">
                <a16:creationId xmlns:a16="http://schemas.microsoft.com/office/drawing/2014/main" id="{FC06E64C-D07B-BA24-CE72-1F1B871B0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749" y="61498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groups. Discuss the following questions.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Make 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2619120-4EF2-6B4E-BA2A-DC9FF8D8C93B}"/>
              </a:ext>
            </a:extLst>
          </p:cNvPr>
          <p:cNvSpPr/>
          <p:nvPr/>
        </p:nvSpPr>
        <p:spPr>
          <a:xfrm>
            <a:off x="4722513" y="5106384"/>
            <a:ext cx="70026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prepare ideas for their writing;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help Ss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writing a paragraph about the eating habits in their area.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g11125e11237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1125e11237_0_23"/>
          <p:cNvSpPr txBox="1"/>
          <p:nvPr/>
        </p:nvSpPr>
        <p:spPr>
          <a:xfrm>
            <a:off x="513103" y="187258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66" name="Google Shape;266;g11125e11237_0_2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11125e11237_0_23"/>
          <p:cNvSpPr/>
          <p:nvPr/>
        </p:nvSpPr>
        <p:spPr>
          <a:xfrm>
            <a:off x="1380104" y="1347549"/>
            <a:ext cx="8144040" cy="62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notes about the eating habits in your area.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68" name="Google Shape;268;g11125e11237_0_23"/>
          <p:cNvGraphicFramePr/>
          <p:nvPr>
            <p:extLst>
              <p:ext uri="{D42A27DB-BD31-4B8C-83A1-F6EECF244321}">
                <p14:modId xmlns:p14="http://schemas.microsoft.com/office/powerpoint/2010/main" val="1792976988"/>
              </p:ext>
            </p:extLst>
          </p:nvPr>
        </p:nvGraphicFramePr>
        <p:xfrm>
          <a:off x="653728" y="2150725"/>
          <a:ext cx="10931274" cy="3668805"/>
        </p:xfrm>
        <a:graphic>
          <a:graphicData uri="http://schemas.openxmlformats.org/drawingml/2006/table">
            <a:tbl>
              <a:tblPr>
                <a:noFill/>
                <a:tableStyleId>{2B57CD1D-360B-433E-9236-EF76F88E0263}</a:tableStyleId>
              </a:tblPr>
              <a:tblGrid>
                <a:gridCol w="195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6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Food and drink</a:t>
                      </a:r>
                      <a:endParaRPr sz="28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BA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Breakfast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Lunch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97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Dinner</a:t>
                      </a: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74B18D58-85C1-864A-A312-CC17CCA3EDB2}"/>
              </a:ext>
            </a:extLst>
          </p:cNvPr>
          <p:cNvGrpSpPr/>
          <p:nvPr/>
        </p:nvGrpSpPr>
        <p:grpSpPr>
          <a:xfrm>
            <a:off x="647700" y="1240151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EA5DBC-B40D-9D4B-800C-570F3FED2AFB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7C7F68-136E-1D44-B619-F5E3C927287A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11125e11237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11125e11237_0_33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11125e11237_0_33"/>
          <p:cNvSpPr/>
          <p:nvPr/>
        </p:nvSpPr>
        <p:spPr>
          <a:xfrm>
            <a:off x="1257300" y="1563148"/>
            <a:ext cx="5856955" cy="12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a paragraph of about 70 words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the eating habits in your area.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information in 4 to help you.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01894-C75B-BE49-A279-807DF1A4D50A}"/>
              </a:ext>
            </a:extLst>
          </p:cNvPr>
          <p:cNvGrpSpPr/>
          <p:nvPr/>
        </p:nvGrpSpPr>
        <p:grpSpPr>
          <a:xfrm>
            <a:off x="555100" y="1506369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2206463-A16E-B24E-9A9B-ACD3AA513220}"/>
                </a:ext>
              </a:extLst>
            </p:cNvPr>
            <p:cNvSpPr/>
            <p:nvPr/>
          </p:nvSpPr>
          <p:spPr>
            <a:xfrm>
              <a:off x="487066" y="1357585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EE3421-2AA2-8844-BED8-61A14CAFC5F0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4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10" name="Google Shape;265;g11125e11237_0_23"/>
          <p:cNvSpPr txBox="1"/>
          <p:nvPr/>
        </p:nvSpPr>
        <p:spPr>
          <a:xfrm>
            <a:off x="647700" y="235974"/>
            <a:ext cx="26120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WRITING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98" y="1365797"/>
            <a:ext cx="3344420" cy="51811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ded Corner 13">
            <a:extLst>
              <a:ext uri="{FF2B5EF4-FFF2-40B4-BE49-F238E27FC236}">
                <a16:creationId xmlns:a16="http://schemas.microsoft.com/office/drawing/2014/main" id="{3F593AD8-5134-4943-9DD8-F691042E197D}"/>
              </a:ext>
            </a:extLst>
          </p:cNvPr>
          <p:cNvSpPr/>
          <p:nvPr/>
        </p:nvSpPr>
        <p:spPr>
          <a:xfrm>
            <a:off x="-1" y="1250790"/>
            <a:ext cx="12192000" cy="5607210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42" name="Google Shape;94;p2">
            <a:extLst>
              <a:ext uri="{FF2B5EF4-FFF2-40B4-BE49-F238E27FC236}">
                <a16:creationId xmlns:a16="http://schemas.microsoft.com/office/drawing/2014/main" id="{985A196E-692C-A444-B296-D3302C06B1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95;p2">
            <a:extLst>
              <a:ext uri="{FF2B5EF4-FFF2-40B4-BE49-F238E27FC236}">
                <a16:creationId xmlns:a16="http://schemas.microsoft.com/office/drawing/2014/main" id="{CC210410-2D2F-574D-B83F-5D19ECA97F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0672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96;p2">
            <a:extLst>
              <a:ext uri="{FF2B5EF4-FFF2-40B4-BE49-F238E27FC236}">
                <a16:creationId xmlns:a16="http://schemas.microsoft.com/office/drawing/2014/main" id="{13D1FEEE-72A8-9B40-860D-3101107533E2}"/>
              </a:ext>
            </a:extLst>
          </p:cNvPr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97;p2">
            <a:extLst>
              <a:ext uri="{FF2B5EF4-FFF2-40B4-BE49-F238E27FC236}">
                <a16:creationId xmlns:a16="http://schemas.microsoft.com/office/drawing/2014/main" id="{5262F939-7EF0-7741-8AC9-782BF0C25A2F}"/>
              </a:ext>
            </a:extLst>
          </p:cNvPr>
          <p:cNvSpPr txBox="1"/>
          <p:nvPr/>
        </p:nvSpPr>
        <p:spPr>
          <a:xfrm>
            <a:off x="3092343" y="226701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FOOD AND DRINK</a:t>
            </a:r>
            <a:endParaRPr sz="4000" b="1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98;p2">
            <a:extLst>
              <a:ext uri="{FF2B5EF4-FFF2-40B4-BE49-F238E27FC236}">
                <a16:creationId xmlns:a16="http://schemas.microsoft.com/office/drawing/2014/main" id="{C4DBA515-6768-494C-962D-E4806B1DAC0F}"/>
              </a:ext>
            </a:extLst>
          </p:cNvPr>
          <p:cNvSpPr txBox="1"/>
          <p:nvPr/>
        </p:nvSpPr>
        <p:spPr>
          <a:xfrm>
            <a:off x="2177363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7EDC08-0CEE-E445-ABEB-C82C64D07C91}"/>
              </a:ext>
            </a:extLst>
          </p:cNvPr>
          <p:cNvGrpSpPr/>
          <p:nvPr/>
        </p:nvGrpSpPr>
        <p:grpSpPr>
          <a:xfrm>
            <a:off x="6525898" y="1820313"/>
            <a:ext cx="5465474" cy="1773527"/>
            <a:chOff x="5698295" y="2086092"/>
            <a:chExt cx="5190840" cy="1773527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id="{BBA45F4C-EC20-E74B-A2DF-F8EE3C6005E0}"/>
                </a:ext>
              </a:extLst>
            </p:cNvPr>
            <p:cNvSpPr/>
            <p:nvPr/>
          </p:nvSpPr>
          <p:spPr>
            <a:xfrm>
              <a:off x="5698295" y="2086092"/>
              <a:ext cx="2888092" cy="1773527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Google Shape;100;p2">
              <a:extLst>
                <a:ext uri="{FF2B5EF4-FFF2-40B4-BE49-F238E27FC236}">
                  <a16:creationId xmlns:a16="http://schemas.microsoft.com/office/drawing/2014/main" id="{A43CE2BD-FEDB-6341-86F8-0E2083E3B4FC}"/>
                </a:ext>
              </a:extLst>
            </p:cNvPr>
            <p:cNvSpPr/>
            <p:nvPr/>
          </p:nvSpPr>
          <p:spPr>
            <a:xfrm>
              <a:off x="6151220" y="2553732"/>
              <a:ext cx="4737915" cy="86498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" name="Google Shape;101;p2">
              <a:extLst>
                <a:ext uri="{FF2B5EF4-FFF2-40B4-BE49-F238E27FC236}">
                  <a16:creationId xmlns:a16="http://schemas.microsoft.com/office/drawing/2014/main" id="{A51F643C-7E9A-C34E-871D-ACE1A517AE9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6619" y="2211676"/>
              <a:ext cx="1608379" cy="1554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Google Shape;102;p2">
              <a:extLst>
                <a:ext uri="{FF2B5EF4-FFF2-40B4-BE49-F238E27FC236}">
                  <a16:creationId xmlns:a16="http://schemas.microsoft.com/office/drawing/2014/main" id="{FCB92938-B1E8-1542-90DC-914F9CA01688}"/>
                </a:ext>
              </a:extLst>
            </p:cNvPr>
            <p:cNvSpPr txBox="1"/>
            <p:nvPr/>
          </p:nvSpPr>
          <p:spPr>
            <a:xfrm>
              <a:off x="7425383" y="2642917"/>
              <a:ext cx="3463752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20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924116F-FAF1-054B-9503-C08938E3872F}"/>
              </a:ext>
            </a:extLst>
          </p:cNvPr>
          <p:cNvGrpSpPr/>
          <p:nvPr/>
        </p:nvGrpSpPr>
        <p:grpSpPr>
          <a:xfrm>
            <a:off x="146202" y="1820313"/>
            <a:ext cx="6181987" cy="4182922"/>
            <a:chOff x="-1" y="1321768"/>
            <a:chExt cx="6096001" cy="4462807"/>
          </a:xfrm>
        </p:grpSpPr>
        <p:sp>
          <p:nvSpPr>
            <p:cNvPr id="53" name="Snip Diagonal Corner Rectangle 52">
              <a:extLst>
                <a:ext uri="{FF2B5EF4-FFF2-40B4-BE49-F238E27FC236}">
                  <a16:creationId xmlns:a16="http://schemas.microsoft.com/office/drawing/2014/main" id="{61314C66-35DF-DC4E-94D4-4E5B100B6DE4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9FCF458-95F4-594E-9E1D-7A73BD74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483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groups. Discuss the following questions.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Make 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918232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/>
        </p:nvSpPr>
        <p:spPr>
          <a:xfrm>
            <a:off x="1123250" y="1300918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5"/>
          <p:cNvSpPr txBox="1"/>
          <p:nvPr/>
        </p:nvSpPr>
        <p:spPr>
          <a:xfrm>
            <a:off x="390846" y="217612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884AF9-CDB4-BB4E-8A7A-16879EB19243}"/>
              </a:ext>
            </a:extLst>
          </p:cNvPr>
          <p:cNvSpPr/>
          <p:nvPr/>
        </p:nvSpPr>
        <p:spPr>
          <a:xfrm>
            <a:off x="1128576" y="1896217"/>
            <a:ext cx="107354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buSzPts val="2400"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 this lesson, we have learnt to: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eating habits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eating habits in the area.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81D0E8-09DA-844A-8212-1C2B25214ACB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7B17159-C42E-9F4F-8F8C-B48EC369F00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BE4FF4-4AEF-A44E-8D99-BA8B864AD6F9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/>
          <p:nvPr/>
        </p:nvSpPr>
        <p:spPr>
          <a:xfrm>
            <a:off x="1123250" y="1290271"/>
            <a:ext cx="24177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5"/>
          <p:cNvSpPr txBox="1"/>
          <p:nvPr/>
        </p:nvSpPr>
        <p:spPr>
          <a:xfrm>
            <a:off x="487067" y="207665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CONSOLIDATION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66036-FCC4-AD46-89B4-2B72AAE8C1B1}"/>
              </a:ext>
            </a:extLst>
          </p:cNvPr>
          <p:cNvSpPr/>
          <p:nvPr/>
        </p:nvSpPr>
        <p:spPr>
          <a:xfrm>
            <a:off x="1068512" y="2124378"/>
            <a:ext cx="103563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your eating habits and upload on the drive link given.</a:t>
            </a:r>
            <a:endParaRPr lang="en-US" sz="32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for the project.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1D01AD-6A8D-C242-9594-51518DF68578}"/>
              </a:ext>
            </a:extLst>
          </p:cNvPr>
          <p:cNvGrpSpPr/>
          <p:nvPr/>
        </p:nvGrpSpPr>
        <p:grpSpPr>
          <a:xfrm>
            <a:off x="390846" y="1147247"/>
            <a:ext cx="601731" cy="646331"/>
            <a:chOff x="487066" y="1282946"/>
            <a:chExt cx="582963" cy="694292"/>
          </a:xfrm>
          <a:solidFill>
            <a:srgbClr val="009FA5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4F03D7B-E4E6-E740-AA28-794C9490DF3A}"/>
                </a:ext>
              </a:extLst>
            </p:cNvPr>
            <p:cNvSpPr/>
            <p:nvPr/>
          </p:nvSpPr>
          <p:spPr>
            <a:xfrm>
              <a:off x="487066" y="1357586"/>
              <a:ext cx="582963" cy="574920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48DA4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753B49-DE85-F542-99C7-2FCEC248CE06}"/>
                </a:ext>
              </a:extLst>
            </p:cNvPr>
            <p:cNvSpPr txBox="1"/>
            <p:nvPr/>
          </p:nvSpPr>
          <p:spPr>
            <a:xfrm>
              <a:off x="613663" y="1282946"/>
              <a:ext cx="337392" cy="6942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4683" y="6088284"/>
            <a:ext cx="4282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Website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sachmem.vn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Fanpage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www.facebook.com/sachmem.vn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175657" y="1510719"/>
            <a:ext cx="9840686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Ss will be able to: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their listening skill for specific information about food and drink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eating habits in their area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communication skills and creativity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 collaborative and supportive 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pairwork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and teamwork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presentation skills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Actively join in class activities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Promote pride in the values ​​of Vietnamese culture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Develop love for family and traditional food and drink</a:t>
            </a:r>
          </a:p>
        </p:txBody>
      </p:sp>
      <p:grpSp>
        <p:nvGrpSpPr>
          <p:cNvPr id="108" name="Google Shape;108;p3"/>
          <p:cNvGrpSpPr/>
          <p:nvPr/>
        </p:nvGrpSpPr>
        <p:grpSpPr>
          <a:xfrm>
            <a:off x="3279405" y="-73024"/>
            <a:ext cx="5193398" cy="1583743"/>
            <a:chOff x="3192320" y="144696"/>
            <a:chExt cx="5193398" cy="1583743"/>
          </a:xfrm>
        </p:grpSpPr>
        <p:sp>
          <p:nvSpPr>
            <p:cNvPr id="109" name="Google Shape;109;p3"/>
            <p:cNvSpPr/>
            <p:nvPr/>
          </p:nvSpPr>
          <p:spPr>
            <a:xfrm>
              <a:off x="3427102" y="587387"/>
              <a:ext cx="4958616" cy="884574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 txBox="1"/>
            <p:nvPr/>
          </p:nvSpPr>
          <p:spPr>
            <a:xfrm>
              <a:off x="4791560" y="706508"/>
              <a:ext cx="3315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en-US" sz="36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OBJECTIVES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" name="Google Shape;11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92320" y="144696"/>
              <a:ext cx="1515332" cy="15837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</a:p>
        </p:txBody>
      </p:sp>
      <p:sp>
        <p:nvSpPr>
          <p:cNvPr id="121" name="Google Shape;121;p4"/>
          <p:cNvSpPr/>
          <p:nvPr/>
        </p:nvSpPr>
        <p:spPr>
          <a:xfrm>
            <a:off x="277328" y="4084942"/>
            <a:ext cx="227511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groups. Discuss the following questions.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130" name="Google Shape;130;p4"/>
          <p:cNvSpPr/>
          <p:nvPr/>
        </p:nvSpPr>
        <p:spPr>
          <a:xfrm>
            <a:off x="2056824" y="5354144"/>
            <a:ext cx="2047800" cy="710205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4732153" y="3934103"/>
            <a:ext cx="6703633" cy="10082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Make notes about the eating habits in your area.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Write a paragraph of about 70 words about the eating habits in your area.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CF5956-A047-B249-9601-BC8747740219}"/>
              </a:ext>
            </a:extLst>
          </p:cNvPr>
          <p:cNvSpPr/>
          <p:nvPr/>
        </p:nvSpPr>
        <p:spPr>
          <a:xfrm>
            <a:off x="4732154" y="5386082"/>
            <a:ext cx="6703632" cy="64633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Wrap-up </a:t>
            </a:r>
          </a:p>
          <a:p>
            <a:pPr marL="173038" lvl="0" indent="-173038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Homework </a:t>
            </a:r>
          </a:p>
        </p:txBody>
      </p:sp>
      <p:cxnSp>
        <p:nvCxnSpPr>
          <p:cNvPr id="31" name="Google Shape;123;p4"/>
          <p:cNvCxnSpPr>
            <a:cxnSpLocks/>
            <a:stCxn id="119" idx="1"/>
            <a:endCxn id="121" idx="0"/>
          </p:cNvCxnSpPr>
          <p:nvPr/>
        </p:nvCxnSpPr>
        <p:spPr>
          <a:xfrm rot="10800000" flipV="1">
            <a:off x="1414886" y="2777298"/>
            <a:ext cx="414625" cy="1307643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123;p4"/>
          <p:cNvCxnSpPr>
            <a:cxnSpLocks/>
            <a:stCxn id="121" idx="3"/>
            <a:endCxn id="130" idx="0"/>
          </p:cNvCxnSpPr>
          <p:nvPr/>
        </p:nvCxnSpPr>
        <p:spPr>
          <a:xfrm>
            <a:off x="2552442" y="4396684"/>
            <a:ext cx="528282" cy="95746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9980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9122FB73-F765-574C-AE9B-41F9EAF2CFE2}"/>
              </a:ext>
            </a:extLst>
          </p:cNvPr>
          <p:cNvSpPr/>
          <p:nvPr/>
        </p:nvSpPr>
        <p:spPr>
          <a:xfrm>
            <a:off x="2400129" y="1627316"/>
            <a:ext cx="1328494" cy="46555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</a:p>
        </p:txBody>
      </p:sp>
      <p:sp>
        <p:nvSpPr>
          <p:cNvPr id="13" name="Google Shape;131;p4">
            <a:extLst>
              <a:ext uri="{FF2B5EF4-FFF2-40B4-BE49-F238E27FC236}">
                <a16:creationId xmlns:a16="http://schemas.microsoft.com/office/drawing/2014/main" id="{DDCAB2E4-5DE2-7540-B9CA-69FCED823BE5}"/>
              </a:ext>
            </a:extLst>
          </p:cNvPr>
          <p:cNvSpPr/>
          <p:nvPr/>
        </p:nvSpPr>
        <p:spPr>
          <a:xfrm>
            <a:off x="4868986" y="1683926"/>
            <a:ext cx="3138194" cy="42098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vi-VN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 Game: Our eating habits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CBA6F-28C4-9D4A-8896-EAE0241D5D5E}"/>
              </a:ext>
            </a:extLst>
          </p:cNvPr>
          <p:cNvGrpSpPr/>
          <p:nvPr/>
        </p:nvGrpSpPr>
        <p:grpSpPr>
          <a:xfrm>
            <a:off x="544958" y="2517114"/>
            <a:ext cx="4076099" cy="2718486"/>
            <a:chOff x="-1" y="1321768"/>
            <a:chExt cx="6096001" cy="4462807"/>
          </a:xfrm>
        </p:grpSpPr>
        <p:sp>
          <p:nvSpPr>
            <p:cNvPr id="15" name="Snip Diagonal Corner Rectangle 14">
              <a:extLst>
                <a:ext uri="{FF2B5EF4-FFF2-40B4-BE49-F238E27FC236}">
                  <a16:creationId xmlns:a16="http://schemas.microsoft.com/office/drawing/2014/main" id="{4D4F1EF0-2FAE-E64B-BC49-139597EAC848}"/>
                </a:ext>
              </a:extLst>
            </p:cNvPr>
            <p:cNvSpPr/>
            <p:nvPr/>
          </p:nvSpPr>
          <p:spPr>
            <a:xfrm>
              <a:off x="-1" y="1321769"/>
              <a:ext cx="6096001" cy="4462806"/>
            </a:xfrm>
            <a:prstGeom prst="snip2Diag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DB256E-080B-2640-B96E-0F401297E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432"/>
            <a:stretch/>
          </p:blipFill>
          <p:spPr>
            <a:xfrm>
              <a:off x="61450" y="1321768"/>
              <a:ext cx="5288693" cy="3776845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0C0B7C4-1D84-5D4E-9B7E-7FABFCDA873D}"/>
              </a:ext>
            </a:extLst>
          </p:cNvPr>
          <p:cNvSpPr/>
          <p:nvPr/>
        </p:nvSpPr>
        <p:spPr>
          <a:xfrm>
            <a:off x="5106478" y="2510947"/>
            <a:ext cx="627143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create an active atmosphere in the class before the lesson;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lead into the new lesson.</a:t>
            </a:r>
            <a:endParaRPr lang="en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26;p4"/>
          <p:cNvGrpSpPr/>
          <p:nvPr/>
        </p:nvGrpSpPr>
        <p:grpSpPr>
          <a:xfrm>
            <a:off x="3513735" y="491546"/>
            <a:ext cx="3813040" cy="916490"/>
            <a:chOff x="3826252" y="260303"/>
            <a:chExt cx="4557781" cy="916490"/>
          </a:xfrm>
        </p:grpSpPr>
        <p:sp>
          <p:nvSpPr>
            <p:cNvPr id="18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2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6829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1083306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1475192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12BD9-AABA-E540-95C6-3C512DA72E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6" r="13743"/>
          <a:stretch/>
        </p:blipFill>
        <p:spPr>
          <a:xfrm>
            <a:off x="5852981" y="1571150"/>
            <a:ext cx="5616668" cy="5147692"/>
          </a:xfrm>
          <a:prstGeom prst="rect">
            <a:avLst/>
          </a:prstGeom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689388" y="1845638"/>
            <a:ext cx="7001042" cy="358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1;p6">
            <a:extLst>
              <a:ext uri="{FF2B5EF4-FFF2-40B4-BE49-F238E27FC236}">
                <a16:creationId xmlns:a16="http://schemas.microsoft.com/office/drawing/2014/main" id="{DBE0DB05-7F4C-0C49-BF12-141A40846657}"/>
              </a:ext>
            </a:extLst>
          </p:cNvPr>
          <p:cNvSpPr txBox="1"/>
          <p:nvPr/>
        </p:nvSpPr>
        <p:spPr>
          <a:xfrm>
            <a:off x="365760" y="261890"/>
            <a:ext cx="2493187" cy="75567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600"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MINI 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7DDFED-4C45-6C4E-81B9-FEBCA931ACD8}"/>
              </a:ext>
            </a:extLst>
          </p:cNvPr>
          <p:cNvSpPr/>
          <p:nvPr/>
        </p:nvSpPr>
        <p:spPr>
          <a:xfrm>
            <a:off x="865110" y="3274912"/>
            <a:ext cx="52863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1581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groups, talk about: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you ate and drank yesterday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Who had healthy diets 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53;p6"/>
          <p:cNvSpPr txBox="1"/>
          <p:nvPr/>
        </p:nvSpPr>
        <p:spPr>
          <a:xfrm>
            <a:off x="3858633" y="132089"/>
            <a:ext cx="5073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3600" b="1" kern="1200" dirty="0">
                <a:solidFill>
                  <a:srgbClr val="11B7BD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Our eating habits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350432" y="1115391"/>
            <a:ext cx="2047800" cy="5259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1829510" y="2449597"/>
            <a:ext cx="2275114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LISTENING</a:t>
            </a:r>
          </a:p>
        </p:txBody>
      </p:sp>
      <p:sp>
        <p:nvSpPr>
          <p:cNvPr id="122" name="Google Shape;122;p4"/>
          <p:cNvSpPr/>
          <p:nvPr/>
        </p:nvSpPr>
        <p:spPr>
          <a:xfrm>
            <a:off x="4722513" y="1897000"/>
            <a:ext cx="6713274" cy="1760599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Work in groups. Discuss the following questions.</a:t>
            </a:r>
          </a:p>
          <a:p>
            <a:pPr marL="173038" lvl="0" indent="-173038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Listen to Minh talking about the eating habit in his area. Circle the food and drink you hear.</a:t>
            </a:r>
          </a:p>
          <a:p>
            <a:pPr marL="173038" lvl="0" indent="-173038">
              <a:buSzPts val="14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Task 3: Listen again and tick True (T) or False (F).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400"/>
            </a:pP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4"/>
          <p:cNvCxnSpPr>
            <a:cxnSpLocks/>
            <a:stCxn id="118" idx="3"/>
            <a:endCxn id="119" idx="0"/>
          </p:cNvCxnSpPr>
          <p:nvPr/>
        </p:nvCxnSpPr>
        <p:spPr>
          <a:xfrm>
            <a:off x="2398232" y="1378341"/>
            <a:ext cx="568835" cy="1071256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26" name="Google Shape;126;p4"/>
          <p:cNvGrpSpPr/>
          <p:nvPr/>
        </p:nvGrpSpPr>
        <p:grpSpPr>
          <a:xfrm>
            <a:off x="3513735" y="155878"/>
            <a:ext cx="3813040" cy="916490"/>
            <a:chOff x="3826252" y="260303"/>
            <a:chExt cx="4557781" cy="916490"/>
          </a:xfrm>
        </p:grpSpPr>
        <p:sp>
          <p:nvSpPr>
            <p:cNvPr id="127" name="Google Shape;127;p4"/>
            <p:cNvSpPr/>
            <p:nvPr/>
          </p:nvSpPr>
          <p:spPr>
            <a:xfrm>
              <a:off x="4435147" y="405824"/>
              <a:ext cx="3948886" cy="625641"/>
            </a:xfrm>
            <a:prstGeom prst="roundRect">
              <a:avLst>
                <a:gd name="adj" fmla="val 42661"/>
              </a:avLst>
            </a:prstGeom>
            <a:solidFill>
              <a:srgbClr val="FF9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" name="Google Shape;12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26252" y="260303"/>
              <a:ext cx="964452" cy="916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4779509" y="486321"/>
              <a:ext cx="359679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6: SKILLS 2</a:t>
              </a:r>
              <a:endParaRPr sz="1600" dirty="0"/>
            </a:p>
          </p:txBody>
        </p:sp>
      </p:grpSp>
      <p:sp>
        <p:nvSpPr>
          <p:cNvPr id="22" name="Google Shape;122;p4">
            <a:extLst>
              <a:ext uri="{FF2B5EF4-FFF2-40B4-BE49-F238E27FC236}">
                <a16:creationId xmlns:a16="http://schemas.microsoft.com/office/drawing/2014/main" id="{6024EFFA-3A41-D54B-9720-34D07A4A9D3E}"/>
              </a:ext>
            </a:extLst>
          </p:cNvPr>
          <p:cNvSpPr/>
          <p:nvPr/>
        </p:nvSpPr>
        <p:spPr>
          <a:xfrm>
            <a:off x="4722513" y="1259145"/>
            <a:ext cx="6713274" cy="36173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Mini game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vi-V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eating habits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D56629-8D2A-7545-919F-98001956CEC1}"/>
              </a:ext>
            </a:extLst>
          </p:cNvPr>
          <p:cNvSpPr/>
          <p:nvPr/>
        </p:nvSpPr>
        <p:spPr>
          <a:xfrm>
            <a:off x="4150863" y="3949690"/>
            <a:ext cx="7856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Stage aims:</a:t>
            </a:r>
          </a:p>
          <a:p>
            <a:endParaRPr lang="en-US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students use key language more appropriately;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Ss understand and activate their knowledge of the topic;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 help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understand what the monologue is about &amp; listen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50157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111ea7f8aa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111ea7f8aa0_0_0"/>
          <p:cNvSpPr txBox="1"/>
          <p:nvPr/>
        </p:nvSpPr>
        <p:spPr>
          <a:xfrm>
            <a:off x="663574" y="202250"/>
            <a:ext cx="56621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1" name="Google Shape;161;g111ea7f8aa0_0_0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111ea7f8aa0_0_0"/>
          <p:cNvSpPr txBox="1"/>
          <p:nvPr/>
        </p:nvSpPr>
        <p:spPr>
          <a:xfrm>
            <a:off x="-234016" y="3086940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r>
              <a:rPr lang="en-US" sz="4400" dirty="0" err="1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mɪəl</a:t>
            </a:r>
            <a:r>
              <a:rPr lang="en-US" sz="4400" dirty="0">
                <a:solidFill>
                  <a:srgbClr val="0FB7BD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</a:t>
            </a:r>
            <a:endParaRPr sz="4400" dirty="0">
              <a:solidFill>
                <a:srgbClr val="0FB7B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3" name="Google Shape;163;g111ea7f8aa0_0_0"/>
          <p:cNvSpPr txBox="1"/>
          <p:nvPr/>
        </p:nvSpPr>
        <p:spPr>
          <a:xfrm>
            <a:off x="-203498" y="4089077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ăn</a:t>
            </a:r>
            <a:endParaRPr sz="44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4" name="Google Shape;164;g111ea7f8aa0_0_0"/>
          <p:cNvSpPr txBox="1"/>
          <p:nvPr/>
        </p:nvSpPr>
        <p:spPr>
          <a:xfrm>
            <a:off x="-206566" y="1908753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meal</a:t>
            </a:r>
            <a:endParaRPr sz="6000" b="1" dirty="0">
              <a:solidFill>
                <a:schemeClr val="accent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65" name="Google Shape;165;g111ea7f8aa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0969" y="1845638"/>
            <a:ext cx="5662201" cy="381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11ea7f8aa0_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11ea7f8aa0_1_18"/>
          <p:cNvSpPr txBox="1"/>
          <p:nvPr/>
        </p:nvSpPr>
        <p:spPr>
          <a:xfrm>
            <a:off x="651999" y="225400"/>
            <a:ext cx="27741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kern="12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latin typeface="+mj-lt"/>
                <a:ea typeface="+mj-ea"/>
                <a:cs typeface="+mj-cs"/>
                <a:sym typeface="Calibri"/>
              </a:rPr>
              <a:t>Vocabulary</a:t>
            </a:r>
            <a:endParaRPr sz="3600" b="1" kern="12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3" name="Google Shape;173;g111ea7f8aa0_1_18"/>
          <p:cNvSpPr/>
          <p:nvPr/>
        </p:nvSpPr>
        <p:spPr>
          <a:xfrm>
            <a:off x="4689388" y="1845638"/>
            <a:ext cx="7001100" cy="3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111ea7f8aa0_1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061" y="1980649"/>
            <a:ext cx="5767753" cy="3739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5" name="Google Shape;175;g111ea7f8aa0_1_18"/>
          <p:cNvSpPr txBox="1"/>
          <p:nvPr/>
        </p:nvSpPr>
        <p:spPr>
          <a:xfrm>
            <a:off x="-158262" y="3050116"/>
            <a:ext cx="57171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4400" dirty="0" err="1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brek.fəst</a:t>
            </a:r>
            <a:r>
              <a:rPr lang="en-US" sz="4400" dirty="0">
                <a:solidFill>
                  <a:srgbClr val="48C0B6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400" dirty="0">
              <a:solidFill>
                <a:srgbClr val="48C0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1ea7f8aa0_1_18"/>
          <p:cNvSpPr txBox="1"/>
          <p:nvPr/>
        </p:nvSpPr>
        <p:spPr>
          <a:xfrm>
            <a:off x="925973" y="4015407"/>
            <a:ext cx="3728689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bữa</a:t>
            </a:r>
            <a:r>
              <a:rPr lang="en-US" sz="4400" dirty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dirty="0" err="1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rPr>
              <a:t>sáng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11ea7f8aa0_1_18"/>
          <p:cNvSpPr txBox="1"/>
          <p:nvPr/>
        </p:nvSpPr>
        <p:spPr>
          <a:xfrm>
            <a:off x="-103362" y="1980649"/>
            <a:ext cx="56622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44145" lvl="0" indent="-144145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breakfast</a:t>
            </a:r>
            <a:endParaRPr sz="66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934</Words>
  <Application>Microsoft Office PowerPoint</Application>
  <PresentationFormat>Widescreen</PresentationFormat>
  <Paragraphs>177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Courier New</vt:lpstr>
      <vt:lpstr>Myriad Pro</vt:lpstr>
      <vt:lpstr>Arial</vt:lpstr>
      <vt:lpstr>Open Sans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ELITE</cp:lastModifiedBy>
  <cp:revision>17</cp:revision>
  <dcterms:modified xsi:type="dcterms:W3CDTF">2024-12-03T01:34:29Z</dcterms:modified>
</cp:coreProperties>
</file>