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73" r:id="rId9"/>
    <p:sldId id="272" r:id="rId10"/>
    <p:sldId id="276" r:id="rId11"/>
    <p:sldId id="277" r:id="rId12"/>
    <p:sldId id="274" r:id="rId13"/>
    <p:sldId id="333" r:id="rId14"/>
    <p:sldId id="264" r:id="rId15"/>
    <p:sldId id="266" r:id="rId16"/>
    <p:sldId id="335" r:id="rId17"/>
    <p:sldId id="278" r:id="rId18"/>
    <p:sldId id="268" r:id="rId19"/>
    <p:sldId id="336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6"/>
    <p:restoredTop sz="94650"/>
  </p:normalViewPr>
  <p:slideViewPr>
    <p:cSldViewPr snapToGrid="0">
      <p:cViewPr varScale="1">
        <p:scale>
          <a:sx n="89" d="100"/>
          <a:sy n="89" d="100"/>
        </p:scale>
        <p:origin x="44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51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1325988" y="1874117"/>
            <a:ext cx="3631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EFA0-B5ED-F74D-8B78-7C4E97D1BCD2}"/>
              </a:ext>
            </a:extLst>
          </p:cNvPr>
          <p:cNvSpPr/>
          <p:nvPr/>
        </p:nvSpPr>
        <p:spPr>
          <a:xfrm>
            <a:off x="1636922" y="3099850"/>
            <a:ext cx="333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/ˈɪn.tə.vjuː/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6F30C-EE71-454E-BFFE-7B20802BA33E}"/>
              </a:ext>
            </a:extLst>
          </p:cNvPr>
          <p:cNvSpPr/>
          <p:nvPr/>
        </p:nvSpPr>
        <p:spPr>
          <a:xfrm>
            <a:off x="1399894" y="4043211"/>
            <a:ext cx="348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phỏng vấn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367495"/>
            <a:ext cx="431746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854965" y="1508224"/>
            <a:ext cx="1377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AD6AA-9A35-5C4D-A15A-356550445D3C}"/>
              </a:ext>
            </a:extLst>
          </p:cNvPr>
          <p:cNvSpPr/>
          <p:nvPr/>
        </p:nvSpPr>
        <p:spPr>
          <a:xfrm>
            <a:off x="4854965" y="2909137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/traɪ/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1608D-E0A4-0F41-B903-A952E0AA33D6}"/>
              </a:ext>
            </a:extLst>
          </p:cNvPr>
          <p:cNvSpPr/>
          <p:nvPr/>
        </p:nvSpPr>
        <p:spPr>
          <a:xfrm>
            <a:off x="4629024" y="3971495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làm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219200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59952"/>
              </p:ext>
            </p:extLst>
          </p:nvPr>
        </p:nvGraphicFramePr>
        <p:xfrm>
          <a:off x="720794" y="1409802"/>
          <a:ext cx="10107627" cy="49448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eel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/iːl/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 lươn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oreign</a:t>
                      </a:r>
                      <a:r>
                        <a:rPr lang="en-US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/ˈfɒr.ən/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ngoại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vi-VN" sz="2800" b="1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favourite</a:t>
                      </a: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/ˈfeɪ.vər.ɪt/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ưa thích 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interview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vi-VN" sz="2800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ˈɪn.tə.vju</a:t>
                      </a: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ː</a:t>
                      </a:r>
                      <a:r>
                        <a:rPr lang="en-US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cuộc phỏng vấn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try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/traɪ/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61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5D9D2-D7D7-9249-95E9-6071FA56C072}"/>
              </a:ext>
            </a:extLst>
          </p:cNvPr>
          <p:cNvSpPr/>
          <p:nvPr/>
        </p:nvSpPr>
        <p:spPr>
          <a:xfrm>
            <a:off x="4709230" y="4268397"/>
            <a:ext cx="67410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introduce ways to ask and answer about prices in English.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prices.</a:t>
            </a:r>
          </a:p>
        </p:txBody>
      </p:sp>
    </p:spTree>
    <p:extLst>
      <p:ext uri="{BB962C8B-B14F-4D97-AF65-F5344CB8AC3E}">
        <p14:creationId xmlns:p14="http://schemas.microsoft.com/office/powerpoint/2010/main" val="362410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4" y="156952"/>
            <a:ext cx="51486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758020" y="1292743"/>
            <a:ext cx="11564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repeat the conversation. Pay attention to the questions and answers.</a:t>
            </a:r>
            <a:endParaRPr sz="26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4CAE06-4ED6-5A40-AFA9-005C70D983B1}"/>
              </a:ext>
            </a:extLst>
          </p:cNvPr>
          <p:cNvSpPr/>
          <p:nvPr/>
        </p:nvSpPr>
        <p:spPr>
          <a:xfrm>
            <a:off x="813107" y="2286542"/>
            <a:ext cx="10673199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is a bottle of mineral water?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pic>
        <p:nvPicPr>
          <p:cNvPr id="3" name="034">
            <a:hlinkClick r:id="" action="ppaction://media"/>
            <a:extLst>
              <a:ext uri="{FF2B5EF4-FFF2-40B4-BE49-F238E27FC236}">
                <a16:creationId xmlns:a16="http://schemas.microsoft.com/office/drawing/2014/main" id="{4C2CE263-64AC-D7C0-AF99-F4B3C1E29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2538" y="54877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0" y="173425"/>
            <a:ext cx="56089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Work in pairs. Take turns to ask and answer about the prices of the food and drink on the menu.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6" name="Google Shape;216;p11"/>
          <p:cNvGraphicFramePr/>
          <p:nvPr>
            <p:extLst>
              <p:ext uri="{D42A27DB-BD31-4B8C-83A1-F6EECF244321}">
                <p14:modId xmlns:p14="http://schemas.microsoft.com/office/powerpoint/2010/main" val="2000363831"/>
              </p:ext>
            </p:extLst>
          </p:nvPr>
        </p:nvGraphicFramePr>
        <p:xfrm>
          <a:off x="6187781" y="1783221"/>
          <a:ext cx="5464367" cy="4678378"/>
        </p:xfrm>
        <a:graphic>
          <a:graphicData uri="http://schemas.openxmlformats.org/drawingml/2006/table">
            <a:tbl>
              <a:tblPr firstRow="1" bandRow="1">
                <a:noFill/>
                <a:tableStyleId>{F9BF6DF3-2DA5-4FB2-BFE6-B0FE108F967F}</a:tableStyleId>
              </a:tblPr>
              <a:tblGrid>
                <a:gridCol w="339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2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</a:rPr>
                        <a:t>LY'S RESTAURANT</a:t>
                      </a:r>
                      <a:endParaRPr sz="2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i="1" u="none" strike="noStrike" cap="none" dirty="0">
                          <a:solidFill>
                            <a:srgbClr val="C00000"/>
                          </a:solidFill>
                        </a:rPr>
                        <a:t>Breakfast Menu</a:t>
                      </a:r>
                      <a:endParaRPr sz="2800" i="1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Food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beef</a:t>
                      </a:r>
                      <a:r>
                        <a:rPr lang="en-US" sz="2400" u="none" strike="noStrike" cap="none" baseline="0" dirty="0"/>
                        <a:t> </a:t>
                      </a:r>
                      <a:r>
                        <a:rPr lang="en-US" sz="2400" u="none" strike="noStrike" cap="none" dirty="0"/>
                        <a:t>noo</a:t>
                      </a:r>
                      <a:r>
                        <a:rPr lang="en-US" sz="2400" dirty="0"/>
                        <a:t>dl</a:t>
                      </a:r>
                      <a:r>
                        <a:rPr lang="en-US" sz="2400" u="none" strike="noStrike" cap="none" dirty="0"/>
                        <a:t>e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eel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toast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20,000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Drink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glass of milk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9,000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bottle of mineral water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8,000 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cup of green tea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268572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74D87E5-32EA-DC40-9516-D1025F355174}"/>
              </a:ext>
            </a:extLst>
          </p:cNvPr>
          <p:cNvSpPr/>
          <p:nvPr/>
        </p:nvSpPr>
        <p:spPr>
          <a:xfrm>
            <a:off x="310800" y="2640673"/>
            <a:ext cx="5663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Sample: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is a bowl of beef noodle soup? 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2903861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771862" y="4123310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789839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7"/>
            <a:ext cx="439202" cy="62128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258964"/>
            <a:ext cx="452378" cy="86434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29" y="2553020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09228" y="3738623"/>
            <a:ext cx="6484994" cy="137396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CF44A-912B-F645-A063-A5B6A97A6E50}"/>
              </a:ext>
            </a:extLst>
          </p:cNvPr>
          <p:cNvSpPr/>
          <p:nvPr/>
        </p:nvSpPr>
        <p:spPr>
          <a:xfrm>
            <a:off x="4510768" y="5135742"/>
            <a:ext cx="6627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revise the vocabulary related to the topic.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food and drink.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reporting the results of their interviews.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1925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and answer the following questions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41772" y="1099115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15" name="Google Shape;243;p13">
            <a:extLst>
              <a:ext uri="{FF2B5EF4-FFF2-40B4-BE49-F238E27FC236}">
                <a16:creationId xmlns:a16="http://schemas.microsoft.com/office/drawing/2014/main" id="{154472EB-9DD7-6B46-A926-F45A5829E9F3}"/>
              </a:ext>
            </a:extLst>
          </p:cNvPr>
          <p:cNvSpPr/>
          <p:nvPr/>
        </p:nvSpPr>
        <p:spPr>
          <a:xfrm>
            <a:off x="1200439" y="1809336"/>
            <a:ext cx="561900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1. What's Nam's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food?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What's his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drink?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3. What foreign food does he like?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4. What food does he want to try?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5. What food can he cook?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5;p13">
            <a:extLst>
              <a:ext uri="{FF2B5EF4-FFF2-40B4-BE49-F238E27FC236}">
                <a16:creationId xmlns:a16="http://schemas.microsoft.com/office/drawing/2014/main" id="{E7A91C17-99B6-CC4D-90EB-91B637E0F106}"/>
              </a:ext>
            </a:extLst>
          </p:cNvPr>
          <p:cNvSpPr txBox="1"/>
          <p:nvPr/>
        </p:nvSpPr>
        <p:spPr>
          <a:xfrm>
            <a:off x="1456488" y="5594977"/>
            <a:ext cx="59539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Omelettes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rice, and spring rolls.</a:t>
            </a:r>
            <a:endParaRPr sz="28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1557515" y="2187884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Spring rolls.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7;p13">
            <a:extLst>
              <a:ext uri="{FF2B5EF4-FFF2-40B4-BE49-F238E27FC236}">
                <a16:creationId xmlns:a16="http://schemas.microsoft.com/office/drawing/2014/main" id="{0EA20832-09F4-5D45-BDD5-197A61CABE50}"/>
              </a:ext>
            </a:extLst>
          </p:cNvPr>
          <p:cNvSpPr txBox="1"/>
          <p:nvPr/>
        </p:nvSpPr>
        <p:spPr>
          <a:xfrm>
            <a:off x="1557515" y="3032872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Lemonade.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8;p13">
            <a:extLst>
              <a:ext uri="{FF2B5EF4-FFF2-40B4-BE49-F238E27FC236}">
                <a16:creationId xmlns:a16="http://schemas.microsoft.com/office/drawing/2014/main" id="{E977A32A-BA9D-204D-B979-F0E0AEBC498B}"/>
              </a:ext>
            </a:extLst>
          </p:cNvPr>
          <p:cNvSpPr txBox="1"/>
          <p:nvPr/>
        </p:nvSpPr>
        <p:spPr>
          <a:xfrm>
            <a:off x="1504923" y="3874876"/>
            <a:ext cx="501003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Apple pie and pancakes. 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9;p13">
            <a:extLst>
              <a:ext uri="{FF2B5EF4-FFF2-40B4-BE49-F238E27FC236}">
                <a16:creationId xmlns:a16="http://schemas.microsoft.com/office/drawing/2014/main" id="{5BE71705-9861-AB47-ADFD-2472312F1730}"/>
              </a:ext>
            </a:extLst>
          </p:cNvPr>
          <p:cNvSpPr txBox="1"/>
          <p:nvPr/>
        </p:nvSpPr>
        <p:spPr>
          <a:xfrm>
            <a:off x="1504923" y="4738914"/>
            <a:ext cx="6479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Hu </a:t>
            </a:r>
            <a:r>
              <a:rPr lang="en-US" sz="2800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tieu</a:t>
            </a: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(in Ho Chi Minh City).</a:t>
            </a:r>
            <a:endParaRPr sz="2800" b="1" dirty="0">
              <a:solidFill>
                <a:schemeClr val="accent2"/>
              </a:solidFill>
            </a:endParaRPr>
          </a:p>
        </p:txBody>
      </p:sp>
      <p:pic>
        <p:nvPicPr>
          <p:cNvPr id="2" name="035">
            <a:hlinkClick r:id="" action="ppaction://media"/>
            <a:extLst>
              <a:ext uri="{FF2B5EF4-FFF2-40B4-BE49-F238E27FC236}">
                <a16:creationId xmlns:a16="http://schemas.microsoft.com/office/drawing/2014/main" id="{248E4C93-D209-4060-E420-34917C433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8023" y="2402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248395"/>
            <a:ext cx="106952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groups. Interview two of you friends about their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 below.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2902201675"/>
              </p:ext>
            </p:extLst>
          </p:nvPr>
        </p:nvGraphicFramePr>
        <p:xfrm>
          <a:off x="487067" y="2283692"/>
          <a:ext cx="11300980" cy="36574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623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or</a:t>
                      </a:r>
                      <a:r>
                        <a:rPr lang="en-US" sz="2800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try?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249886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10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7786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063341"/>
            <a:ext cx="6484994" cy="135361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68864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343455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750" y="103275"/>
            <a:ext cx="935400" cy="9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53725" y="136950"/>
            <a:ext cx="153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4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170725" y="160589"/>
            <a:ext cx="495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DRINK</a:t>
            </a:r>
            <a:endParaRPr sz="4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75638" y="160275"/>
            <a:ext cx="93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46" y="2434570"/>
            <a:ext cx="7345414" cy="406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2986277" y="1403052"/>
            <a:ext cx="6097155" cy="819281"/>
            <a:chOff x="2633350" y="1146661"/>
            <a:chExt cx="6153251" cy="1063364"/>
          </a:xfrm>
        </p:grpSpPr>
        <p:sp>
          <p:nvSpPr>
            <p:cNvPr id="100" name="Google Shape;100;p2"/>
            <p:cNvSpPr/>
            <p:nvPr/>
          </p:nvSpPr>
          <p:spPr>
            <a:xfrm>
              <a:off x="3270916" y="1293511"/>
              <a:ext cx="5263630" cy="72896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3350" y="1146661"/>
              <a:ext cx="984019" cy="106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3617367" y="1323452"/>
              <a:ext cx="4917179" cy="699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32601" y="1882775"/>
              <a:ext cx="395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94243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to: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the </a:t>
            </a:r>
            <a:r>
              <a:rPr lang="en-US" sz="2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 </a:t>
            </a:r>
            <a:b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everyday life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 and use ways to ask and answer about prices </a:t>
            </a:r>
            <a:b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English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9944" y="2042185"/>
            <a:ext cx="1041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record a video and upload on a given drive link.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452425" y="1814750"/>
            <a:ext cx="10974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Knowledge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in everyday life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Core competence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communication skills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collaborative and supportive in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pairwork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teamwork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Actively join in class activities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Personal qualities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 pride in the values ​​of Vietnamese culture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love for family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109641"/>
            <a:ext cx="6484994" cy="135361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groups. Interview two friends 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71179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5FA9-6B30-2F46-82F5-D38F1D8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46" y="2235093"/>
            <a:ext cx="2730147" cy="411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2807455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1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036649" y="8806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Restaurants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DE9BB-FEA5-CC40-9CCC-65727B253796}"/>
              </a:ext>
            </a:extLst>
          </p:cNvPr>
          <p:cNvSpPr/>
          <p:nvPr/>
        </p:nvSpPr>
        <p:spPr>
          <a:xfrm>
            <a:off x="323501" y="1245036"/>
            <a:ext cx="40054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small 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Pick your type of restaurant.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Create a menu (with starters, main courses, side dishes, desserts and drinks), including prices.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Write on your board, raise the board up and say "Bingo" when finishing.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at others' restaurant menus and say which you want to go to.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40037-4A18-4C4A-A858-E7C514B1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626" y="3472687"/>
            <a:ext cx="2977757" cy="210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5412-3F4E-5B47-8F1E-A5B325AF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13" y="1267828"/>
            <a:ext cx="2944369" cy="207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5017-FCD6-F041-819B-76D4BEC2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81" y="1174136"/>
            <a:ext cx="3001923" cy="211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A0CB0-87DF-CF47-9ED4-21E89ABF6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13" y="4482195"/>
            <a:ext cx="2794945" cy="2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0FFFB-59FB-814E-8F21-C0F589BB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000" y="3731922"/>
            <a:ext cx="2297438" cy="2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22" name="Google Shape;122;p4"/>
          <p:cNvSpPr/>
          <p:nvPr/>
        </p:nvSpPr>
        <p:spPr>
          <a:xfrm>
            <a:off x="4722513" y="2038692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CBBE0-0C87-D848-AB29-ACA80C208122}"/>
              </a:ext>
            </a:extLst>
          </p:cNvPr>
          <p:cNvSpPr/>
          <p:nvPr/>
        </p:nvSpPr>
        <p:spPr>
          <a:xfrm>
            <a:off x="4599344" y="2884594"/>
            <a:ext cx="610295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</a:rPr>
              <a:t>Aims of the stage: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</a:rPr>
              <a:t>To help students use key language more appropriately.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71155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2084175" y="316126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</a:rPr>
              <a:t>/iːl/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7A825-8F06-594D-9A87-C7DE87A70565}"/>
              </a:ext>
            </a:extLst>
          </p:cNvPr>
          <p:cNvSpPr/>
          <p:nvPr/>
        </p:nvSpPr>
        <p:spPr>
          <a:xfrm>
            <a:off x="2753133" y="1955359"/>
            <a:ext cx="1771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</a:t>
            </a:r>
            <a:r>
              <a:rPr lang="vi-VN" sz="6600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63D4EA-101C-4A46-8674-BED63BB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7" y="236313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F60F6F-CCA2-3142-ADC8-C32592DA68D7}"/>
              </a:ext>
            </a:extLst>
          </p:cNvPr>
          <p:cNvSpPr/>
          <p:nvPr/>
        </p:nvSpPr>
        <p:spPr>
          <a:xfrm>
            <a:off x="2536395" y="4079367"/>
            <a:ext cx="244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" panose="020B0604020202020204" pitchFamily="34" charset="0"/>
              </a:rPr>
              <a:t>con lươn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9731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279692" y="1737809"/>
            <a:ext cx="396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vi-VN" sz="6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70CB9-18B4-F342-955F-B0D4E52B0F4E}"/>
              </a:ext>
            </a:extLst>
          </p:cNvPr>
          <p:cNvSpPr/>
          <p:nvPr/>
        </p:nvSpPr>
        <p:spPr>
          <a:xfrm>
            <a:off x="4279692" y="3915968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 quốc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0CCB5-C094-064C-8393-63A6AEC972DD}"/>
              </a:ext>
            </a:extLst>
          </p:cNvPr>
          <p:cNvSpPr/>
          <p:nvPr/>
        </p:nvSpPr>
        <p:spPr>
          <a:xfrm>
            <a:off x="4487932" y="2935995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/ˈfɒr.ən/ </a:t>
            </a:r>
          </a:p>
        </p:txBody>
      </p:sp>
    </p:spTree>
    <p:extLst>
      <p:ext uri="{BB962C8B-B14F-4D97-AF65-F5344CB8AC3E}">
        <p14:creationId xmlns:p14="http://schemas.microsoft.com/office/powerpoint/2010/main" val="2118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1077</Words>
  <Application>Microsoft Office PowerPoint</Application>
  <PresentationFormat>Widescreen</PresentationFormat>
  <Paragraphs>209</Paragraphs>
  <Slides>22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Wingdings</vt:lpstr>
      <vt:lpstr>Courier New</vt:lpstr>
      <vt:lpstr>Open Sans</vt:lpstr>
      <vt:lpstr>Myriad Pro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ELITE</cp:lastModifiedBy>
  <cp:revision>26</cp:revision>
  <dcterms:modified xsi:type="dcterms:W3CDTF">2023-11-28T09:32:00Z</dcterms:modified>
</cp:coreProperties>
</file>