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5"/>
  </p:notesMasterIdLst>
  <p:handoutMasterIdLst>
    <p:handoutMasterId r:id="rId46"/>
  </p:handoutMasterIdLst>
  <p:sldIdLst>
    <p:sldId id="491" r:id="rId2"/>
    <p:sldId id="561" r:id="rId3"/>
    <p:sldId id="560" r:id="rId4"/>
    <p:sldId id="522" r:id="rId5"/>
    <p:sldId id="520" r:id="rId6"/>
    <p:sldId id="523" r:id="rId7"/>
    <p:sldId id="562" r:id="rId8"/>
    <p:sldId id="521" r:id="rId9"/>
    <p:sldId id="524" r:id="rId10"/>
    <p:sldId id="563" r:id="rId11"/>
    <p:sldId id="526" r:id="rId12"/>
    <p:sldId id="527" r:id="rId13"/>
    <p:sldId id="528" r:id="rId14"/>
    <p:sldId id="532" r:id="rId15"/>
    <p:sldId id="529" r:id="rId16"/>
    <p:sldId id="564" r:id="rId17"/>
    <p:sldId id="531" r:id="rId18"/>
    <p:sldId id="533" r:id="rId19"/>
    <p:sldId id="537" r:id="rId20"/>
    <p:sldId id="565" r:id="rId21"/>
    <p:sldId id="535" r:id="rId22"/>
    <p:sldId id="538" r:id="rId23"/>
    <p:sldId id="539" r:id="rId24"/>
    <p:sldId id="540" r:id="rId25"/>
    <p:sldId id="541" r:id="rId26"/>
    <p:sldId id="543" r:id="rId27"/>
    <p:sldId id="544" r:id="rId28"/>
    <p:sldId id="545" r:id="rId29"/>
    <p:sldId id="546" r:id="rId30"/>
    <p:sldId id="536" r:id="rId31"/>
    <p:sldId id="566" r:id="rId32"/>
    <p:sldId id="548" r:id="rId33"/>
    <p:sldId id="549" r:id="rId34"/>
    <p:sldId id="550" r:id="rId35"/>
    <p:sldId id="551" r:id="rId36"/>
    <p:sldId id="552" r:id="rId37"/>
    <p:sldId id="553" r:id="rId38"/>
    <p:sldId id="554" r:id="rId39"/>
    <p:sldId id="555" r:id="rId40"/>
    <p:sldId id="556" r:id="rId41"/>
    <p:sldId id="557" r:id="rId42"/>
    <p:sldId id="558" r:id="rId43"/>
    <p:sldId id="559" r:id="rId44"/>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00CC"/>
    <a:srgbClr val="66FF33"/>
    <a:srgbClr val="FF3300"/>
    <a:srgbClr val="000000"/>
    <a:srgbClr val="6DF0F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83301" autoAdjust="0"/>
  </p:normalViewPr>
  <p:slideViewPr>
    <p:cSldViewPr>
      <p:cViewPr varScale="1">
        <p:scale>
          <a:sx n="61" d="100"/>
          <a:sy n="61" d="100"/>
        </p:scale>
        <p:origin x="858" y="6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1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4F60640-443B-4468-A961-2D659942DBC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085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85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85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085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39F2DC1-5CD6-41D1-85EC-3D0CA1104D3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A33B034E-3D54-49A1-823C-C943847BCA64}" type="slidenum">
              <a:rPr lang="en-US" altLang="en-US" sz="1200"/>
              <a:pPr/>
              <a:t>26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4C60EF3-1355-430B-B036-8827A63C396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A29BBD9-E65C-41A2-B4F6-5ED113C3C15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393C204-96CF-4825-8BBC-26860592BA8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C3EAEF91-AECE-4D90-A171-03E9EE42F1E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3791770-98A6-41CB-8CB7-07E8F109856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F731F233-D76B-490A-A614-5316383CE23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fld id="{DB0B6970-0F7D-405A-8D49-47DA15006F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fld id="{66BF3654-CCE4-4CBB-BE9E-BB46858E1885}"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fld id="{D0AEB7D7-0361-4B8E-9419-15C34E0C708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5D61C8DB-2E9B-4334-85AC-F74EF3833B79}"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05D78D67-82CB-4E74-945C-3957B8B8CF2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3844"/>
            <a:ext cx="7886700"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628650" y="1369219"/>
            <a:ext cx="7886700" cy="3263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vi-V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D54B9292-9F66-4002-BBFA-F9DFB62A06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Lop%20cap%20cuu%20duoi%20nuoc/CPR%20nguoi%20lon.mov"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hhoo.M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file:///D:\Rung%20Chuong%20Vang\chaomung.wav" TargetMode="External"/><Relationship Id="rId7" Type="http://schemas.openxmlformats.org/officeDocument/2006/relationships/image" Target="../media/image31.gif"/><Relationship Id="rId12" Type="http://schemas.openxmlformats.org/officeDocument/2006/relationships/image" Target="../media/image36.gif"/><Relationship Id="rId17" Type="http://schemas.openxmlformats.org/officeDocument/2006/relationships/image" Target="../media/image41.png"/><Relationship Id="rId2" Type="http://schemas.openxmlformats.org/officeDocument/2006/relationships/audio" Target="../media/audio1.wav"/><Relationship Id="rId16" Type="http://schemas.openxmlformats.org/officeDocument/2006/relationships/image" Target="../media/image40.gif"/><Relationship Id="rId1" Type="http://schemas.openxmlformats.org/officeDocument/2006/relationships/audio" Target="file:///D:\Rung%20Chuong%20Vang\8.%20Ket%20thuc%20cau%20hoi.wav" TargetMode="External"/><Relationship Id="rId6" Type="http://schemas.openxmlformats.org/officeDocument/2006/relationships/image" Target="../media/image30.gif"/><Relationship Id="rId11" Type="http://schemas.openxmlformats.org/officeDocument/2006/relationships/image" Target="../media/image35.gif"/><Relationship Id="rId5" Type="http://schemas.openxmlformats.org/officeDocument/2006/relationships/audio" Target="../media/audio2.wav"/><Relationship Id="rId15" Type="http://schemas.openxmlformats.org/officeDocument/2006/relationships/image" Target="../media/image39.gif"/><Relationship Id="rId10" Type="http://schemas.openxmlformats.org/officeDocument/2006/relationships/image" Target="../media/image34.gif"/><Relationship Id="rId4" Type="http://schemas.openxmlformats.org/officeDocument/2006/relationships/slideLayout" Target="../slideLayouts/slideLayout1.xml"/><Relationship Id="rId9" Type="http://schemas.openxmlformats.org/officeDocument/2006/relationships/image" Target="../media/image33.gif"/><Relationship Id="rId14" Type="http://schemas.openxmlformats.org/officeDocument/2006/relationships/image" Target="../media/image38.gif"/></Relationships>
</file>

<file path=ppt/slides/_rels/slide33.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18" Type="http://schemas.openxmlformats.org/officeDocument/2006/relationships/slide" Target="slide21.xml"/><Relationship Id="rId3" Type="http://schemas.openxmlformats.org/officeDocument/2006/relationships/audio" Target="file:///D:\Rung%20Chuong%20Vang\chaomung.wav" TargetMode="External"/><Relationship Id="rId21" Type="http://schemas.openxmlformats.org/officeDocument/2006/relationships/slide" Target="slide25.xml"/><Relationship Id="rId7" Type="http://schemas.openxmlformats.org/officeDocument/2006/relationships/image" Target="../media/image32.gif"/><Relationship Id="rId12" Type="http://schemas.openxmlformats.org/officeDocument/2006/relationships/image" Target="../media/image37.gif"/><Relationship Id="rId17" Type="http://schemas.openxmlformats.org/officeDocument/2006/relationships/slide" Target="slide20.xml"/><Relationship Id="rId25" Type="http://schemas.openxmlformats.org/officeDocument/2006/relationships/slide" Target="slide23.xml"/><Relationship Id="rId2" Type="http://schemas.openxmlformats.org/officeDocument/2006/relationships/audio" Target="../media/audio1.wav"/><Relationship Id="rId16" Type="http://schemas.openxmlformats.org/officeDocument/2006/relationships/image" Target="../media/image41.png"/><Relationship Id="rId20" Type="http://schemas.openxmlformats.org/officeDocument/2006/relationships/slide" Target="slide24.xml"/><Relationship Id="rId1" Type="http://schemas.openxmlformats.org/officeDocument/2006/relationships/audio" Target="file:///D:\Rung%20Chuong%20Vang\8.%20Ket%20thuc%20cau%20hoi.wav" TargetMode="External"/><Relationship Id="rId6" Type="http://schemas.openxmlformats.org/officeDocument/2006/relationships/image" Target="../media/image31.gif"/><Relationship Id="rId11" Type="http://schemas.openxmlformats.org/officeDocument/2006/relationships/image" Target="../media/image36.gif"/><Relationship Id="rId24" Type="http://schemas.openxmlformats.org/officeDocument/2006/relationships/slide" Target="slide28.xml"/><Relationship Id="rId5" Type="http://schemas.openxmlformats.org/officeDocument/2006/relationships/image" Target="../media/image30.gif"/><Relationship Id="rId15" Type="http://schemas.openxmlformats.org/officeDocument/2006/relationships/image" Target="../media/image40.gif"/><Relationship Id="rId23" Type="http://schemas.openxmlformats.org/officeDocument/2006/relationships/slide" Target="slide27.xml"/><Relationship Id="rId10" Type="http://schemas.openxmlformats.org/officeDocument/2006/relationships/image" Target="../media/image35.gif"/><Relationship Id="rId19" Type="http://schemas.openxmlformats.org/officeDocument/2006/relationships/slide" Target="slide22.xml"/><Relationship Id="rId4" Type="http://schemas.openxmlformats.org/officeDocument/2006/relationships/slideLayout" Target="../slideLayouts/slideLayout1.xml"/><Relationship Id="rId9" Type="http://schemas.openxmlformats.org/officeDocument/2006/relationships/image" Target="../media/image34.gif"/><Relationship Id="rId14" Type="http://schemas.openxmlformats.org/officeDocument/2006/relationships/image" Target="../media/image39.gif"/><Relationship Id="rId22" Type="http://schemas.openxmlformats.org/officeDocument/2006/relationships/slide" Target="slide26.xml"/></Relationships>
</file>

<file path=ppt/slides/_rels/slide34.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5.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6.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7.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8.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39.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41.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42.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43.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gif"/><Relationship Id="rId5" Type="http://schemas.openxmlformats.org/officeDocument/2006/relationships/audio" Target="../media/audio5.wav"/><Relationship Id="rId10" Type="http://schemas.openxmlformats.org/officeDocument/2006/relationships/image" Target="../media/image44.gif"/><Relationship Id="rId4" Type="http://schemas.openxmlformats.org/officeDocument/2006/relationships/audio" Target="../media/audio4.wav"/><Relationship Id="rId9" Type="http://schemas.openxmlformats.org/officeDocument/2006/relationships/image" Target="../media/image43.g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290,000+ Hình ảnh Tưới Cây tải xuống miễn phí - Pikbest"/>
          <p:cNvSpPr>
            <a:spLocks noChangeAspect="1" noChangeArrowheads="1"/>
          </p:cNvSpPr>
          <p:nvPr/>
        </p:nvSpPr>
        <p:spPr bwMode="auto">
          <a:xfrm>
            <a:off x="144463" y="-108347"/>
            <a:ext cx="304800" cy="228601"/>
          </a:xfrm>
          <a:prstGeom prst="rect">
            <a:avLst/>
          </a:prstGeom>
          <a:noFill/>
          <a:ln w="9525">
            <a:noFill/>
            <a:miter lim="800000"/>
            <a:headEnd/>
            <a:tailEnd/>
          </a:ln>
        </p:spPr>
        <p:txBody>
          <a:bodyPr/>
          <a:lstStyle/>
          <a:p>
            <a:endParaRPr lang="vi-VN" altLang="vi-VN" sz="2400">
              <a:latin typeface="+mj-lt"/>
            </a:endParaRPr>
          </a:p>
        </p:txBody>
      </p:sp>
      <p:sp>
        <p:nvSpPr>
          <p:cNvPr id="15363" name="AutoShape 4" descr="290,000+ Hình ảnh Tưới Cây tải xuống miễn phí - Pikbest"/>
          <p:cNvSpPr>
            <a:spLocks noChangeAspect="1" noChangeArrowheads="1"/>
          </p:cNvSpPr>
          <p:nvPr/>
        </p:nvSpPr>
        <p:spPr bwMode="auto">
          <a:xfrm>
            <a:off x="296863" y="5954"/>
            <a:ext cx="304800" cy="228600"/>
          </a:xfrm>
          <a:prstGeom prst="rect">
            <a:avLst/>
          </a:prstGeom>
          <a:noFill/>
          <a:ln w="9525">
            <a:noFill/>
            <a:miter lim="800000"/>
            <a:headEnd/>
            <a:tailEnd/>
          </a:ln>
        </p:spPr>
        <p:txBody>
          <a:bodyPr/>
          <a:lstStyle/>
          <a:p>
            <a:endParaRPr lang="vi-VN" altLang="vi-VN" sz="2400">
              <a:latin typeface="+mj-lt"/>
            </a:endParaRPr>
          </a:p>
        </p:txBody>
      </p:sp>
      <p:sp>
        <p:nvSpPr>
          <p:cNvPr id="7" name="TextBox 6"/>
          <p:cNvSpPr txBox="1"/>
          <p:nvPr/>
        </p:nvSpPr>
        <p:spPr>
          <a:xfrm>
            <a:off x="609600" y="2724150"/>
            <a:ext cx="8305800" cy="1569660"/>
          </a:xfrm>
          <a:prstGeom prst="rect">
            <a:avLst/>
          </a:prstGeom>
          <a:noFill/>
        </p:spPr>
        <p:txBody>
          <a:bodyPr wrap="square" rtlCol="0">
            <a:spAutoFit/>
          </a:bodyPr>
          <a:lstStyle/>
          <a:p>
            <a:endParaRPr lang="en-US" sz="2400" i="1" dirty="0" smtClean="0">
              <a:latin typeface="Times New Roman" pitchFamily="18" charset="0"/>
              <a:cs typeface="Times New Roman" pitchFamily="18" charset="0"/>
            </a:endParaRPr>
          </a:p>
          <a:p>
            <a:r>
              <a:rPr lang="vi-VN" sz="2400" b="1" dirty="0" smtClean="0">
                <a:latin typeface="Times New Roman" pitchFamily="18" charset="0"/>
                <a:cs typeface="Times New Roman" pitchFamily="18" charset="0"/>
              </a:rPr>
              <a:t>1. </a:t>
            </a:r>
            <a:r>
              <a:rPr lang="en-US" sz="2400" dirty="0" smtClean="0">
                <a:latin typeface="Times New Roman" pitchFamily="18" charset="0"/>
                <a:cs typeface="Times New Roman" pitchFamily="18" charset="0"/>
              </a:rPr>
              <a:t>Hệ hô hấp ở người gồm những cơ quan nào?</a:t>
            </a:r>
          </a:p>
          <a:p>
            <a:r>
              <a:rPr lang="en-US" sz="2400" b="1"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Những bệnh thường gặp ở hệ hô hấp người là gì? Phòng tránh thế nào?</a:t>
            </a:r>
          </a:p>
        </p:txBody>
      </p:sp>
      <p:sp>
        <p:nvSpPr>
          <p:cNvPr id="45058" name="AutoShape 2" descr="https://powerpoint.officeapps.live.com/pods/GetClipboardImage.ashx?Id=af7a8f2f-3ade-47fc-b276-0426f32d9e67&amp;DC=PSG4&amp;pkey=f4b0bbc7-dd0a-4ff3-a747-c537905a33a5&amp;wdwaccluster=PSG4"/>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45060" name="AutoShape 4" descr="https://powerpoint.officeapps.live.com/pods/GetClipboardImage.ashx?Id=af7a8f2f-3ade-47fc-b276-0426f32d9e67&amp;DC=PSG4&amp;pkey=f4b0bbc7-dd0a-4ff3-a747-c537905a33a5&amp;wdwaccluster=PSG4"/>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400">
              <a:latin typeface="+mj-lt"/>
            </a:endParaRPr>
          </a:p>
        </p:txBody>
      </p:sp>
      <p:sp>
        <p:nvSpPr>
          <p:cNvPr id="9" name="Rounded Rectangle 8"/>
          <p:cNvSpPr/>
          <p:nvPr/>
        </p:nvSpPr>
        <p:spPr>
          <a:xfrm>
            <a:off x="838200" y="1200150"/>
            <a:ext cx="7391400" cy="13716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prstClr val="black"/>
                </a:solidFill>
                <a:latin typeface="Times New Roman" pitchFamily="18" charset="0"/>
                <a:cs typeface="Times New Roman" pitchFamily="18" charset="0"/>
              </a:rPr>
              <a:t>Xem đoạn phim sau và trả lời câu hỏi:</a:t>
            </a:r>
          </a:p>
          <a:p>
            <a:pPr lvl="0" algn="ctr"/>
            <a:r>
              <a:rPr lang="vi-VN" sz="2400" dirty="0" smtClean="0">
                <a:solidFill>
                  <a:prstClr val="black"/>
                </a:solidFill>
                <a:latin typeface="Times New Roman" pitchFamily="18" charset="0"/>
                <a:cs typeface="Times New Roman" pitchFamily="18" charset="0"/>
              </a:rPr>
              <a:t>https://www.youtube.com/watch?v=HLSJowTFV_Q</a:t>
            </a:r>
          </a:p>
          <a:p>
            <a:pPr algn="ctr"/>
            <a:endParaRPr lang="en-US" sz="2400" dirty="0">
              <a:latin typeface="+mj-lt"/>
            </a:endParaRPr>
          </a:p>
        </p:txBody>
      </p:sp>
      <p:sp>
        <p:nvSpPr>
          <p:cNvPr id="10" name="Rounded Rectangle 9"/>
          <p:cNvSpPr/>
          <p:nvPr/>
        </p:nvSpPr>
        <p:spPr>
          <a:xfrm>
            <a:off x="2895600" y="285750"/>
            <a:ext cx="2667000" cy="762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KHỞI ĐỘNG</a:t>
            </a:r>
            <a:endParaRPr lang="en-US" sz="2400" b="1"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7201624" cy="1047750"/>
            <a:chOff x="304800" y="0"/>
            <a:chExt cx="9602165" cy="1803399"/>
          </a:xfrm>
        </p:grpSpPr>
        <p:sp>
          <p:nvSpPr>
            <p:cNvPr id="17" name="Rectangle: Rounded Corners 16"/>
            <p:cNvSpPr/>
            <p:nvPr/>
          </p:nvSpPr>
          <p:spPr>
            <a:xfrm>
              <a:off x="2133600" y="279401"/>
              <a:ext cx="7773365" cy="73706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vi-VN" sz="3000" b="1" dirty="0">
                  <a:solidFill>
                    <a:srgbClr val="FFFFFF"/>
                  </a:solidFill>
                  <a:latin typeface="Arial" panose="020B0604020202020204" pitchFamily="34" charset="0"/>
                  <a:ea typeface="#9Slide03 Roboto Slab Bold" pitchFamily="2" charset="0"/>
                  <a:cs typeface="Arial" panose="020B0604020202020204" pitchFamily="34" charset="0"/>
                </a:rPr>
                <a:t> </a:t>
              </a:r>
              <a:r>
                <a:rPr lang="vi-VN" sz="2400" b="1" i="1" dirty="0" smtClean="0">
                  <a:latin typeface="Times New Roman"/>
                  <a:ea typeface="Times New Roman"/>
                </a:rPr>
                <a:t>2. Chức năng của hệ hô hấp</a:t>
              </a:r>
              <a:endParaRPr lang="en-US" sz="2400" b="1" dirty="0">
                <a:solidFill>
                  <a:srgbClr val="FFFFFF"/>
                </a:solidFill>
                <a:latin typeface="Times New Roman" pitchFamily="18" charset="0"/>
                <a:ea typeface="#9Slide03 Roboto Slab Bold" pitchFamily="2" charset="0"/>
                <a:cs typeface="Times New Roman" pitchFamily="18" charset="0"/>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609600" y="742950"/>
            <a:ext cx="8382000" cy="4544223"/>
          </a:xfrm>
          <a:prstGeom prst="roundRect">
            <a:avLst/>
          </a:prstGeom>
          <a:noFill/>
          <a:ln w="28575">
            <a:solidFill>
              <a:srgbClr val="C00000"/>
            </a:solidFill>
            <a:prstDash val="sysDash"/>
          </a:ln>
        </p:spPr>
        <p:txBody>
          <a:bodyPr wrap="square" lIns="68580" tIns="34290" rIns="68580" bIns="34290" rtlCol="0">
            <a:spAutoFit/>
          </a:bodyPr>
          <a:lstStyle/>
          <a:p>
            <a:pPr>
              <a:lnSpc>
                <a:spcPct val="120000"/>
              </a:lnSpc>
              <a:spcBef>
                <a:spcPts val="0"/>
              </a:spcBef>
              <a:spcAft>
                <a:spcPts val="0"/>
              </a:spcAft>
            </a:pPr>
            <a:r>
              <a:rPr lang="vi-VN" sz="2000" i="1" dirty="0" smtClean="0">
                <a:latin typeface="+mj-lt"/>
                <a:ea typeface="Times New Roman"/>
              </a:rPr>
              <a:t>a, Thông khí ở phổi:</a:t>
            </a:r>
            <a:endParaRPr lang="en-US" sz="2000" dirty="0" smtClean="0">
              <a:latin typeface="+mj-lt"/>
              <a:ea typeface="Times New Roman"/>
            </a:endParaRPr>
          </a:p>
          <a:p>
            <a:pPr>
              <a:lnSpc>
                <a:spcPct val="120000"/>
              </a:lnSpc>
              <a:spcBef>
                <a:spcPts val="0"/>
              </a:spcBef>
              <a:spcAft>
                <a:spcPts val="0"/>
              </a:spcAft>
            </a:pPr>
            <a:r>
              <a:rPr lang="en-US" sz="2000" dirty="0" smtClean="0">
                <a:latin typeface="+mj-lt"/>
                <a:ea typeface="Times New Roman"/>
              </a:rPr>
              <a:t>- </a:t>
            </a:r>
            <a:r>
              <a:rPr lang="vi-VN" sz="2000" dirty="0" smtClean="0">
                <a:latin typeface="+mj-lt"/>
                <a:ea typeface="Times New Roman"/>
              </a:rPr>
              <a:t>Hít vào và thở ra giúp cho phổi được thông khí.</a:t>
            </a:r>
            <a:endParaRPr lang="en-US" sz="2000" dirty="0" smtClean="0">
              <a:latin typeface="+mj-lt"/>
              <a:ea typeface="Times New Roman"/>
            </a:endParaRPr>
          </a:p>
          <a:p>
            <a:pPr algn="just">
              <a:lnSpc>
                <a:spcPct val="120000"/>
              </a:lnSpc>
              <a:spcBef>
                <a:spcPts val="0"/>
              </a:spcBef>
              <a:spcAft>
                <a:spcPts val="0"/>
              </a:spcAft>
            </a:pPr>
            <a:r>
              <a:rPr lang="fr-FR" sz="2000" dirty="0" smtClean="0">
                <a:latin typeface="+mj-lt"/>
                <a:ea typeface="Calibri"/>
                <a:cs typeface="Times New Roman"/>
              </a:rPr>
              <a:t>- </a:t>
            </a:r>
            <a:r>
              <a:rPr lang="fr-FR" sz="2000" dirty="0" smtClean="0">
                <a:latin typeface="Times New Roman" pitchFamily="18" charset="0"/>
                <a:ea typeface="Calibri"/>
                <a:cs typeface="Times New Roman" pitchFamily="18" charset="0"/>
              </a:rPr>
              <a:t>Các cơ xương ở lồng ngực đã phối hợp hoạt động với nhau để tăng thể tích lồng ngực khi hít vào và giảm thể tích lồng ngực khi thở ra.</a:t>
            </a:r>
            <a:endParaRPr lang="en-US" sz="2000" dirty="0" smtClean="0">
              <a:latin typeface="Times New Roman" pitchFamily="18" charset="0"/>
              <a:ea typeface="Calibri"/>
              <a:cs typeface="Times New Roman" pitchFamily="18" charset="0"/>
            </a:endParaRPr>
          </a:p>
          <a:p>
            <a:pPr algn="just">
              <a:lnSpc>
                <a:spcPct val="120000"/>
              </a:lnSpc>
              <a:spcBef>
                <a:spcPts val="0"/>
              </a:spcBef>
              <a:spcAft>
                <a:spcPts val="0"/>
              </a:spcAft>
            </a:pPr>
            <a:r>
              <a:rPr lang="fr-FR" sz="2000" i="1" dirty="0" smtClean="0">
                <a:latin typeface="Times New Roman" pitchFamily="18" charset="0"/>
                <a:ea typeface="Calibri"/>
                <a:cs typeface="Times New Roman" pitchFamily="18" charset="0"/>
              </a:rPr>
              <a:t>b, Trao đổi khí ở phổi và tế bào</a:t>
            </a:r>
            <a:endParaRPr lang="en-US" sz="2000" dirty="0" smtClean="0">
              <a:latin typeface="Times New Roman" pitchFamily="18" charset="0"/>
              <a:ea typeface="Calibri"/>
              <a:cs typeface="Times New Roman" pitchFamily="18" charset="0"/>
            </a:endParaRPr>
          </a:p>
          <a:p>
            <a:pPr algn="just">
              <a:lnSpc>
                <a:spcPct val="120000"/>
              </a:lnSpc>
              <a:spcBef>
                <a:spcPts val="0"/>
              </a:spcBef>
              <a:spcAft>
                <a:spcPts val="0"/>
              </a:spcAft>
            </a:pPr>
            <a:r>
              <a:rPr lang="fr-FR" sz="2000" dirty="0" smtClean="0">
                <a:latin typeface="Times New Roman" pitchFamily="18" charset="0"/>
                <a:ea typeface="Calibri"/>
                <a:cs typeface="Times New Roman" pitchFamily="18" charset="0"/>
              </a:rPr>
              <a:t>- Sự trao đổi khí ở phổi và tế bào đều theo cơ chế khuếch tán từ nơi có nồng độ cao tới nơi có nồng độ thấp.</a:t>
            </a:r>
            <a:endParaRPr lang="en-US" sz="2000" dirty="0" smtClean="0">
              <a:latin typeface="Times New Roman" pitchFamily="18" charset="0"/>
              <a:ea typeface="Calibri"/>
              <a:cs typeface="Times New Roman" pitchFamily="18" charset="0"/>
            </a:endParaRPr>
          </a:p>
          <a:p>
            <a:pPr lvl="0" algn="just" defTabSz="685800" eaLnBrk="1" fontAlgn="auto" hangingPunct="1">
              <a:lnSpc>
                <a:spcPct val="120000"/>
              </a:lnSpc>
              <a:spcBef>
                <a:spcPts val="0"/>
              </a:spcBef>
              <a:spcAft>
                <a:spcPts val="0"/>
              </a:spcAft>
              <a:defRPr/>
            </a:pPr>
            <a:r>
              <a:rPr lang="fr-FR" sz="2000" dirty="0" smtClean="0">
                <a:latin typeface="Times New Roman" pitchFamily="18" charset="0"/>
                <a:ea typeface="Calibri"/>
                <a:cs typeface="Times New Roman" pitchFamily="18" charset="0"/>
              </a:rPr>
              <a:t>+ Trao đổi khí ở phổi: O</a:t>
            </a:r>
            <a:r>
              <a:rPr lang="fr-FR" sz="2000" baseline="-25000" dirty="0" smtClean="0">
                <a:latin typeface="Times New Roman" pitchFamily="18" charset="0"/>
                <a:ea typeface="Calibri"/>
                <a:cs typeface="Times New Roman" pitchFamily="18" charset="0"/>
              </a:rPr>
              <a:t>2</a:t>
            </a:r>
            <a:r>
              <a:rPr lang="fr-FR" sz="2000" dirty="0" smtClean="0">
                <a:latin typeface="Times New Roman" pitchFamily="18" charset="0"/>
                <a:ea typeface="Calibri"/>
                <a:cs typeface="Times New Roman" pitchFamily="18" charset="0"/>
              </a:rPr>
              <a:t> từ phế nang khuếch tán vào mao mạch máu, CO</a:t>
            </a:r>
            <a:r>
              <a:rPr lang="fr-FR" sz="2000" baseline="-25000" dirty="0" smtClean="0">
                <a:latin typeface="Times New Roman" pitchFamily="18" charset="0"/>
                <a:ea typeface="Calibri"/>
                <a:cs typeface="Times New Roman" pitchFamily="18" charset="0"/>
              </a:rPr>
              <a:t>2</a:t>
            </a:r>
            <a:r>
              <a:rPr lang="fr-FR" sz="2000" dirty="0" smtClean="0">
                <a:latin typeface="Times New Roman" pitchFamily="18" charset="0"/>
                <a:ea typeface="Calibri"/>
                <a:cs typeface="Times New Roman" pitchFamily="18" charset="0"/>
              </a:rPr>
              <a:t> từ mao mạch máu khuếch tán vào phế nang.</a:t>
            </a:r>
            <a:r>
              <a:rPr lang="fr-FR" sz="2000" dirty="0" smtClean="0">
                <a:latin typeface="Times New Roman" pitchFamily="18" charset="0"/>
                <a:ea typeface="Calibri" pitchFamily="34" charset="0"/>
                <a:cs typeface="Times New Roman" pitchFamily="18" charset="0"/>
              </a:rPr>
              <a:t> </a:t>
            </a:r>
          </a:p>
          <a:p>
            <a:pPr lvl="0" algn="just" defTabSz="685800" eaLnBrk="1" fontAlgn="auto" hangingPunct="1">
              <a:lnSpc>
                <a:spcPct val="120000"/>
              </a:lnSpc>
              <a:spcBef>
                <a:spcPts val="0"/>
              </a:spcBef>
              <a:spcAft>
                <a:spcPts val="0"/>
              </a:spcAft>
              <a:defRPr/>
            </a:pPr>
            <a:r>
              <a:rPr lang="fr-FR" sz="2000" dirty="0" smtClean="0">
                <a:latin typeface="Times New Roman" pitchFamily="18" charset="0"/>
                <a:ea typeface="Calibri" pitchFamily="34" charset="0"/>
                <a:cs typeface="Times New Roman" pitchFamily="18" charset="0"/>
              </a:rPr>
              <a:t>+ Trao đổi khí ở tế bào: O</a:t>
            </a:r>
            <a:r>
              <a:rPr lang="fr-FR" sz="2000" baseline="-30000" dirty="0" smtClean="0">
                <a:latin typeface="Times New Roman" pitchFamily="18" charset="0"/>
                <a:ea typeface="Calibri" pitchFamily="34" charset="0"/>
                <a:cs typeface="Times New Roman" pitchFamily="18" charset="0"/>
              </a:rPr>
              <a:t>2</a:t>
            </a:r>
            <a:r>
              <a:rPr lang="fr-FR" sz="2000" dirty="0" smtClean="0">
                <a:latin typeface="Times New Roman" pitchFamily="18" charset="0"/>
                <a:ea typeface="Calibri" pitchFamily="34" charset="0"/>
                <a:cs typeface="Times New Roman" pitchFamily="18" charset="0"/>
              </a:rPr>
              <a:t> từ máu khuếch tán vào tế bào, CO</a:t>
            </a:r>
            <a:r>
              <a:rPr lang="fr-FR" sz="2000" baseline="-30000" dirty="0" smtClean="0">
                <a:latin typeface="Times New Roman" pitchFamily="18" charset="0"/>
                <a:ea typeface="Calibri" pitchFamily="34" charset="0"/>
                <a:cs typeface="Times New Roman" pitchFamily="18" charset="0"/>
              </a:rPr>
              <a:t>2</a:t>
            </a:r>
            <a:r>
              <a:rPr lang="fr-FR" sz="2000" dirty="0" smtClean="0">
                <a:latin typeface="Times New Roman" pitchFamily="18" charset="0"/>
                <a:ea typeface="Calibri" pitchFamily="34" charset="0"/>
                <a:cs typeface="Times New Roman" pitchFamily="18" charset="0"/>
              </a:rPr>
              <a:t> từ tế bào  khuếch tán vào máu.</a:t>
            </a:r>
            <a:r>
              <a:rPr lang="en-US" sz="2000" dirty="0" smtClean="0">
                <a:latin typeface="Times New Roman" pitchFamily="18" charset="0"/>
                <a:cs typeface="Times New Roman" pitchFamily="18" charset="0"/>
              </a:rPr>
              <a:t> </a:t>
            </a: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23950"/>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144000" cy="123619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Giáo dục lồng ghép phòng, chống tác gại của thuốc lá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trong chương trình KHTN</a:t>
            </a:r>
            <a:endParaRPr kumimoji="0" lang="vi-VN" sz="2400" b="1" i="1" u="none" strike="noStrike" cap="none" normalizeH="0" baseline="0" dirty="0" smtClean="0">
              <a:ln>
                <a:noFill/>
              </a:ln>
              <a:solidFill>
                <a:srgbClr val="4472C4"/>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Chủ đề: Thuốc lá với sức khỏe hệ hô hấp</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4274" name="Rectangle 2"/>
          <p:cNvSpPr>
            <a:spLocks noChangeArrowheads="1"/>
          </p:cNvSpPr>
          <p:nvPr/>
        </p:nvSpPr>
        <p:spPr bwMode="auto">
          <a:xfrm>
            <a:off x="304800" y="1504950"/>
            <a:ext cx="838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Calibri" pitchFamily="34" charset="0"/>
                <a:cs typeface="Arial" pitchFamily="34" charset="0"/>
              </a:rPr>
              <a:t>Học sinh làm việc nhóm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đ</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ọc thông tin kết hợp thảo luận nhóm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và hoàn thành phiếu học tập số 3.</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85800" y="2571750"/>
          <a:ext cx="8077200" cy="1493520"/>
        </p:xfrm>
        <a:graphic>
          <a:graphicData uri="http://schemas.openxmlformats.org/drawingml/2006/table">
            <a:tbl>
              <a:tblPr/>
              <a:tblGrid>
                <a:gridCol w="495118">
                  <a:extLst>
                    <a:ext uri="{9D8B030D-6E8A-4147-A177-3AD203B41FA5}">
                      <a16:colId xmlns:a16="http://schemas.microsoft.com/office/drawing/2014/main" val="20000"/>
                    </a:ext>
                  </a:extLst>
                </a:gridCol>
                <a:gridCol w="2538539">
                  <a:extLst>
                    <a:ext uri="{9D8B030D-6E8A-4147-A177-3AD203B41FA5}">
                      <a16:colId xmlns:a16="http://schemas.microsoft.com/office/drawing/2014/main" val="20001"/>
                    </a:ext>
                  </a:extLst>
                </a:gridCol>
                <a:gridCol w="2106706">
                  <a:extLst>
                    <a:ext uri="{9D8B030D-6E8A-4147-A177-3AD203B41FA5}">
                      <a16:colId xmlns:a16="http://schemas.microsoft.com/office/drawing/2014/main" val="20002"/>
                    </a:ext>
                  </a:extLst>
                </a:gridCol>
                <a:gridCol w="2936837">
                  <a:extLst>
                    <a:ext uri="{9D8B030D-6E8A-4147-A177-3AD203B41FA5}">
                      <a16:colId xmlns:a16="http://schemas.microsoft.com/office/drawing/2014/main" val="20003"/>
                    </a:ext>
                  </a:extLst>
                </a:gridCol>
              </a:tblGrid>
              <a:tr h="293116">
                <a:tc>
                  <a:txBody>
                    <a:bodyPr/>
                    <a:lstStyle/>
                    <a:p>
                      <a:pPr algn="ctr">
                        <a:lnSpc>
                          <a:spcPct val="120000"/>
                        </a:lnSpc>
                        <a:spcAft>
                          <a:spcPts val="0"/>
                        </a:spcAft>
                      </a:pPr>
                      <a:r>
                        <a:rPr lang="fr-FR" sz="2000" b="1" dirty="0">
                          <a:latin typeface="Times New Roman"/>
                          <a:ea typeface="Times New Roman"/>
                          <a:cs typeface="Times New Roman"/>
                        </a:rPr>
                        <a:t>TT</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latin typeface="Times New Roman"/>
                          <a:ea typeface="Times New Roman"/>
                          <a:cs typeface="Times New Roman"/>
                        </a:rPr>
                        <a:t>Tên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latin typeface="Times New Roman"/>
                          <a:ea typeface="Times New Roman"/>
                          <a:cs typeface="Times New Roman"/>
                        </a:rPr>
                        <a:t>Nguyên nhân</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a:latin typeface="Times New Roman"/>
                          <a:ea typeface="Times New Roman"/>
                          <a:cs typeface="Times New Roman"/>
                        </a:rPr>
                        <a:t>Biện pháp phòng chống</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240">
                <a:tc>
                  <a:txBody>
                    <a:bodyPr/>
                    <a:lstStyle/>
                    <a:p>
                      <a:pPr algn="just">
                        <a:lnSpc>
                          <a:spcPct val="120000"/>
                        </a:lnSpc>
                        <a:spcAft>
                          <a:spcPts val="0"/>
                        </a:spcAft>
                      </a:pPr>
                      <a:r>
                        <a:rPr lang="fr-FR" sz="2000">
                          <a:latin typeface="Times New Roman"/>
                          <a:ea typeface="Times New Roman"/>
                          <a:cs typeface="Times New Roman"/>
                        </a:rPr>
                        <a:t>1</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dirty="0" smtClean="0">
                          <a:latin typeface="Times New Roman"/>
                          <a:ea typeface="Times New Roman"/>
                          <a:cs typeface="Times New Roman"/>
                        </a:rPr>
                        <a:t>Viêm đường </a:t>
                      </a:r>
                      <a:r>
                        <a:rPr lang="fr-FR" sz="2000" dirty="0">
                          <a:latin typeface="Times New Roman"/>
                          <a:ea typeface="Times New Roman"/>
                          <a:cs typeface="Times New Roman"/>
                        </a:rPr>
                        <a:t>hô hấp</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116">
                <a:tc>
                  <a:txBody>
                    <a:bodyPr/>
                    <a:lstStyle/>
                    <a:p>
                      <a:pPr algn="just">
                        <a:lnSpc>
                          <a:spcPct val="120000"/>
                        </a:lnSpc>
                        <a:spcAft>
                          <a:spcPts val="0"/>
                        </a:spcAft>
                      </a:pPr>
                      <a:r>
                        <a:rPr lang="fr-FR" sz="2000">
                          <a:latin typeface="Times New Roman"/>
                          <a:ea typeface="Times New Roman"/>
                          <a:cs typeface="Times New Roman"/>
                        </a:rPr>
                        <a:t>2</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a:latin typeface="Times New Roman"/>
                          <a:ea typeface="Times New Roman"/>
                          <a:cs typeface="Times New Roman"/>
                        </a:rPr>
                        <a:t>Viêm phổi</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116">
                <a:tc>
                  <a:txBody>
                    <a:bodyPr/>
                    <a:lstStyle/>
                    <a:p>
                      <a:pPr algn="just">
                        <a:lnSpc>
                          <a:spcPct val="120000"/>
                        </a:lnSpc>
                        <a:spcAft>
                          <a:spcPts val="0"/>
                        </a:spcAft>
                      </a:pPr>
                      <a:r>
                        <a:rPr lang="fr-FR" sz="2000">
                          <a:latin typeface="Times New Roman"/>
                          <a:ea typeface="Times New Roman"/>
                          <a:cs typeface="Times New Roman"/>
                        </a:rPr>
                        <a:t>3</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a:latin typeface="Times New Roman"/>
                          <a:ea typeface="Times New Roman"/>
                          <a:cs typeface="Times New Roman"/>
                        </a:rPr>
                        <a:t>Lao phổi</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Flowchart: Delay 4"/>
          <p:cNvSpPr/>
          <p:nvPr/>
        </p:nvSpPr>
        <p:spPr>
          <a:xfrm>
            <a:off x="0" y="0"/>
            <a:ext cx="1066800" cy="838200"/>
          </a:xfrm>
          <a:prstGeom prst="flowChartDelay">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ea typeface="Calibri" pitchFamily="34" charset="0"/>
                <a:cs typeface="Times New Roman" pitchFamily="18" charset="0"/>
              </a:rPr>
              <a:t>Tiết 2:</a:t>
            </a:r>
            <a:endParaRPr lang="en-US" dirty="0">
              <a:solidFill>
                <a:schemeClr val="tx1"/>
              </a:solidFill>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34810"/>
          <a:ext cx="8534400" cy="5026940"/>
        </p:xfrm>
        <a:graphic>
          <a:graphicData uri="http://schemas.openxmlformats.org/drawingml/2006/table">
            <a:tbl>
              <a:tblPr/>
              <a:tblGrid>
                <a:gridCol w="421377">
                  <a:extLst>
                    <a:ext uri="{9D8B030D-6E8A-4147-A177-3AD203B41FA5}">
                      <a16:colId xmlns:a16="http://schemas.microsoft.com/office/drawing/2014/main" val="20000"/>
                    </a:ext>
                  </a:extLst>
                </a:gridCol>
                <a:gridCol w="1255023">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836740">
                <a:tc>
                  <a:txBody>
                    <a:bodyPr/>
                    <a:lstStyle/>
                    <a:p>
                      <a:pPr algn="ctr">
                        <a:lnSpc>
                          <a:spcPct val="120000"/>
                        </a:lnSpc>
                        <a:spcAft>
                          <a:spcPts val="0"/>
                        </a:spcAft>
                      </a:pPr>
                      <a:r>
                        <a:rPr lang="fr-FR" sz="2000" b="1" dirty="0">
                          <a:latin typeface="Times New Roman"/>
                          <a:ea typeface="Times New Roman"/>
                          <a:cs typeface="Times New Roman"/>
                        </a:rPr>
                        <a:t>TT</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latin typeface="Times New Roman"/>
                          <a:ea typeface="Times New Roman"/>
                          <a:cs typeface="Times New Roman"/>
                        </a:rPr>
                        <a:t>Tên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a:latin typeface="Times New Roman"/>
                          <a:ea typeface="Times New Roman"/>
                          <a:cs typeface="Times New Roman"/>
                        </a:rPr>
                        <a:t>Nguyên nhân</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a:latin typeface="Times New Roman"/>
                          <a:ea typeface="Times New Roman"/>
                          <a:cs typeface="Times New Roman"/>
                        </a:rPr>
                        <a:t>Biện pháp phòng chống</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4960">
                <a:tc>
                  <a:txBody>
                    <a:bodyPr/>
                    <a:lstStyle/>
                    <a:p>
                      <a:pPr algn="just">
                        <a:lnSpc>
                          <a:spcPct val="120000"/>
                        </a:lnSpc>
                        <a:spcAft>
                          <a:spcPts val="0"/>
                        </a:spcAft>
                      </a:pPr>
                      <a:r>
                        <a:rPr lang="fr-FR" sz="2000">
                          <a:latin typeface="Times New Roman"/>
                          <a:ea typeface="Times New Roman"/>
                          <a:cs typeface="Times New Roman"/>
                        </a:rPr>
                        <a:t>1</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dirty="0">
                          <a:latin typeface="Times New Roman"/>
                          <a:ea typeface="Times New Roman"/>
                          <a:cs typeface="Times New Roman"/>
                        </a:rPr>
                        <a:t>Viêm đường hô hấp</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Tiếp xúc với môi trường sống bị ô nhiễm có chứa virus hoặc vi khuẩn gây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20000"/>
                        </a:lnSpc>
                        <a:spcAft>
                          <a:spcPts val="0"/>
                        </a:spcAft>
                      </a:pPr>
                      <a:r>
                        <a:rPr lang="fr-FR" sz="2000">
                          <a:latin typeface="Times New Roman"/>
                          <a:ea typeface="Times New Roman"/>
                          <a:cs typeface="Times New Roman"/>
                        </a:rPr>
                        <a:t>+ Tránh xa các tác nhân gây hại, không hút thuốc, vệ sinh môi trường sống, trồng nhiều cây xanh,...</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+Vệ sinh cá nhân sạch sẽ, hạn chế sử dụng các thiết bị thải chất độc hại,...</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 Đeo khẩu trang khi  lao động nơi có nhiều bụi, khi đi đường,..</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 Không tiếp xúc gần với người nhiễm bệnh.</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25880">
                <a:tc>
                  <a:txBody>
                    <a:bodyPr/>
                    <a:lstStyle/>
                    <a:p>
                      <a:pPr algn="just">
                        <a:lnSpc>
                          <a:spcPct val="120000"/>
                        </a:lnSpc>
                        <a:spcAft>
                          <a:spcPts val="0"/>
                        </a:spcAft>
                      </a:pPr>
                      <a:r>
                        <a:rPr lang="fr-FR" sz="2000">
                          <a:latin typeface="Times New Roman"/>
                          <a:ea typeface="Times New Roman"/>
                          <a:cs typeface="Times New Roman"/>
                        </a:rPr>
                        <a:t>2</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a:latin typeface="Times New Roman"/>
                          <a:ea typeface="Times New Roman"/>
                          <a:cs typeface="Times New Roman"/>
                        </a:rPr>
                        <a:t>Viêm phổi</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Virus, vi khuẩn, nấm, hóa chất xâm nhập vào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r h="1279360">
                <a:tc>
                  <a:txBody>
                    <a:bodyPr/>
                    <a:lstStyle/>
                    <a:p>
                      <a:pPr algn="just">
                        <a:lnSpc>
                          <a:spcPct val="120000"/>
                        </a:lnSpc>
                        <a:spcAft>
                          <a:spcPts val="0"/>
                        </a:spcAft>
                      </a:pPr>
                      <a:r>
                        <a:rPr lang="fr-FR" sz="2000">
                          <a:latin typeface="Times New Roman"/>
                          <a:ea typeface="Times New Roman"/>
                          <a:cs typeface="Times New Roman"/>
                        </a:rPr>
                        <a:t>3</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dirty="0">
                          <a:latin typeface="Times New Roman"/>
                          <a:ea typeface="Times New Roman"/>
                          <a:cs typeface="Times New Roman"/>
                        </a:rPr>
                        <a:t>Lao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Do vi khuẩn Mycobacterium tuberculosis xâm nhập vào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752600" y="0"/>
            <a:ext cx="6886822"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 Ô nhiễm môi trường ảnh hưởng như thế nào đến hô hấp?</a:t>
            </a:r>
            <a:endParaRPr kumimoji="0" lang="en-US" sz="2200" b="0"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52226" name="Picture 2" descr="C:\Users\2T\Downloads\download (8).jpg"/>
          <p:cNvPicPr>
            <a:picLocks noChangeAspect="1" noChangeArrowheads="1"/>
          </p:cNvPicPr>
          <p:nvPr/>
        </p:nvPicPr>
        <p:blipFill>
          <a:blip r:embed="rId2"/>
          <a:srcRect/>
          <a:stretch>
            <a:fillRect/>
          </a:stretch>
        </p:blipFill>
        <p:spPr bwMode="auto">
          <a:xfrm>
            <a:off x="76200" y="361950"/>
            <a:ext cx="3048000" cy="2209800"/>
          </a:xfrm>
          <a:prstGeom prst="rect">
            <a:avLst/>
          </a:prstGeom>
          <a:noFill/>
        </p:spPr>
      </p:pic>
      <p:pic>
        <p:nvPicPr>
          <p:cNvPr id="52227" name="Picture 3" descr="C:\Users\2T\Downloads\download (5).jpg"/>
          <p:cNvPicPr>
            <a:picLocks noChangeAspect="1" noChangeArrowheads="1"/>
          </p:cNvPicPr>
          <p:nvPr/>
        </p:nvPicPr>
        <p:blipFill>
          <a:blip r:embed="rId3"/>
          <a:srcRect/>
          <a:stretch>
            <a:fillRect/>
          </a:stretch>
        </p:blipFill>
        <p:spPr bwMode="auto">
          <a:xfrm>
            <a:off x="3200400" y="361950"/>
            <a:ext cx="2971800" cy="2209800"/>
          </a:xfrm>
          <a:prstGeom prst="rect">
            <a:avLst/>
          </a:prstGeom>
          <a:noFill/>
        </p:spPr>
      </p:pic>
      <p:pic>
        <p:nvPicPr>
          <p:cNvPr id="52228" name="Picture 4" descr="C:\Users\2T\Downloads\download (7).jpg"/>
          <p:cNvPicPr>
            <a:picLocks noChangeAspect="1" noChangeArrowheads="1"/>
          </p:cNvPicPr>
          <p:nvPr/>
        </p:nvPicPr>
        <p:blipFill>
          <a:blip r:embed="rId4"/>
          <a:srcRect/>
          <a:stretch>
            <a:fillRect/>
          </a:stretch>
        </p:blipFill>
        <p:spPr bwMode="auto">
          <a:xfrm>
            <a:off x="76201" y="2724150"/>
            <a:ext cx="3048000" cy="2207279"/>
          </a:xfrm>
          <a:prstGeom prst="rect">
            <a:avLst/>
          </a:prstGeom>
          <a:noFill/>
        </p:spPr>
      </p:pic>
      <p:pic>
        <p:nvPicPr>
          <p:cNvPr id="52229" name="Picture 5" descr="C:\Users\2T\Downloads\images (4).jpg"/>
          <p:cNvPicPr>
            <a:picLocks noChangeAspect="1" noChangeArrowheads="1"/>
          </p:cNvPicPr>
          <p:nvPr/>
        </p:nvPicPr>
        <p:blipFill>
          <a:blip r:embed="rId5"/>
          <a:srcRect/>
          <a:stretch>
            <a:fillRect/>
          </a:stretch>
        </p:blipFill>
        <p:spPr bwMode="auto">
          <a:xfrm>
            <a:off x="3200400" y="2647950"/>
            <a:ext cx="2971800" cy="2286000"/>
          </a:xfrm>
          <a:prstGeom prst="rect">
            <a:avLst/>
          </a:prstGeom>
          <a:noFill/>
        </p:spPr>
      </p:pic>
      <p:pic>
        <p:nvPicPr>
          <p:cNvPr id="52230" name="Picture 6" descr="C:\Users\2T\Downloads\images (5).jpg"/>
          <p:cNvPicPr>
            <a:picLocks noChangeAspect="1" noChangeArrowheads="1"/>
          </p:cNvPicPr>
          <p:nvPr/>
        </p:nvPicPr>
        <p:blipFill>
          <a:blip r:embed="rId6"/>
          <a:srcRect/>
          <a:stretch>
            <a:fillRect/>
          </a:stretch>
        </p:blipFill>
        <p:spPr bwMode="auto">
          <a:xfrm>
            <a:off x="6248399" y="361950"/>
            <a:ext cx="2878111" cy="2209800"/>
          </a:xfrm>
          <a:prstGeom prst="rect">
            <a:avLst/>
          </a:prstGeom>
          <a:noFill/>
        </p:spPr>
      </p:pic>
      <p:pic>
        <p:nvPicPr>
          <p:cNvPr id="52231" name="Picture 7" descr="C:\Users\2T\Downloads\images (3).jpg"/>
          <p:cNvPicPr>
            <a:picLocks noChangeAspect="1" noChangeArrowheads="1"/>
          </p:cNvPicPr>
          <p:nvPr/>
        </p:nvPicPr>
        <p:blipFill>
          <a:blip r:embed="rId7"/>
          <a:srcRect/>
          <a:stretch>
            <a:fillRect/>
          </a:stretch>
        </p:blipFill>
        <p:spPr bwMode="auto">
          <a:xfrm>
            <a:off x="6248400" y="2647950"/>
            <a:ext cx="2821983" cy="2286000"/>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2T\Downloads\images (2).jpg"/>
          <p:cNvPicPr>
            <a:picLocks noChangeAspect="1" noChangeArrowheads="1"/>
          </p:cNvPicPr>
          <p:nvPr/>
        </p:nvPicPr>
        <p:blipFill>
          <a:blip r:embed="rId2"/>
          <a:srcRect/>
          <a:stretch>
            <a:fillRect/>
          </a:stretch>
        </p:blipFill>
        <p:spPr bwMode="auto">
          <a:xfrm>
            <a:off x="838200" y="209550"/>
            <a:ext cx="3461951" cy="2343150"/>
          </a:xfrm>
          <a:prstGeom prst="rect">
            <a:avLst/>
          </a:prstGeom>
          <a:noFill/>
        </p:spPr>
      </p:pic>
      <p:pic>
        <p:nvPicPr>
          <p:cNvPr id="56323" name="Picture 3" descr="C:\Users\2T\Downloads\download (4).jpg"/>
          <p:cNvPicPr>
            <a:picLocks noChangeAspect="1" noChangeArrowheads="1"/>
          </p:cNvPicPr>
          <p:nvPr/>
        </p:nvPicPr>
        <p:blipFill>
          <a:blip r:embed="rId3"/>
          <a:srcRect/>
          <a:stretch>
            <a:fillRect/>
          </a:stretch>
        </p:blipFill>
        <p:spPr bwMode="auto">
          <a:xfrm>
            <a:off x="4419600" y="97286"/>
            <a:ext cx="3429000" cy="2469811"/>
          </a:xfrm>
          <a:prstGeom prst="rect">
            <a:avLst/>
          </a:prstGeom>
          <a:noFill/>
        </p:spPr>
      </p:pic>
      <p:pic>
        <p:nvPicPr>
          <p:cNvPr id="56324" name="Picture 4" descr="C:\Users\2T\Downloads\download (6).jpg"/>
          <p:cNvPicPr>
            <a:picLocks noChangeAspect="1" noChangeArrowheads="1"/>
          </p:cNvPicPr>
          <p:nvPr/>
        </p:nvPicPr>
        <p:blipFill>
          <a:blip r:embed="rId4"/>
          <a:srcRect/>
          <a:stretch>
            <a:fillRect/>
          </a:stretch>
        </p:blipFill>
        <p:spPr bwMode="auto">
          <a:xfrm>
            <a:off x="762000" y="2647950"/>
            <a:ext cx="3657600" cy="2433967"/>
          </a:xfrm>
          <a:prstGeom prst="rect">
            <a:avLst/>
          </a:prstGeom>
          <a:noFill/>
        </p:spPr>
      </p:pic>
      <p:sp>
        <p:nvSpPr>
          <p:cNvPr id="56326" name="AutoShape 6" descr="Ô nhiễm không khí gây các bệnh hô hấ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7" name="Picture 7" descr="C:\Users\2T\Downloads\download (9).jpg"/>
          <p:cNvPicPr>
            <a:picLocks noChangeAspect="1" noChangeArrowheads="1"/>
          </p:cNvPicPr>
          <p:nvPr/>
        </p:nvPicPr>
        <p:blipFill>
          <a:blip r:embed="rId5"/>
          <a:srcRect/>
          <a:stretch>
            <a:fillRect/>
          </a:stretch>
        </p:blipFill>
        <p:spPr bwMode="auto">
          <a:xfrm>
            <a:off x="4419599" y="2724150"/>
            <a:ext cx="3435245" cy="2286000"/>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09550"/>
            <a:ext cx="7391400" cy="430887"/>
          </a:xfrm>
          <a:prstGeom prst="rect">
            <a:avLst/>
          </a:prstGeom>
        </p:spPr>
        <p:txBody>
          <a:bodyPr wrap="square">
            <a:spAutoFit/>
          </a:bodyPr>
          <a:lstStyle/>
          <a:p>
            <a:pPr lvl="0" algn="just"/>
            <a:r>
              <a:rPr lang="fr-FR" sz="2200" b="1" dirty="0" smtClean="0">
                <a:solidFill>
                  <a:srgbClr val="C00000"/>
                </a:solidFill>
                <a:latin typeface="Times New Roman" pitchFamily="18" charset="0"/>
                <a:ea typeface="Calibri" pitchFamily="34" charset="0"/>
                <a:cs typeface="Times New Roman" pitchFamily="18" charset="0"/>
              </a:rPr>
              <a:t>2. Các biện pháp bảo vệ hệ hô hấp khỏi các tác nhân có hại?</a:t>
            </a:r>
            <a:endParaRPr lang="fr-FR" sz="2200" b="1" dirty="0" smtClean="0">
              <a:solidFill>
                <a:srgbClr val="C00000"/>
              </a:solidFill>
              <a:latin typeface="Times New Roman" pitchFamily="18" charset="0"/>
              <a:cs typeface="Times New Roman" pitchFamily="18" charset="0"/>
            </a:endParaRPr>
          </a:p>
        </p:txBody>
      </p:sp>
      <p:pic>
        <p:nvPicPr>
          <p:cNvPr id="60417" name="Picture 1" descr="C:\Users\2T\Downloads\Bien-phap-tac-dung-ve-sinh-ho-hap.jpg"/>
          <p:cNvPicPr>
            <a:picLocks noChangeAspect="1" noChangeArrowheads="1"/>
          </p:cNvPicPr>
          <p:nvPr/>
        </p:nvPicPr>
        <p:blipFill>
          <a:blip r:embed="rId2"/>
          <a:srcRect/>
          <a:stretch>
            <a:fillRect/>
          </a:stretch>
        </p:blipFill>
        <p:spPr bwMode="auto">
          <a:xfrm>
            <a:off x="609600" y="742950"/>
            <a:ext cx="7391400" cy="4191000"/>
          </a:xfrm>
          <a:prstGeom prst="rect">
            <a:avLst/>
          </a:prstGeom>
          <a:noFill/>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8077200" cy="1352550"/>
            <a:chOff x="304800" y="0"/>
            <a:chExt cx="10290810" cy="1803399"/>
          </a:xfrm>
        </p:grpSpPr>
        <p:sp>
          <p:nvSpPr>
            <p:cNvPr id="17" name="Rectangle: Rounded Corners 16"/>
            <p:cNvSpPr/>
            <p:nvPr/>
          </p:nvSpPr>
          <p:spPr>
            <a:xfrm>
              <a:off x="1858130" y="279401"/>
              <a:ext cx="8737480" cy="8128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Aft>
                  <a:spcPts val="0"/>
                </a:spcAft>
              </a:pPr>
              <a:r>
                <a:rPr lang="vi-VN" sz="2400" b="1" dirty="0">
                  <a:solidFill>
                    <a:srgbClr val="FFFFFF"/>
                  </a:solidFill>
                  <a:latin typeface="Arial" panose="020B0604020202020204" pitchFamily="34" charset="0"/>
                  <a:ea typeface="#9Slide03 Roboto Slab Bold" pitchFamily="2" charset="0"/>
                  <a:cs typeface="Arial" panose="020B0604020202020204" pitchFamily="34" charset="0"/>
                </a:rPr>
                <a:t> </a:t>
              </a:r>
              <a:r>
                <a:rPr lang="en-US" sz="2400" b="1" dirty="0" smtClean="0">
                  <a:latin typeface="Times New Roman"/>
                  <a:ea typeface="Calibri"/>
                  <a:cs typeface="Times New Roman"/>
                </a:rPr>
                <a:t>II. Một số bệnh về phổi và</a:t>
              </a:r>
              <a:r>
                <a:rPr lang="en-US" sz="2400" dirty="0" smtClean="0">
                  <a:latin typeface="Times New Roman"/>
                  <a:ea typeface="Calibri"/>
                  <a:cs typeface="Times New Roman"/>
                </a:rPr>
                <a:t> </a:t>
              </a:r>
              <a:r>
                <a:rPr lang="en-US" sz="2400" b="1" dirty="0" smtClean="0">
                  <a:latin typeface="Times New Roman"/>
                  <a:ea typeface="Calibri"/>
                  <a:cs typeface="Times New Roman"/>
                </a:rPr>
                <a:t>đường hô hấp</a:t>
              </a:r>
              <a:endParaRPr lang="en-US" sz="2400" b="1" dirty="0">
                <a:latin typeface="Times New Roman"/>
                <a:ea typeface="Calibri"/>
                <a:cs typeface="Times New Roman"/>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914400" y="1123950"/>
            <a:ext cx="8077200" cy="3345597"/>
          </a:xfrm>
          <a:prstGeom prst="roundRect">
            <a:avLst/>
          </a:prstGeom>
          <a:noFill/>
          <a:ln w="28575">
            <a:solidFill>
              <a:srgbClr val="C00000"/>
            </a:solidFill>
            <a:prstDash val="sysDash"/>
          </a:ln>
        </p:spPr>
        <p:txBody>
          <a:bodyPr wrap="square" lIns="68580" tIns="34290" rIns="68580" bIns="34290" rtlCol="0">
            <a:spAutoFit/>
          </a:bodyPr>
          <a:lstStyle/>
          <a:p>
            <a:pPr>
              <a:lnSpc>
                <a:spcPct val="120000"/>
              </a:lnSpc>
              <a:spcAft>
                <a:spcPts val="0"/>
              </a:spcAft>
            </a:pPr>
            <a:r>
              <a:rPr lang="fr-FR" sz="2000" dirty="0" smtClean="0">
                <a:latin typeface="Times New Roman"/>
                <a:ea typeface="Calibri"/>
                <a:cs typeface="Times New Roman"/>
              </a:rPr>
              <a:t>* Các bệnh về phổi: Viêm đường hô hấp, Viêm phổi, Lao phổi, ...</a:t>
            </a:r>
            <a:endParaRPr lang="en-US" sz="2000" dirty="0" smtClean="0">
              <a:latin typeface="Times New Roman"/>
              <a:ea typeface="Calibri"/>
              <a:cs typeface="Times New Roman"/>
            </a:endParaRPr>
          </a:p>
          <a:p>
            <a:pPr>
              <a:lnSpc>
                <a:spcPct val="120000"/>
              </a:lnSpc>
              <a:spcAft>
                <a:spcPts val="0"/>
              </a:spcAft>
            </a:pPr>
            <a:r>
              <a:rPr lang="fr-FR" sz="2000" dirty="0" smtClean="0">
                <a:latin typeface="Times New Roman"/>
                <a:ea typeface="Calibri"/>
                <a:cs typeface="Times New Roman"/>
              </a:rPr>
              <a:t>* Các biện pháp bảo vệ hệ hô hấp khỏi các tác nhân có hại:</a:t>
            </a:r>
            <a:endParaRPr lang="en-US" sz="2000" dirty="0" smtClean="0">
              <a:latin typeface="Times New Roman"/>
              <a:ea typeface="Calibri"/>
              <a:cs typeface="Times New Roman"/>
            </a:endParaRPr>
          </a:p>
          <a:p>
            <a:pPr>
              <a:lnSpc>
                <a:spcPct val="120000"/>
              </a:lnSpc>
              <a:spcAft>
                <a:spcPts val="0"/>
              </a:spcAft>
            </a:pPr>
            <a:r>
              <a:rPr lang="fr-FR" sz="2000" dirty="0" smtClean="0">
                <a:latin typeface="Times New Roman"/>
                <a:ea typeface="Calibri"/>
                <a:cs typeface="Times New Roman"/>
              </a:rPr>
              <a:t>+ Trồng nhiều cây xanh;</a:t>
            </a:r>
          </a:p>
          <a:p>
            <a:pPr>
              <a:lnSpc>
                <a:spcPct val="120000"/>
              </a:lnSpc>
              <a:spcAft>
                <a:spcPts val="0"/>
              </a:spcAft>
            </a:pPr>
            <a:r>
              <a:rPr lang="fr-FR" sz="2000" dirty="0" smtClean="0">
                <a:latin typeface="Times New Roman"/>
                <a:ea typeface="Calibri"/>
                <a:cs typeface="Times New Roman"/>
              </a:rPr>
              <a:t>+ Hạn chế sử dụng các thiết bị thải khí độc;</a:t>
            </a:r>
          </a:p>
          <a:p>
            <a:pPr>
              <a:lnSpc>
                <a:spcPct val="120000"/>
              </a:lnSpc>
              <a:spcAft>
                <a:spcPts val="0"/>
              </a:spcAft>
            </a:pPr>
            <a:r>
              <a:rPr lang="fr-FR" sz="2000" dirty="0" smtClean="0">
                <a:latin typeface="Times New Roman"/>
                <a:ea typeface="Calibri"/>
                <a:cs typeface="Times New Roman"/>
              </a:rPr>
              <a:t>+ Tránh xa các tác nhân gây hại, không hút thuốc, vệ sinh môi trường sống, trồng nhiều cây xanh,...</a:t>
            </a:r>
            <a:endParaRPr lang="en-US" sz="2000" dirty="0" smtClean="0">
              <a:latin typeface="Times New Roman"/>
              <a:ea typeface="Calibri"/>
              <a:cs typeface="Times New Roman"/>
            </a:endParaRPr>
          </a:p>
          <a:p>
            <a:pPr>
              <a:lnSpc>
                <a:spcPct val="120000"/>
              </a:lnSpc>
              <a:spcAft>
                <a:spcPts val="0"/>
              </a:spcAft>
            </a:pPr>
            <a:r>
              <a:rPr lang="fr-FR" sz="2000" dirty="0" smtClean="0">
                <a:latin typeface="Times New Roman"/>
                <a:ea typeface="Calibri"/>
                <a:cs typeface="Times New Roman"/>
              </a:rPr>
              <a:t>+Vệ sinh cá nhân sạch sẽ; </a:t>
            </a:r>
            <a:endParaRPr lang="en-US" sz="2000" dirty="0" smtClean="0">
              <a:latin typeface="Times New Roman"/>
              <a:ea typeface="Calibri"/>
              <a:cs typeface="Times New Roman"/>
            </a:endParaRPr>
          </a:p>
          <a:p>
            <a:pPr>
              <a:lnSpc>
                <a:spcPct val="120000"/>
              </a:lnSpc>
              <a:spcAft>
                <a:spcPts val="0"/>
              </a:spcAft>
            </a:pPr>
            <a:r>
              <a:rPr lang="fr-FR" sz="2000" dirty="0" smtClean="0">
                <a:latin typeface="Times New Roman"/>
                <a:ea typeface="Calibri"/>
                <a:cs typeface="Times New Roman"/>
              </a:rPr>
              <a:t>+ Đeo khẩu trang khi  lao động nơi có nhiều bụi, khi đi đường,..</a:t>
            </a:r>
            <a:endParaRPr lang="en-US" sz="2000" dirty="0">
              <a:latin typeface="Times New Roman"/>
              <a:ea typeface="Calibri"/>
              <a:cs typeface="Times New Roman"/>
            </a:endParaRP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1150"/>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srcRect/>
          <a:stretch>
            <a:fillRect/>
          </a:stretch>
        </p:blipFill>
        <p:spPr bwMode="auto">
          <a:xfrm>
            <a:off x="152400" y="2495550"/>
            <a:ext cx="2800351" cy="2128838"/>
          </a:xfrm>
          <a:prstGeom prst="rect">
            <a:avLst/>
          </a:prstGeom>
          <a:noFill/>
          <a:ln w="9525">
            <a:noFill/>
            <a:miter lim="800000"/>
            <a:headEnd/>
            <a:tailEnd/>
          </a:ln>
          <a:effectLst/>
        </p:spPr>
      </p:pic>
      <p:sp>
        <p:nvSpPr>
          <p:cNvPr id="4" name="Oval Callout 3"/>
          <p:cNvSpPr/>
          <p:nvPr/>
        </p:nvSpPr>
        <p:spPr>
          <a:xfrm>
            <a:off x="2895600" y="209550"/>
            <a:ext cx="3810000" cy="2514600"/>
          </a:xfrm>
          <a:prstGeom prst="wedgeEllipseCallout">
            <a:avLst>
              <a:gd name="adj1" fmla="val -70352"/>
              <a:gd name="adj2" fmla="val 63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schemeClr val="bg1"/>
                </a:solidFill>
                <a:latin typeface="Times New Roman" pitchFamily="18" charset="0"/>
                <a:ea typeface="Calibri" pitchFamily="34" charset="0"/>
                <a:cs typeface="Times New Roman" pitchFamily="18" charset="0"/>
              </a:rPr>
              <a:t>Có nên kinh doanh thuốc lá, có nên hút thuốc lá hay không? Vì sao?</a:t>
            </a:r>
            <a:endParaRPr lang="en-US" sz="2400" dirty="0" smtClean="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3947" y="2114550"/>
            <a:ext cx="3785347" cy="3028950"/>
          </a:xfrm>
          <a:prstGeom prst="rect">
            <a:avLst/>
          </a:prstGeom>
          <a:noFill/>
          <a:ln w="9525">
            <a:noFill/>
            <a:miter lim="800000"/>
            <a:headEnd/>
            <a:tailEnd/>
          </a:ln>
          <a:effectLst/>
        </p:spPr>
      </p:pic>
      <p:pic>
        <p:nvPicPr>
          <p:cNvPr id="64514" name="Picture 2" descr="C:\Users\2T\Downloads\download (10).jpg"/>
          <p:cNvPicPr>
            <a:picLocks noChangeAspect="1" noChangeArrowheads="1"/>
          </p:cNvPicPr>
          <p:nvPr/>
        </p:nvPicPr>
        <p:blipFill>
          <a:blip r:embed="rId3"/>
          <a:srcRect/>
          <a:stretch>
            <a:fillRect/>
          </a:stretch>
        </p:blipFill>
        <p:spPr bwMode="auto">
          <a:xfrm>
            <a:off x="5181600" y="361950"/>
            <a:ext cx="3657600" cy="4305905"/>
          </a:xfrm>
          <a:prstGeom prst="rect">
            <a:avLst/>
          </a:prstGeom>
          <a:noFill/>
        </p:spPr>
      </p:pic>
      <p:sp>
        <p:nvSpPr>
          <p:cNvPr id="5" name="Oval Callout 4"/>
          <p:cNvSpPr/>
          <p:nvPr/>
        </p:nvSpPr>
        <p:spPr>
          <a:xfrm>
            <a:off x="1981200" y="0"/>
            <a:ext cx="2438400" cy="2057400"/>
          </a:xfrm>
          <a:prstGeom prst="wedgeEllipseCallout">
            <a:avLst>
              <a:gd name="adj1" fmla="val -27004"/>
              <a:gd name="adj2" fmla="val 81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200" dirty="0" smtClean="0">
                <a:solidFill>
                  <a:schemeClr val="bg1"/>
                </a:solidFill>
                <a:latin typeface="Times New Roman" pitchFamily="18" charset="0"/>
                <a:ea typeface="Calibri" pitchFamily="34" charset="0"/>
                <a:cs typeface="Times New Roman" pitchFamily="18" charset="0"/>
              </a:rPr>
              <a:t>Cùng nhau thiết kế áp phích tuyên truyền không hút thuốc lá.</a:t>
            </a:r>
            <a:endParaRPr lang="fr-FR" sz="2200" dirty="0" smtClean="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4514"/>
                                        </p:tgtEl>
                                        <p:attrNameLst>
                                          <p:attrName>style.visibility</p:attrName>
                                        </p:attrNameLst>
                                      </p:cBhvr>
                                      <p:to>
                                        <p:strVal val="visible"/>
                                      </p:to>
                                    </p:set>
                                    <p:animEffect transition="in" filter="blinds(horizontal)">
                                      <p:cBhvr>
                                        <p:cTn id="15"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2T\Downloads\images (6).jpg"/>
          <p:cNvPicPr>
            <a:picLocks noChangeAspect="1" noChangeArrowheads="1"/>
          </p:cNvPicPr>
          <p:nvPr/>
        </p:nvPicPr>
        <p:blipFill>
          <a:blip r:embed="rId2"/>
          <a:srcRect/>
          <a:stretch>
            <a:fillRect/>
          </a:stretch>
        </p:blipFill>
        <p:spPr bwMode="auto">
          <a:xfrm>
            <a:off x="339588" y="590550"/>
            <a:ext cx="8263282" cy="3505200"/>
          </a:xfrm>
          <a:prstGeom prst="rect">
            <a:avLst/>
          </a:prstGeom>
          <a:noFill/>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LGG_2007"/>
          <p:cNvPicPr>
            <a:picLocks noChangeAspect="1" noChangeArrowheads="1"/>
          </p:cNvPicPr>
          <p:nvPr/>
        </p:nvPicPr>
        <p:blipFill>
          <a:blip r:embed="rId2"/>
          <a:srcRect/>
          <a:stretch>
            <a:fillRect/>
          </a:stretch>
        </p:blipFill>
        <p:spPr bwMode="auto">
          <a:xfrm>
            <a:off x="-1588" y="0"/>
            <a:ext cx="9144001" cy="5086350"/>
          </a:xfrm>
          <a:prstGeom prst="rect">
            <a:avLst/>
          </a:prstGeom>
          <a:noFill/>
          <a:ln w="9525">
            <a:noFill/>
            <a:miter lim="800000"/>
            <a:headEnd/>
            <a:tailEnd/>
          </a:ln>
        </p:spPr>
      </p:pic>
      <p:pic>
        <p:nvPicPr>
          <p:cNvPr id="98309" name="Picture 5" descr="POINSET2"/>
          <p:cNvPicPr>
            <a:picLocks noChangeAspect="1" noChangeArrowheads="1"/>
          </p:cNvPicPr>
          <p:nvPr/>
        </p:nvPicPr>
        <p:blipFill>
          <a:blip r:embed="rId3"/>
          <a:srcRect/>
          <a:stretch>
            <a:fillRect/>
          </a:stretch>
        </p:blipFill>
        <p:spPr bwMode="auto">
          <a:xfrm rot="5400000">
            <a:off x="7215982" y="-270272"/>
            <a:ext cx="1657351" cy="2195513"/>
          </a:xfrm>
          <a:prstGeom prst="rect">
            <a:avLst/>
          </a:prstGeom>
          <a:noFill/>
          <a:ln w="9525">
            <a:noFill/>
            <a:miter lim="800000"/>
            <a:headEnd/>
            <a:tailEnd/>
          </a:ln>
        </p:spPr>
      </p:pic>
      <p:sp>
        <p:nvSpPr>
          <p:cNvPr id="7" name="Text Box 5"/>
          <p:cNvSpPr txBox="1">
            <a:spLocks noChangeArrowheads="1"/>
          </p:cNvSpPr>
          <p:nvPr/>
        </p:nvSpPr>
        <p:spPr bwMode="auto">
          <a:xfrm>
            <a:off x="579438" y="1771650"/>
            <a:ext cx="8534400" cy="646331"/>
          </a:xfrm>
          <a:prstGeom prst="rect">
            <a:avLst/>
          </a:prstGeom>
          <a:noFill/>
          <a:ln>
            <a:noFill/>
          </a:ln>
          <a:effectLst/>
        </p:spPr>
        <p:txBody>
          <a:bodyPr>
            <a:spAutoFit/>
          </a:bodyPr>
          <a:lstStyle/>
          <a:p>
            <a:pPr algn="ctr"/>
            <a:r>
              <a:rPr lang="en-US" sz="3600" b="1" dirty="0" smtClean="0">
                <a:solidFill>
                  <a:srgbClr val="C00000"/>
                </a:solidFill>
                <a:latin typeface="Times New Roman" pitchFamily="18" charset="0"/>
                <a:cs typeface="Times New Roman" pitchFamily="18" charset="0"/>
              </a:rPr>
              <a:t>BÀI 34 HỆ HÔ HẤP Ở NGƯỜI</a:t>
            </a:r>
            <a:endParaRPr lang="vi-VN" sz="3600" b="1" dirty="0">
              <a:solidFill>
                <a:srgbClr val="C00000"/>
              </a:solidFill>
              <a:latin typeface="Times New Roman" pitchFamily="18" charset="0"/>
              <a:cs typeface="Times New Roman" pitchFamily="18" charset="0"/>
            </a:endParaRPr>
          </a:p>
        </p:txBody>
      </p:sp>
      <p:sp>
        <p:nvSpPr>
          <p:cNvPr id="19462" name="AutoShape 8" descr="290,000+ Hình ảnh Tưới Cây tải xuống miễn phí - Pikbest"/>
          <p:cNvSpPr>
            <a:spLocks noChangeAspect="1" noChangeArrowheads="1"/>
          </p:cNvSpPr>
          <p:nvPr/>
        </p:nvSpPr>
        <p:spPr bwMode="auto">
          <a:xfrm>
            <a:off x="144463" y="-108347"/>
            <a:ext cx="304800" cy="228601"/>
          </a:xfrm>
          <a:prstGeom prst="rect">
            <a:avLst/>
          </a:prstGeom>
          <a:noFill/>
          <a:ln w="9525">
            <a:noFill/>
            <a:miter lim="800000"/>
            <a:headEnd/>
            <a:tailEnd/>
          </a:ln>
        </p:spPr>
        <p:txBody>
          <a:bodyPr/>
          <a:lstStyle/>
          <a:p>
            <a:endParaRPr lang="vi-VN" altLang="vi-VN"/>
          </a:p>
        </p:txBody>
      </p:sp>
      <p:sp>
        <p:nvSpPr>
          <p:cNvPr id="19463" name="TextBox 1"/>
          <p:cNvSpPr txBox="1">
            <a:spLocks noChangeArrowheads="1"/>
          </p:cNvSpPr>
          <p:nvPr/>
        </p:nvSpPr>
        <p:spPr bwMode="auto">
          <a:xfrm>
            <a:off x="4114801" y="3657600"/>
            <a:ext cx="3929063" cy="369332"/>
          </a:xfrm>
          <a:prstGeom prst="rect">
            <a:avLst/>
          </a:prstGeom>
          <a:noFill/>
          <a:ln w="9525">
            <a:noFill/>
            <a:miter lim="800000"/>
            <a:headEnd/>
            <a:tailEnd/>
          </a:ln>
        </p:spPr>
        <p:txBody>
          <a:bodyPr>
            <a:spAutoFit/>
          </a:bodyPr>
          <a:lstStyle/>
          <a:p>
            <a:endParaRPr lang="vi-V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checkerboard(across)">
                                      <p:cBhvr>
                                        <p:cTn id="7" dur="5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8077200" cy="1352550"/>
            <a:chOff x="304800" y="0"/>
            <a:chExt cx="10290810" cy="1803399"/>
          </a:xfrm>
        </p:grpSpPr>
        <p:sp>
          <p:nvSpPr>
            <p:cNvPr id="17" name="Rectangle: Rounded Corners 16"/>
            <p:cNvSpPr/>
            <p:nvPr/>
          </p:nvSpPr>
          <p:spPr>
            <a:xfrm>
              <a:off x="1858130" y="279401"/>
              <a:ext cx="8737480" cy="8128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eaLnBrk="1" fontAlgn="auto" hangingPunct="1">
                <a:lnSpc>
                  <a:spcPct val="120000"/>
                </a:lnSpc>
                <a:spcBef>
                  <a:spcPts val="0"/>
                </a:spcBef>
                <a:spcAft>
                  <a:spcPts val="0"/>
                </a:spcAft>
              </a:pPr>
              <a:r>
                <a:rPr lang="vi-VN" sz="2400" b="1" dirty="0">
                  <a:solidFill>
                    <a:srgbClr val="FFFFFF"/>
                  </a:solidFill>
                  <a:latin typeface="Arial" panose="020B0604020202020204" pitchFamily="34" charset="0"/>
                  <a:ea typeface="#9Slide03 Roboto Slab Bold" pitchFamily="2" charset="0"/>
                  <a:cs typeface="Arial" panose="020B0604020202020204" pitchFamily="34" charset="0"/>
                </a:rPr>
                <a:t> </a:t>
              </a:r>
              <a:r>
                <a:rPr lang="en-US" sz="2400" b="1" dirty="0" smtClean="0">
                  <a:solidFill>
                    <a:schemeClr val="bg1"/>
                  </a:solidFill>
                  <a:latin typeface="Times New Roman"/>
                  <a:ea typeface="Calibri"/>
                  <a:cs typeface="Times New Roman"/>
                </a:rPr>
                <a:t>III. Thuốc lá và tác hại của khói thuốc lá:</a:t>
              </a:r>
              <a:endParaRPr lang="en-US" sz="2400" dirty="0" smtClean="0">
                <a:solidFill>
                  <a:schemeClr val="bg1"/>
                </a:solidFill>
                <a:latin typeface="Times New Roman"/>
                <a:ea typeface="Calibri"/>
                <a:cs typeface="Times New Roman"/>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914400" y="1123950"/>
            <a:ext cx="8077200" cy="1682021"/>
          </a:xfrm>
          <a:prstGeom prst="roundRect">
            <a:avLst/>
          </a:prstGeom>
          <a:noFill/>
          <a:ln w="28575">
            <a:solidFill>
              <a:srgbClr val="C00000"/>
            </a:solidFill>
            <a:prstDash val="sysDash"/>
          </a:ln>
        </p:spPr>
        <p:txBody>
          <a:bodyPr wrap="square" lIns="68580" tIns="34290" rIns="68580" bIns="34290" rtlCol="0">
            <a:spAutoFit/>
          </a:bodyPr>
          <a:lstStyle/>
          <a:p>
            <a:pPr lvl="0" defTabSz="685800" eaLnBrk="1" fontAlgn="auto" hangingPunct="1">
              <a:lnSpc>
                <a:spcPct val="120000"/>
              </a:lnSpc>
              <a:spcBef>
                <a:spcPts val="0"/>
              </a:spcBef>
              <a:spcAft>
                <a:spcPts val="0"/>
              </a:spcAft>
            </a:pPr>
            <a:r>
              <a:rPr lang="en-US" sz="2000" dirty="0" smtClean="0">
                <a:solidFill>
                  <a:prstClr val="black"/>
                </a:solidFill>
                <a:latin typeface="Times New Roman"/>
                <a:ea typeface="Calibri"/>
                <a:cs typeface="Times New Roman"/>
              </a:rPr>
              <a:t>- Suy giảm chức năng phổi</a:t>
            </a:r>
          </a:p>
          <a:p>
            <a:pPr lvl="0" defTabSz="685800" eaLnBrk="1" fontAlgn="auto" hangingPunct="1">
              <a:lnSpc>
                <a:spcPct val="120000"/>
              </a:lnSpc>
              <a:spcBef>
                <a:spcPts val="0"/>
              </a:spcBef>
              <a:spcAft>
                <a:spcPts val="0"/>
              </a:spcAft>
            </a:pPr>
            <a:r>
              <a:rPr lang="en-US" sz="2000" dirty="0" smtClean="0">
                <a:solidFill>
                  <a:prstClr val="black"/>
                </a:solidFill>
                <a:latin typeface="Times New Roman"/>
                <a:ea typeface="Calibri"/>
                <a:cs typeface="Times New Roman"/>
              </a:rPr>
              <a:t>- Gây bệnh tắc nghẽn phổi mãn tính.</a:t>
            </a:r>
          </a:p>
          <a:p>
            <a:pPr lvl="0" defTabSz="685800" eaLnBrk="1" fontAlgn="auto" hangingPunct="1">
              <a:lnSpc>
                <a:spcPct val="120000"/>
              </a:lnSpc>
              <a:spcBef>
                <a:spcPts val="0"/>
              </a:spcBef>
              <a:spcAft>
                <a:spcPts val="0"/>
              </a:spcAft>
              <a:buFontTx/>
              <a:buChar char="-"/>
            </a:pPr>
            <a:r>
              <a:rPr lang="en-US" sz="2000" dirty="0" smtClean="0">
                <a:solidFill>
                  <a:prstClr val="black"/>
                </a:solidFill>
                <a:latin typeface="Times New Roman"/>
                <a:ea typeface="Calibri"/>
                <a:cs typeface="Times New Roman"/>
              </a:rPr>
              <a:t>Gây bệnh ung thư,...</a:t>
            </a:r>
          </a:p>
          <a:p>
            <a:pPr lvl="0" defTabSz="685800" eaLnBrk="1" fontAlgn="auto" hangingPunct="1">
              <a:lnSpc>
                <a:spcPct val="120000"/>
              </a:lnSpc>
              <a:spcBef>
                <a:spcPts val="0"/>
              </a:spcBef>
              <a:spcAft>
                <a:spcPts val="0"/>
              </a:spcAft>
              <a:buFontTx/>
              <a:buChar char="-"/>
            </a:pPr>
            <a:r>
              <a:rPr lang="vi-VN" sz="2000" dirty="0" smtClean="0">
                <a:latin typeface="+mj-lt"/>
              </a:rPr>
              <a:t>Hút </a:t>
            </a:r>
            <a:r>
              <a:rPr lang="vi-VN" sz="2000" b="1" dirty="0" smtClean="0">
                <a:latin typeface="+mj-lt"/>
              </a:rPr>
              <a:t>thuốc lá</a:t>
            </a:r>
            <a:r>
              <a:rPr lang="vi-VN" sz="2000" dirty="0" smtClean="0">
                <a:latin typeface="+mj-lt"/>
              </a:rPr>
              <a:t> thụ động có nhiều gấp 3 đến 4 lần các chất độc </a:t>
            </a:r>
            <a:r>
              <a:rPr lang="vi-VN" sz="2000" b="1" dirty="0" smtClean="0">
                <a:latin typeface="+mj-lt"/>
              </a:rPr>
              <a:t>hại</a:t>
            </a:r>
            <a:r>
              <a:rPr lang="vi-VN" sz="2000" dirty="0" smtClean="0">
                <a:latin typeface="+mj-lt"/>
              </a:rPr>
              <a:t>. </a:t>
            </a:r>
            <a:endParaRPr lang="en-US" sz="2000" dirty="0">
              <a:solidFill>
                <a:prstClr val="black"/>
              </a:solidFill>
              <a:latin typeface="+mj-lt"/>
              <a:ea typeface="Calibri"/>
              <a:cs typeface="Times New Roman"/>
            </a:endParaRP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1150"/>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219200" y="1047750"/>
            <a:ext cx="6934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https://www.youtube.com/watch?v=Ei1UsHqtUvo.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2466" name="Rectangle 2"/>
          <p:cNvSpPr>
            <a:spLocks noChangeArrowheads="1"/>
          </p:cNvSpPr>
          <p:nvPr/>
        </p:nvSpPr>
        <p:spPr bwMode="auto">
          <a:xfrm>
            <a:off x="0" y="0"/>
            <a:ext cx="9144000" cy="77453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Thực hành hô hấp nhân tạo, cấp cứu người đuối nước</a:t>
            </a:r>
            <a:endParaRPr kumimoji="0" lang="vi-VN" sz="2400" b="1" i="1" u="none" strike="noStrike" cap="none" normalizeH="0" baseline="0" dirty="0" smtClean="0">
              <a:ln>
                <a:noFill/>
              </a:ln>
              <a:solidFill>
                <a:srgbClr val="4472C4"/>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7" name="Rectangle 3"/>
          <p:cNvSpPr>
            <a:spLocks noChangeArrowheads="1"/>
          </p:cNvSpPr>
          <p:nvPr/>
        </p:nvSpPr>
        <p:spPr bwMode="auto">
          <a:xfrm>
            <a:off x="609600" y="2038350"/>
            <a:ext cx="8001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Trong trường hợp nào thì cần tiến hành hô hấp nhân tạo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Ý nghĩa của việc bịt mũi nạn nhân? Tại sao phải ấn tay vào lồng ngực?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Thứ tự các thao tác?</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Flowchart: Delay 4"/>
          <p:cNvSpPr/>
          <p:nvPr/>
        </p:nvSpPr>
        <p:spPr>
          <a:xfrm>
            <a:off x="0" y="0"/>
            <a:ext cx="1295400" cy="66675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chemeClr val="tx1"/>
                </a:solidFill>
                <a:latin typeface="Times New Roman" pitchFamily="18" charset="0"/>
                <a:ea typeface="Calibri" pitchFamily="34" charset="0"/>
                <a:cs typeface="Times New Roman" pitchFamily="18" charset="0"/>
              </a:rPr>
              <a:t>Tiết 3: </a:t>
            </a:r>
            <a:endParaRPr lang="vi-VN" sz="2000" b="1" i="1" dirty="0" smtClean="0">
              <a:solidFill>
                <a:srgbClr val="4472C4"/>
              </a:solidFill>
              <a:latin typeface="Times New Roman" pitchFamily="18" charset="0"/>
              <a:ea typeface="Times New Roman" pitchFamily="18" charset="0"/>
              <a:cs typeface="Times New Roman" pitchFamily="18" charset="0"/>
            </a:endParaRPr>
          </a:p>
          <a:p>
            <a:pPr algn="ctr"/>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85750"/>
            <a:ext cx="82296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en-US" b="1" dirty="0">
                <a:latin typeface="Times New Roman" pitchFamily="18" charset="0"/>
                <a:cs typeface="Times New Roman" pitchFamily="18" charset="0"/>
              </a:rPr>
              <a:t>1. Phương pháp hà hơi thổi ngạt</a:t>
            </a:r>
            <a:r>
              <a:rPr lang="en-US" altLang="en-US" dirty="0">
                <a:latin typeface="Times New Roman" pitchFamily="18" charset="0"/>
                <a:cs typeface="Times New Roman" pitchFamily="18" charset="0"/>
              </a:rPr>
              <a:t>:</a:t>
            </a:r>
          </a:p>
        </p:txBody>
      </p:sp>
      <p:sp>
        <p:nvSpPr>
          <p:cNvPr id="55299" name="Rectangle 3"/>
          <p:cNvSpPr>
            <a:spLocks noChangeArrowheads="1"/>
          </p:cNvSpPr>
          <p:nvPr/>
        </p:nvSpPr>
        <p:spPr bwMode="auto">
          <a:xfrm>
            <a:off x="228600" y="514351"/>
            <a:ext cx="8686800" cy="7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r>
              <a:rPr lang="en-US" altLang="en-US">
                <a:latin typeface="Times New Roman" pitchFamily="18" charset="0"/>
              </a:rPr>
              <a:t>Khi nào chúng ta thực hiện phương pháp này?</a:t>
            </a:r>
          </a:p>
          <a:p>
            <a:pPr marL="342900" indent="-342900" algn="ctr" eaLnBrk="1" hangingPunct="1">
              <a:spcBef>
                <a:spcPct val="20000"/>
              </a:spcBef>
            </a:pPr>
            <a:endParaRPr lang="en-US" altLang="en-US">
              <a:latin typeface="Times New Roman" pitchFamily="18" charset="0"/>
            </a:endParaRPr>
          </a:p>
        </p:txBody>
      </p:sp>
      <p:sp>
        <p:nvSpPr>
          <p:cNvPr id="55300" name="Text Box 4"/>
          <p:cNvSpPr txBox="1">
            <a:spLocks noChangeArrowheads="1"/>
          </p:cNvSpPr>
          <p:nvPr/>
        </p:nvSpPr>
        <p:spPr bwMode="auto">
          <a:xfrm>
            <a:off x="152400" y="45720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2800">
                <a:solidFill>
                  <a:srgbClr val="FA2A14"/>
                </a:solidFill>
                <a:latin typeface="Times New Roman" pitchFamily="18" charset="0"/>
              </a:rPr>
              <a:t>Khi nạn nhân ngừng hô hấp nhưng tim còn đập</a:t>
            </a:r>
          </a:p>
        </p:txBody>
      </p:sp>
      <p:pic>
        <p:nvPicPr>
          <p:cNvPr id="55301" name="Picture 5">
            <a:hlinkClick r:id="rId2"/>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r="952" b="3615"/>
          <a:stretch>
            <a:fillRect/>
          </a:stretch>
        </p:blipFill>
        <p:spPr bwMode="auto">
          <a:xfrm>
            <a:off x="0" y="1028700"/>
            <a:ext cx="90678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p:tgtEl>
                                          <p:spTgt spid="55299"/>
                                        </p:tgtEl>
                                        <p:attrNameLst>
                                          <p:attrName>ppt_y</p:attrName>
                                        </p:attrNameLst>
                                      </p:cBhvr>
                                      <p:tavLst>
                                        <p:tav tm="0">
                                          <p:val>
                                            <p:strVal val="#ppt_y+#ppt_h*1.125000"/>
                                          </p:val>
                                        </p:tav>
                                        <p:tav tm="100000">
                                          <p:val>
                                            <p:strVal val="#ppt_y"/>
                                          </p:val>
                                        </p:tav>
                                      </p:tavLst>
                                    </p:anim>
                                    <p:animEffect transition="in" filter="wipe(up)">
                                      <p:cBhvr>
                                        <p:cTn id="8" dur="500"/>
                                        <p:tgtEl>
                                          <p:spTgt spid="55299"/>
                                        </p:tgtEl>
                                      </p:cBhvr>
                                    </p:animEffect>
                                  </p:childTnLst>
                                </p:cTn>
                              </p:par>
                              <p:par>
                                <p:cTn id="9" presetID="12" presetClass="entr" presetSubtype="4" fill="hold" nodeType="withEffect">
                                  <p:stCondLst>
                                    <p:cond delay="0"/>
                                  </p:stCondLst>
                                  <p:childTnLst>
                                    <p:set>
                                      <p:cBhvr>
                                        <p:cTn id="10" dur="1" fill="hold">
                                          <p:stCondLst>
                                            <p:cond delay="0"/>
                                          </p:stCondLst>
                                        </p:cTn>
                                        <p:tgtEl>
                                          <p:spTgt spid="55301"/>
                                        </p:tgtEl>
                                        <p:attrNameLst>
                                          <p:attrName>style.visibility</p:attrName>
                                        </p:attrNameLst>
                                      </p:cBhvr>
                                      <p:to>
                                        <p:strVal val="visible"/>
                                      </p:to>
                                    </p:set>
                                    <p:anim calcmode="lin" valueType="num">
                                      <p:cBhvr additive="base">
                                        <p:cTn id="11" dur="500"/>
                                        <p:tgtEl>
                                          <p:spTgt spid="55301"/>
                                        </p:tgtEl>
                                        <p:attrNameLst>
                                          <p:attrName>ppt_y</p:attrName>
                                        </p:attrNameLst>
                                      </p:cBhvr>
                                      <p:tavLst>
                                        <p:tav tm="0">
                                          <p:val>
                                            <p:strVal val="#ppt_y+#ppt_h*1.125000"/>
                                          </p:val>
                                        </p:tav>
                                        <p:tav tm="100000">
                                          <p:val>
                                            <p:strVal val="#ppt_y"/>
                                          </p:val>
                                        </p:tav>
                                      </p:tavLst>
                                    </p:anim>
                                    <p:animEffect transition="in" filter="wipe(up)">
                                      <p:cBhvr>
                                        <p:cTn id="12" dur="500"/>
                                        <p:tgtEl>
                                          <p:spTgt spid="55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box(in)">
                                      <p:cBhvr>
                                        <p:cTn id="17"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0" y="3429000"/>
            <a:ext cx="91440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r>
              <a:rPr lang="en-US" dirty="0">
                <a:latin typeface="Times New Roman" pitchFamily="18" charset="0"/>
              </a:rPr>
              <a:t>- Đặt nạn nhân nằm ngửa để đầu ngửa ra phía sau </a:t>
            </a:r>
          </a:p>
          <a:p>
            <a:pPr marL="342900" indent="-342900" algn="just"/>
            <a:r>
              <a:rPr lang="en-US" dirty="0">
                <a:latin typeface="Times New Roman" pitchFamily="18" charset="0"/>
              </a:rPr>
              <a:t>- Nâng và giữ đầu nạn nhân về phía sau với một bàn tay ở trán và tay khác ở cằm</a:t>
            </a:r>
          </a:p>
          <a:p>
            <a:pPr marL="342900" indent="-342900" algn="just"/>
            <a:r>
              <a:rPr lang="en-US" dirty="0">
                <a:latin typeface="Times New Roman" pitchFamily="18" charset="0"/>
              </a:rPr>
              <a:t>- Mở miệng nạn nhân bằng ngón tay cái và trỏ</a:t>
            </a:r>
          </a:p>
        </p:txBody>
      </p:sp>
      <p:pic>
        <p:nvPicPr>
          <p:cNvPr id="18435" name="Picture 7" descr="1434727657-151212_lssk_ha-hoi01_dan-v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8113" y="2419350"/>
            <a:ext cx="8686800" cy="47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53975" algn="just" eaLnBrk="1" hangingPunct="1">
              <a:spcBef>
                <a:spcPct val="20000"/>
              </a:spcBef>
              <a:buFont typeface="Wingdings" pitchFamily="2" charset="2"/>
              <a:buNone/>
            </a:pPr>
            <a:r>
              <a:rPr lang="en-US" altLang="en-US" sz="2400" dirty="0">
                <a:latin typeface="Times New Roman" pitchFamily="18" charset="0"/>
              </a:rPr>
              <a:t>- Bịt mũi nạn nhân bằng ngón trỏ và ngón cái</a:t>
            </a:r>
            <a:endParaRPr lang="en-US" altLang="en-US" sz="2400" dirty="0">
              <a:latin typeface="VNI-Palatin" pitchFamily="2" charset="0"/>
            </a:endParaRPr>
          </a:p>
        </p:txBody>
      </p:sp>
      <p:sp>
        <p:nvSpPr>
          <p:cNvPr id="59397" name="Rectangle 5"/>
          <p:cNvSpPr>
            <a:spLocks noChangeArrowheads="1"/>
          </p:cNvSpPr>
          <p:nvPr/>
        </p:nvSpPr>
        <p:spPr bwMode="auto">
          <a:xfrm>
            <a:off x="34926" y="2800350"/>
            <a:ext cx="9032874"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77800" algn="just" eaLnBrk="1" hangingPunct="1">
              <a:spcBef>
                <a:spcPct val="20000"/>
              </a:spcBef>
            </a:pPr>
            <a:r>
              <a:rPr lang="en-US" altLang="en-US" sz="2400" dirty="0">
                <a:latin typeface="Times New Roman" pitchFamily="18" charset="0"/>
              </a:rPr>
              <a:t>- Tự hít một hơi đầy lồng ngực rồi ghé môi sát miệng nạn nhân rồi thổi hết sức vào miệng nạn nhân, không để không khí thoát ra ngoài chỗ tiếp xúc với miệng.</a:t>
            </a:r>
          </a:p>
        </p:txBody>
      </p:sp>
      <p:pic>
        <p:nvPicPr>
          <p:cNvPr id="19460" name="Picture 6" descr="C:\Users\ANH THU\Desktop\hhnt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
            <a:ext cx="8001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38114" y="3867150"/>
            <a:ext cx="8472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spcBef>
                <a:spcPct val="50000"/>
              </a:spcBef>
            </a:pPr>
            <a:r>
              <a:rPr lang="en-US" altLang="en-US" sz="2400" dirty="0">
                <a:latin typeface="Times New Roman" pitchFamily="18" charset="0"/>
              </a:rPr>
              <a:t>- Ngừng thổi để hít vào rồi lại thổi tiếp.</a:t>
            </a:r>
          </a:p>
        </p:txBody>
      </p:sp>
      <p:sp>
        <p:nvSpPr>
          <p:cNvPr id="9" name="Text Box 4"/>
          <p:cNvSpPr txBox="1">
            <a:spLocks noChangeArrowheads="1"/>
          </p:cNvSpPr>
          <p:nvPr/>
        </p:nvSpPr>
        <p:spPr bwMode="auto">
          <a:xfrm>
            <a:off x="69056" y="4331553"/>
            <a:ext cx="90749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spcBef>
                <a:spcPct val="50000"/>
              </a:spcBef>
            </a:pPr>
            <a:r>
              <a:rPr lang="en-US" altLang="en-US" sz="2400" dirty="0">
                <a:latin typeface="Times New Roman" pitchFamily="18" charset="0"/>
              </a:rPr>
              <a:t>- Thổi liên tục từ 12 – 20 lần/phút cho tới khi quá trình tự hô hấp của nạn nhân được ổn định bình thường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arn(inHorizontal)">
                                      <p:cBhvr>
                                        <p:cTn id="7" dur="500"/>
                                        <p:tgtEl>
                                          <p:spTgt spid="59394">
                                            <p:txEl>
                                              <p:pRg st="0" end="0"/>
                                            </p:txEl>
                                          </p:spTgt>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59397">
                                            <p:txEl>
                                              <p:pRg st="0" end="0"/>
                                            </p:txEl>
                                          </p:spTgt>
                                        </p:tgtEl>
                                        <p:attrNameLst>
                                          <p:attrName>style.visibility</p:attrName>
                                        </p:attrNameLst>
                                      </p:cBhvr>
                                      <p:to>
                                        <p:strVal val="visible"/>
                                      </p:to>
                                    </p:set>
                                    <p:animEffect transition="in" filter="barn(inHorizontal)">
                                      <p:cBhvr>
                                        <p:cTn id="11" dur="500"/>
                                        <p:tgtEl>
                                          <p:spTgt spid="59397">
                                            <p:txEl>
                                              <p:pRg st="0" end="0"/>
                                            </p:txEl>
                                          </p:spTgt>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P spid="59397" grpId="0" build="p" autoUpdateAnimBg="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3429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en-US" b="1" dirty="0">
                <a:latin typeface="Times New Roman" pitchFamily="18" charset="0"/>
                <a:hlinkClick r:id="rId2" action="ppaction://hlinkfile"/>
              </a:rPr>
              <a:t>Lưu ý:</a:t>
            </a:r>
            <a:r>
              <a:rPr lang="en-US" altLang="en-US" dirty="0">
                <a:latin typeface="Times New Roman" pitchFamily="18" charset="0"/>
                <a:hlinkClick r:id="rId2" action="ppaction://hlinkfile"/>
              </a:rPr>
              <a:t> </a:t>
            </a:r>
            <a:endParaRPr lang="en-US" altLang="en-US" dirty="0">
              <a:latin typeface="Times New Roman" pitchFamily="18" charset="0"/>
            </a:endParaRPr>
          </a:p>
        </p:txBody>
      </p:sp>
      <p:sp>
        <p:nvSpPr>
          <p:cNvPr id="61443" name="Rectangle 3"/>
          <p:cNvSpPr>
            <a:spLocks noChangeArrowheads="1"/>
          </p:cNvSpPr>
          <p:nvPr/>
        </p:nvSpPr>
        <p:spPr bwMode="auto">
          <a:xfrm>
            <a:off x="304800" y="142875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90000"/>
              </a:lnSpc>
              <a:spcBef>
                <a:spcPct val="20000"/>
              </a:spcBef>
              <a:buFontTx/>
              <a:buChar char="•"/>
            </a:pPr>
            <a:r>
              <a:rPr lang="en-US" altLang="en-US" sz="2400" dirty="0">
                <a:latin typeface="Times New Roman" pitchFamily="18" charset="0"/>
              </a:rPr>
              <a:t>Nếu miệng nạn nhân bị cứng khó mở, có thể dùng tay bịt miệng và thổi bằng mũi.</a:t>
            </a:r>
          </a:p>
          <a:p>
            <a:pPr marL="342900" indent="-342900" algn="just" eaLnBrk="1" hangingPunct="1">
              <a:lnSpc>
                <a:spcPct val="90000"/>
              </a:lnSpc>
              <a:spcBef>
                <a:spcPct val="20000"/>
              </a:spcBef>
              <a:buFontTx/>
              <a:buChar char="•"/>
            </a:pPr>
            <a:r>
              <a:rPr lang="en-US" altLang="en-US" sz="2400" dirty="0">
                <a:latin typeface="Times New Roman" pitchFamily="18" charset="0"/>
              </a:rPr>
              <a:t>Nếu tim nạn nhân đồng thời ngừng đập, có thể vừa thổi ngạt vừa xoa bóp tim.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heel(4)">
                                      <p:cBhvr>
                                        <p:cTn id="7" dur="10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heel(4)">
                                      <p:cBhvr>
                                        <p:cTn id="12" dur="10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0" y="3638550"/>
            <a:ext cx="9144000" cy="1143000"/>
          </a:xfrm>
        </p:spPr>
        <p:txBody>
          <a:bodyPr/>
          <a:lstStyle/>
          <a:p>
            <a:pPr marL="0" indent="0" algn="just" eaLnBrk="1" hangingPunct="1">
              <a:buFont typeface="Arial" charset="0"/>
              <a:buNone/>
            </a:pPr>
            <a:r>
              <a:rPr lang="en-US" altLang="en-US" dirty="0" smtClean="0">
                <a:latin typeface="Times New Roman" pitchFamily="18" charset="0"/>
                <a:cs typeface="Times New Roman" pitchFamily="18" charset="0"/>
              </a:rPr>
              <a:t>- Khi làm xoa bóp tim ngoài lồng ngực, cần chú ý không quá mạnh bạo vì có thể làm gãy xương sườn nạn nhân </a:t>
            </a:r>
            <a:r>
              <a:rPr lang="en-US" altLang="en-US" dirty="0" smtClean="0">
                <a:solidFill>
                  <a:srgbClr val="FA2A14"/>
                </a:solidFill>
                <a:latin typeface="Times New Roman" pitchFamily="18" charset="0"/>
                <a:cs typeface="Times New Roman" pitchFamily="18" charset="0"/>
              </a:rPr>
              <a:t>( 2 lần hà hơi, 30 lân ép tim)</a:t>
            </a:r>
          </a:p>
        </p:txBody>
      </p:sp>
      <p:pic>
        <p:nvPicPr>
          <p:cNvPr id="22531" name="Picture 5" descr="ho-hap-nhan-tao-cho-nguoi-bi-ngat-khi-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
            <a:ext cx="86868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57400" y="0"/>
            <a:ext cx="4051110" cy="461665"/>
          </a:xfrm>
          <a:prstGeom prst="rect">
            <a:avLst/>
          </a:prstGeom>
        </p:spPr>
        <p:txBody>
          <a:bodyPr wrap="none">
            <a:spAutoFit/>
          </a:bodyPr>
          <a:lstStyle/>
          <a:p>
            <a:pPr algn="ctr" eaLnBrk="1" hangingPunct="1"/>
            <a:r>
              <a:rPr lang="en-US" altLang="en-US" sz="2400" b="1" dirty="0" smtClean="0">
                <a:solidFill>
                  <a:srgbClr val="FF0000"/>
                </a:solidFill>
                <a:latin typeface="Times New Roman" pitchFamily="18" charset="0"/>
              </a:rPr>
              <a:t>2/ Phương pháp ấn lồng ngực</a:t>
            </a:r>
            <a:endParaRPr lang="en-US" altLang="en-US" sz="2400" b="1" dirty="0">
              <a:solidFill>
                <a:srgbClr val="FF0000"/>
              </a:solidFill>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box(in)">
                                      <p:cBhvr>
                                        <p:cTn id="7" dur="1000"/>
                                        <p:tgtEl>
                                          <p:spTgt spid="706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ChangeArrowheads="1"/>
          </p:cNvSpPr>
          <p:nvPr/>
        </p:nvSpPr>
        <p:spPr bwMode="auto">
          <a:xfrm>
            <a:off x="176213" y="171450"/>
            <a:ext cx="8763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120000"/>
              </a:lnSpc>
              <a:spcBef>
                <a:spcPts val="0"/>
              </a:spcBef>
            </a:pPr>
            <a:r>
              <a:rPr lang="en-US" altLang="en-US" sz="2400" dirty="0">
                <a:latin typeface="Times New Roman" pitchFamily="18" charset="0"/>
                <a:cs typeface="Times New Roman" pitchFamily="18" charset="0"/>
              </a:rPr>
              <a:t>a)  Đặt nạn nhân nằm ngửa, dưới lưng kê cao bằng một gối mềm để đầu hơi ngửa ra phía sau</a:t>
            </a:r>
            <a:r>
              <a:rPr lang="en-US" altLang="en-US" sz="2400" dirty="0">
                <a:latin typeface="VNI-Palatin" pitchFamily="2" charset="0"/>
              </a:rPr>
              <a:t>.</a:t>
            </a:r>
          </a:p>
          <a:p>
            <a:pPr marL="342900" indent="-342900" algn="just" eaLnBrk="1" hangingPunct="1">
              <a:lnSpc>
                <a:spcPct val="120000"/>
              </a:lnSpc>
              <a:spcBef>
                <a:spcPts val="0"/>
              </a:spcBef>
            </a:pPr>
            <a:endParaRPr lang="en-US" altLang="en-US" sz="2400" b="1" dirty="0">
              <a:latin typeface="VNI-Palatin" pitchFamily="2" charset="0"/>
            </a:endParaRPr>
          </a:p>
        </p:txBody>
      </p:sp>
      <p:pic>
        <p:nvPicPr>
          <p:cNvPr id="19463" name="Picture 7" descr="New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71650"/>
            <a:ext cx="8686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9">
                                            <p:txEl>
                                              <p:pRg st="0" end="0"/>
                                            </p:txEl>
                                          </p:spTgt>
                                        </p:tgtEl>
                                        <p:attrNameLst>
                                          <p:attrName>style.visibility</p:attrName>
                                        </p:attrNameLst>
                                      </p:cBhvr>
                                      <p:to>
                                        <p:strVal val="visible"/>
                                      </p:to>
                                    </p:set>
                                    <p:anim calcmode="lin" valueType="num">
                                      <p:cBhvr>
                                        <p:cTn id="7" dur="500" fill="hold"/>
                                        <p:tgtEl>
                                          <p:spTgt spid="6246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blinds(horizontal)">
                                      <p:cBhvr>
                                        <p:cTn id="13"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1" y="2743200"/>
            <a:ext cx="8804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spcBef>
                <a:spcPct val="20000"/>
              </a:spcBef>
            </a:pPr>
            <a:r>
              <a:rPr lang="en-US" altLang="en-US" sz="2400" dirty="0">
                <a:latin typeface="Times New Roman" pitchFamily="18" charset="0"/>
              </a:rPr>
              <a:t>b) Cầm nơi 2 cẳng tay hay cổ tay nạn nhân và dùng sức nặng cơ thể ép vào ngực nạn nhân sau đó dang hai tay nạn nhân và đưa về phía đầu nạn nhân.</a:t>
            </a:r>
          </a:p>
        </p:txBody>
      </p:sp>
      <p:pic>
        <p:nvPicPr>
          <p:cNvPr id="24579" name="Picture 4" descr="C:\Users\ANH THU\Desktop\hhnt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
            <a:ext cx="83058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76200" y="4019550"/>
            <a:ext cx="8804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233363" algn="just" eaLnBrk="1" hangingPunct="1">
              <a:spcBef>
                <a:spcPct val="20000"/>
              </a:spcBef>
            </a:pPr>
            <a:r>
              <a:rPr lang="en-US" altLang="en-US" sz="2400" dirty="0">
                <a:latin typeface="Times New Roman" pitchFamily="18" charset="0"/>
              </a:rPr>
              <a:t>c) Thực hiện liên tục như thế với 12 – 20 lần/phút, cho tới khi sự hô hấp tự động của nạn nhân ổn định bình thường.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to="" calcmode="lin" valueType="num">
                                      <p:cBhvr>
                                        <p:cTn id="7" dur="1" fill="hold"/>
                                        <p:tgtEl>
                                          <p:spTgt spid="46084">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7150"/>
            <a:ext cx="8229600" cy="716756"/>
          </a:xfrm>
        </p:spPr>
        <p:txBody>
          <a:bodyPr/>
          <a:lstStyle/>
          <a:p>
            <a:pPr eaLnBrk="1" hangingPunct="1"/>
            <a:r>
              <a:rPr lang="en-US" altLang="en-US" sz="3600" b="1" dirty="0" smtClean="0">
                <a:solidFill>
                  <a:srgbClr val="080808"/>
                </a:solidFill>
                <a:latin typeface="Times New Roman" pitchFamily="18" charset="0"/>
              </a:rPr>
              <a:t>Khi nào thì dừng hô hấp nhân tạo</a:t>
            </a:r>
          </a:p>
        </p:txBody>
      </p:sp>
      <p:sp>
        <p:nvSpPr>
          <p:cNvPr id="36867" name="Rectangle 3"/>
          <p:cNvSpPr>
            <a:spLocks noGrp="1" noChangeArrowheads="1"/>
          </p:cNvSpPr>
          <p:nvPr>
            <p:ph type="body" sz="half" idx="1"/>
          </p:nvPr>
        </p:nvSpPr>
        <p:spPr>
          <a:xfrm>
            <a:off x="228600" y="1000125"/>
            <a:ext cx="4267200" cy="3398044"/>
          </a:xfrm>
          <a:solidFill>
            <a:srgbClr val="CCFFCC"/>
          </a:solidFill>
        </p:spPr>
        <p:txBody>
          <a:bodyPr/>
          <a:lstStyle/>
          <a:p>
            <a:pPr eaLnBrk="1" hangingPunct="1">
              <a:lnSpc>
                <a:spcPct val="80000"/>
              </a:lnSpc>
              <a:buFont typeface="Wingdings" pitchFamily="2" charset="2"/>
              <a:buNone/>
            </a:pPr>
            <a:r>
              <a:rPr lang="en-US" altLang="en-US" b="1" u="sng" dirty="0" smtClean="0">
                <a:solidFill>
                  <a:srgbClr val="FA2A14"/>
                </a:solidFill>
                <a:latin typeface="Times New Roman" pitchFamily="18" charset="0"/>
              </a:rPr>
              <a:t>Dấu hiệu tốt</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Mặt hồng hào trở lại</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Môi đỏ</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Xuất hiện mạch</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Xuất hiện hơi thở</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Cơ thể cử động</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Nhận thức và phản ứng được hồi phục</a:t>
            </a:r>
          </a:p>
          <a:p>
            <a:pPr eaLnBrk="1" hangingPunct="1">
              <a:lnSpc>
                <a:spcPct val="80000"/>
              </a:lnSpc>
              <a:buFont typeface="Wingdings" pitchFamily="2" charset="2"/>
              <a:buChar char="§"/>
            </a:pPr>
            <a:r>
              <a:rPr lang="en-US" altLang="en-US" dirty="0" smtClean="0">
                <a:solidFill>
                  <a:srgbClr val="FA2A14"/>
                </a:solidFill>
                <a:latin typeface="Times New Roman" pitchFamily="18" charset="0"/>
              </a:rPr>
              <a:t>Có phản xạ đồng tử</a:t>
            </a:r>
          </a:p>
          <a:p>
            <a:pPr eaLnBrk="1" hangingPunct="1">
              <a:lnSpc>
                <a:spcPct val="80000"/>
              </a:lnSpc>
            </a:pPr>
            <a:endParaRPr lang="en-US" altLang="en-US" dirty="0" smtClean="0">
              <a:solidFill>
                <a:srgbClr val="FA2A14"/>
              </a:solidFill>
              <a:latin typeface="Times New Roman" pitchFamily="18" charset="0"/>
            </a:endParaRPr>
          </a:p>
        </p:txBody>
      </p:sp>
      <p:sp>
        <p:nvSpPr>
          <p:cNvPr id="36868" name="Rectangle 4"/>
          <p:cNvSpPr>
            <a:spLocks noGrp="1" noChangeArrowheads="1"/>
          </p:cNvSpPr>
          <p:nvPr>
            <p:ph type="body" sz="half" idx="2"/>
          </p:nvPr>
        </p:nvSpPr>
        <p:spPr>
          <a:xfrm>
            <a:off x="4724400" y="992981"/>
            <a:ext cx="4191000" cy="3371850"/>
          </a:xfrm>
          <a:solidFill>
            <a:srgbClr val="FFFF99"/>
          </a:solidFill>
        </p:spPr>
        <p:txBody>
          <a:bodyPr/>
          <a:lstStyle/>
          <a:p>
            <a:pPr algn="just" eaLnBrk="1" hangingPunct="1">
              <a:buFont typeface="Wingdings" pitchFamily="2" charset="2"/>
              <a:buNone/>
            </a:pPr>
            <a:r>
              <a:rPr lang="en-US" altLang="en-US" b="1" u="sng" dirty="0" smtClean="0">
                <a:solidFill>
                  <a:srgbClr val="080808"/>
                </a:solidFill>
                <a:latin typeface="Times New Roman" pitchFamily="18" charset="0"/>
              </a:rPr>
              <a:t>Dấu hiệu xấu</a:t>
            </a:r>
          </a:p>
          <a:p>
            <a:pPr algn="just" eaLnBrk="1" hangingPunct="1">
              <a:buFont typeface="Wingdings" pitchFamily="2" charset="2"/>
              <a:buChar char="§"/>
            </a:pPr>
            <a:r>
              <a:rPr lang="en-US" altLang="en-US" dirty="0" smtClean="0">
                <a:solidFill>
                  <a:srgbClr val="080808"/>
                </a:solidFill>
                <a:latin typeface="Times New Roman" pitchFamily="18" charset="0"/>
              </a:rPr>
              <a:t>Tiếp tục tím tái</a:t>
            </a:r>
          </a:p>
          <a:p>
            <a:pPr algn="just" eaLnBrk="1" hangingPunct="1">
              <a:buFont typeface="Wingdings" pitchFamily="2" charset="2"/>
              <a:buChar char="§"/>
            </a:pPr>
            <a:r>
              <a:rPr lang="en-US" altLang="en-US" dirty="0" smtClean="0">
                <a:solidFill>
                  <a:srgbClr val="080808"/>
                </a:solidFill>
                <a:latin typeface="Times New Roman" pitchFamily="18" charset="0"/>
              </a:rPr>
              <a:t>Mạch vẫn không đập hoặc yếu dần rồi mất</a:t>
            </a:r>
          </a:p>
          <a:p>
            <a:pPr algn="just" eaLnBrk="1" hangingPunct="1">
              <a:buFont typeface="Wingdings" pitchFamily="2" charset="2"/>
              <a:buChar char="§"/>
            </a:pPr>
            <a:r>
              <a:rPr lang="en-US" altLang="en-US" dirty="0" smtClean="0">
                <a:solidFill>
                  <a:srgbClr val="080808"/>
                </a:solidFill>
                <a:latin typeface="Times New Roman" pitchFamily="18" charset="0"/>
              </a:rPr>
              <a:t>Không có hô hấp</a:t>
            </a:r>
          </a:p>
          <a:p>
            <a:pPr algn="just" eaLnBrk="1" hangingPunct="1">
              <a:buFont typeface="Wingdings" pitchFamily="2" charset="2"/>
              <a:buChar char="§"/>
            </a:pPr>
            <a:r>
              <a:rPr lang="en-US" altLang="en-US" dirty="0" smtClean="0">
                <a:solidFill>
                  <a:srgbClr val="080808"/>
                </a:solidFill>
                <a:latin typeface="Times New Roman" pitchFamily="18" charset="0"/>
              </a:rPr>
              <a:t>Vẫn bất động không có phản ứng</a:t>
            </a:r>
          </a:p>
          <a:p>
            <a:pPr algn="just" eaLnBrk="1" hangingPunct="1">
              <a:buFont typeface="Wingdings" pitchFamily="2" charset="2"/>
              <a:buChar char="§"/>
            </a:pPr>
            <a:r>
              <a:rPr lang="en-US" altLang="en-US" dirty="0" smtClean="0">
                <a:solidFill>
                  <a:srgbClr val="080808"/>
                </a:solidFill>
                <a:latin typeface="Times New Roman" pitchFamily="18" charset="0"/>
              </a:rPr>
              <a:t>Đồng tử giản</a:t>
            </a:r>
          </a:p>
          <a:p>
            <a:pPr algn="just" eaLnBrk="1" hangingPunct="1">
              <a:buFont typeface="Wingdings" pitchFamily="2" charset="2"/>
              <a:buChar char="§"/>
            </a:pPr>
            <a:endParaRPr lang="en-US" altLang="en-US" dirty="0" smtClean="0">
              <a:solidFill>
                <a:srgbClr val="080808"/>
              </a:solidFill>
              <a:latin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p:cTn id="12"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68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68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36867">
                                            <p:txEl>
                                              <p:pRg st="1" end="1"/>
                                            </p:txEl>
                                          </p:spTgt>
                                        </p:tgtEl>
                                        <p:attrNameLst>
                                          <p:attrName>style.visibility</p:attrName>
                                        </p:attrNameLst>
                                      </p:cBhvr>
                                      <p:to>
                                        <p:strVal val="visible"/>
                                      </p:to>
                                    </p:set>
                                    <p:anim calcmode="lin" valueType="num">
                                      <p:cBhvr>
                                        <p:cTn id="20" dur="10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68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8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 calcmode="lin" valueType="num">
                                      <p:cBhvr>
                                        <p:cTn id="28" dur="10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6867">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68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68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36867">
                                            <p:txEl>
                                              <p:pRg st="3" end="3"/>
                                            </p:txEl>
                                          </p:spTgt>
                                        </p:tgtEl>
                                        <p:attrNameLst>
                                          <p:attrName>style.visibility</p:attrName>
                                        </p:attrNameLst>
                                      </p:cBhvr>
                                      <p:to>
                                        <p:strVal val="visible"/>
                                      </p:to>
                                    </p:set>
                                    <p:anim calcmode="lin" valueType="num">
                                      <p:cBhvr>
                                        <p:cTn id="36" dur="1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6867">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68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68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36867">
                                            <p:txEl>
                                              <p:pRg st="4" end="4"/>
                                            </p:txEl>
                                          </p:spTgt>
                                        </p:tgtEl>
                                        <p:attrNameLst>
                                          <p:attrName>style.visibility</p:attrName>
                                        </p:attrNameLst>
                                      </p:cBhvr>
                                      <p:to>
                                        <p:strVal val="visible"/>
                                      </p:to>
                                    </p:set>
                                    <p:anim calcmode="lin" valueType="num">
                                      <p:cBhvr>
                                        <p:cTn id="44" dur="10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6867">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686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686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36867">
                                            <p:txEl>
                                              <p:pRg st="5" end="5"/>
                                            </p:txEl>
                                          </p:spTgt>
                                        </p:tgtEl>
                                        <p:attrNameLst>
                                          <p:attrName>style.visibility</p:attrName>
                                        </p:attrNameLst>
                                      </p:cBhvr>
                                      <p:to>
                                        <p:strVal val="visible"/>
                                      </p:to>
                                    </p:set>
                                    <p:anim calcmode="lin" valueType="num">
                                      <p:cBhvr>
                                        <p:cTn id="52" dur="10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6867">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686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686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36867">
                                            <p:txEl>
                                              <p:pRg st="6" end="6"/>
                                            </p:txEl>
                                          </p:spTgt>
                                        </p:tgtEl>
                                        <p:attrNameLst>
                                          <p:attrName>style.visibility</p:attrName>
                                        </p:attrNameLst>
                                      </p:cBhvr>
                                      <p:to>
                                        <p:strVal val="visible"/>
                                      </p:to>
                                    </p:set>
                                    <p:anim calcmode="lin" valueType="num">
                                      <p:cBhvr>
                                        <p:cTn id="60" dur="10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6867">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686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686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36867">
                                            <p:txEl>
                                              <p:pRg st="7" end="7"/>
                                            </p:txEl>
                                          </p:spTgt>
                                        </p:tgtEl>
                                        <p:attrNameLst>
                                          <p:attrName>style.visibility</p:attrName>
                                        </p:attrNameLst>
                                      </p:cBhvr>
                                      <p:to>
                                        <p:strVal val="visible"/>
                                      </p:to>
                                    </p:set>
                                    <p:anim calcmode="lin" valueType="num">
                                      <p:cBhvr>
                                        <p:cTn id="68" dur="1000" fill="hold"/>
                                        <p:tgtEl>
                                          <p:spTgt spid="36867">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36867">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3686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686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36868">
                                            <p:txEl>
                                              <p:pRg st="0" end="0"/>
                                            </p:txEl>
                                          </p:spTgt>
                                        </p:tgtEl>
                                        <p:attrNameLst>
                                          <p:attrName>style.visibility</p:attrName>
                                        </p:attrNameLst>
                                      </p:cBhvr>
                                      <p:to>
                                        <p:strVal val="visible"/>
                                      </p:to>
                                    </p:set>
                                    <p:animEffect transition="in" filter="box(in)">
                                      <p:cBhvr>
                                        <p:cTn id="76" dur="500"/>
                                        <p:tgtEl>
                                          <p:spTgt spid="3686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36868">
                                            <p:txEl>
                                              <p:pRg st="1" end="1"/>
                                            </p:txEl>
                                          </p:spTgt>
                                        </p:tgtEl>
                                        <p:attrNameLst>
                                          <p:attrName>style.visibility</p:attrName>
                                        </p:attrNameLst>
                                      </p:cBhvr>
                                      <p:to>
                                        <p:strVal val="visible"/>
                                      </p:to>
                                    </p:set>
                                    <p:animEffect transition="in" filter="box(in)">
                                      <p:cBhvr>
                                        <p:cTn id="81" dur="500"/>
                                        <p:tgtEl>
                                          <p:spTgt spid="3686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36868">
                                            <p:txEl>
                                              <p:pRg st="2" end="2"/>
                                            </p:txEl>
                                          </p:spTgt>
                                        </p:tgtEl>
                                        <p:attrNameLst>
                                          <p:attrName>style.visibility</p:attrName>
                                        </p:attrNameLst>
                                      </p:cBhvr>
                                      <p:to>
                                        <p:strVal val="visible"/>
                                      </p:to>
                                    </p:set>
                                    <p:animEffect transition="in" filter="box(in)">
                                      <p:cBhvr>
                                        <p:cTn id="86" dur="500"/>
                                        <p:tgtEl>
                                          <p:spTgt spid="36868">
                                            <p:txEl>
                                              <p:pRg st="2" end="2"/>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36868">
                                            <p:txEl>
                                              <p:pRg st="3" end="3"/>
                                            </p:txEl>
                                          </p:spTgt>
                                        </p:tgtEl>
                                        <p:attrNameLst>
                                          <p:attrName>style.visibility</p:attrName>
                                        </p:attrNameLst>
                                      </p:cBhvr>
                                      <p:to>
                                        <p:strVal val="visible"/>
                                      </p:to>
                                    </p:set>
                                    <p:animEffect transition="in" filter="box(in)">
                                      <p:cBhvr>
                                        <p:cTn id="91" dur="500"/>
                                        <p:tgtEl>
                                          <p:spTgt spid="36868">
                                            <p:txEl>
                                              <p:pRg st="3" end="3"/>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36868">
                                            <p:txEl>
                                              <p:pRg st="4" end="4"/>
                                            </p:txEl>
                                          </p:spTgt>
                                        </p:tgtEl>
                                        <p:attrNameLst>
                                          <p:attrName>style.visibility</p:attrName>
                                        </p:attrNameLst>
                                      </p:cBhvr>
                                      <p:to>
                                        <p:strVal val="visible"/>
                                      </p:to>
                                    </p:set>
                                    <p:animEffect transition="in" filter="box(in)">
                                      <p:cBhvr>
                                        <p:cTn id="96" dur="500"/>
                                        <p:tgtEl>
                                          <p:spTgt spid="36868">
                                            <p:txEl>
                                              <p:pRg st="4" end="4"/>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36868">
                                            <p:txEl>
                                              <p:pRg st="5" end="5"/>
                                            </p:txEl>
                                          </p:spTgt>
                                        </p:tgtEl>
                                        <p:attrNameLst>
                                          <p:attrName>style.visibility</p:attrName>
                                        </p:attrNameLst>
                                      </p:cBhvr>
                                      <p:to>
                                        <p:strVal val="visible"/>
                                      </p:to>
                                    </p:set>
                                    <p:animEffect transition="in" filter="box(in)">
                                      <p:cBhvr>
                                        <p:cTn id="101" dur="500"/>
                                        <p:tgtEl>
                                          <p:spTgt spid="368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P spid="3686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940209" y="0"/>
            <a:ext cx="8865009" cy="4781550"/>
            <a:chOff x="-178209" y="0"/>
            <a:chExt cx="8865009" cy="4781550"/>
          </a:xfrm>
        </p:grpSpPr>
        <p:grpSp>
          <p:nvGrpSpPr>
            <p:cNvPr id="2" name="Group 23">
              <a:extLst>
                <a:ext uri="{FF2B5EF4-FFF2-40B4-BE49-F238E27FC236}">
                  <a16:creationId xmlns:a16="http://schemas.microsoft.com/office/drawing/2014/main" id="{86F6C349-D7BA-4BC7-7A2C-997FEEDBCF98}"/>
                </a:ext>
              </a:extLst>
            </p:cNvPr>
            <p:cNvGrpSpPr/>
            <p:nvPr/>
          </p:nvGrpSpPr>
          <p:grpSpPr>
            <a:xfrm>
              <a:off x="-178209" y="763597"/>
              <a:ext cx="3885783" cy="4017953"/>
              <a:chOff x="-237612" y="779083"/>
              <a:chExt cx="5181044" cy="5357270"/>
            </a:xfrm>
          </p:grpSpPr>
          <p:grpSp>
            <p:nvGrpSpPr>
              <p:cNvPr id="3" name="Group 13">
                <a:extLst>
                  <a:ext uri="{FF2B5EF4-FFF2-40B4-BE49-F238E27FC236}">
                    <a16:creationId xmlns:a16="http://schemas.microsoft.com/office/drawing/2014/main" id="{FB962F27-BEA4-5DB0-AD27-5D38A726B45B}"/>
                  </a:ext>
                </a:extLst>
              </p:cNvPr>
              <p:cNvGrpSpPr/>
              <p:nvPr/>
            </p:nvGrpSpPr>
            <p:grpSpPr>
              <a:xfrm>
                <a:off x="1209367" y="2068133"/>
                <a:ext cx="2566220" cy="2779170"/>
                <a:chOff x="1091381" y="1945252"/>
                <a:chExt cx="2802192" cy="3024932"/>
              </a:xfrm>
            </p:grpSpPr>
            <p:grpSp>
              <p:nvGrpSpPr>
                <p:cNvPr id="5" name="Group 12">
                  <a:extLst>
                    <a:ext uri="{FF2B5EF4-FFF2-40B4-BE49-F238E27FC236}">
                      <a16:creationId xmlns:a16="http://schemas.microsoft.com/office/drawing/2014/main" id="{7C825BE9-0D56-DFEF-794E-97B513D58324}"/>
                    </a:ext>
                  </a:extLst>
                </p:cNvPr>
                <p:cNvGrpSpPr/>
                <p:nvPr/>
              </p:nvGrpSpPr>
              <p:grpSpPr>
                <a:xfrm>
                  <a:off x="2340076" y="1945252"/>
                  <a:ext cx="1553497" cy="3024932"/>
                  <a:chOff x="5456903" y="2401530"/>
                  <a:chExt cx="1088102" cy="1902542"/>
                </a:xfrm>
              </p:grpSpPr>
              <p:sp>
                <p:nvSpPr>
                  <p:cNvPr id="9" name="Freeform: Shape 8">
                    <a:extLst>
                      <a:ext uri="{FF2B5EF4-FFF2-40B4-BE49-F238E27FC236}">
                        <a16:creationId xmlns:a16="http://schemas.microsoft.com/office/drawing/2014/main" id="{C8165C90-797F-4E13-5CB0-CF453CAC3F1A}"/>
                      </a:ext>
                    </a:extLst>
                  </p:cNvPr>
                  <p:cNvSpPr/>
                  <p:nvPr/>
                </p:nvSpPr>
                <p:spPr>
                  <a:xfrm>
                    <a:off x="5456904" y="2401530"/>
                    <a:ext cx="1088101" cy="951271"/>
                  </a:xfrm>
                  <a:custGeom>
                    <a:avLst/>
                    <a:gdLst>
                      <a:gd name="connsiteX0" fmla="*/ 0 w 1088101"/>
                      <a:gd name="connsiteY0" fmla="*/ 0 h 951271"/>
                      <a:gd name="connsiteX1" fmla="*/ 1074024 w 1088101"/>
                      <a:gd name="connsiteY1" fmla="*/ 820400 h 951271"/>
                      <a:gd name="connsiteX2" fmla="*/ 1088101 w 1088101"/>
                      <a:gd name="connsiteY2" fmla="*/ 951271 h 951271"/>
                      <a:gd name="connsiteX3" fmla="*/ 0 w 1088101"/>
                      <a:gd name="connsiteY3" fmla="*/ 951271 h 951271"/>
                    </a:gdLst>
                    <a:ahLst/>
                    <a:cxnLst>
                      <a:cxn ang="0">
                        <a:pos x="connsiteX0" y="connsiteY0"/>
                      </a:cxn>
                      <a:cxn ang="0">
                        <a:pos x="connsiteX1" y="connsiteY1"/>
                      </a:cxn>
                      <a:cxn ang="0">
                        <a:pos x="connsiteX2" y="connsiteY2"/>
                      </a:cxn>
                      <a:cxn ang="0">
                        <a:pos x="connsiteX3" y="connsiteY3"/>
                      </a:cxn>
                    </a:cxnLst>
                    <a:rect l="l" t="t" r="r" b="b"/>
                    <a:pathLst>
                      <a:path w="1088101" h="951271">
                        <a:moveTo>
                          <a:pt x="0" y="0"/>
                        </a:moveTo>
                        <a:cubicBezTo>
                          <a:pt x="529785" y="0"/>
                          <a:pt x="971799" y="352198"/>
                          <a:pt x="1074024" y="820400"/>
                        </a:cubicBezTo>
                        <a:lnTo>
                          <a:pt x="1088101" y="951271"/>
                        </a:lnTo>
                        <a:lnTo>
                          <a:pt x="0" y="951271"/>
                        </a:lnTo>
                        <a:close/>
                      </a:path>
                    </a:pathLst>
                  </a:custGeom>
                  <a:solidFill>
                    <a:srgbClr val="333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2000" b="1" dirty="0">
                      <a:latin typeface="+mj-lt"/>
                    </a:endParaRPr>
                  </a:p>
                </p:txBody>
              </p:sp>
              <p:sp>
                <p:nvSpPr>
                  <p:cNvPr id="11" name="Freeform: Shape 10">
                    <a:extLst>
                      <a:ext uri="{FF2B5EF4-FFF2-40B4-BE49-F238E27FC236}">
                        <a16:creationId xmlns:a16="http://schemas.microsoft.com/office/drawing/2014/main" id="{165A8622-E5DE-9845-BEC2-6121CF53B097}"/>
                      </a:ext>
                    </a:extLst>
                  </p:cNvPr>
                  <p:cNvSpPr/>
                  <p:nvPr/>
                </p:nvSpPr>
                <p:spPr>
                  <a:xfrm flipV="1">
                    <a:off x="5456903" y="3352801"/>
                    <a:ext cx="1088101" cy="951271"/>
                  </a:xfrm>
                  <a:custGeom>
                    <a:avLst/>
                    <a:gdLst>
                      <a:gd name="connsiteX0" fmla="*/ 0 w 1088101"/>
                      <a:gd name="connsiteY0" fmla="*/ 0 h 951271"/>
                      <a:gd name="connsiteX1" fmla="*/ 1074024 w 1088101"/>
                      <a:gd name="connsiteY1" fmla="*/ 820400 h 951271"/>
                      <a:gd name="connsiteX2" fmla="*/ 1088101 w 1088101"/>
                      <a:gd name="connsiteY2" fmla="*/ 951271 h 951271"/>
                      <a:gd name="connsiteX3" fmla="*/ 0 w 1088101"/>
                      <a:gd name="connsiteY3" fmla="*/ 951271 h 951271"/>
                    </a:gdLst>
                    <a:ahLst/>
                    <a:cxnLst>
                      <a:cxn ang="0">
                        <a:pos x="connsiteX0" y="connsiteY0"/>
                      </a:cxn>
                      <a:cxn ang="0">
                        <a:pos x="connsiteX1" y="connsiteY1"/>
                      </a:cxn>
                      <a:cxn ang="0">
                        <a:pos x="connsiteX2" y="connsiteY2"/>
                      </a:cxn>
                      <a:cxn ang="0">
                        <a:pos x="connsiteX3" y="connsiteY3"/>
                      </a:cxn>
                    </a:cxnLst>
                    <a:rect l="l" t="t" r="r" b="b"/>
                    <a:pathLst>
                      <a:path w="1088101" h="951271">
                        <a:moveTo>
                          <a:pt x="0" y="0"/>
                        </a:moveTo>
                        <a:cubicBezTo>
                          <a:pt x="529785" y="0"/>
                          <a:pt x="971799" y="352198"/>
                          <a:pt x="1074024" y="820400"/>
                        </a:cubicBezTo>
                        <a:lnTo>
                          <a:pt x="1088101" y="951271"/>
                        </a:lnTo>
                        <a:lnTo>
                          <a:pt x="0" y="951271"/>
                        </a:lnTo>
                        <a:close/>
                      </a:path>
                    </a:pathLst>
                  </a:custGeom>
                  <a:solidFill>
                    <a:srgbClr val="00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2000" b="1" dirty="0">
                      <a:latin typeface="+mj-lt"/>
                    </a:endParaRPr>
                  </a:p>
                </p:txBody>
              </p:sp>
            </p:grpSp>
            <p:sp>
              <p:nvSpPr>
                <p:cNvPr id="4" name="Oval 3">
                  <a:extLst>
                    <a:ext uri="{FF2B5EF4-FFF2-40B4-BE49-F238E27FC236}">
                      <a16:creationId xmlns:a16="http://schemas.microsoft.com/office/drawing/2014/main" id="{A946380C-106C-FCAE-1DDF-4A3048297BB3}"/>
                    </a:ext>
                  </a:extLst>
                </p:cNvPr>
                <p:cNvSpPr/>
                <p:nvPr/>
              </p:nvSpPr>
              <p:spPr>
                <a:xfrm>
                  <a:off x="1091381" y="2172929"/>
                  <a:ext cx="2487360" cy="2512142"/>
                </a:xfrm>
                <a:prstGeom prst="ellipse">
                  <a:avLst/>
                </a:prstGeom>
                <a:solidFill>
                  <a:schemeClr val="bg1"/>
                </a:solidFill>
                <a:ln>
                  <a:noFill/>
                </a:ln>
                <a:effectLst>
                  <a:outerShdw blurRad="127000" dist="38100" sx="99000" sy="99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Nội </a:t>
                  </a:r>
                  <a:r>
                    <a:rPr lang="en-US" sz="2000" b="1" dirty="0" smtClean="0">
                      <a:solidFill>
                        <a:schemeClr val="tx1"/>
                      </a:solidFill>
                      <a:latin typeface="Times New Roman" pitchFamily="18" charset="0"/>
                      <a:cs typeface="Times New Roman" pitchFamily="18" charset="0"/>
                    </a:rPr>
                    <a:t>dung</a:t>
                  </a:r>
                  <a:endParaRPr lang="vi-VN" sz="2000" b="1" dirty="0">
                    <a:solidFill>
                      <a:schemeClr val="tx1"/>
                    </a:solidFill>
                    <a:latin typeface="Times New Roman" pitchFamily="18" charset="0"/>
                    <a:cs typeface="Times New Roman" pitchFamily="18" charset="0"/>
                  </a:endParaRPr>
                </a:p>
              </p:txBody>
            </p:sp>
          </p:grpSp>
          <p:grpSp>
            <p:nvGrpSpPr>
              <p:cNvPr id="6" name="Group 17">
                <a:extLst>
                  <a:ext uri="{FF2B5EF4-FFF2-40B4-BE49-F238E27FC236}">
                    <a16:creationId xmlns:a16="http://schemas.microsoft.com/office/drawing/2014/main" id="{A1AD9A1E-57FB-33F7-D8BB-31144137CA5A}"/>
                  </a:ext>
                </a:extLst>
              </p:cNvPr>
              <p:cNvGrpSpPr/>
              <p:nvPr/>
            </p:nvGrpSpPr>
            <p:grpSpPr>
              <a:xfrm>
                <a:off x="-237612" y="779083"/>
                <a:ext cx="5181044" cy="5357270"/>
                <a:chOff x="1171103" y="918084"/>
                <a:chExt cx="4608088" cy="4764826"/>
              </a:xfrm>
            </p:grpSpPr>
            <p:sp>
              <p:nvSpPr>
                <p:cNvPr id="15" name="Arc 14">
                  <a:extLst>
                    <a:ext uri="{FF2B5EF4-FFF2-40B4-BE49-F238E27FC236}">
                      <a16:creationId xmlns:a16="http://schemas.microsoft.com/office/drawing/2014/main" id="{39B429C0-9696-8A43-740D-0FA7E9155385}"/>
                    </a:ext>
                  </a:extLst>
                </p:cNvPr>
                <p:cNvSpPr/>
                <p:nvPr/>
              </p:nvSpPr>
              <p:spPr>
                <a:xfrm>
                  <a:off x="1171103" y="977281"/>
                  <a:ext cx="4608088" cy="4608430"/>
                </a:xfrm>
                <a:prstGeom prst="arc">
                  <a:avLst>
                    <a:gd name="adj1" fmla="val 16200000"/>
                    <a:gd name="adj2" fmla="val 53855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b="1">
                    <a:latin typeface="+mj-lt"/>
                  </a:endParaRPr>
                </a:p>
              </p:txBody>
            </p:sp>
            <p:sp>
              <p:nvSpPr>
                <p:cNvPr id="16" name="Oval 15">
                  <a:extLst>
                    <a:ext uri="{FF2B5EF4-FFF2-40B4-BE49-F238E27FC236}">
                      <a16:creationId xmlns:a16="http://schemas.microsoft.com/office/drawing/2014/main" id="{EB67404F-CDB4-C11B-9A8E-BCCD1E0944AB}"/>
                    </a:ext>
                  </a:extLst>
                </p:cNvPr>
                <p:cNvSpPr/>
                <p:nvPr/>
              </p:nvSpPr>
              <p:spPr>
                <a:xfrm flipH="1" flipV="1">
                  <a:off x="3413525" y="918084"/>
                  <a:ext cx="123244" cy="13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latin typeface="+mj-lt"/>
                  </a:endParaRPr>
                </a:p>
              </p:txBody>
            </p:sp>
            <p:sp>
              <p:nvSpPr>
                <p:cNvPr id="17" name="Oval 16">
                  <a:extLst>
                    <a:ext uri="{FF2B5EF4-FFF2-40B4-BE49-F238E27FC236}">
                      <a16:creationId xmlns:a16="http://schemas.microsoft.com/office/drawing/2014/main" id="{898FF2C2-2241-E946-5C8E-5C87CC34D1B7}"/>
                    </a:ext>
                  </a:extLst>
                </p:cNvPr>
                <p:cNvSpPr/>
                <p:nvPr/>
              </p:nvSpPr>
              <p:spPr>
                <a:xfrm flipH="1" flipV="1">
                  <a:off x="3425645" y="5552219"/>
                  <a:ext cx="123244" cy="13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latin typeface="+mj-lt"/>
                  </a:endParaRPr>
                </a:p>
              </p:txBody>
            </p:sp>
          </p:grpSp>
        </p:grpSp>
        <p:sp>
          <p:nvSpPr>
            <p:cNvPr id="20" name="Oval 19">
              <a:extLst>
                <a:ext uri="{FF2B5EF4-FFF2-40B4-BE49-F238E27FC236}">
                  <a16:creationId xmlns:a16="http://schemas.microsoft.com/office/drawing/2014/main" id="{62812E9E-1D3F-FBA6-28C7-AFD5C87CD985}"/>
                </a:ext>
              </a:extLst>
            </p:cNvPr>
            <p:cNvSpPr/>
            <p:nvPr/>
          </p:nvSpPr>
          <p:spPr>
            <a:xfrm>
              <a:off x="2731993" y="1033075"/>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1" name="Oval 20">
              <a:extLst>
                <a:ext uri="{FF2B5EF4-FFF2-40B4-BE49-F238E27FC236}">
                  <a16:creationId xmlns:a16="http://schemas.microsoft.com/office/drawing/2014/main" id="{49D0465A-BB14-44E6-03A7-058C9F0C9D15}"/>
                </a:ext>
              </a:extLst>
            </p:cNvPr>
            <p:cNvSpPr/>
            <p:nvPr/>
          </p:nvSpPr>
          <p:spPr>
            <a:xfrm>
              <a:off x="3501291" y="2073623"/>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2" name="Oval 21">
              <a:extLst>
                <a:ext uri="{FF2B5EF4-FFF2-40B4-BE49-F238E27FC236}">
                  <a16:creationId xmlns:a16="http://schemas.microsoft.com/office/drawing/2014/main" id="{ADF090F7-51D6-16C3-8A61-BF6DAD6A5B3F}"/>
                </a:ext>
              </a:extLst>
            </p:cNvPr>
            <p:cNvSpPr/>
            <p:nvPr/>
          </p:nvSpPr>
          <p:spPr>
            <a:xfrm>
              <a:off x="3530545" y="3216331"/>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3" name="Oval 22">
              <a:extLst>
                <a:ext uri="{FF2B5EF4-FFF2-40B4-BE49-F238E27FC236}">
                  <a16:creationId xmlns:a16="http://schemas.microsoft.com/office/drawing/2014/main" id="{06C850C4-1CDA-35D5-E34D-AA121E6F3E04}"/>
                </a:ext>
              </a:extLst>
            </p:cNvPr>
            <p:cNvSpPr/>
            <p:nvPr/>
          </p:nvSpPr>
          <p:spPr>
            <a:xfrm>
              <a:off x="2731992" y="4312678"/>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grpSp>
          <p:nvGrpSpPr>
            <p:cNvPr id="7" name="Group 58">
              <a:extLst>
                <a:ext uri="{FF2B5EF4-FFF2-40B4-BE49-F238E27FC236}">
                  <a16:creationId xmlns:a16="http://schemas.microsoft.com/office/drawing/2014/main" id="{4D203702-18FE-9EBB-47DC-224DE668A75F}"/>
                </a:ext>
              </a:extLst>
            </p:cNvPr>
            <p:cNvGrpSpPr/>
            <p:nvPr/>
          </p:nvGrpSpPr>
          <p:grpSpPr>
            <a:xfrm>
              <a:off x="3961786" y="848507"/>
              <a:ext cx="4039214" cy="574155"/>
              <a:chOff x="5282381" y="863578"/>
              <a:chExt cx="5385618" cy="765540"/>
            </a:xfrm>
          </p:grpSpPr>
          <p:sp>
            <p:nvSpPr>
              <p:cNvPr id="30" name="Rectangle: Rounded Corners 29">
                <a:extLst>
                  <a:ext uri="{FF2B5EF4-FFF2-40B4-BE49-F238E27FC236}">
                    <a16:creationId xmlns:a16="http://schemas.microsoft.com/office/drawing/2014/main" id="{5B042C11-5318-6C66-81F9-D96ABB1CDFF0}"/>
                  </a:ext>
                </a:extLst>
              </p:cNvPr>
              <p:cNvSpPr/>
              <p:nvPr/>
            </p:nvSpPr>
            <p:spPr>
              <a:xfrm>
                <a:off x="5720122" y="863578"/>
                <a:ext cx="4947877" cy="76554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Cấu tạo và chức năng hô hấp</a:t>
                </a:r>
                <a:endParaRPr lang="vi-VN" sz="2000" b="1" dirty="0">
                  <a:latin typeface="Times New Roman" pitchFamily="18" charset="0"/>
                  <a:cs typeface="Times New Roman" pitchFamily="18" charset="0"/>
                </a:endParaRPr>
              </a:p>
            </p:txBody>
          </p:sp>
          <p:sp>
            <p:nvSpPr>
              <p:cNvPr id="26" name="Oval 25">
                <a:extLst>
                  <a:ext uri="{FF2B5EF4-FFF2-40B4-BE49-F238E27FC236}">
                    <a16:creationId xmlns:a16="http://schemas.microsoft.com/office/drawing/2014/main" id="{DC73CEA6-0D98-B8A9-BB09-973B370F9D95}"/>
                  </a:ext>
                </a:extLst>
              </p:cNvPr>
              <p:cNvSpPr/>
              <p:nvPr/>
            </p:nvSpPr>
            <p:spPr>
              <a:xfrm>
                <a:off x="5282381" y="954065"/>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1</a:t>
                </a:r>
                <a:endParaRPr lang="vi-VN" sz="2000" b="1" dirty="0">
                  <a:latin typeface="+mj-lt"/>
                </a:endParaRPr>
              </a:p>
            </p:txBody>
          </p:sp>
        </p:grpSp>
        <p:grpSp>
          <p:nvGrpSpPr>
            <p:cNvPr id="8" name="Group 60">
              <a:extLst>
                <a:ext uri="{FF2B5EF4-FFF2-40B4-BE49-F238E27FC236}">
                  <a16:creationId xmlns:a16="http://schemas.microsoft.com/office/drawing/2014/main" id="{D8D04D85-1AB1-4C2E-FF4C-3CC215013865}"/>
                </a:ext>
              </a:extLst>
            </p:cNvPr>
            <p:cNvGrpSpPr/>
            <p:nvPr/>
          </p:nvGrpSpPr>
          <p:grpSpPr>
            <a:xfrm>
              <a:off x="4648798" y="1906097"/>
              <a:ext cx="3885602" cy="574155"/>
              <a:chOff x="6198397" y="2273699"/>
              <a:chExt cx="5180802" cy="765540"/>
            </a:xfrm>
          </p:grpSpPr>
          <p:sp>
            <p:nvSpPr>
              <p:cNvPr id="31" name="Rectangle: Rounded Corners 30">
                <a:extLst>
                  <a:ext uri="{FF2B5EF4-FFF2-40B4-BE49-F238E27FC236}">
                    <a16:creationId xmlns:a16="http://schemas.microsoft.com/office/drawing/2014/main" id="{516F84D3-5F8E-C928-E447-02511C356EC5}"/>
                  </a:ext>
                </a:extLst>
              </p:cNvPr>
              <p:cNvSpPr/>
              <p:nvPr/>
            </p:nvSpPr>
            <p:spPr>
              <a:xfrm>
                <a:off x="6631858" y="2273699"/>
                <a:ext cx="4747341" cy="765540"/>
              </a:xfrm>
              <a:prstGeom prst="roundRect">
                <a:avLst>
                  <a:gd name="adj" fmla="val 50000"/>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ea typeface="Calibri"/>
                    <a:cs typeface="Times New Roman" pitchFamily="18" charset="0"/>
                  </a:rPr>
                  <a:t>Một số bệnh về phổi và đường hô hấp</a:t>
                </a:r>
                <a:endParaRPr lang="vi-VN" sz="2000" b="1" dirty="0">
                  <a:latin typeface="Times New Roman" pitchFamily="18" charset="0"/>
                  <a:cs typeface="Times New Roman" pitchFamily="18" charset="0"/>
                </a:endParaRPr>
              </a:p>
            </p:txBody>
          </p:sp>
          <p:sp>
            <p:nvSpPr>
              <p:cNvPr id="35" name="Oval 34">
                <a:extLst>
                  <a:ext uri="{FF2B5EF4-FFF2-40B4-BE49-F238E27FC236}">
                    <a16:creationId xmlns:a16="http://schemas.microsoft.com/office/drawing/2014/main" id="{0B349C05-ED06-047A-5185-5CED96FF491E}"/>
                  </a:ext>
                </a:extLst>
              </p:cNvPr>
              <p:cNvSpPr/>
              <p:nvPr/>
            </p:nvSpPr>
            <p:spPr>
              <a:xfrm>
                <a:off x="6198397" y="2341462"/>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2</a:t>
                </a:r>
                <a:endParaRPr lang="vi-VN" sz="2000" b="1" dirty="0">
                  <a:latin typeface="+mj-lt"/>
                </a:endParaRPr>
              </a:p>
            </p:txBody>
          </p:sp>
        </p:grpSp>
        <p:grpSp>
          <p:nvGrpSpPr>
            <p:cNvPr id="10" name="Group 61">
              <a:extLst>
                <a:ext uri="{FF2B5EF4-FFF2-40B4-BE49-F238E27FC236}">
                  <a16:creationId xmlns:a16="http://schemas.microsoft.com/office/drawing/2014/main" id="{1209AD45-C1B6-948D-99F1-1130E6AEA112}"/>
                </a:ext>
              </a:extLst>
            </p:cNvPr>
            <p:cNvGrpSpPr/>
            <p:nvPr/>
          </p:nvGrpSpPr>
          <p:grpSpPr>
            <a:xfrm>
              <a:off x="4428791" y="3028951"/>
              <a:ext cx="3953207" cy="574155"/>
              <a:chOff x="5905059" y="3770838"/>
              <a:chExt cx="5270945" cy="765540"/>
            </a:xfrm>
          </p:grpSpPr>
          <p:sp>
            <p:nvSpPr>
              <p:cNvPr id="32" name="Rectangle: Rounded Corners 31">
                <a:extLst>
                  <a:ext uri="{FF2B5EF4-FFF2-40B4-BE49-F238E27FC236}">
                    <a16:creationId xmlns:a16="http://schemas.microsoft.com/office/drawing/2014/main" id="{5FC6A757-253E-22A8-94E7-B3218209BF39}"/>
                  </a:ext>
                </a:extLst>
              </p:cNvPr>
              <p:cNvSpPr/>
              <p:nvPr/>
            </p:nvSpPr>
            <p:spPr>
              <a:xfrm>
                <a:off x="6366110" y="3770838"/>
                <a:ext cx="4809894" cy="76554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eaLnBrk="1" fontAlgn="auto" hangingPunct="1">
                  <a:lnSpc>
                    <a:spcPct val="120000"/>
                  </a:lnSpc>
                  <a:spcBef>
                    <a:spcPts val="0"/>
                  </a:spcBef>
                  <a:spcAft>
                    <a:spcPts val="0"/>
                  </a:spcAft>
                </a:pPr>
                <a:r>
                  <a:rPr lang="en-US" sz="2000" b="1" dirty="0" smtClean="0">
                    <a:solidFill>
                      <a:schemeClr val="bg1"/>
                    </a:solidFill>
                    <a:latin typeface="Times New Roman"/>
                    <a:ea typeface="Calibri"/>
                    <a:cs typeface="Times New Roman"/>
                  </a:rPr>
                  <a:t>Thuốc lá và tác hại của khói thuốc lá</a:t>
                </a:r>
                <a:endParaRPr lang="en-US" sz="2000" dirty="0" smtClean="0">
                  <a:solidFill>
                    <a:schemeClr val="bg1"/>
                  </a:solidFill>
                  <a:latin typeface="Times New Roman"/>
                  <a:ea typeface="Calibri"/>
                  <a:cs typeface="Times New Roman"/>
                </a:endParaRPr>
              </a:p>
            </p:txBody>
          </p:sp>
          <p:sp>
            <p:nvSpPr>
              <p:cNvPr id="36" name="Oval 35">
                <a:extLst>
                  <a:ext uri="{FF2B5EF4-FFF2-40B4-BE49-F238E27FC236}">
                    <a16:creationId xmlns:a16="http://schemas.microsoft.com/office/drawing/2014/main" id="{954D4DBB-AC84-5582-E387-6734C3C17F4F}"/>
                  </a:ext>
                </a:extLst>
              </p:cNvPr>
              <p:cNvSpPr/>
              <p:nvPr/>
            </p:nvSpPr>
            <p:spPr>
              <a:xfrm>
                <a:off x="5905059" y="3865073"/>
                <a:ext cx="577065" cy="5770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3</a:t>
                </a:r>
                <a:endParaRPr lang="vi-VN" sz="2000" b="1" dirty="0">
                  <a:latin typeface="+mj-lt"/>
                </a:endParaRPr>
              </a:p>
            </p:txBody>
          </p:sp>
        </p:grpSp>
        <p:grpSp>
          <p:nvGrpSpPr>
            <p:cNvPr id="12" name="Group 62">
              <a:extLst>
                <a:ext uri="{FF2B5EF4-FFF2-40B4-BE49-F238E27FC236}">
                  <a16:creationId xmlns:a16="http://schemas.microsoft.com/office/drawing/2014/main" id="{4B502219-8E65-8477-ACF1-B5543A6FEECE}"/>
                </a:ext>
              </a:extLst>
            </p:cNvPr>
            <p:cNvGrpSpPr/>
            <p:nvPr/>
          </p:nvGrpSpPr>
          <p:grpSpPr>
            <a:xfrm>
              <a:off x="3961786" y="4122485"/>
              <a:ext cx="3963014" cy="574155"/>
              <a:chOff x="5282381" y="5228882"/>
              <a:chExt cx="5284018" cy="765540"/>
            </a:xfrm>
          </p:grpSpPr>
          <p:sp>
            <p:nvSpPr>
              <p:cNvPr id="33" name="Rectangle: Rounded Corners 32">
                <a:extLst>
                  <a:ext uri="{FF2B5EF4-FFF2-40B4-BE49-F238E27FC236}">
                    <a16:creationId xmlns:a16="http://schemas.microsoft.com/office/drawing/2014/main" id="{61F93495-C128-C969-D9D0-4347F3BE3D96}"/>
                  </a:ext>
                </a:extLst>
              </p:cNvPr>
              <p:cNvSpPr/>
              <p:nvPr/>
            </p:nvSpPr>
            <p:spPr>
              <a:xfrm>
                <a:off x="5746954" y="5228882"/>
                <a:ext cx="4819445" cy="765540"/>
              </a:xfrm>
              <a:prstGeom prst="roundRect">
                <a:avLst>
                  <a:gd name="adj" fmla="val 50000"/>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latin typeface="+mj-lt"/>
                  <a:cs typeface="Arial" panose="020B0604020202020204" pitchFamily="34" charset="0"/>
                </a:endParaRPr>
              </a:p>
            </p:txBody>
          </p:sp>
          <p:sp>
            <p:nvSpPr>
              <p:cNvPr id="37" name="Oval 36">
                <a:extLst>
                  <a:ext uri="{FF2B5EF4-FFF2-40B4-BE49-F238E27FC236}">
                    <a16:creationId xmlns:a16="http://schemas.microsoft.com/office/drawing/2014/main" id="{3FBB2640-394E-C8BE-7A06-B107A01CEAE1}"/>
                  </a:ext>
                </a:extLst>
              </p:cNvPr>
              <p:cNvSpPr/>
              <p:nvPr/>
            </p:nvSpPr>
            <p:spPr>
              <a:xfrm>
                <a:off x="5282381" y="5323119"/>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4</a:t>
                </a:r>
                <a:endParaRPr lang="vi-VN" sz="2000" b="1" dirty="0">
                  <a:latin typeface="+mj-lt"/>
                </a:endParaRPr>
              </a:p>
            </p:txBody>
          </p:sp>
        </p:grpSp>
        <p:cxnSp>
          <p:nvCxnSpPr>
            <p:cNvPr id="39" name="Straight Connector 38">
              <a:extLst>
                <a:ext uri="{FF2B5EF4-FFF2-40B4-BE49-F238E27FC236}">
                  <a16:creationId xmlns:a16="http://schemas.microsoft.com/office/drawing/2014/main" id="{60FADBD6-9417-5303-9F4D-B85E30FFE8D4}"/>
                </a:ext>
              </a:extLst>
            </p:cNvPr>
            <p:cNvCxnSpPr>
              <a:cxnSpLocks/>
              <a:stCxn id="20" idx="6"/>
            </p:cNvCxnSpPr>
            <p:nvPr/>
          </p:nvCxnSpPr>
          <p:spPr>
            <a:xfrm flipV="1">
              <a:off x="2931386" y="1132772"/>
              <a:ext cx="1030400"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F5E55A5-05E1-9A8D-0A20-F12549384C9F}"/>
                </a:ext>
              </a:extLst>
            </p:cNvPr>
            <p:cNvCxnSpPr>
              <a:cxnSpLocks/>
              <a:stCxn id="21" idx="6"/>
            </p:cNvCxnSpPr>
            <p:nvPr/>
          </p:nvCxnSpPr>
          <p:spPr>
            <a:xfrm flipV="1">
              <a:off x="3700685" y="2173320"/>
              <a:ext cx="948113"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8327175-7B42-63AA-0E61-B9AD918CA925}"/>
                </a:ext>
              </a:extLst>
            </p:cNvPr>
            <p:cNvCxnSpPr>
              <a:cxnSpLocks/>
              <a:stCxn id="22" idx="6"/>
            </p:cNvCxnSpPr>
            <p:nvPr/>
          </p:nvCxnSpPr>
          <p:spPr>
            <a:xfrm flipV="1">
              <a:off x="3729938" y="3316028"/>
              <a:ext cx="698855"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E2708779-16C5-4296-45DD-016F78CAEAEE}"/>
                </a:ext>
              </a:extLst>
            </p:cNvPr>
            <p:cNvCxnSpPr>
              <a:cxnSpLocks/>
              <a:stCxn id="23" idx="6"/>
            </p:cNvCxnSpPr>
            <p:nvPr/>
          </p:nvCxnSpPr>
          <p:spPr>
            <a:xfrm flipV="1">
              <a:off x="2931386" y="4409562"/>
              <a:ext cx="1030400" cy="281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4" name="Rectangle: Rounded Corners 29">
              <a:extLst>
                <a:ext uri="{FF2B5EF4-FFF2-40B4-BE49-F238E27FC236}">
                  <a16:creationId xmlns:a16="http://schemas.microsoft.com/office/drawing/2014/main" id="{5B042C11-5318-6C66-81F9-D96ABB1CDFF0}"/>
                </a:ext>
              </a:extLst>
            </p:cNvPr>
            <p:cNvSpPr/>
            <p:nvPr/>
          </p:nvSpPr>
          <p:spPr>
            <a:xfrm>
              <a:off x="1828800" y="0"/>
              <a:ext cx="6858000" cy="641628"/>
            </a:xfrm>
            <a:prstGeom prst="roundRect">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BÀI 34 HỆ HÔ HẤP Ở NGƯỜI</a:t>
              </a:r>
              <a:endParaRPr lang="vi-VN" sz="2000" b="1" dirty="0">
                <a:solidFill>
                  <a:srgbClr val="C00000"/>
                </a:solidFill>
                <a:latin typeface="Times New Roman" pitchFamily="18" charset="0"/>
                <a:cs typeface="Times New Roman" pitchFamily="18" charset="0"/>
              </a:endParaRPr>
            </a:p>
          </p:txBody>
        </p:sp>
      </p:grpSp>
      <p:sp>
        <p:nvSpPr>
          <p:cNvPr id="43" name="Rectangle 42"/>
          <p:cNvSpPr/>
          <p:nvPr/>
        </p:nvSpPr>
        <p:spPr>
          <a:xfrm>
            <a:off x="3657600" y="4095750"/>
            <a:ext cx="3505200" cy="646331"/>
          </a:xfrm>
          <a:prstGeom prst="rect">
            <a:avLst/>
          </a:prstGeom>
        </p:spPr>
        <p:txBody>
          <a:bodyPr wrap="square">
            <a:spAutoFit/>
          </a:bodyPr>
          <a:lstStyle/>
          <a:p>
            <a:pPr lvl="0" algn="ctr"/>
            <a:r>
              <a:rPr lang="en-US" b="1" dirty="0" smtClean="0">
                <a:latin typeface="Times New Roman" pitchFamily="18" charset="0"/>
                <a:ea typeface="Calibri" pitchFamily="34" charset="0"/>
                <a:cs typeface="Times New Roman" pitchFamily="18" charset="0"/>
              </a:rPr>
              <a:t>Thực hành hô hấp nhân tạo, </a:t>
            </a:r>
          </a:p>
          <a:p>
            <a:pPr lvl="0" algn="ctr"/>
            <a:r>
              <a:rPr lang="en-US" b="1" dirty="0" smtClean="0">
                <a:latin typeface="Times New Roman" pitchFamily="18" charset="0"/>
                <a:ea typeface="Calibri" pitchFamily="34" charset="0"/>
                <a:cs typeface="Times New Roman" pitchFamily="18" charset="0"/>
              </a:rPr>
              <a:t>cấp cứu người đuối nước</a:t>
            </a:r>
            <a:endParaRPr lang="vi-VN" b="1" i="1" dirty="0" smtClean="0">
              <a:solidFill>
                <a:srgbClr val="4472C4"/>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106368331"/>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33550"/>
            <a:ext cx="4119718" cy="830997"/>
          </a:xfrm>
          <a:prstGeom prst="rect">
            <a:avLst/>
          </a:prstGeom>
        </p:spPr>
        <p:txBody>
          <a:bodyPr wrap="none">
            <a:spAutoFit/>
          </a:bodyPr>
          <a:lstStyle/>
          <a:p>
            <a:pPr marL="342900" indent="-233363" algn="ctr" eaLnBrk="1" hangingPunct="1">
              <a:spcBef>
                <a:spcPct val="20000"/>
              </a:spcBef>
            </a:pPr>
            <a:r>
              <a:rPr lang="en-US" altLang="en-US" sz="4800" b="1" dirty="0" smtClean="0">
                <a:solidFill>
                  <a:srgbClr val="FF0000"/>
                </a:solidFill>
                <a:latin typeface="Times New Roman" pitchFamily="18" charset="0"/>
              </a:rPr>
              <a:t>THỰC HÀNH</a:t>
            </a:r>
            <a:endParaRPr lang="en-US" altLang="en-US" sz="4800" b="1" dirty="0">
              <a:solidFill>
                <a:srgbClr val="FF0000"/>
              </a:solidFill>
              <a:latin typeface="Times New Roman" pitchFamily="18" charset="0"/>
            </a:endParaRP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1733550"/>
            <a:ext cx="3821688" cy="830997"/>
          </a:xfrm>
          <a:prstGeom prst="rect">
            <a:avLst/>
          </a:prstGeom>
        </p:spPr>
        <p:txBody>
          <a:bodyPr wrap="none">
            <a:spAutoFit/>
          </a:bodyPr>
          <a:lstStyle/>
          <a:p>
            <a:pPr marL="342900" indent="-233363" algn="ctr" eaLnBrk="1" hangingPunct="1">
              <a:spcBef>
                <a:spcPct val="20000"/>
              </a:spcBef>
            </a:pPr>
            <a:r>
              <a:rPr lang="en-US" altLang="en-US" sz="4800" b="1" dirty="0" smtClean="0">
                <a:solidFill>
                  <a:srgbClr val="FF0000"/>
                </a:solidFill>
                <a:latin typeface="Times New Roman" pitchFamily="18" charset="0"/>
              </a:rPr>
              <a:t>LUYỆN TẬP</a:t>
            </a:r>
            <a:endParaRPr lang="en-US" altLang="en-US" sz="4800" b="1" dirty="0">
              <a:solidFill>
                <a:srgbClr val="FF0000"/>
              </a:solidFill>
              <a:latin typeface="Times New Roman" pitchFamily="18" charset="0"/>
            </a:endParaRP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304800" y="171451"/>
            <a:ext cx="8534400" cy="4791075"/>
          </a:xfrm>
          <a:prstGeom prst="roundRect">
            <a:avLst>
              <a:gd name="adj" fmla="val 16667"/>
            </a:avLst>
          </a:prstGeom>
          <a:solidFill>
            <a:schemeClr val="bg1"/>
          </a:solidFill>
          <a:ln w="57150" cmpd="thinThick">
            <a:solidFill>
              <a:srgbClr val="CC0000"/>
            </a:solidFill>
            <a:round/>
            <a:headEnd/>
            <a:tailEnd/>
          </a:ln>
          <a:effectLst/>
        </p:spPr>
        <p:txBody>
          <a:bodyPr wrap="none" anchor="ctr"/>
          <a:lstStyle/>
          <a:p>
            <a:endParaRPr lang="vi-VN" b="0"/>
          </a:p>
        </p:txBody>
      </p:sp>
      <p:grpSp>
        <p:nvGrpSpPr>
          <p:cNvPr id="2" name="Group 4"/>
          <p:cNvGrpSpPr>
            <a:grpSpLocks/>
          </p:cNvGrpSpPr>
          <p:nvPr/>
        </p:nvGrpSpPr>
        <p:grpSpPr bwMode="auto">
          <a:xfrm>
            <a:off x="889000" y="4029076"/>
            <a:ext cx="7340600" cy="771525"/>
            <a:chOff x="560" y="3384"/>
            <a:chExt cx="4624" cy="648"/>
          </a:xfrm>
        </p:grpSpPr>
        <p:pic>
          <p:nvPicPr>
            <p:cNvPr id="2053" name="Picture 5" descr="4408"/>
            <p:cNvPicPr>
              <a:picLocks noChangeAspect="1" noChangeArrowheads="1" noCrop="1"/>
            </p:cNvPicPr>
            <p:nvPr/>
          </p:nvPicPr>
          <p:blipFill>
            <a:blip r:embed="rId6"/>
            <a:srcRect/>
            <a:stretch>
              <a:fillRect/>
            </a:stretch>
          </p:blipFill>
          <p:spPr bwMode="auto">
            <a:xfrm>
              <a:off x="3648" y="3646"/>
              <a:ext cx="672" cy="288"/>
            </a:xfrm>
            <a:prstGeom prst="rect">
              <a:avLst/>
            </a:prstGeom>
            <a:noFill/>
          </p:spPr>
        </p:pic>
        <p:pic>
          <p:nvPicPr>
            <p:cNvPr id="2054" name="Picture 6" descr="4635"/>
            <p:cNvPicPr>
              <a:picLocks noChangeAspect="1" noChangeArrowheads="1" noCrop="1"/>
            </p:cNvPicPr>
            <p:nvPr/>
          </p:nvPicPr>
          <p:blipFill>
            <a:blip r:embed="rId7"/>
            <a:srcRect/>
            <a:stretch>
              <a:fillRect/>
            </a:stretch>
          </p:blipFill>
          <p:spPr bwMode="auto">
            <a:xfrm>
              <a:off x="4800" y="3568"/>
              <a:ext cx="384" cy="384"/>
            </a:xfrm>
            <a:prstGeom prst="rect">
              <a:avLst/>
            </a:prstGeom>
            <a:noFill/>
          </p:spPr>
        </p:pic>
        <p:pic>
          <p:nvPicPr>
            <p:cNvPr id="2055" name="Picture 7" descr="boo7"/>
            <p:cNvPicPr>
              <a:picLocks noChangeAspect="1" noChangeArrowheads="1" noCrop="1"/>
            </p:cNvPicPr>
            <p:nvPr/>
          </p:nvPicPr>
          <p:blipFill>
            <a:blip r:embed="rId8"/>
            <a:srcRect/>
            <a:stretch>
              <a:fillRect/>
            </a:stretch>
          </p:blipFill>
          <p:spPr bwMode="auto">
            <a:xfrm>
              <a:off x="560" y="3384"/>
              <a:ext cx="768" cy="640"/>
            </a:xfrm>
            <a:prstGeom prst="rect">
              <a:avLst/>
            </a:prstGeom>
            <a:noFill/>
          </p:spPr>
        </p:pic>
        <p:pic>
          <p:nvPicPr>
            <p:cNvPr id="2056" name="Picture 8" descr="email001"/>
            <p:cNvPicPr>
              <a:picLocks noChangeAspect="1" noChangeArrowheads="1" noCrop="1"/>
            </p:cNvPicPr>
            <p:nvPr/>
          </p:nvPicPr>
          <p:blipFill>
            <a:blip r:embed="rId9"/>
            <a:srcRect/>
            <a:stretch>
              <a:fillRect/>
            </a:stretch>
          </p:blipFill>
          <p:spPr bwMode="auto">
            <a:xfrm>
              <a:off x="2384" y="3591"/>
              <a:ext cx="640" cy="397"/>
            </a:xfrm>
            <a:prstGeom prst="rect">
              <a:avLst/>
            </a:prstGeom>
            <a:noFill/>
          </p:spPr>
        </p:pic>
        <p:pic>
          <p:nvPicPr>
            <p:cNvPr id="2057" name="Picture 9" descr="et5"/>
            <p:cNvPicPr>
              <a:picLocks noChangeAspect="1" noChangeArrowheads="1" noCrop="1"/>
            </p:cNvPicPr>
            <p:nvPr/>
          </p:nvPicPr>
          <p:blipFill>
            <a:blip r:embed="rId10"/>
            <a:srcRect/>
            <a:stretch>
              <a:fillRect/>
            </a:stretch>
          </p:blipFill>
          <p:spPr bwMode="auto">
            <a:xfrm>
              <a:off x="1376" y="3384"/>
              <a:ext cx="365" cy="640"/>
            </a:xfrm>
            <a:prstGeom prst="rect">
              <a:avLst/>
            </a:prstGeom>
            <a:noFill/>
          </p:spPr>
        </p:pic>
        <p:pic>
          <p:nvPicPr>
            <p:cNvPr id="2058" name="Picture 10" descr="glob_anm"/>
            <p:cNvPicPr>
              <a:picLocks noChangeAspect="1" noChangeArrowheads="1" noCrop="1"/>
            </p:cNvPicPr>
            <p:nvPr/>
          </p:nvPicPr>
          <p:blipFill>
            <a:blip r:embed="rId11"/>
            <a:srcRect/>
            <a:stretch>
              <a:fillRect/>
            </a:stretch>
          </p:blipFill>
          <p:spPr bwMode="auto">
            <a:xfrm>
              <a:off x="3080" y="3520"/>
              <a:ext cx="512" cy="512"/>
            </a:xfrm>
            <a:prstGeom prst="rect">
              <a:avLst/>
            </a:prstGeom>
            <a:noFill/>
          </p:spPr>
        </p:pic>
        <p:pic>
          <p:nvPicPr>
            <p:cNvPr id="2059" name="Picture 11" descr="ani53"/>
            <p:cNvPicPr>
              <a:picLocks noChangeAspect="1" noChangeArrowheads="1" noCrop="1"/>
            </p:cNvPicPr>
            <p:nvPr/>
          </p:nvPicPr>
          <p:blipFill>
            <a:blip r:embed="rId12"/>
            <a:srcRect/>
            <a:stretch>
              <a:fillRect/>
            </a:stretch>
          </p:blipFill>
          <p:spPr bwMode="auto">
            <a:xfrm>
              <a:off x="4416" y="3472"/>
              <a:ext cx="256" cy="512"/>
            </a:xfrm>
            <a:prstGeom prst="rect">
              <a:avLst/>
            </a:prstGeom>
            <a:noFill/>
          </p:spPr>
        </p:pic>
        <p:pic>
          <p:nvPicPr>
            <p:cNvPr id="2060" name="Picture 12" descr="mu37"/>
            <p:cNvPicPr>
              <a:picLocks noChangeAspect="1" noChangeArrowheads="1" noCrop="1"/>
            </p:cNvPicPr>
            <p:nvPr/>
          </p:nvPicPr>
          <p:blipFill>
            <a:blip r:embed="rId13"/>
            <a:srcRect/>
            <a:stretch>
              <a:fillRect/>
            </a:stretch>
          </p:blipFill>
          <p:spPr bwMode="auto">
            <a:xfrm>
              <a:off x="1789" y="3386"/>
              <a:ext cx="691" cy="614"/>
            </a:xfrm>
            <a:prstGeom prst="rect">
              <a:avLst/>
            </a:prstGeom>
            <a:noFill/>
          </p:spPr>
        </p:pic>
      </p:grpSp>
      <p:grpSp>
        <p:nvGrpSpPr>
          <p:cNvPr id="3" name="Group 13"/>
          <p:cNvGrpSpPr>
            <a:grpSpLocks/>
          </p:cNvGrpSpPr>
          <p:nvPr/>
        </p:nvGrpSpPr>
        <p:grpSpPr bwMode="auto">
          <a:xfrm>
            <a:off x="342900" y="228600"/>
            <a:ext cx="8458200" cy="1428750"/>
            <a:chOff x="216" y="192"/>
            <a:chExt cx="5328" cy="1200"/>
          </a:xfrm>
        </p:grpSpPr>
        <p:pic>
          <p:nvPicPr>
            <p:cNvPr id="2062" name="Picture 14" descr="an30"/>
            <p:cNvPicPr>
              <a:picLocks noChangeAspect="1" noChangeArrowheads="1" noCrop="1"/>
            </p:cNvPicPr>
            <p:nvPr/>
          </p:nvPicPr>
          <p:blipFill>
            <a:blip r:embed="rId14"/>
            <a:srcRect/>
            <a:stretch>
              <a:fillRect/>
            </a:stretch>
          </p:blipFill>
          <p:spPr bwMode="auto">
            <a:xfrm>
              <a:off x="2112" y="192"/>
              <a:ext cx="1392" cy="1200"/>
            </a:xfrm>
            <a:prstGeom prst="rect">
              <a:avLst/>
            </a:prstGeom>
            <a:noFill/>
          </p:spPr>
        </p:pic>
        <p:pic>
          <p:nvPicPr>
            <p:cNvPr id="2063" name="Picture 15" descr="33"/>
            <p:cNvPicPr>
              <a:picLocks noChangeAspect="1" noChangeArrowheads="1" noCrop="1"/>
            </p:cNvPicPr>
            <p:nvPr/>
          </p:nvPicPr>
          <p:blipFill>
            <a:blip r:embed="rId15"/>
            <a:srcRect/>
            <a:stretch>
              <a:fillRect/>
            </a:stretch>
          </p:blipFill>
          <p:spPr bwMode="auto">
            <a:xfrm>
              <a:off x="216" y="1344"/>
              <a:ext cx="5328" cy="48"/>
            </a:xfrm>
            <a:prstGeom prst="rect">
              <a:avLst/>
            </a:prstGeom>
            <a:noFill/>
          </p:spPr>
        </p:pic>
        <p:pic>
          <p:nvPicPr>
            <p:cNvPr id="2064" name="Picture 16" descr="13"/>
            <p:cNvPicPr>
              <a:picLocks noChangeAspect="1" noChangeArrowheads="1" noCrop="1"/>
            </p:cNvPicPr>
            <p:nvPr/>
          </p:nvPicPr>
          <p:blipFill>
            <a:blip r:embed="rId16"/>
            <a:srcRect/>
            <a:stretch>
              <a:fillRect/>
            </a:stretch>
          </p:blipFill>
          <p:spPr bwMode="auto">
            <a:xfrm rot="720688">
              <a:off x="288" y="768"/>
              <a:ext cx="1872" cy="192"/>
            </a:xfrm>
            <a:prstGeom prst="rect">
              <a:avLst/>
            </a:prstGeom>
            <a:noFill/>
          </p:spPr>
        </p:pic>
        <p:pic>
          <p:nvPicPr>
            <p:cNvPr id="2065" name="Picture 17" descr="13"/>
            <p:cNvPicPr>
              <a:picLocks noChangeAspect="1" noChangeArrowheads="1" noCrop="1"/>
            </p:cNvPicPr>
            <p:nvPr/>
          </p:nvPicPr>
          <p:blipFill>
            <a:blip r:embed="rId16"/>
            <a:srcRect/>
            <a:stretch>
              <a:fillRect/>
            </a:stretch>
          </p:blipFill>
          <p:spPr bwMode="auto">
            <a:xfrm rot="20830273" flipH="1">
              <a:off x="3696" y="768"/>
              <a:ext cx="1728" cy="192"/>
            </a:xfrm>
            <a:prstGeom prst="rect">
              <a:avLst/>
            </a:prstGeom>
            <a:noFill/>
          </p:spPr>
        </p:pic>
      </p:grpSp>
      <p:sp>
        <p:nvSpPr>
          <p:cNvPr id="2066" name="WordArt 18"/>
          <p:cNvSpPr>
            <a:spLocks noChangeArrowheads="1" noChangeShapeType="1" noTextEdit="1"/>
          </p:cNvSpPr>
          <p:nvPr/>
        </p:nvSpPr>
        <p:spPr bwMode="auto">
          <a:xfrm>
            <a:off x="1143000" y="2628900"/>
            <a:ext cx="7086600" cy="9144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 </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2067" name="Text Box 19"/>
          <p:cNvSpPr txBox="1">
            <a:spLocks noChangeArrowheads="1"/>
          </p:cNvSpPr>
          <p:nvPr/>
        </p:nvSpPr>
        <p:spPr bwMode="auto">
          <a:xfrm>
            <a:off x="1066800" y="1771651"/>
            <a:ext cx="6934200" cy="769441"/>
          </a:xfrm>
          <a:prstGeom prst="rect">
            <a:avLst/>
          </a:prstGeom>
          <a:noFill/>
          <a:ln w="9525">
            <a:noFill/>
            <a:miter lim="800000"/>
            <a:headEnd/>
            <a:tailEnd/>
          </a:ln>
          <a:effectLst/>
        </p:spPr>
        <p:txBody>
          <a:bodyPr>
            <a:spAutoFit/>
          </a:bodyPr>
          <a:lstStyle/>
          <a:p>
            <a:pPr algn="ctr">
              <a:spcBef>
                <a:spcPct val="50000"/>
              </a:spcBef>
            </a:pPr>
            <a:r>
              <a:rPr lang="en-US" sz="4400" dirty="0" smtClean="0">
                <a:solidFill>
                  <a:srgbClr val="FF0000"/>
                </a:solidFill>
                <a:effectLst>
                  <a:outerShdw blurRad="38100" dist="38100" dir="2700000" algn="tl">
                    <a:srgbClr val="000000"/>
                  </a:outerShdw>
                </a:effectLst>
                <a:latin typeface="Times New Roman" pitchFamily="18" charset="0"/>
                <a:cs typeface="Times New Roman" pitchFamily="18" charset="0"/>
              </a:rPr>
              <a:t>TRÒ CHƠI</a:t>
            </a:r>
            <a:endParaRPr lang="en-US" sz="4400"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pic>
        <p:nvPicPr>
          <p:cNvPr id="2068" name="8. Ket thuc cau hoi.wav">
            <a:hlinkClick r:id="" action="ppaction://media"/>
          </p:cNvPr>
          <p:cNvPicPr>
            <a:picLocks noRot="1" noChangeAspect="1" noChangeArrowheads="1"/>
          </p:cNvPicPr>
          <p:nvPr>
            <a:audioFile r:link="rId1"/>
          </p:nvPr>
        </p:nvPicPr>
        <p:blipFill>
          <a:blip r:embed="rId17" cstate="print"/>
          <a:srcRect/>
          <a:stretch>
            <a:fillRect/>
          </a:stretch>
        </p:blipFill>
        <p:spPr bwMode="auto">
          <a:xfrm>
            <a:off x="152400" y="0"/>
            <a:ext cx="76200" cy="57150"/>
          </a:xfrm>
          <a:prstGeom prst="rect">
            <a:avLst/>
          </a:prstGeom>
          <a:noFill/>
        </p:spPr>
      </p:pic>
      <p:pic>
        <p:nvPicPr>
          <p:cNvPr id="2069" name="Picture 21">
            <a:hlinkClick r:id="" action="ppaction://media"/>
          </p:cNvPr>
          <p:cNvPicPr>
            <a:picLocks noRot="1" noChangeAspect="1" noChangeArrowheads="1"/>
          </p:cNvPicPr>
          <p:nvPr>
            <a:wavAudioFile r:embed="rId2" name="beep.wav"/>
          </p:nvPr>
        </p:nvPicPr>
        <p:blipFill>
          <a:blip r:embed="rId17" cstate="print"/>
          <a:srcRect/>
          <a:stretch>
            <a:fillRect/>
          </a:stretch>
        </p:blipFill>
        <p:spPr bwMode="auto">
          <a:xfrm>
            <a:off x="0" y="0"/>
            <a:ext cx="76200" cy="57150"/>
          </a:xfrm>
          <a:prstGeom prst="rect">
            <a:avLst/>
          </a:prstGeom>
          <a:noFill/>
        </p:spPr>
      </p:pic>
      <p:pic>
        <p:nvPicPr>
          <p:cNvPr id="2071" name="chaomung.wav">
            <a:hlinkClick r:id="" action="ppaction://media"/>
          </p:cNvPr>
          <p:cNvPicPr>
            <a:picLocks noRot="1" noChangeAspect="1" noChangeArrowheads="1"/>
          </p:cNvPicPr>
          <p:nvPr>
            <a:audioFile r:link="rId3"/>
          </p:nvPr>
        </p:nvPicPr>
        <p:blipFill>
          <a:blip r:embed="rId17" cstate="print"/>
          <a:srcRect/>
          <a:stretch>
            <a:fillRect/>
          </a:stretch>
        </p:blipFill>
        <p:spPr bwMode="auto">
          <a:xfrm>
            <a:off x="0" y="4629150"/>
            <a:ext cx="76200" cy="57150"/>
          </a:xfrm>
          <a:prstGeom prst="rect">
            <a:avLst/>
          </a:prstGeom>
          <a:noFill/>
        </p:spPr>
      </p:pic>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3000" fill="hold"/>
                                        <p:tgtEl>
                                          <p:spTgt spid="2067"/>
                                        </p:tgtEl>
                                        <p:attrNameLst>
                                          <p:attrName>ppt_w</p:attrName>
                                        </p:attrNameLst>
                                      </p:cBhvr>
                                      <p:tavLst>
                                        <p:tav tm="0">
                                          <p:val>
                                            <p:fltVal val="0"/>
                                          </p:val>
                                        </p:tav>
                                        <p:tav tm="100000">
                                          <p:val>
                                            <p:strVal val="#ppt_w"/>
                                          </p:val>
                                        </p:tav>
                                      </p:tavLst>
                                    </p:anim>
                                    <p:anim calcmode="lin" valueType="num">
                                      <p:cBhvr>
                                        <p:cTn id="8" dur="30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5" name="khoi dong.wav"/>
                                        </p:tgtEl>
                                      </p:cMediaNode>
                                    </p:audio>
                                  </p:subTnLst>
                                </p:cTn>
                              </p:par>
                            </p:childTnLst>
                          </p:cTn>
                        </p:par>
                        <p:par>
                          <p:cTn id="9" fill="hold">
                            <p:stCondLst>
                              <p:cond delay="3000"/>
                            </p:stCondLst>
                            <p:childTnLst>
                              <p:par>
                                <p:cTn id="10" presetID="51" presetClass="entr" presetSubtype="0" fill="hold" grpId="0" nodeType="afterEffect">
                                  <p:stCondLst>
                                    <p:cond delay="200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1155" decel="100000"/>
                                        <p:tgtEl>
                                          <p:spTgt spid="2066"/>
                                        </p:tgtEl>
                                      </p:cBhvr>
                                    </p:animEffect>
                                    <p:animScale>
                                      <p:cBhvr>
                                        <p:cTn id="13" dur="1155" decel="100000"/>
                                        <p:tgtEl>
                                          <p:spTgt spid="2066"/>
                                        </p:tgtEl>
                                      </p:cBhvr>
                                      <p:from x="10000" y="10000"/>
                                      <p:to x="200000" y="450000"/>
                                    </p:animScale>
                                    <p:animScale>
                                      <p:cBhvr>
                                        <p:cTn id="14" dur="1845" accel="100000" fill="hold">
                                          <p:stCondLst>
                                            <p:cond delay="1155"/>
                                          </p:stCondLst>
                                        </p:cTn>
                                        <p:tgtEl>
                                          <p:spTgt spid="2066"/>
                                        </p:tgtEl>
                                      </p:cBhvr>
                                      <p:from x="200000" y="450000"/>
                                      <p:to x="100000" y="100000"/>
                                    </p:animScale>
                                    <p:set>
                                      <p:cBhvr>
                                        <p:cTn id="15" dur="1155" fill="hold"/>
                                        <p:tgtEl>
                                          <p:spTgt spid="2066"/>
                                        </p:tgtEl>
                                        <p:attrNameLst>
                                          <p:attrName>ppt_x</p:attrName>
                                        </p:attrNameLst>
                                      </p:cBhvr>
                                      <p:to>
                                        <p:strVal val="(0.5)"/>
                                      </p:to>
                                    </p:set>
                                    <p:anim from="(0.5)" to="(#ppt_x)" calcmode="lin" valueType="num">
                                      <p:cBhvr>
                                        <p:cTn id="16" dur="1845" accel="100000" fill="hold">
                                          <p:stCondLst>
                                            <p:cond delay="1155"/>
                                          </p:stCondLst>
                                        </p:cTn>
                                        <p:tgtEl>
                                          <p:spTgt spid="2066"/>
                                        </p:tgtEl>
                                        <p:attrNameLst>
                                          <p:attrName>ppt_x</p:attrName>
                                        </p:attrNameLst>
                                      </p:cBhvr>
                                    </p:anim>
                                    <p:set>
                                      <p:cBhvr>
                                        <p:cTn id="17" dur="1155" fill="hold"/>
                                        <p:tgtEl>
                                          <p:spTgt spid="2066"/>
                                        </p:tgtEl>
                                        <p:attrNameLst>
                                          <p:attrName>ppt_y</p:attrName>
                                        </p:attrNameLst>
                                      </p:cBhvr>
                                      <p:to>
                                        <p:strVal val="(#ppt_y+0.4)"/>
                                      </p:to>
                                    </p:set>
                                    <p:anim from="(#ppt_y+0.4)" to="(#ppt_y)" calcmode="lin" valueType="num">
                                      <p:cBhvr>
                                        <p:cTn id="18" dur="1845" accel="100000" fill="hold">
                                          <p:stCondLst>
                                            <p:cond delay="1155"/>
                                          </p:stCondLst>
                                        </p:cTn>
                                        <p:tgtEl>
                                          <p:spTgt spid="20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68"/>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376" fill="hold"/>
                                        <p:tgtEl>
                                          <p:spTgt spid="2068"/>
                                        </p:tgtEl>
                                      </p:cBhvr>
                                    </p:cmd>
                                  </p:childTnLst>
                                </p:cTn>
                              </p:par>
                            </p:childTnLst>
                          </p:cTn>
                        </p:par>
                      </p:childTnLst>
                    </p:cTn>
                  </p:par>
                </p:childTnLst>
              </p:cTn>
              <p:nextCondLst>
                <p:cond evt="onClick" delay="0">
                  <p:tgtEl>
                    <p:spTgt spid="2068"/>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25" restart="whenNotActive" fill="hold" evtFilter="cancelBubble" nodeType="interactiveSeq">
                <p:stCondLst>
                  <p:cond evt="onClick" delay="0">
                    <p:tgtEl>
                      <p:spTgt spid="206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04" fill="hold"/>
                                        <p:tgtEl>
                                          <p:spTgt spid="2069"/>
                                        </p:tgtEl>
                                      </p:cBhvr>
                                    </p:cmd>
                                  </p:childTnLst>
                                </p:cTn>
                              </p:par>
                            </p:childTnLst>
                          </p:cTn>
                        </p:par>
                      </p:childTnLst>
                    </p:cTn>
                  </p:par>
                </p:childTnLst>
              </p:cTn>
              <p:nextCondLst>
                <p:cond evt="onClick" delay="0">
                  <p:tgtEl>
                    <p:spTgt spid="206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31" restart="whenNotActive" fill="hold" evtFilter="cancelBubble" nodeType="interactiveSeq">
                <p:stCondLst>
                  <p:cond evt="onClick" delay="0">
                    <p:tgtEl>
                      <p:spTgt spid="207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460" fill="hold"/>
                                        <p:tgtEl>
                                          <p:spTgt spid="2071"/>
                                        </p:tgtEl>
                                      </p:cBhvr>
                                    </p:cmd>
                                  </p:childTnLst>
                                </p:cTn>
                              </p:par>
                            </p:childTnLst>
                          </p:cTn>
                        </p:par>
                      </p:childTnLst>
                    </p:cTn>
                  </p:par>
                </p:childTnLst>
              </p:cTn>
              <p:nextCondLst>
                <p:cond evt="onClick" delay="0">
                  <p:tgtEl>
                    <p:spTgt spid="207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bldLst>
      <p:bldP spid="2066" grpId="0" animBg="1"/>
      <p:bldP spid="20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304800" y="171451"/>
            <a:ext cx="8534400" cy="4791075"/>
          </a:xfrm>
          <a:prstGeom prst="roundRect">
            <a:avLst>
              <a:gd name="adj" fmla="val 16667"/>
            </a:avLst>
          </a:prstGeom>
          <a:solidFill>
            <a:schemeClr val="bg1"/>
          </a:solidFill>
          <a:ln w="57150" cmpd="thinThick">
            <a:solidFill>
              <a:srgbClr val="CC0000"/>
            </a:solidFill>
            <a:round/>
            <a:headEnd/>
            <a:tailEnd/>
          </a:ln>
          <a:effectLst/>
        </p:spPr>
        <p:txBody>
          <a:bodyPr wrap="none" anchor="ctr"/>
          <a:lstStyle/>
          <a:p>
            <a:endParaRPr lang="vi-VN" b="0"/>
          </a:p>
        </p:txBody>
      </p:sp>
      <p:grpSp>
        <p:nvGrpSpPr>
          <p:cNvPr id="2" name="Group 4"/>
          <p:cNvGrpSpPr>
            <a:grpSpLocks/>
          </p:cNvGrpSpPr>
          <p:nvPr/>
        </p:nvGrpSpPr>
        <p:grpSpPr bwMode="auto">
          <a:xfrm>
            <a:off x="889000" y="4029076"/>
            <a:ext cx="7340600" cy="771525"/>
            <a:chOff x="560" y="3384"/>
            <a:chExt cx="4624" cy="648"/>
          </a:xfrm>
        </p:grpSpPr>
        <p:pic>
          <p:nvPicPr>
            <p:cNvPr id="2053" name="Picture 5" descr="4408"/>
            <p:cNvPicPr>
              <a:picLocks noChangeAspect="1" noChangeArrowheads="1" noCrop="1"/>
            </p:cNvPicPr>
            <p:nvPr/>
          </p:nvPicPr>
          <p:blipFill>
            <a:blip r:embed="rId5"/>
            <a:srcRect/>
            <a:stretch>
              <a:fillRect/>
            </a:stretch>
          </p:blipFill>
          <p:spPr bwMode="auto">
            <a:xfrm>
              <a:off x="3648" y="3646"/>
              <a:ext cx="672" cy="288"/>
            </a:xfrm>
            <a:prstGeom prst="rect">
              <a:avLst/>
            </a:prstGeom>
            <a:noFill/>
          </p:spPr>
        </p:pic>
        <p:pic>
          <p:nvPicPr>
            <p:cNvPr id="2054" name="Picture 6" descr="4635"/>
            <p:cNvPicPr>
              <a:picLocks noChangeAspect="1" noChangeArrowheads="1" noCrop="1"/>
            </p:cNvPicPr>
            <p:nvPr/>
          </p:nvPicPr>
          <p:blipFill>
            <a:blip r:embed="rId6"/>
            <a:srcRect/>
            <a:stretch>
              <a:fillRect/>
            </a:stretch>
          </p:blipFill>
          <p:spPr bwMode="auto">
            <a:xfrm>
              <a:off x="4800" y="3568"/>
              <a:ext cx="384" cy="384"/>
            </a:xfrm>
            <a:prstGeom prst="rect">
              <a:avLst/>
            </a:prstGeom>
            <a:noFill/>
          </p:spPr>
        </p:pic>
        <p:pic>
          <p:nvPicPr>
            <p:cNvPr id="2055" name="Picture 7" descr="boo7"/>
            <p:cNvPicPr>
              <a:picLocks noChangeAspect="1" noChangeArrowheads="1" noCrop="1"/>
            </p:cNvPicPr>
            <p:nvPr/>
          </p:nvPicPr>
          <p:blipFill>
            <a:blip r:embed="rId7"/>
            <a:srcRect/>
            <a:stretch>
              <a:fillRect/>
            </a:stretch>
          </p:blipFill>
          <p:spPr bwMode="auto">
            <a:xfrm>
              <a:off x="560" y="3384"/>
              <a:ext cx="768" cy="640"/>
            </a:xfrm>
            <a:prstGeom prst="rect">
              <a:avLst/>
            </a:prstGeom>
            <a:noFill/>
          </p:spPr>
        </p:pic>
        <p:pic>
          <p:nvPicPr>
            <p:cNvPr id="2056" name="Picture 8" descr="email001"/>
            <p:cNvPicPr>
              <a:picLocks noChangeAspect="1" noChangeArrowheads="1" noCrop="1"/>
            </p:cNvPicPr>
            <p:nvPr/>
          </p:nvPicPr>
          <p:blipFill>
            <a:blip r:embed="rId8"/>
            <a:srcRect/>
            <a:stretch>
              <a:fillRect/>
            </a:stretch>
          </p:blipFill>
          <p:spPr bwMode="auto">
            <a:xfrm>
              <a:off x="2384" y="3591"/>
              <a:ext cx="640" cy="397"/>
            </a:xfrm>
            <a:prstGeom prst="rect">
              <a:avLst/>
            </a:prstGeom>
            <a:noFill/>
          </p:spPr>
        </p:pic>
        <p:pic>
          <p:nvPicPr>
            <p:cNvPr id="2057" name="Picture 9" descr="et5"/>
            <p:cNvPicPr>
              <a:picLocks noChangeAspect="1" noChangeArrowheads="1" noCrop="1"/>
            </p:cNvPicPr>
            <p:nvPr/>
          </p:nvPicPr>
          <p:blipFill>
            <a:blip r:embed="rId9"/>
            <a:srcRect/>
            <a:stretch>
              <a:fillRect/>
            </a:stretch>
          </p:blipFill>
          <p:spPr bwMode="auto">
            <a:xfrm>
              <a:off x="1376" y="3384"/>
              <a:ext cx="365" cy="640"/>
            </a:xfrm>
            <a:prstGeom prst="rect">
              <a:avLst/>
            </a:prstGeom>
            <a:noFill/>
          </p:spPr>
        </p:pic>
        <p:pic>
          <p:nvPicPr>
            <p:cNvPr id="2058" name="Picture 10" descr="glob_anm"/>
            <p:cNvPicPr>
              <a:picLocks noChangeAspect="1" noChangeArrowheads="1" noCrop="1"/>
            </p:cNvPicPr>
            <p:nvPr/>
          </p:nvPicPr>
          <p:blipFill>
            <a:blip r:embed="rId10"/>
            <a:srcRect/>
            <a:stretch>
              <a:fillRect/>
            </a:stretch>
          </p:blipFill>
          <p:spPr bwMode="auto">
            <a:xfrm>
              <a:off x="3080" y="3520"/>
              <a:ext cx="512" cy="512"/>
            </a:xfrm>
            <a:prstGeom prst="rect">
              <a:avLst/>
            </a:prstGeom>
            <a:noFill/>
          </p:spPr>
        </p:pic>
        <p:pic>
          <p:nvPicPr>
            <p:cNvPr id="2059" name="Picture 11" descr="ani53"/>
            <p:cNvPicPr>
              <a:picLocks noChangeAspect="1" noChangeArrowheads="1" noCrop="1"/>
            </p:cNvPicPr>
            <p:nvPr/>
          </p:nvPicPr>
          <p:blipFill>
            <a:blip r:embed="rId11"/>
            <a:srcRect/>
            <a:stretch>
              <a:fillRect/>
            </a:stretch>
          </p:blipFill>
          <p:spPr bwMode="auto">
            <a:xfrm>
              <a:off x="4416" y="3472"/>
              <a:ext cx="256" cy="512"/>
            </a:xfrm>
            <a:prstGeom prst="rect">
              <a:avLst/>
            </a:prstGeom>
            <a:noFill/>
          </p:spPr>
        </p:pic>
        <p:pic>
          <p:nvPicPr>
            <p:cNvPr id="2060" name="Picture 12" descr="mu37"/>
            <p:cNvPicPr>
              <a:picLocks noChangeAspect="1" noChangeArrowheads="1" noCrop="1"/>
            </p:cNvPicPr>
            <p:nvPr/>
          </p:nvPicPr>
          <p:blipFill>
            <a:blip r:embed="rId12"/>
            <a:srcRect/>
            <a:stretch>
              <a:fillRect/>
            </a:stretch>
          </p:blipFill>
          <p:spPr bwMode="auto">
            <a:xfrm>
              <a:off x="1789" y="3386"/>
              <a:ext cx="691" cy="614"/>
            </a:xfrm>
            <a:prstGeom prst="rect">
              <a:avLst/>
            </a:prstGeom>
            <a:noFill/>
          </p:spPr>
        </p:pic>
      </p:grpSp>
      <p:grpSp>
        <p:nvGrpSpPr>
          <p:cNvPr id="3" name="Group 13"/>
          <p:cNvGrpSpPr>
            <a:grpSpLocks/>
          </p:cNvGrpSpPr>
          <p:nvPr/>
        </p:nvGrpSpPr>
        <p:grpSpPr bwMode="auto">
          <a:xfrm>
            <a:off x="342900" y="228600"/>
            <a:ext cx="8458200" cy="1428750"/>
            <a:chOff x="216" y="192"/>
            <a:chExt cx="5328" cy="1200"/>
          </a:xfrm>
        </p:grpSpPr>
        <p:pic>
          <p:nvPicPr>
            <p:cNvPr id="2062" name="Picture 14" descr="an30"/>
            <p:cNvPicPr>
              <a:picLocks noChangeAspect="1" noChangeArrowheads="1" noCrop="1"/>
            </p:cNvPicPr>
            <p:nvPr/>
          </p:nvPicPr>
          <p:blipFill>
            <a:blip r:embed="rId13"/>
            <a:srcRect/>
            <a:stretch>
              <a:fillRect/>
            </a:stretch>
          </p:blipFill>
          <p:spPr bwMode="auto">
            <a:xfrm>
              <a:off x="2112" y="192"/>
              <a:ext cx="1392" cy="1200"/>
            </a:xfrm>
            <a:prstGeom prst="rect">
              <a:avLst/>
            </a:prstGeom>
            <a:noFill/>
          </p:spPr>
        </p:pic>
        <p:pic>
          <p:nvPicPr>
            <p:cNvPr id="2063" name="Picture 15" descr="33"/>
            <p:cNvPicPr>
              <a:picLocks noChangeAspect="1" noChangeArrowheads="1" noCrop="1"/>
            </p:cNvPicPr>
            <p:nvPr/>
          </p:nvPicPr>
          <p:blipFill>
            <a:blip r:embed="rId14"/>
            <a:srcRect/>
            <a:stretch>
              <a:fillRect/>
            </a:stretch>
          </p:blipFill>
          <p:spPr bwMode="auto">
            <a:xfrm>
              <a:off x="216" y="1344"/>
              <a:ext cx="5328" cy="48"/>
            </a:xfrm>
            <a:prstGeom prst="rect">
              <a:avLst/>
            </a:prstGeom>
            <a:noFill/>
          </p:spPr>
        </p:pic>
        <p:pic>
          <p:nvPicPr>
            <p:cNvPr id="2064" name="Picture 16" descr="13"/>
            <p:cNvPicPr>
              <a:picLocks noChangeAspect="1" noChangeArrowheads="1" noCrop="1"/>
            </p:cNvPicPr>
            <p:nvPr/>
          </p:nvPicPr>
          <p:blipFill>
            <a:blip r:embed="rId15"/>
            <a:srcRect/>
            <a:stretch>
              <a:fillRect/>
            </a:stretch>
          </p:blipFill>
          <p:spPr bwMode="auto">
            <a:xfrm rot="720688">
              <a:off x="288" y="768"/>
              <a:ext cx="1872" cy="192"/>
            </a:xfrm>
            <a:prstGeom prst="rect">
              <a:avLst/>
            </a:prstGeom>
            <a:noFill/>
          </p:spPr>
        </p:pic>
        <p:pic>
          <p:nvPicPr>
            <p:cNvPr id="2065" name="Picture 17" descr="13"/>
            <p:cNvPicPr>
              <a:picLocks noChangeAspect="1" noChangeArrowheads="1" noCrop="1"/>
            </p:cNvPicPr>
            <p:nvPr/>
          </p:nvPicPr>
          <p:blipFill>
            <a:blip r:embed="rId15"/>
            <a:srcRect/>
            <a:stretch>
              <a:fillRect/>
            </a:stretch>
          </p:blipFill>
          <p:spPr bwMode="auto">
            <a:xfrm rot="20830273" flipH="1">
              <a:off x="3696" y="768"/>
              <a:ext cx="1728" cy="192"/>
            </a:xfrm>
            <a:prstGeom prst="rect">
              <a:avLst/>
            </a:prstGeom>
            <a:noFill/>
          </p:spPr>
        </p:pic>
      </p:grpSp>
      <p:pic>
        <p:nvPicPr>
          <p:cNvPr id="2068" name="8. Ket thuc cau hoi.wav">
            <a:hlinkClick r:id="" action="ppaction://media"/>
          </p:cNvPr>
          <p:cNvPicPr>
            <a:picLocks noRot="1" noChangeAspect="1" noChangeArrowheads="1"/>
          </p:cNvPicPr>
          <p:nvPr>
            <a:audioFile r:link="rId1"/>
          </p:nvPr>
        </p:nvPicPr>
        <p:blipFill>
          <a:blip r:embed="rId16" cstate="print"/>
          <a:srcRect/>
          <a:stretch>
            <a:fillRect/>
          </a:stretch>
        </p:blipFill>
        <p:spPr bwMode="auto">
          <a:xfrm>
            <a:off x="152400" y="0"/>
            <a:ext cx="76200" cy="57150"/>
          </a:xfrm>
          <a:prstGeom prst="rect">
            <a:avLst/>
          </a:prstGeom>
          <a:noFill/>
        </p:spPr>
      </p:pic>
      <p:pic>
        <p:nvPicPr>
          <p:cNvPr id="2069" name="Picture 21">
            <a:hlinkClick r:id="" action="ppaction://media"/>
          </p:cNvPr>
          <p:cNvPicPr>
            <a:picLocks noRot="1" noChangeAspect="1" noChangeArrowheads="1"/>
          </p:cNvPicPr>
          <p:nvPr>
            <a:wavAudioFile r:embed="rId2" name="beep.wav"/>
          </p:nvPr>
        </p:nvPicPr>
        <p:blipFill>
          <a:blip r:embed="rId16" cstate="print"/>
          <a:srcRect/>
          <a:stretch>
            <a:fillRect/>
          </a:stretch>
        </p:blipFill>
        <p:spPr bwMode="auto">
          <a:xfrm>
            <a:off x="0" y="0"/>
            <a:ext cx="76200" cy="57150"/>
          </a:xfrm>
          <a:prstGeom prst="rect">
            <a:avLst/>
          </a:prstGeom>
          <a:noFill/>
        </p:spPr>
      </p:pic>
      <p:pic>
        <p:nvPicPr>
          <p:cNvPr id="2071" name="chaomung.wav">
            <a:hlinkClick r:id="" action="ppaction://media"/>
          </p:cNvPr>
          <p:cNvPicPr>
            <a:picLocks noRot="1" noChangeAspect="1" noChangeArrowheads="1"/>
          </p:cNvPicPr>
          <p:nvPr>
            <a:audioFile r:link="rId3"/>
          </p:nvPr>
        </p:nvPicPr>
        <p:blipFill>
          <a:blip r:embed="rId16" cstate="print"/>
          <a:srcRect/>
          <a:stretch>
            <a:fillRect/>
          </a:stretch>
        </p:blipFill>
        <p:spPr bwMode="auto">
          <a:xfrm>
            <a:off x="0" y="4629150"/>
            <a:ext cx="76200" cy="57150"/>
          </a:xfrm>
          <a:prstGeom prst="rect">
            <a:avLst/>
          </a:prstGeom>
          <a:noFill/>
        </p:spPr>
      </p:pic>
      <p:sp>
        <p:nvSpPr>
          <p:cNvPr id="23" name="Rectangle 22">
            <a:hlinkClick r:id="rId17" action="ppaction://hlinksldjump"/>
          </p:cNvPr>
          <p:cNvSpPr/>
          <p:nvPr/>
        </p:nvSpPr>
        <p:spPr>
          <a:xfrm>
            <a:off x="9906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1</a:t>
            </a:r>
          </a:p>
          <a:p>
            <a:pPr algn="ctr"/>
            <a:endParaRPr lang="en-US" dirty="0"/>
          </a:p>
        </p:txBody>
      </p:sp>
      <p:sp>
        <p:nvSpPr>
          <p:cNvPr id="24" name="Rectangle 23">
            <a:hlinkClick r:id="rId18" action="ppaction://hlinksldjump"/>
          </p:cNvPr>
          <p:cNvSpPr/>
          <p:nvPr/>
        </p:nvSpPr>
        <p:spPr>
          <a:xfrm>
            <a:off x="9906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2</a:t>
            </a:r>
          </a:p>
          <a:p>
            <a:pPr algn="ctr"/>
            <a:endParaRPr lang="en-US" dirty="0"/>
          </a:p>
        </p:txBody>
      </p:sp>
      <p:sp>
        <p:nvSpPr>
          <p:cNvPr id="25" name="Rectangle 24">
            <a:hlinkClick r:id="rId19" action="ppaction://hlinksldjump"/>
          </p:cNvPr>
          <p:cNvSpPr/>
          <p:nvPr/>
        </p:nvSpPr>
        <p:spPr>
          <a:xfrm>
            <a:off x="990600" y="30289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3</a:t>
            </a:r>
          </a:p>
          <a:p>
            <a:pPr algn="ctr"/>
            <a:endParaRPr lang="en-US" dirty="0"/>
          </a:p>
        </p:txBody>
      </p:sp>
      <p:sp>
        <p:nvSpPr>
          <p:cNvPr id="26" name="Rectangle 25">
            <a:hlinkClick r:id="rId20" action="ppaction://hlinksldjump"/>
          </p:cNvPr>
          <p:cNvSpPr/>
          <p:nvPr/>
        </p:nvSpPr>
        <p:spPr>
          <a:xfrm>
            <a:off x="31242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5</a:t>
            </a:r>
          </a:p>
          <a:p>
            <a:pPr algn="ctr"/>
            <a:endParaRPr lang="en-US" dirty="0"/>
          </a:p>
        </p:txBody>
      </p:sp>
      <p:sp>
        <p:nvSpPr>
          <p:cNvPr id="27" name="Rectangle 26">
            <a:hlinkClick r:id="rId21" action="ppaction://hlinksldjump"/>
          </p:cNvPr>
          <p:cNvSpPr/>
          <p:nvPr/>
        </p:nvSpPr>
        <p:spPr>
          <a:xfrm>
            <a:off x="31242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6</a:t>
            </a:r>
          </a:p>
          <a:p>
            <a:pPr algn="ctr"/>
            <a:endParaRPr lang="en-US" dirty="0"/>
          </a:p>
        </p:txBody>
      </p:sp>
      <p:sp>
        <p:nvSpPr>
          <p:cNvPr id="28" name="Rectangle 27">
            <a:hlinkClick r:id="rId22" action="ppaction://hlinksldjump"/>
          </p:cNvPr>
          <p:cNvSpPr/>
          <p:nvPr/>
        </p:nvSpPr>
        <p:spPr>
          <a:xfrm>
            <a:off x="3124200" y="30289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7</a:t>
            </a:r>
          </a:p>
          <a:p>
            <a:pPr algn="ctr"/>
            <a:endParaRPr lang="en-US" dirty="0"/>
          </a:p>
        </p:txBody>
      </p:sp>
      <p:sp>
        <p:nvSpPr>
          <p:cNvPr id="29" name="Rectangle 28">
            <a:hlinkClick r:id="rId22" action="ppaction://hlinksldjump"/>
          </p:cNvPr>
          <p:cNvSpPr/>
          <p:nvPr/>
        </p:nvSpPr>
        <p:spPr>
          <a:xfrm>
            <a:off x="3124200" y="37147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8</a:t>
            </a:r>
          </a:p>
          <a:p>
            <a:pPr algn="ctr"/>
            <a:endParaRPr lang="en-US" dirty="0"/>
          </a:p>
        </p:txBody>
      </p:sp>
      <p:sp>
        <p:nvSpPr>
          <p:cNvPr id="30" name="Rectangle 29">
            <a:hlinkClick r:id="rId23" action="ppaction://hlinksldjump"/>
          </p:cNvPr>
          <p:cNvSpPr/>
          <p:nvPr/>
        </p:nvSpPr>
        <p:spPr>
          <a:xfrm>
            <a:off x="52578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9</a:t>
            </a:r>
          </a:p>
          <a:p>
            <a:pPr algn="ctr"/>
            <a:endParaRPr lang="en-US" dirty="0"/>
          </a:p>
        </p:txBody>
      </p:sp>
      <p:sp>
        <p:nvSpPr>
          <p:cNvPr id="31" name="Rectangle 30">
            <a:hlinkClick r:id="rId24" action="ppaction://hlinksldjump"/>
          </p:cNvPr>
          <p:cNvSpPr/>
          <p:nvPr/>
        </p:nvSpPr>
        <p:spPr>
          <a:xfrm>
            <a:off x="52578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10</a:t>
            </a:r>
          </a:p>
          <a:p>
            <a:pPr algn="ctr"/>
            <a:endParaRPr lang="en-US" dirty="0"/>
          </a:p>
        </p:txBody>
      </p:sp>
      <p:sp>
        <p:nvSpPr>
          <p:cNvPr id="33" name="Rectangle 32">
            <a:hlinkClick r:id="rId25" action="ppaction://hlinksldjump"/>
          </p:cNvPr>
          <p:cNvSpPr/>
          <p:nvPr/>
        </p:nvSpPr>
        <p:spPr>
          <a:xfrm>
            <a:off x="990600" y="37147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accent2">
                  <a:lumMod val="50000"/>
                </a:schemeClr>
              </a:solidFill>
              <a:latin typeface="Times New Roman" pitchFamily="18" charset="0"/>
              <a:cs typeface="Times New Roman" pitchFamily="18" charset="0"/>
            </a:endParaRPr>
          </a:p>
          <a:p>
            <a:pPr algn="ctr"/>
            <a:r>
              <a:rPr lang="en-US" sz="2400" b="1" dirty="0" smtClean="0">
                <a:solidFill>
                  <a:schemeClr val="accent2">
                    <a:lumMod val="50000"/>
                  </a:schemeClr>
                </a:solidFill>
                <a:latin typeface="Times New Roman" pitchFamily="18" charset="0"/>
                <a:cs typeface="Times New Roman" pitchFamily="18" charset="0"/>
              </a:rPr>
              <a:t>Câu 4</a:t>
            </a:r>
          </a:p>
          <a:p>
            <a:pPr algn="ctr"/>
            <a:endParaRPr lang="en-US" dirty="0"/>
          </a:p>
        </p:txBody>
      </p:sp>
    </p:spTree>
  </p:cSld>
  <p:clrMapOvr>
    <a:masterClrMapping/>
  </p:clrMapOvr>
  <p:transition advClick="0">
    <p:wipe dir="d"/>
  </p:transition>
  <p:timing>
    <p:tnLst>
      <p:par>
        <p:cTn id="1" dur="indefinite" restart="never" nodeType="tmRoot">
          <p:childTnLst>
            <p:seq concurrent="1" nextAc="seek">
              <p:cTn id="2" restart="whenNotActive" fill="hold" evtFilter="cancelBubble" nodeType="interactiveSeq">
                <p:stCondLst>
                  <p:cond evt="onClick" delay="0">
                    <p:tgtEl>
                      <p:spTgt spid="206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 fill="hold"/>
                                        <p:tgtEl>
                                          <p:spTgt spid="2068"/>
                                        </p:tgtEl>
                                      </p:cBhvr>
                                    </p:cmd>
                                  </p:childTnLst>
                                </p:cTn>
                              </p:par>
                            </p:childTnLst>
                          </p:cTn>
                        </p:par>
                      </p:childTnLst>
                    </p:cTn>
                  </p:par>
                </p:childTnLst>
              </p:cTn>
              <p:nextCondLst>
                <p:cond evt="onClick" delay="0">
                  <p:tgtEl>
                    <p:spTgt spid="206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8" restart="whenNotActive" fill="hold" evtFilter="cancelBubble" nodeType="interactiveSeq">
                <p:stCondLst>
                  <p:cond evt="onClick" delay="0">
                    <p:tgtEl>
                      <p:spTgt spid="206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 fill="hold"/>
                                        <p:tgtEl>
                                          <p:spTgt spid="2069"/>
                                        </p:tgtEl>
                                      </p:cBhvr>
                                    </p:cmd>
                                  </p:childTnLst>
                                </p:cTn>
                              </p:par>
                            </p:childTnLst>
                          </p:cTn>
                        </p:par>
                      </p:childTnLst>
                    </p:cTn>
                  </p:par>
                </p:childTnLst>
              </p:cTn>
              <p:nextCondLst>
                <p:cond evt="onClick" delay="0">
                  <p:tgtEl>
                    <p:spTgt spid="206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14" restart="whenNotActive" fill="hold" evtFilter="cancelBubble" nodeType="interactiveSeq">
                <p:stCondLst>
                  <p:cond evt="onClick" delay="0">
                    <p:tgtEl>
                      <p:spTgt spid="207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60" fill="hold"/>
                                        <p:tgtEl>
                                          <p:spTgt spid="2071"/>
                                        </p:tgtEl>
                                      </p:cBhvr>
                                    </p:cmd>
                                  </p:childTnLst>
                                </p:cTn>
                              </p:par>
                            </p:childTnLst>
                          </p:cTn>
                        </p:par>
                      </p:childTnLst>
                    </p:cTn>
                  </p:par>
                </p:childTnLst>
              </p:cTn>
              <p:nextCondLst>
                <p:cond evt="onClick" delay="0">
                  <p:tgtEl>
                    <p:spTgt spid="207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dirty="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grpSp>
        <p:nvGrpSpPr>
          <p:cNvPr id="2" name="Group 49"/>
          <p:cNvGrpSpPr/>
          <p:nvPr/>
        </p:nvGrpSpPr>
        <p:grpSpPr>
          <a:xfrm>
            <a:off x="3352800" y="971550"/>
            <a:ext cx="1676400" cy="491728"/>
            <a:chOff x="3505200" y="819150"/>
            <a:chExt cx="1676400" cy="491728"/>
          </a:xfrm>
        </p:grpSpPr>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gr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304800" y="1352550"/>
            <a:ext cx="8610600" cy="523220"/>
          </a:xfrm>
          <a:prstGeom prst="rect">
            <a:avLst/>
          </a:prstGeom>
          <a:noFill/>
          <a:ln w="9525">
            <a:noFill/>
            <a:miter lim="800000"/>
            <a:headEnd/>
            <a:tailEnd/>
          </a:ln>
          <a:effectLst/>
        </p:spPr>
        <p:txBody>
          <a:bodyPr wrap="square">
            <a:spAutoFit/>
          </a:bodyPr>
          <a:lstStyle/>
          <a:p>
            <a:pPr algn="ctr"/>
            <a:r>
              <a:rPr lang="vi-VN" sz="2800" dirty="0" smtClean="0">
                <a:latin typeface="Times New Roman" pitchFamily="18" charset="0"/>
                <a:cs typeface="Times New Roman" pitchFamily="18" charset="0"/>
              </a:rPr>
              <a:t> Sự thông khí ở phổi là do:</a:t>
            </a: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3"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4"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5"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6"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7"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8"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9"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10"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1"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2"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133600" y="2343150"/>
            <a:ext cx="44196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828800" y="1885950"/>
            <a:ext cx="5486400" cy="1569660"/>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Lồng ngực nâng lên, hạ xuống.</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Cử động hô hấp hít vào, thở ra.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Thay đổi thể tích lồng ngực.</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Cả a, b, c.</a:t>
            </a:r>
            <a:endParaRPr lang="en-US" sz="2400" dirty="0">
              <a:latin typeface="Times New Roman" pitchFamily="18" charset="0"/>
              <a:cs typeface="Times New Roman" pitchFamily="18" charset="0"/>
            </a:endParaRPr>
          </a:p>
        </p:txBody>
      </p:sp>
      <p:sp>
        <p:nvSpPr>
          <p:cNvPr id="52" name="Rectangle 51"/>
          <p:cNvSpPr/>
          <p:nvPr/>
        </p:nvSpPr>
        <p:spPr>
          <a:xfrm>
            <a:off x="3733800" y="1047750"/>
            <a:ext cx="825867" cy="369332"/>
          </a:xfrm>
          <a:prstGeom prst="rect">
            <a:avLst/>
          </a:prstGeom>
        </p:spPr>
        <p:txBody>
          <a:bodyPr wrap="none">
            <a:spAutoFit/>
          </a:bodyPr>
          <a:lstStyle/>
          <a:p>
            <a:r>
              <a:rPr lang="en-US" b="1" dirty="0" smtClean="0">
                <a:latin typeface="Times New Roman" pitchFamily="18" charset="0"/>
                <a:cs typeface="Times New Roman" pitchFamily="18" charset="0"/>
              </a:rPr>
              <a:t>Câu 1 </a:t>
            </a:r>
            <a:endParaRPr lang="en-US"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2</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523220"/>
          </a:xfrm>
          <a:prstGeom prst="rect">
            <a:avLst/>
          </a:prstGeom>
          <a:noFill/>
          <a:ln w="9525">
            <a:noFill/>
            <a:miter lim="800000"/>
            <a:headEnd/>
            <a:tailEnd/>
          </a:ln>
          <a:effectLst/>
        </p:spPr>
        <p:txBody>
          <a:bodyPr wrap="square">
            <a:spAutoFit/>
          </a:bodyPr>
          <a:lstStyle/>
          <a:p>
            <a:r>
              <a:rPr lang="vi-VN" sz="2800" b="1" dirty="0" smtClean="0">
                <a:latin typeface="Times New Roman" pitchFamily="18" charset="0"/>
                <a:cs typeface="Times New Roman" pitchFamily="18" charset="0"/>
              </a:rPr>
              <a:t>Thực chất sự trao đổi khí ở phổi và ở tế bào là:</a:t>
            </a:r>
            <a:endParaRPr lang="en-US" sz="28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762000" y="2647950"/>
            <a:ext cx="75438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381000" y="1733550"/>
            <a:ext cx="8229600" cy="1815882"/>
          </a:xfrm>
          <a:prstGeom prst="rect">
            <a:avLst/>
          </a:prstGeom>
          <a:noFill/>
          <a:ln w="9525">
            <a:noFill/>
            <a:miter lim="800000"/>
            <a:headEnd/>
            <a:tailEnd/>
          </a:ln>
          <a:effectLst/>
        </p:spPr>
        <p:txBody>
          <a:bodyPr wrap="square">
            <a:spAutoFit/>
          </a:bodyPr>
          <a:lstStyle/>
          <a:p>
            <a:r>
              <a:rPr lang="vi-VN" sz="2800" dirty="0" smtClean="0">
                <a:latin typeface="Times New Roman" pitchFamily="18" charset="0"/>
                <a:cs typeface="Times New Roman" pitchFamily="18" charset="0"/>
              </a:rPr>
              <a:t>a. Sự tiêu dùng ôxi ở tế bào của cơ thể</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b. Sự thay đổi nồng độ các chất khí</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c. Chênh lệch nồng độ các chất khí dẫn tới khuếch tán.</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d. Cả a, b, c.</a:t>
            </a:r>
            <a:endParaRPr lang="en-US" sz="2800" dirty="0" smtClean="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3</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350"/>
            <a:ext cx="9144000" cy="830997"/>
          </a:xfrm>
          <a:prstGeom prst="rect">
            <a:avLst/>
          </a:prstGeom>
          <a:noFill/>
          <a:ln w="9525">
            <a:noFill/>
            <a:miter lim="800000"/>
            <a:headEnd/>
            <a:tailEnd/>
          </a:ln>
          <a:effectLst/>
        </p:spPr>
        <p:txBody>
          <a:bodyPr wrap="square">
            <a:spAutoFit/>
          </a:bodyPr>
          <a:lstStyle/>
          <a:p>
            <a:pPr algn="ctr"/>
            <a:r>
              <a:rPr lang="vi-VN" sz="2400" b="1" dirty="0" smtClean="0">
                <a:latin typeface="Times New Roman" pitchFamily="18" charset="0"/>
                <a:cs typeface="Times New Roman" pitchFamily="18" charset="0"/>
              </a:rPr>
              <a:t>Khi thức ăn xuống thực quản thì không khí có qua được khí quản không?</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28600" y="3257550"/>
            <a:ext cx="8305800" cy="6096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52400" y="2038350"/>
            <a:ext cx="8610600" cy="1906740"/>
          </a:xfrm>
          <a:prstGeom prst="rect">
            <a:avLst/>
          </a:prstGeom>
          <a:noFill/>
          <a:ln w="9525">
            <a:noFill/>
            <a:miter lim="800000"/>
            <a:headEnd/>
            <a:tailEnd/>
          </a:ln>
          <a:effectLst/>
        </p:spPr>
        <p:txBody>
          <a:bodyPr wrap="square">
            <a:spAutoFit/>
          </a:bodyPr>
          <a:lstStyle/>
          <a:p>
            <a:pPr>
              <a:lnSpc>
                <a:spcPct val="120000"/>
              </a:lnSpc>
            </a:pPr>
            <a:r>
              <a:rPr lang="vi-VN" sz="2000" dirty="0" smtClean="0">
                <a:latin typeface="Times New Roman" pitchFamily="18" charset="0"/>
                <a:cs typeface="Times New Roman" pitchFamily="18" charset="0"/>
              </a:rPr>
              <a:t>a. Không, vì thực quản phình to ra đè bẹp khí quản</a:t>
            </a:r>
            <a:endParaRPr lang="en-US" sz="2000" dirty="0" smtClean="0">
              <a:latin typeface="Times New Roman" pitchFamily="18" charset="0"/>
              <a:cs typeface="Times New Roman" pitchFamily="18" charset="0"/>
            </a:endParaRPr>
          </a:p>
          <a:p>
            <a:pPr>
              <a:lnSpc>
                <a:spcPct val="120000"/>
              </a:lnSpc>
            </a:pPr>
            <a:r>
              <a:rPr lang="vi-VN" sz="2000" dirty="0" smtClean="0">
                <a:latin typeface="Times New Roman" pitchFamily="18" charset="0"/>
                <a:cs typeface="Times New Roman" pitchFamily="18" charset="0"/>
              </a:rPr>
              <a:t>b. Có nhưng ít, vì khí quản bị thu hẹp do thực quản phình to</a:t>
            </a:r>
            <a:endParaRPr lang="en-US" sz="2000" dirty="0" smtClean="0">
              <a:latin typeface="Times New Roman" pitchFamily="18" charset="0"/>
              <a:cs typeface="Times New Roman" pitchFamily="18" charset="0"/>
            </a:endParaRPr>
          </a:p>
          <a:p>
            <a:pPr>
              <a:lnSpc>
                <a:spcPct val="120000"/>
              </a:lnSpc>
            </a:pPr>
            <a:r>
              <a:rPr lang="vi-VN" sz="2000" dirty="0" smtClean="0">
                <a:latin typeface="Times New Roman" pitchFamily="18" charset="0"/>
                <a:cs typeface="Times New Roman" pitchFamily="18" charset="0"/>
              </a:rPr>
              <a:t>c. qua lại bình thường, vì khí quản được cấu tạo bởi các vòng sụn</a:t>
            </a:r>
            <a:endParaRPr lang="en-US" sz="2000" dirty="0" smtClean="0">
              <a:latin typeface="Times New Roman" pitchFamily="18" charset="0"/>
              <a:cs typeface="Times New Roman" pitchFamily="18" charset="0"/>
            </a:endParaRPr>
          </a:p>
          <a:p>
            <a:pPr>
              <a:lnSpc>
                <a:spcPct val="120000"/>
              </a:lnSpc>
            </a:pPr>
            <a:r>
              <a:rPr lang="vi-VN" sz="2000" dirty="0" smtClean="0">
                <a:latin typeface="Times New Roman" pitchFamily="18" charset="0"/>
                <a:cs typeface="Times New Roman" pitchFamily="18" charset="0"/>
              </a:rPr>
              <a:t>d. Khí quản được cấu tạo bởi các vòng sụn, chỗ tiếp giáp với thực quản là cơ tròn nên lưu thông khí và nuốt thức ăn đều diễn ra bình thường</a:t>
            </a:r>
            <a:endParaRPr lang="en-US" sz="2000" dirty="0" smtClean="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pPr>
              <a:lnSpc>
                <a:spcPct val="120000"/>
              </a:lnSpc>
              <a:spcBef>
                <a:spcPts val="0"/>
              </a:spcBef>
            </a:pPr>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pPr>
              <a:lnSpc>
                <a:spcPct val="120000"/>
              </a:lnSpc>
              <a:spcBef>
                <a:spcPts val="0"/>
              </a:spcBef>
            </a:pP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96867"/>
          </a:xfrm>
          <a:prstGeom prst="rect">
            <a:avLst/>
          </a:prstGeom>
          <a:noFill/>
          <a:ln w="9525">
            <a:noFill/>
            <a:miter lim="800000"/>
            <a:headEnd/>
            <a:tailEnd/>
          </a:ln>
          <a:effectLst/>
        </p:spPr>
        <p:txBody>
          <a:bodyPr>
            <a:spAutoFit/>
          </a:bodyPr>
          <a:lstStyle/>
          <a:p>
            <a:pPr algn="ctr">
              <a:lnSpc>
                <a:spcPct val="120000"/>
              </a:lnSpc>
              <a:spcBef>
                <a:spcPts val="0"/>
              </a:spcBef>
            </a:pPr>
            <a:r>
              <a:rPr lang="en-US" sz="2400" b="1" dirty="0" smtClean="0">
                <a:latin typeface="Times New Roman" pitchFamily="18" charset="0"/>
                <a:cs typeface="Times New Roman" pitchFamily="18" charset="0"/>
              </a:rPr>
              <a:t>Câu 4</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123950"/>
            <a:ext cx="8610600" cy="1081322"/>
          </a:xfrm>
          <a:prstGeom prst="rect">
            <a:avLst/>
          </a:prstGeom>
          <a:noFill/>
          <a:ln w="9525">
            <a:noFill/>
            <a:miter lim="800000"/>
            <a:headEnd/>
            <a:tailEnd/>
          </a:ln>
          <a:effectLst/>
        </p:spPr>
        <p:txBody>
          <a:bodyPr wrap="square">
            <a:spAutoFit/>
          </a:bodyPr>
          <a:lstStyle/>
          <a:p>
            <a:pPr>
              <a:lnSpc>
                <a:spcPct val="120000"/>
              </a:lnSpc>
              <a:spcBef>
                <a:spcPts val="0"/>
              </a:spcBef>
            </a:pPr>
            <a:r>
              <a:rPr lang="vi-VN" sz="2800" dirty="0" smtClean="0">
                <a:latin typeface="Times New Roman" pitchFamily="18" charset="0"/>
                <a:cs typeface="Times New Roman" pitchFamily="18" charset="0"/>
              </a:rPr>
              <a:t>Khí O2 khuếch tán như thế nào trong hoạt động trao đổi khí ở phổi?</a:t>
            </a:r>
            <a:endParaRPr lang="en-US" sz="2800"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95749"/>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lnSpc>
                <a:spcPct val="120000"/>
              </a:lnSpc>
              <a:spcBef>
                <a:spcPts val="0"/>
              </a:spcBef>
            </a:pPr>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09"/>
            <a:ext cx="1371600" cy="1064230"/>
            <a:chOff x="4574" y="3342"/>
            <a:chExt cx="960" cy="999"/>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750"/>
            </a:xfrm>
            <a:prstGeom prst="rect">
              <a:avLst/>
            </a:prstGeom>
            <a:solidFill>
              <a:srgbClr val="000099"/>
            </a:solidFill>
            <a:ln w="9525">
              <a:noFill/>
              <a:miter lim="800000"/>
              <a:headEnd/>
              <a:tailEnd/>
            </a:ln>
            <a:effectLst/>
          </p:spPr>
          <p:txBody>
            <a:bodyPr wrap="square">
              <a:spAutoFit/>
            </a:bodyPr>
            <a:lstStyle/>
            <a:p>
              <a:pPr eaLnBrk="0" hangingPunct="0">
                <a:lnSpc>
                  <a:spcPct val="120000"/>
                </a:lnSpc>
                <a:spcBef>
                  <a:spcPts val="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96867"/>
          </a:xfrm>
          <a:prstGeom prst="rect">
            <a:avLst/>
          </a:prstGeom>
          <a:noFill/>
          <a:ln w="9525">
            <a:noFill/>
            <a:miter lim="800000"/>
            <a:headEnd/>
            <a:tailEnd/>
          </a:ln>
          <a:effectLst/>
        </p:spPr>
        <p:txBody>
          <a:bodyPr>
            <a:spAutoFit/>
          </a:bodyPr>
          <a:lstStyle/>
          <a:p>
            <a:pPr algn="l">
              <a:lnSpc>
                <a:spcPct val="120000"/>
              </a:lnSpc>
              <a:spcBef>
                <a:spcPts val="0"/>
              </a:spcBef>
            </a:pPr>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143000" y="3714750"/>
            <a:ext cx="5029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762000" y="2038350"/>
            <a:ext cx="7772400" cy="2160591"/>
          </a:xfrm>
          <a:prstGeom prst="rect">
            <a:avLst/>
          </a:prstGeom>
          <a:noFill/>
          <a:ln w="9525">
            <a:noFill/>
            <a:miter lim="800000"/>
            <a:headEnd/>
            <a:tailEnd/>
          </a:ln>
          <a:effectLst/>
        </p:spPr>
        <p:txBody>
          <a:bodyPr wrap="square">
            <a:spAutoFit/>
          </a:bodyPr>
          <a:lstStyle/>
          <a:p>
            <a:pPr>
              <a:lnSpc>
                <a:spcPct val="120000"/>
              </a:lnSpc>
              <a:spcBef>
                <a:spcPts val="0"/>
              </a:spcBef>
            </a:pPr>
            <a:r>
              <a:rPr lang="vi-VN" sz="2800" dirty="0" smtClean="0">
                <a:latin typeface="Times New Roman" pitchFamily="18" charset="0"/>
                <a:cs typeface="Times New Roman" pitchFamily="18" charset="0"/>
              </a:rPr>
              <a:t>a. Trao đổi qua lại giữa các đơn vị cấu tạo của phổi</a:t>
            </a:r>
            <a:endParaRPr lang="en-US" sz="2800" dirty="0" smtClean="0">
              <a:latin typeface="Times New Roman" pitchFamily="18" charset="0"/>
              <a:cs typeface="Times New Roman" pitchFamily="18" charset="0"/>
            </a:endParaRPr>
          </a:p>
          <a:p>
            <a:pPr>
              <a:lnSpc>
                <a:spcPct val="120000"/>
              </a:lnSpc>
              <a:spcBef>
                <a:spcPts val="0"/>
              </a:spcBef>
            </a:pPr>
            <a:r>
              <a:rPr lang="vi-VN" sz="2800" dirty="0" smtClean="0">
                <a:latin typeface="Times New Roman" pitchFamily="18" charset="0"/>
                <a:cs typeface="Times New Roman" pitchFamily="18" charset="0"/>
              </a:rPr>
              <a:t>b. Từ máu vào trong không khí phế nang</a:t>
            </a:r>
            <a:endParaRPr lang="en-US" sz="2800" dirty="0" smtClean="0">
              <a:latin typeface="Times New Roman" pitchFamily="18" charset="0"/>
              <a:cs typeface="Times New Roman" pitchFamily="18" charset="0"/>
            </a:endParaRPr>
          </a:p>
          <a:p>
            <a:pPr>
              <a:lnSpc>
                <a:spcPct val="120000"/>
              </a:lnSpc>
              <a:spcBef>
                <a:spcPts val="0"/>
              </a:spcBef>
            </a:pPr>
            <a:r>
              <a:rPr lang="vi-VN" sz="2800" dirty="0" smtClean="0">
                <a:latin typeface="Times New Roman" pitchFamily="18" charset="0"/>
                <a:cs typeface="Times New Roman" pitchFamily="18" charset="0"/>
              </a:rPr>
              <a:t>c. Từ phế nang phổi phải sang phế nang phổi trái</a:t>
            </a:r>
            <a:endParaRPr lang="en-US" sz="2800" dirty="0" smtClean="0">
              <a:latin typeface="Times New Roman" pitchFamily="18" charset="0"/>
              <a:cs typeface="Times New Roman" pitchFamily="18" charset="0"/>
            </a:endParaRPr>
          </a:p>
          <a:p>
            <a:pPr>
              <a:lnSpc>
                <a:spcPct val="120000"/>
              </a:lnSpc>
              <a:spcBef>
                <a:spcPts val="0"/>
              </a:spcBef>
            </a:pPr>
            <a:r>
              <a:rPr lang="vi-VN" sz="2800" dirty="0" smtClean="0">
                <a:latin typeface="Times New Roman" pitchFamily="18" charset="0"/>
                <a:cs typeface="Times New Roman" pitchFamily="18" charset="0"/>
              </a:rPr>
              <a:t>d. Từ không khí ở phế nang vào máu</a:t>
            </a: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5</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461665"/>
          </a:xfrm>
          <a:prstGeom prst="rect">
            <a:avLst/>
          </a:prstGeom>
          <a:noFill/>
          <a:ln w="9525">
            <a:noFill/>
            <a:miter lim="800000"/>
            <a:headEnd/>
            <a:tailEnd/>
          </a:ln>
          <a:effectLst/>
        </p:spPr>
        <p:txBody>
          <a:bodyPr wrap="square">
            <a:spAutoFit/>
          </a:bodyPr>
          <a:lstStyle/>
          <a:p>
            <a:r>
              <a:rPr lang="vi-VN" sz="2400" b="1" dirty="0" smtClean="0">
                <a:latin typeface="Times New Roman" pitchFamily="18" charset="0"/>
                <a:cs typeface="Times New Roman" pitchFamily="18" charset="0"/>
              </a:rPr>
              <a:t>Không khí ở phổi thường xuyên được đổi mới nhờ:</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362200" y="3028950"/>
            <a:ext cx="2743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981200" y="1885950"/>
            <a:ext cx="4343400" cy="1569660"/>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Hoạt động thải khí CO2</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Hoạt động tuần hoàn</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Hoạt động lấy khí CO2</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Hoạt động hô hấp</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pPr>
              <a:lnSpc>
                <a:spcPct val="120000"/>
              </a:lnSpc>
              <a:spcBef>
                <a:spcPts val="0"/>
              </a:spcBef>
            </a:pPr>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pPr>
              <a:lnSpc>
                <a:spcPct val="120000"/>
              </a:lnSpc>
              <a:spcBef>
                <a:spcPts val="0"/>
              </a:spcBef>
            </a:pP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96867"/>
          </a:xfrm>
          <a:prstGeom prst="rect">
            <a:avLst/>
          </a:prstGeom>
          <a:noFill/>
          <a:ln w="9525">
            <a:noFill/>
            <a:miter lim="800000"/>
            <a:headEnd/>
            <a:tailEnd/>
          </a:ln>
          <a:effectLst/>
        </p:spPr>
        <p:txBody>
          <a:bodyPr>
            <a:spAutoFit/>
          </a:bodyPr>
          <a:lstStyle/>
          <a:p>
            <a:pPr algn="ctr">
              <a:lnSpc>
                <a:spcPct val="120000"/>
              </a:lnSpc>
              <a:spcBef>
                <a:spcPts val="0"/>
              </a:spcBef>
            </a:pPr>
            <a:r>
              <a:rPr lang="en-US" sz="2400" b="1" dirty="0" smtClean="0">
                <a:latin typeface="Times New Roman" pitchFamily="18" charset="0"/>
                <a:cs typeface="Times New Roman" pitchFamily="18" charset="0"/>
              </a:rPr>
              <a:t>Câu 6</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940066"/>
          </a:xfrm>
          <a:prstGeom prst="rect">
            <a:avLst/>
          </a:prstGeom>
          <a:noFill/>
          <a:ln w="9525">
            <a:noFill/>
            <a:miter lim="800000"/>
            <a:headEnd/>
            <a:tailEnd/>
          </a:ln>
          <a:effectLst/>
        </p:spPr>
        <p:txBody>
          <a:bodyPr wrap="square">
            <a:spAutoFit/>
          </a:bodyPr>
          <a:lstStyle/>
          <a:p>
            <a:pPr>
              <a:lnSpc>
                <a:spcPct val="120000"/>
              </a:lnSpc>
              <a:spcBef>
                <a:spcPts val="0"/>
              </a:spcBef>
            </a:pPr>
            <a:r>
              <a:rPr lang="vi-VN" sz="2400" b="1" dirty="0" smtClean="0">
                <a:latin typeface="Times New Roman" pitchFamily="18" charset="0"/>
                <a:cs typeface="Times New Roman" pitchFamily="18" charset="0"/>
              </a:rPr>
              <a:t>Khí CO2 khuếch tán như thế nào trong hoạt động trao đổi khí ở phổi?</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95749"/>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lnSpc>
                <a:spcPct val="120000"/>
              </a:lnSpc>
              <a:spcBef>
                <a:spcPts val="0"/>
              </a:spcBef>
            </a:pPr>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56"/>
            </a:xfrm>
            <a:prstGeom prst="rect">
              <a:avLst/>
            </a:prstGeom>
            <a:solidFill>
              <a:srgbClr val="000099"/>
            </a:solidFill>
            <a:ln w="9525">
              <a:noFill/>
              <a:miter lim="800000"/>
              <a:headEnd/>
              <a:tailEnd/>
            </a:ln>
            <a:effectLst/>
          </p:spPr>
          <p:txBody>
            <a:bodyPr>
              <a:spAutoFit/>
            </a:bodyPr>
            <a:lstStyle/>
            <a:p>
              <a:pPr eaLnBrk="0" hangingPunct="0">
                <a:lnSpc>
                  <a:spcPct val="120000"/>
                </a:lnSpc>
                <a:spcBef>
                  <a:spcPts val="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09"/>
            <a:ext cx="1371600" cy="1064230"/>
            <a:chOff x="4574" y="3342"/>
            <a:chExt cx="960" cy="999"/>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750"/>
            </a:xfrm>
            <a:prstGeom prst="rect">
              <a:avLst/>
            </a:prstGeom>
            <a:solidFill>
              <a:srgbClr val="000099"/>
            </a:solidFill>
            <a:ln w="9525">
              <a:noFill/>
              <a:miter lim="800000"/>
              <a:headEnd/>
              <a:tailEnd/>
            </a:ln>
            <a:effectLst/>
          </p:spPr>
          <p:txBody>
            <a:bodyPr wrap="square">
              <a:spAutoFit/>
            </a:bodyPr>
            <a:lstStyle/>
            <a:p>
              <a:pPr eaLnBrk="0" hangingPunct="0">
                <a:lnSpc>
                  <a:spcPct val="120000"/>
                </a:lnSpc>
                <a:spcBef>
                  <a:spcPts val="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96867"/>
          </a:xfrm>
          <a:prstGeom prst="rect">
            <a:avLst/>
          </a:prstGeom>
          <a:noFill/>
          <a:ln w="9525">
            <a:noFill/>
            <a:miter lim="800000"/>
            <a:headEnd/>
            <a:tailEnd/>
          </a:ln>
          <a:effectLst/>
        </p:spPr>
        <p:txBody>
          <a:bodyPr>
            <a:spAutoFit/>
          </a:bodyPr>
          <a:lstStyle/>
          <a:p>
            <a:pPr algn="l">
              <a:lnSpc>
                <a:spcPct val="120000"/>
              </a:lnSpc>
              <a:spcBef>
                <a:spcPts val="0"/>
              </a:spcBef>
            </a:pPr>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447800" y="3181350"/>
            <a:ext cx="51054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143000" y="1809750"/>
            <a:ext cx="7543800" cy="2308324"/>
          </a:xfrm>
          <a:prstGeom prst="rect">
            <a:avLst/>
          </a:prstGeom>
          <a:noFill/>
          <a:ln w="9525">
            <a:noFill/>
            <a:miter lim="800000"/>
            <a:headEnd/>
            <a:tailEnd/>
          </a:ln>
          <a:effectLst/>
        </p:spPr>
        <p:txBody>
          <a:bodyPr wrap="square">
            <a:spAutoFit/>
          </a:bodyPr>
          <a:lstStyle/>
          <a:p>
            <a:pPr>
              <a:lnSpc>
                <a:spcPct val="120000"/>
              </a:lnSpc>
              <a:spcBef>
                <a:spcPts val="0"/>
              </a:spcBef>
            </a:pPr>
            <a:r>
              <a:rPr lang="vi-VN" sz="2400" dirty="0" smtClean="0">
                <a:latin typeface="Times New Roman" pitchFamily="18" charset="0"/>
                <a:cs typeface="Times New Roman" pitchFamily="18" charset="0"/>
              </a:rPr>
              <a:t>a. Trao đổi qua lại giữa các đơn vị cấu tạo của phổi</a:t>
            </a:r>
            <a:endParaRPr lang="en-US" sz="2400" dirty="0" smtClean="0">
              <a:latin typeface="Times New Roman" pitchFamily="18" charset="0"/>
              <a:cs typeface="Times New Roman" pitchFamily="18" charset="0"/>
            </a:endParaRPr>
          </a:p>
          <a:p>
            <a:pPr>
              <a:lnSpc>
                <a:spcPct val="120000"/>
              </a:lnSpc>
              <a:spcBef>
                <a:spcPts val="0"/>
              </a:spcBef>
            </a:pPr>
            <a:r>
              <a:rPr lang="vi-VN" sz="2400" dirty="0" smtClean="0">
                <a:latin typeface="Times New Roman" pitchFamily="18" charset="0"/>
                <a:cs typeface="Times New Roman" pitchFamily="18" charset="0"/>
              </a:rPr>
              <a:t>b. Từ máu vào trong không khí phế nang</a:t>
            </a:r>
            <a:endParaRPr lang="en-US" sz="2400" dirty="0" smtClean="0">
              <a:latin typeface="Times New Roman" pitchFamily="18" charset="0"/>
              <a:cs typeface="Times New Roman" pitchFamily="18" charset="0"/>
            </a:endParaRPr>
          </a:p>
          <a:p>
            <a:pPr>
              <a:lnSpc>
                <a:spcPct val="120000"/>
              </a:lnSpc>
              <a:spcBef>
                <a:spcPts val="0"/>
              </a:spcBef>
            </a:pPr>
            <a:r>
              <a:rPr lang="vi-VN" sz="2400" dirty="0" smtClean="0">
                <a:latin typeface="Times New Roman" pitchFamily="18" charset="0"/>
                <a:cs typeface="Times New Roman" pitchFamily="18" charset="0"/>
              </a:rPr>
              <a:t>c. Từ phế nang phổi phải sang phế nang phổi trái</a:t>
            </a:r>
            <a:endParaRPr lang="en-US" sz="2400" dirty="0" smtClean="0">
              <a:latin typeface="Times New Roman" pitchFamily="18" charset="0"/>
              <a:cs typeface="Times New Roman" pitchFamily="18" charset="0"/>
            </a:endParaRPr>
          </a:p>
          <a:p>
            <a:pPr>
              <a:lnSpc>
                <a:spcPct val="120000"/>
              </a:lnSpc>
              <a:spcBef>
                <a:spcPts val="0"/>
              </a:spcBef>
            </a:pPr>
            <a:r>
              <a:rPr lang="vi-VN" sz="2400" dirty="0" smtClean="0">
                <a:latin typeface="Times New Roman" pitchFamily="18" charset="0"/>
                <a:cs typeface="Times New Roman" pitchFamily="18" charset="0"/>
              </a:rPr>
              <a:t>d. Từ máu vào trong không khí ở phế nang</a:t>
            </a:r>
            <a:endParaRPr lang="en-US" sz="2400" dirty="0" smtClean="0">
              <a:latin typeface="Times New Roman" pitchFamily="18" charset="0"/>
              <a:cs typeface="Times New Roman" pitchFamily="18" charset="0"/>
            </a:endParaRPr>
          </a:p>
          <a:p>
            <a:pPr algn="just">
              <a:lnSpc>
                <a:spcPct val="120000"/>
              </a:lnSpc>
              <a:spcBef>
                <a:spcPts val="0"/>
              </a:spcBef>
            </a:pP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895350"/>
          <a:ext cx="8382000" cy="4095752"/>
        </p:xfrm>
        <a:graphic>
          <a:graphicData uri="http://schemas.openxmlformats.org/drawingml/2006/table">
            <a:tbl>
              <a:tblPr/>
              <a:tblGrid>
                <a:gridCol w="1559662">
                  <a:extLst>
                    <a:ext uri="{9D8B030D-6E8A-4147-A177-3AD203B41FA5}">
                      <a16:colId xmlns:a16="http://schemas.microsoft.com/office/drawing/2014/main" val="20000"/>
                    </a:ext>
                  </a:extLst>
                </a:gridCol>
                <a:gridCol w="1559662">
                  <a:extLst>
                    <a:ext uri="{9D8B030D-6E8A-4147-A177-3AD203B41FA5}">
                      <a16:colId xmlns:a16="http://schemas.microsoft.com/office/drawing/2014/main" val="20001"/>
                    </a:ext>
                  </a:extLst>
                </a:gridCol>
                <a:gridCol w="2632567">
                  <a:extLst>
                    <a:ext uri="{9D8B030D-6E8A-4147-A177-3AD203B41FA5}">
                      <a16:colId xmlns:a16="http://schemas.microsoft.com/office/drawing/2014/main" val="20002"/>
                    </a:ext>
                  </a:extLst>
                </a:gridCol>
                <a:gridCol w="126666">
                  <a:extLst>
                    <a:ext uri="{9D8B030D-6E8A-4147-A177-3AD203B41FA5}">
                      <a16:colId xmlns:a16="http://schemas.microsoft.com/office/drawing/2014/main" val="20003"/>
                    </a:ext>
                  </a:extLst>
                </a:gridCol>
                <a:gridCol w="2503443">
                  <a:extLst>
                    <a:ext uri="{9D8B030D-6E8A-4147-A177-3AD203B41FA5}">
                      <a16:colId xmlns:a16="http://schemas.microsoft.com/office/drawing/2014/main" val="20004"/>
                    </a:ext>
                  </a:extLst>
                </a:gridCol>
              </a:tblGrid>
              <a:tr h="511969">
                <a:tc gridSpan="2">
                  <a:txBody>
                    <a:bodyPr/>
                    <a:lstStyle/>
                    <a:p>
                      <a:pPr>
                        <a:lnSpc>
                          <a:spcPct val="120000"/>
                        </a:lnSpc>
                        <a:spcAft>
                          <a:spcPts val="0"/>
                        </a:spcAft>
                      </a:pPr>
                      <a:r>
                        <a:rPr lang="vi-VN" sz="2000" b="1" dirty="0">
                          <a:latin typeface="Times New Roman"/>
                          <a:ea typeface="Times New Roman"/>
                        </a:rPr>
                        <a:t>Các cơ quan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20000"/>
                        </a:lnSpc>
                        <a:spcAft>
                          <a:spcPts val="0"/>
                        </a:spcAft>
                      </a:pPr>
                      <a:r>
                        <a:rPr lang="vi-VN" sz="2000" b="1">
                          <a:latin typeface="Times New Roman"/>
                          <a:ea typeface="Times New Roman"/>
                        </a:rPr>
                        <a:t>Đặc điểm cấu tạo</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b="1">
                          <a:latin typeface="Times New Roman"/>
                          <a:ea typeface="Times New Roman"/>
                        </a:rPr>
                        <a:t>Chức năng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1969">
                <a:tc rowSpan="4">
                  <a:txBody>
                    <a:bodyPr/>
                    <a:lstStyle/>
                    <a:p>
                      <a:pPr>
                        <a:lnSpc>
                          <a:spcPct val="120000"/>
                        </a:lnSpc>
                        <a:spcAft>
                          <a:spcPts val="0"/>
                        </a:spcAft>
                      </a:pPr>
                      <a:r>
                        <a:rPr lang="vi-VN" sz="2000" b="1" dirty="0">
                          <a:latin typeface="Times New Roman"/>
                          <a:ea typeface="Times New Roman"/>
                        </a:rPr>
                        <a:t>Đường 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dirty="0">
                          <a:latin typeface="Times New Roman"/>
                          <a:ea typeface="Times New Roman"/>
                        </a:rPr>
                        <a:t>Mũi</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1969">
                <a:tc vMerge="1">
                  <a:txBody>
                    <a:bodyPr/>
                    <a:lstStyle/>
                    <a:p>
                      <a:endParaRPr lang="en-US"/>
                    </a:p>
                  </a:txBody>
                  <a:tcPr/>
                </a:tc>
                <a:tc>
                  <a:txBody>
                    <a:bodyPr/>
                    <a:lstStyle/>
                    <a:p>
                      <a:pPr>
                        <a:lnSpc>
                          <a:spcPct val="120000"/>
                        </a:lnSpc>
                        <a:spcAft>
                          <a:spcPts val="0"/>
                        </a:spcAft>
                      </a:pPr>
                      <a:r>
                        <a:rPr lang="vi-VN" sz="2000" dirty="0">
                          <a:latin typeface="Times New Roman"/>
                          <a:ea typeface="Times New Roman"/>
                        </a:rPr>
                        <a:t>Thanh quản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1969">
                <a:tc vMerge="1">
                  <a:txBody>
                    <a:bodyPr/>
                    <a:lstStyle/>
                    <a:p>
                      <a:endParaRPr lang="en-US"/>
                    </a:p>
                  </a:txBody>
                  <a:tcPr/>
                </a:tc>
                <a:tc>
                  <a:txBody>
                    <a:bodyPr/>
                    <a:lstStyle/>
                    <a:p>
                      <a:pPr>
                        <a:lnSpc>
                          <a:spcPct val="120000"/>
                        </a:lnSpc>
                        <a:spcAft>
                          <a:spcPts val="0"/>
                        </a:spcAft>
                      </a:pPr>
                      <a:r>
                        <a:rPr lang="vi-VN" sz="2000">
                          <a:latin typeface="Times New Roman"/>
                          <a:ea typeface="Times New Roman"/>
                        </a:rPr>
                        <a:t>Khí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3938">
                <a:tc vMerge="1">
                  <a:txBody>
                    <a:bodyPr/>
                    <a:lstStyle/>
                    <a:p>
                      <a:endParaRPr lang="en-US"/>
                    </a:p>
                  </a:txBody>
                  <a:tcPr/>
                </a:tc>
                <a:tc>
                  <a:txBody>
                    <a:bodyPr/>
                    <a:lstStyle/>
                    <a:p>
                      <a:pPr>
                        <a:lnSpc>
                          <a:spcPct val="120000"/>
                        </a:lnSpc>
                        <a:spcAft>
                          <a:spcPts val="0"/>
                        </a:spcAft>
                      </a:pPr>
                      <a:r>
                        <a:rPr lang="vi-VN" sz="2000">
                          <a:latin typeface="Times New Roman"/>
                          <a:ea typeface="Times New Roman"/>
                        </a:rPr>
                        <a:t>Phế quản và tiểu phế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023938">
                <a:tc>
                  <a:txBody>
                    <a:bodyPr/>
                    <a:lstStyle/>
                    <a:p>
                      <a:pPr>
                        <a:lnSpc>
                          <a:spcPct val="120000"/>
                        </a:lnSpc>
                        <a:spcAft>
                          <a:spcPts val="0"/>
                        </a:spcAft>
                      </a:pPr>
                      <a:r>
                        <a:rPr lang="vi-VN" sz="2000" b="1">
                          <a:latin typeface="Times New Roman"/>
                          <a:ea typeface="Times New Roman"/>
                        </a:rPr>
                        <a:t>Hai lá phổi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a:latin typeface="Times New Roman"/>
                          <a:ea typeface="Times New Roman"/>
                        </a:rPr>
                        <a:t>Phổi trái và phải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3" name="Rectangle 2"/>
          <p:cNvSpPr/>
          <p:nvPr/>
        </p:nvSpPr>
        <p:spPr>
          <a:xfrm>
            <a:off x="685800" y="209550"/>
            <a:ext cx="8305800" cy="430887"/>
          </a:xfrm>
          <a:prstGeom prst="rect">
            <a:avLst/>
          </a:prstGeom>
        </p:spPr>
        <p:txBody>
          <a:bodyPr wrap="square">
            <a:spAutoFit/>
          </a:bodyPr>
          <a:lstStyle/>
          <a:p>
            <a:r>
              <a:rPr lang="en-US" sz="2200" dirty="0" smtClean="0">
                <a:latin typeface="Times New Roman" pitchFamily="18" charset="0"/>
                <a:cs typeface="Times New Roman" pitchFamily="18" charset="0"/>
              </a:rPr>
              <a:t>Đọc thông tin kết hợp quan sát Hình 43.1 hoàn thành phiếu học tập số 2</a:t>
            </a:r>
            <a:endParaRPr lang="en-US" sz="22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7</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830997"/>
          </a:xfrm>
          <a:prstGeom prst="rect">
            <a:avLst/>
          </a:prstGeom>
          <a:noFill/>
          <a:ln w="9525">
            <a:noFill/>
            <a:miter lim="800000"/>
            <a:headEnd/>
            <a:tailEnd/>
          </a:ln>
          <a:effectLst/>
        </p:spPr>
        <p:txBody>
          <a:bodyPr wrap="square">
            <a:spAutoFit/>
          </a:bodyPr>
          <a:lstStyle/>
          <a:p>
            <a:r>
              <a:rPr lang="vi-VN" sz="2400" b="1" dirty="0" smtClean="0">
                <a:latin typeface="Times New Roman" pitchFamily="18" charset="0"/>
                <a:cs typeface="Times New Roman" pitchFamily="18" charset="0"/>
              </a:rPr>
              <a:t>Khí CO2 khuếch tán như thế nào trong hoạt động trao đổi khí ở tế bào?</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524000" y="2266950"/>
            <a:ext cx="2514600" cy="3810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219200" y="2190750"/>
            <a:ext cx="5791200" cy="1569660"/>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Từ tế bào vào máu.</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Từ máu vào tế bào</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Từ không khí ở phế nang vào máu</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8</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350"/>
            <a:ext cx="9144000" cy="830997"/>
          </a:xfrm>
          <a:prstGeom prst="rect">
            <a:avLst/>
          </a:prstGeom>
          <a:noFill/>
          <a:ln w="9525">
            <a:noFill/>
            <a:miter lim="800000"/>
            <a:headEnd/>
            <a:tailEnd/>
          </a:ln>
          <a:effectLst/>
        </p:spPr>
        <p:txBody>
          <a:bodyPr wrap="square">
            <a:spAutoFit/>
          </a:bodyPr>
          <a:lstStyle/>
          <a:p>
            <a:r>
              <a:rPr lang="vi-VN" sz="2400" b="1" dirty="0" smtClean="0">
                <a:latin typeface="Times New Roman" pitchFamily="18" charset="0"/>
                <a:cs typeface="Times New Roman" pitchFamily="18" charset="0"/>
              </a:rPr>
              <a:t> Khí O2 khuếch tán như thế nào trong hoạt động trao đổi khí ở tế bào?</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676400" y="2343150"/>
            <a:ext cx="2971800" cy="3143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447800" y="1885950"/>
            <a:ext cx="6553200" cy="1569660"/>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Từ tế bào vào máu.</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Từ máu vào tế bào</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Từ không khí ở phế nang vào máu</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9</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304800" y="1276350"/>
            <a:ext cx="8610600" cy="461665"/>
          </a:xfrm>
          <a:prstGeom prst="rect">
            <a:avLst/>
          </a:prstGeom>
          <a:noFill/>
          <a:ln w="9525">
            <a:noFill/>
            <a:miter lim="800000"/>
            <a:headEnd/>
            <a:tailEnd/>
          </a:ln>
          <a:effectLst/>
        </p:spPr>
        <p:txBody>
          <a:bodyPr wrap="square">
            <a:spAutoFit/>
          </a:bodyPr>
          <a:lstStyle/>
          <a:p>
            <a:pPr algn="ctr"/>
            <a:r>
              <a:rPr lang="vi-VN" sz="2400" b="1" dirty="0" smtClean="0">
                <a:latin typeface="Times New Roman" pitchFamily="18" charset="0"/>
                <a:cs typeface="Times New Roman" pitchFamily="18" charset="0"/>
              </a:rPr>
              <a:t>Hô hấp là gì?</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533400" y="3105150"/>
            <a:ext cx="8153400" cy="6096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304800" y="1764113"/>
            <a:ext cx="8534400" cy="2558649"/>
          </a:xfrm>
          <a:prstGeom prst="rect">
            <a:avLst/>
          </a:prstGeom>
          <a:noFill/>
          <a:ln w="9525">
            <a:noFill/>
            <a:miter lim="800000"/>
            <a:headEnd/>
            <a:tailEnd/>
          </a:ln>
          <a:effectLst/>
        </p:spPr>
        <p:txBody>
          <a:bodyPr wrap="square">
            <a:spAutoFit/>
          </a:bodyPr>
          <a:lstStyle/>
          <a:p>
            <a:pPr>
              <a:lnSpc>
                <a:spcPct val="120000"/>
              </a:lnSpc>
            </a:pPr>
            <a:r>
              <a:rPr lang="vi-VN" dirty="0" smtClean="0">
                <a:latin typeface="Times New Roman" pitchFamily="18" charset="0"/>
                <a:cs typeface="Times New Roman" pitchFamily="18" charset="0"/>
              </a:rPr>
              <a:t>a. Là quá trình lấy khí O2 từ ngoài môi trường vào trong cơ thể, cung cấp cho các hoạt động sống khác.</a:t>
            </a:r>
            <a:endParaRPr lang="en-US" dirty="0" smtClean="0">
              <a:latin typeface="Times New Roman" pitchFamily="18" charset="0"/>
              <a:cs typeface="Times New Roman" pitchFamily="18" charset="0"/>
            </a:endParaRPr>
          </a:p>
          <a:p>
            <a:pPr>
              <a:lnSpc>
                <a:spcPct val="120000"/>
              </a:lnSpc>
            </a:pPr>
            <a:r>
              <a:rPr lang="vi-VN" dirty="0" smtClean="0">
                <a:latin typeface="Times New Roman" pitchFamily="18" charset="0"/>
                <a:cs typeface="Times New Roman" pitchFamily="18" charset="0"/>
              </a:rPr>
              <a:t>b. Là sự thở, trao đổi khí ở phổi và trao đổi khí ở tế bào.</a:t>
            </a:r>
            <a:endParaRPr lang="en-US" dirty="0" smtClean="0">
              <a:latin typeface="Times New Roman" pitchFamily="18" charset="0"/>
              <a:cs typeface="Times New Roman" pitchFamily="18" charset="0"/>
            </a:endParaRPr>
          </a:p>
          <a:p>
            <a:pPr>
              <a:lnSpc>
                <a:spcPct val="120000"/>
              </a:lnSpc>
            </a:pPr>
            <a:r>
              <a:rPr lang="vi-VN" dirty="0" smtClean="0">
                <a:latin typeface="Times New Roman" pitchFamily="18" charset="0"/>
                <a:cs typeface="Times New Roman" pitchFamily="18" charset="0"/>
              </a:rPr>
              <a:t>c. Là quá trình trao đổi khí giữa cơ thể với môi trường bên ngoài.</a:t>
            </a:r>
            <a:endParaRPr lang="en-US" dirty="0" smtClean="0">
              <a:latin typeface="Times New Roman" pitchFamily="18" charset="0"/>
              <a:cs typeface="Times New Roman" pitchFamily="18" charset="0"/>
            </a:endParaRPr>
          </a:p>
          <a:p>
            <a:pPr>
              <a:lnSpc>
                <a:spcPct val="120000"/>
              </a:lnSpc>
            </a:pPr>
            <a:r>
              <a:rPr lang="vi-VN" dirty="0" smtClean="0">
                <a:latin typeface="Times New Roman" pitchFamily="18" charset="0"/>
                <a:cs typeface="Times New Roman" pitchFamily="18" charset="0"/>
              </a:rPr>
              <a:t>d. Là quá trình không ngừng cung cấp O2 cho các tế bào của cơ thể và loại CO2  do các tế bào thải ra khỏi cơ thể.</a:t>
            </a:r>
            <a:endParaRPr lang="en-US" dirty="0" smtClean="0">
              <a:latin typeface="Times New Roman" pitchFamily="18" charset="0"/>
              <a:cs typeface="Times New Roman" pitchFamily="18" charset="0"/>
            </a:endParaRPr>
          </a:p>
          <a:p>
            <a:pPr>
              <a:lnSpc>
                <a:spcPct val="120000"/>
              </a:lnSpc>
            </a:pP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1"/>
            <a:ext cx="1981200" cy="390525"/>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fromWordArt="1">
            <a:prstTxWarp prst="textPlain">
              <a:avLst>
                <a:gd name="adj" fmla="val 50000"/>
              </a:avLst>
            </a:prstTxWarp>
          </a:bodyPr>
          <a:lstStyle/>
          <a:p>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0"/>
            <a:ext cx="16129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latin typeface="Times New Roman" pitchFamily="18" charset="0"/>
                <a:cs typeface="Times New Roman" pitchFamily="18" charset="0"/>
              </a:rPr>
              <a:t>Câu 10</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7"/>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552"/>
            <a:ext cx="8839200" cy="461665"/>
          </a:xfrm>
          <a:prstGeom prst="rect">
            <a:avLst/>
          </a:prstGeom>
          <a:noFill/>
          <a:ln w="9525">
            <a:noFill/>
            <a:miter lim="800000"/>
            <a:headEnd/>
            <a:tailEnd/>
          </a:ln>
          <a:effectLst/>
        </p:spPr>
        <p:txBody>
          <a:bodyPr wrap="square">
            <a:spAutoFit/>
          </a:bodyPr>
          <a:lstStyle/>
          <a:p>
            <a:pPr algn="ctr"/>
            <a:r>
              <a:rPr lang="vi-VN" sz="2400" b="1" dirty="0" smtClean="0">
                <a:latin typeface="Times New Roman" pitchFamily="18" charset="0"/>
                <a:cs typeface="Times New Roman" pitchFamily="18" charset="0"/>
              </a:rPr>
              <a:t>Hô hấp có vai trò gì đối với cơ thể?</a:t>
            </a:r>
            <a:endParaRPr lang="en-US" sz="2400" b="1" dirty="0" smtClean="0">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2"/>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0"/>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smtClean="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461665"/>
          </a:xfrm>
          <a:prstGeom prst="rect">
            <a:avLst/>
          </a:prstGeom>
          <a:noFill/>
          <a:ln w="9525">
            <a:noFill/>
            <a:miter lim="800000"/>
            <a:headEnd/>
            <a:tailEnd/>
          </a:ln>
          <a:effectLst/>
        </p:spPr>
        <p:txBody>
          <a:bodyPr>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304800" y="1809750"/>
            <a:ext cx="8229600" cy="457200"/>
          </a:xfrm>
          <a:prstGeom prst="roundRect">
            <a:avLst>
              <a:gd name="adj" fmla="val 16667"/>
            </a:avLst>
          </a:prstGeom>
          <a:solidFill>
            <a:srgbClr val="FFCC00"/>
          </a:solidFill>
          <a:ln w="9525" algn="ctr">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0" y="1809750"/>
            <a:ext cx="9144000" cy="1938992"/>
          </a:xfrm>
          <a:prstGeom prst="rect">
            <a:avLst/>
          </a:prstGeom>
          <a:noFill/>
          <a:ln w="9525">
            <a:noFill/>
            <a:miter lim="800000"/>
            <a:headEnd/>
            <a:tailEnd/>
          </a:ln>
          <a:effectLst/>
        </p:spPr>
        <p:txBody>
          <a:bodyPr wrap="square">
            <a:spAutoFit/>
          </a:bodyPr>
          <a:lstStyle/>
          <a:p>
            <a:r>
              <a:rPr lang="vi-VN" sz="2400" dirty="0" smtClean="0">
                <a:latin typeface="Times New Roman" pitchFamily="18" charset="0"/>
                <a:cs typeface="Times New Roman" pitchFamily="18" charset="0"/>
              </a:rPr>
              <a:t>a. Cung cấp O2 cho các tế bào của cơ thể và thải CO2 ra khỏi cơ thể</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b. Trao đổi khí giữa cơ thể với môi trường bên ngoài.</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c. Lấy khí O2 từ ngoài môi trường vào trong cơ thể, cung cấp cho các hoạt động sống khác</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d. Trao đổi khí ở phổi.</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828800" y="285750"/>
            <a:ext cx="6019800" cy="4857750"/>
          </a:xfrm>
          <a:prstGeom prst="rect">
            <a:avLst/>
          </a:prstGeom>
          <a:noFill/>
          <a:ln w="9525">
            <a:noFill/>
            <a:miter lim="800000"/>
            <a:headEnd/>
            <a:tailEnd/>
          </a:ln>
        </p:spPr>
      </p:pic>
      <p:sp>
        <p:nvSpPr>
          <p:cNvPr id="3" name="Rectangle: Rounded Corners 29">
            <a:extLst>
              <a:ext uri="{FF2B5EF4-FFF2-40B4-BE49-F238E27FC236}">
                <a16:creationId xmlns:a16="http://schemas.microsoft.com/office/drawing/2014/main" id="{5B042C11-5318-6C66-81F9-D96ABB1CDFF0}"/>
              </a:ext>
            </a:extLst>
          </p:cNvPr>
          <p:cNvSpPr/>
          <p:nvPr/>
        </p:nvSpPr>
        <p:spPr>
          <a:xfrm>
            <a:off x="1752600" y="0"/>
            <a:ext cx="5105400" cy="30480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I. Cấu tạo và chức năng hô hấp</a:t>
            </a:r>
            <a:endParaRPr lang="vi-VN" sz="2000" b="1" dirty="0">
              <a:latin typeface="Times New Roman" pitchFamily="18" charset="0"/>
              <a:cs typeface="Times New Roman" pitchFamily="18" charset="0"/>
            </a:endParaRP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3999" cy="5010150"/>
        </p:xfrm>
        <a:graphic>
          <a:graphicData uri="http://schemas.openxmlformats.org/drawingml/2006/table">
            <a:tbl>
              <a:tblPr/>
              <a:tblGrid>
                <a:gridCol w="1295400">
                  <a:extLst>
                    <a:ext uri="{9D8B030D-6E8A-4147-A177-3AD203B41FA5}">
                      <a16:colId xmlns:a16="http://schemas.microsoft.com/office/drawing/2014/main" val="20000"/>
                    </a:ext>
                  </a:extLst>
                </a:gridCol>
                <a:gridCol w="2107498">
                  <a:extLst>
                    <a:ext uri="{9D8B030D-6E8A-4147-A177-3AD203B41FA5}">
                      <a16:colId xmlns:a16="http://schemas.microsoft.com/office/drawing/2014/main" val="20001"/>
                    </a:ext>
                  </a:extLst>
                </a:gridCol>
                <a:gridCol w="2871891">
                  <a:extLst>
                    <a:ext uri="{9D8B030D-6E8A-4147-A177-3AD203B41FA5}">
                      <a16:colId xmlns:a16="http://schemas.microsoft.com/office/drawing/2014/main" val="20002"/>
                    </a:ext>
                  </a:extLst>
                </a:gridCol>
                <a:gridCol w="138181">
                  <a:extLst>
                    <a:ext uri="{9D8B030D-6E8A-4147-A177-3AD203B41FA5}">
                      <a16:colId xmlns:a16="http://schemas.microsoft.com/office/drawing/2014/main" val="20003"/>
                    </a:ext>
                  </a:extLst>
                </a:gridCol>
                <a:gridCol w="2731029">
                  <a:extLst>
                    <a:ext uri="{9D8B030D-6E8A-4147-A177-3AD203B41FA5}">
                      <a16:colId xmlns:a16="http://schemas.microsoft.com/office/drawing/2014/main" val="20004"/>
                    </a:ext>
                  </a:extLst>
                </a:gridCol>
              </a:tblGrid>
              <a:tr h="385396">
                <a:tc gridSpan="2">
                  <a:txBody>
                    <a:bodyPr/>
                    <a:lstStyle/>
                    <a:p>
                      <a:pPr>
                        <a:lnSpc>
                          <a:spcPct val="120000"/>
                        </a:lnSpc>
                        <a:spcAft>
                          <a:spcPts val="0"/>
                        </a:spcAft>
                      </a:pPr>
                      <a:r>
                        <a:rPr lang="vi-VN" sz="2000" b="1" dirty="0">
                          <a:latin typeface="Times New Roman"/>
                          <a:ea typeface="Times New Roman"/>
                        </a:rPr>
                        <a:t>Các cơ quan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20000"/>
                        </a:lnSpc>
                        <a:spcAft>
                          <a:spcPts val="0"/>
                        </a:spcAft>
                      </a:pPr>
                      <a:r>
                        <a:rPr lang="vi-VN" sz="2000" b="1">
                          <a:latin typeface="Times New Roman"/>
                          <a:ea typeface="Times New Roman"/>
                        </a:rPr>
                        <a:t>Đặc điểm cấu tạo</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b="1">
                          <a:latin typeface="Times New Roman"/>
                          <a:ea typeface="Times New Roman"/>
                        </a:rPr>
                        <a:t>Chức năng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6189">
                <a:tc rowSpan="4">
                  <a:txBody>
                    <a:bodyPr/>
                    <a:lstStyle/>
                    <a:p>
                      <a:pPr>
                        <a:lnSpc>
                          <a:spcPct val="120000"/>
                        </a:lnSpc>
                        <a:spcAft>
                          <a:spcPts val="0"/>
                        </a:spcAft>
                      </a:pPr>
                      <a:r>
                        <a:rPr lang="vi-VN" sz="2000" b="1" dirty="0">
                          <a:latin typeface="Times New Roman"/>
                          <a:ea typeface="Times New Roman"/>
                        </a:rPr>
                        <a:t>Đường 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dirty="0">
                          <a:latin typeface="Times New Roman"/>
                          <a:ea typeface="Times New Roman"/>
                        </a:rPr>
                        <a:t>Mũi</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dirty="0">
                          <a:latin typeface="Times New Roman"/>
                          <a:ea typeface="Times New Roman"/>
                        </a:rPr>
                        <a:t>Có nhiều lông mũi, có lớp niêm mạc tiết chất nhầy, mao mạch dày đặc.</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Ngăn bụi, làm ấm, làm ẩm không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0792">
                <a:tc vMerge="1">
                  <a:txBody>
                    <a:bodyPr/>
                    <a:lstStyle/>
                    <a:p>
                      <a:endParaRPr lang="en-US"/>
                    </a:p>
                  </a:txBody>
                  <a:tcPr/>
                </a:tc>
                <a:tc>
                  <a:txBody>
                    <a:bodyPr/>
                    <a:lstStyle/>
                    <a:p>
                      <a:pPr>
                        <a:lnSpc>
                          <a:spcPct val="120000"/>
                        </a:lnSpc>
                        <a:spcAft>
                          <a:spcPts val="0"/>
                        </a:spcAft>
                      </a:pPr>
                      <a:r>
                        <a:rPr lang="vi-VN" sz="2000">
                          <a:latin typeface="Times New Roman"/>
                          <a:ea typeface="Times New Roman"/>
                        </a:rPr>
                        <a:t>Thanh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a:latin typeface="Times New Roman"/>
                          <a:ea typeface="Times New Roman"/>
                        </a:rPr>
                        <a:t>Có nắp thanh quản có thể cử động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Đậy kín đường hô hấp khi nuốt thức ăn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56189">
                <a:tc vMerge="1">
                  <a:txBody>
                    <a:bodyPr/>
                    <a:lstStyle/>
                    <a:p>
                      <a:endParaRPr lang="en-US"/>
                    </a:p>
                  </a:txBody>
                  <a:tcPr/>
                </a:tc>
                <a:tc>
                  <a:txBody>
                    <a:bodyPr/>
                    <a:lstStyle/>
                    <a:p>
                      <a:pPr>
                        <a:lnSpc>
                          <a:spcPct val="120000"/>
                        </a:lnSpc>
                        <a:spcAft>
                          <a:spcPts val="0"/>
                        </a:spcAft>
                      </a:pPr>
                      <a:r>
                        <a:rPr lang="vi-VN" sz="2000">
                          <a:latin typeface="Times New Roman"/>
                          <a:ea typeface="Times New Roman"/>
                        </a:rPr>
                        <a:t>Khí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a:latin typeface="Times New Roman"/>
                          <a:ea typeface="Times New Roman"/>
                        </a:rPr>
                        <a:t>Có lớp niêm mạc tiết chất nhầy với nhiều lông rung chuyển động liên tục</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0792">
                <a:tc vMerge="1">
                  <a:txBody>
                    <a:bodyPr/>
                    <a:lstStyle/>
                    <a:p>
                      <a:endParaRPr lang="en-US"/>
                    </a:p>
                  </a:txBody>
                  <a:tcPr/>
                </a:tc>
                <a:tc>
                  <a:txBody>
                    <a:bodyPr/>
                    <a:lstStyle/>
                    <a:p>
                      <a:pPr>
                        <a:lnSpc>
                          <a:spcPct val="120000"/>
                        </a:lnSpc>
                        <a:spcAft>
                          <a:spcPts val="0"/>
                        </a:spcAft>
                      </a:pPr>
                      <a:r>
                        <a:rPr lang="vi-VN" sz="2000">
                          <a:latin typeface="Times New Roman"/>
                          <a:ea typeface="Times New Roman"/>
                        </a:rPr>
                        <a:t>Phế quản và tiểu phế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pPr>
                      <a:r>
                        <a:rPr lang="vi-VN" sz="2000" i="1" dirty="0">
                          <a:latin typeface="Times New Roman"/>
                          <a:ea typeface="Times New Roman"/>
                        </a:rPr>
                        <a:t>Dẫn khí vào phổi rồi đến các phế nang</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70792">
                <a:tc>
                  <a:txBody>
                    <a:bodyPr/>
                    <a:lstStyle/>
                    <a:p>
                      <a:pPr>
                        <a:lnSpc>
                          <a:spcPct val="120000"/>
                        </a:lnSpc>
                        <a:spcAft>
                          <a:spcPts val="0"/>
                        </a:spcAft>
                      </a:pPr>
                      <a:r>
                        <a:rPr lang="vi-VN" sz="2000" b="1">
                          <a:latin typeface="Times New Roman"/>
                          <a:ea typeface="Times New Roman"/>
                        </a:rPr>
                        <a:t>Hai lá phổi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a:latin typeface="Times New Roman"/>
                          <a:ea typeface="Times New Roman"/>
                        </a:rPr>
                        <a:t>Phổi trái và phải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i="1">
                          <a:latin typeface="Times New Roman"/>
                          <a:ea typeface="Times New Roman"/>
                        </a:rPr>
                        <a:t>Gồm nhiều phế nang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dirty="0">
                          <a:latin typeface="Times New Roman"/>
                          <a:ea typeface="Times New Roman"/>
                        </a:rPr>
                        <a:t>Là nơi diễn ra trao đổi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7718108" cy="1352550"/>
            <a:chOff x="304800" y="0"/>
            <a:chExt cx="10290810" cy="1803399"/>
          </a:xfrm>
        </p:grpSpPr>
        <p:sp>
          <p:nvSpPr>
            <p:cNvPr id="17" name="Rectangle: Rounded Corners 16"/>
            <p:cNvSpPr/>
            <p:nvPr/>
          </p:nvSpPr>
          <p:spPr>
            <a:xfrm>
              <a:off x="862635" y="279400"/>
              <a:ext cx="9732975" cy="11340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FFFFFF"/>
                  </a:solidFill>
                  <a:latin typeface="Arial" panose="020B0604020202020204" pitchFamily="34" charset="0"/>
                  <a:ea typeface="#9Slide03 Roboto Slab Bold" pitchFamily="2" charset="0"/>
                  <a:cs typeface="Arial" panose="020B0604020202020204" pitchFamily="34" charset="0"/>
                </a:rPr>
                <a:t>        </a:t>
              </a:r>
              <a:r>
                <a:rPr lang="vi-VN" sz="2400" b="1" dirty="0" smtClean="0">
                  <a:latin typeface="+mj-lt"/>
                </a:rPr>
                <a:t>I. </a:t>
              </a:r>
              <a:r>
                <a:rPr lang="en-US" sz="2400" b="1" dirty="0" smtClean="0">
                  <a:latin typeface="+mj-lt"/>
                </a:rPr>
                <a:t>Cấu tạo và chức năng hô hấp</a:t>
              </a:r>
              <a:endParaRPr lang="en-US" sz="2400" b="1" i="1" dirty="0" smtClean="0">
                <a:latin typeface="+mj-lt"/>
              </a:endParaRPr>
            </a:p>
            <a:p>
              <a:pPr algn="ctr"/>
              <a:r>
                <a:rPr lang="en-US" sz="2400" b="1" i="1" dirty="0" smtClean="0">
                  <a:latin typeface="+mj-lt"/>
                </a:rPr>
                <a:t>1. Cấu tạo hệ hô hấp:</a:t>
              </a:r>
              <a:endParaRPr lang="en-US" sz="2400" dirty="0" smtClean="0">
                <a:latin typeface="+mj-lt"/>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1371600" y="1422056"/>
            <a:ext cx="6934200" cy="2936974"/>
          </a:xfrm>
          <a:prstGeom prst="roundRect">
            <a:avLst/>
          </a:prstGeom>
          <a:noFill/>
          <a:ln w="28575">
            <a:solidFill>
              <a:srgbClr val="C00000"/>
            </a:solidFill>
            <a:prstDash val="sysDash"/>
          </a:ln>
        </p:spPr>
        <p:txBody>
          <a:bodyPr wrap="square" lIns="68580" tIns="34290" rIns="68580" bIns="34290" rtlCol="0">
            <a:spAutoFit/>
          </a:bodyPr>
          <a:lstStyle/>
          <a:p>
            <a:r>
              <a:rPr lang="fr-FR" sz="2400" dirty="0" smtClean="0"/>
              <a:t>Hệ hô hấp gồm 2 bộ phận: đường dẫn khí: (mũi, thanh quản, khí quản, phế quản) và 2 lá phổi.</a:t>
            </a:r>
            <a:endParaRPr lang="en-US" sz="2400" dirty="0" smtClean="0"/>
          </a:p>
          <a:p>
            <a:r>
              <a:rPr lang="fr-FR" sz="2400" dirty="0" smtClean="0"/>
              <a:t>- Đường dẫn khí có chức năng dẫn khí ra vào phổi, ngăn bụi, làm ấm và làm ẩm không khí vào phổi và bảo vệ phổi khỏi tác nhân có hại.</a:t>
            </a:r>
            <a:endParaRPr lang="en-US" sz="2400" dirty="0" smtClean="0"/>
          </a:p>
          <a:p>
            <a:r>
              <a:rPr lang="fr-FR" sz="2400" dirty="0" smtClean="0"/>
              <a:t>- Phổi: thực hiện chức năng trao đổi khí giữa môi trường ngoài và máu trong mao mạch phổi.</a:t>
            </a:r>
            <a:endParaRPr lang="en-US" sz="2400" dirty="0"/>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1150"/>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0" y="0"/>
            <a:ext cx="4648200" cy="5143500"/>
          </a:xfrm>
          <a:prstGeom prst="rect">
            <a:avLst/>
          </a:prstGeom>
          <a:noFill/>
          <a:ln w="9525">
            <a:noFill/>
            <a:miter lim="800000"/>
            <a:headEnd/>
            <a:tailEnd/>
          </a:ln>
        </p:spPr>
      </p:pic>
      <p:sp>
        <p:nvSpPr>
          <p:cNvPr id="4" name="Rectangle 3"/>
          <p:cNvSpPr/>
          <p:nvPr/>
        </p:nvSpPr>
        <p:spPr>
          <a:xfrm>
            <a:off x="4953000" y="1885950"/>
            <a:ext cx="3657600" cy="1569660"/>
          </a:xfrm>
          <a:prstGeom prst="rect">
            <a:avLst/>
          </a:prstGeom>
        </p:spPr>
        <p:txBody>
          <a:bodyPr wrap="square">
            <a:spAutoFit/>
          </a:bodyPr>
          <a:lstStyle/>
          <a:p>
            <a:pPr lvl="0" eaLnBrk="1" hangingPunct="1"/>
            <a:r>
              <a:rPr lang="en-US" sz="2400" dirty="0" smtClean="0">
                <a:latin typeface="Times New Roman" pitchFamily="18" charset="0"/>
                <a:ea typeface="Times New Roman" pitchFamily="18" charset="0"/>
                <a:cs typeface="Times New Roman" pitchFamily="18" charset="0"/>
              </a:rPr>
              <a:t>1.Quan sát Hình 34.2, mô tả hoạt động của cơ, xương và sự thay đổi thể tích lồng ngực khi cử động hô hấp?</a:t>
            </a:r>
            <a:endParaRPr lang="en-US" sz="2400" dirty="0" smtClean="0">
              <a:latin typeface="Times New Roman" pitchFamily="18" charset="0"/>
              <a:cs typeface="Times New Roman" pitchFamily="18" charset="0"/>
            </a:endParaRPr>
          </a:p>
        </p:txBody>
      </p:sp>
      <p:sp>
        <p:nvSpPr>
          <p:cNvPr id="5" name="Rectangle 1"/>
          <p:cNvSpPr>
            <a:spLocks noChangeArrowheads="1"/>
          </p:cNvSpPr>
          <p:nvPr/>
        </p:nvSpPr>
        <p:spPr bwMode="auto">
          <a:xfrm>
            <a:off x="0" y="0"/>
            <a:ext cx="8991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Calibri" pitchFamily="34" charset="0"/>
                <a:cs typeface="Arial" pitchFamily="34" charset="0"/>
              </a:rPr>
              <a:t>-HS hoạt động nhóm đôi và xung phong trả lời qua trò chơi</a:t>
            </a:r>
            <a:endParaRPr kumimoji="0" lang="en-US" sz="24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mj-lt"/>
                <a:ea typeface="Calibri" pitchFamily="34" charset="0"/>
                <a:cs typeface="Arial" pitchFamily="34" charset="0"/>
              </a:rPr>
              <a:t> “Cặp đôi hoàn hảo nhất”</a:t>
            </a:r>
            <a:endParaRPr kumimoji="0" lang="vi-VN"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05400" y="514350"/>
            <a:ext cx="3886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Quan sát Hình 34.3, mô tả sự trao đổi khí ở phổi và tế bào?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Trình bày sự phối hợp chức năng của mỗi cơ quan thể hiện chức năng của cả hệ hô hấp?</a:t>
            </a:r>
            <a:r>
              <a:rPr kumimoji="0" lang="vi-VN"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0" y="0"/>
            <a:ext cx="4800600" cy="5010150"/>
          </a:xfrm>
          <a:prstGeom prst="rect">
            <a:avLst/>
          </a:prstGeom>
          <a:noFill/>
          <a:ln w="9525">
            <a:noFill/>
            <a:miter lim="800000"/>
            <a:headEnd/>
            <a:tailEnd/>
          </a:ln>
        </p:spPr>
      </p:pic>
    </p:spTree>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16403</TotalTime>
  <Words>2340</Words>
  <Application>Microsoft Office PowerPoint</Application>
  <PresentationFormat>On-screen Show (16:9)</PresentationFormat>
  <Paragraphs>371</Paragraphs>
  <Slides>43</Slides>
  <Notes>1</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#9Slide03 Roboto Slab Bold</vt:lpstr>
      <vt:lpstr>Arial</vt:lpstr>
      <vt:lpstr>Calibri</vt:lpstr>
      <vt:lpstr>Calibri Light</vt:lpstr>
      <vt:lpstr>Times New Roman</vt:lpstr>
      <vt:lpstr>VNI-Palatin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Khi nào thì dừng hô hấp nhân tạo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OSC</cp:lastModifiedBy>
  <cp:revision>2</cp:revision>
  <dcterms:created xsi:type="dcterms:W3CDTF">2008-06-14T05:09:21Z</dcterms:created>
  <dcterms:modified xsi:type="dcterms:W3CDTF">2024-11-27T06:17:54Z</dcterms:modified>
  <cp:version>n</cp:version>
</cp:coreProperties>
</file>