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7" r:id="rId1"/>
    <p:sldMasterId id="2147483721" r:id="rId2"/>
    <p:sldMasterId id="2147483788" r:id="rId3"/>
  </p:sldMasterIdLst>
  <p:notesMasterIdLst>
    <p:notesMasterId r:id="rId47"/>
  </p:notesMasterIdLst>
  <p:sldIdLst>
    <p:sldId id="256" r:id="rId4"/>
    <p:sldId id="1369" r:id="rId5"/>
    <p:sldId id="1375" r:id="rId6"/>
    <p:sldId id="379" r:id="rId7"/>
    <p:sldId id="296" r:id="rId8"/>
    <p:sldId id="1371" r:id="rId9"/>
    <p:sldId id="306" r:id="rId10"/>
    <p:sldId id="374" r:id="rId11"/>
    <p:sldId id="1372" r:id="rId12"/>
    <p:sldId id="376" r:id="rId13"/>
    <p:sldId id="378" r:id="rId14"/>
    <p:sldId id="380" r:id="rId15"/>
    <p:sldId id="304" r:id="rId16"/>
    <p:sldId id="313" r:id="rId17"/>
    <p:sldId id="381" r:id="rId18"/>
    <p:sldId id="297" r:id="rId19"/>
    <p:sldId id="382" r:id="rId20"/>
    <p:sldId id="383" r:id="rId21"/>
    <p:sldId id="1376" r:id="rId22"/>
    <p:sldId id="384" r:id="rId23"/>
    <p:sldId id="385" r:id="rId24"/>
    <p:sldId id="1378" r:id="rId25"/>
    <p:sldId id="389" r:id="rId26"/>
    <p:sldId id="390" r:id="rId27"/>
    <p:sldId id="391" r:id="rId28"/>
    <p:sldId id="392" r:id="rId29"/>
    <p:sldId id="368" r:id="rId30"/>
    <p:sldId id="366" r:id="rId31"/>
    <p:sldId id="342" r:id="rId32"/>
    <p:sldId id="393" r:id="rId33"/>
    <p:sldId id="396" r:id="rId34"/>
    <p:sldId id="394" r:id="rId35"/>
    <p:sldId id="346" r:id="rId36"/>
    <p:sldId id="347" r:id="rId37"/>
    <p:sldId id="348" r:id="rId38"/>
    <p:sldId id="349" r:id="rId39"/>
    <p:sldId id="350" r:id="rId40"/>
    <p:sldId id="351" r:id="rId41"/>
    <p:sldId id="352" r:id="rId42"/>
    <p:sldId id="353" r:id="rId43"/>
    <p:sldId id="354" r:id="rId44"/>
    <p:sldId id="355" r:id="rId45"/>
    <p:sldId id="1368" r:id="rId46"/>
  </p:sldIdLst>
  <p:sldSz cx="18288000" cy="10287000"/>
  <p:notesSz cx="6858000" cy="9144000"/>
  <p:embeddedFontLst>
    <p:embeddedFont>
      <p:font typeface="Garamond" panose="02020404030301010803" pitchFamily="18" charset="0"/>
      <p:regular r:id="rId48"/>
      <p:bold r:id="rId49"/>
      <p:italic r:id="rId50"/>
    </p:embeddedFont>
    <p:embeddedFont>
      <p:font typeface="Calibri Light" panose="020F0302020204030204" pitchFamily="34" charset="0"/>
      <p:regular r:id="rId51"/>
      <p:italic r:id="rId52"/>
    </p:embeddedFont>
    <p:embeddedFont>
      <p:font typeface="Calibri" panose="020F0502020204030204" pitchFamily="34" charset="0"/>
      <p:regular r:id="rId53"/>
      <p:bold r:id="rId54"/>
      <p:italic r:id="rId55"/>
      <p:boldItalic r:id="rId56"/>
    </p:embeddedFont>
    <p:embeddedFont>
      <p:font typeface=".VnTime" panose="020B7200000000000000"/>
      <p:regular r:id="rId57"/>
      <p:bold r:id="rId58"/>
      <p:italic r:id="rId59"/>
      <p:boldItalic r:id="rId60"/>
    </p:embeddedFont>
    <p:embeddedFont>
      <p:font typeface="微软雅黑" panose="020B0503020204020204" pitchFamily="34" charset="-122"/>
      <p:regular r:id="rId61"/>
      <p:bold r:id="rId62"/>
    </p:embeddedFont>
    <p:embeddedFont>
      <p:font typeface="Tahoma" panose="020B0604030504040204" pitchFamily="34" charset="0"/>
      <p:regular r:id="rId63"/>
      <p:bold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4.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8" Type="http://schemas.openxmlformats.org/officeDocument/2006/relationships/slide" Target="slides/slide5.xml"/><Relationship Id="rId51" Type="http://schemas.openxmlformats.org/officeDocument/2006/relationships/font" Target="fonts/font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7.fntdata"/><Relationship Id="rId62"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748755-7830-432D-8682-D0720E71BBE8}"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96460F-8687-4348-A61C-D091499FC1E0}" type="slidenum">
              <a:rPr lang="en-US" smtClean="0"/>
              <a:t>‹#›</a:t>
            </a:fld>
            <a:endParaRPr lang="en-US"/>
          </a:p>
        </p:txBody>
      </p:sp>
    </p:spTree>
    <p:extLst>
      <p:ext uri="{BB962C8B-B14F-4D97-AF65-F5344CB8AC3E}">
        <p14:creationId xmlns:p14="http://schemas.microsoft.com/office/powerpoint/2010/main" val="16251425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a:t>
            </a:fld>
            <a:endParaRPr lang="en-US"/>
          </a:p>
        </p:txBody>
      </p:sp>
    </p:spTree>
    <p:extLst>
      <p:ext uri="{BB962C8B-B14F-4D97-AF65-F5344CB8AC3E}">
        <p14:creationId xmlns:p14="http://schemas.microsoft.com/office/powerpoint/2010/main" val="3423938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12</a:t>
            </a:fld>
            <a:endParaRPr lang="en-US"/>
          </a:p>
        </p:txBody>
      </p:sp>
    </p:spTree>
    <p:extLst>
      <p:ext uri="{BB962C8B-B14F-4D97-AF65-F5344CB8AC3E}">
        <p14:creationId xmlns:p14="http://schemas.microsoft.com/office/powerpoint/2010/main" val="3268904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13</a:t>
            </a:fld>
            <a:endParaRPr lang="en-US"/>
          </a:p>
        </p:txBody>
      </p:sp>
    </p:spTree>
    <p:extLst>
      <p:ext uri="{BB962C8B-B14F-4D97-AF65-F5344CB8AC3E}">
        <p14:creationId xmlns:p14="http://schemas.microsoft.com/office/powerpoint/2010/main" val="3497515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14</a:t>
            </a:fld>
            <a:endParaRPr lang="en-US"/>
          </a:p>
        </p:txBody>
      </p:sp>
    </p:spTree>
    <p:extLst>
      <p:ext uri="{BB962C8B-B14F-4D97-AF65-F5344CB8AC3E}">
        <p14:creationId xmlns:p14="http://schemas.microsoft.com/office/powerpoint/2010/main" val="2762681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15</a:t>
            </a:fld>
            <a:endParaRPr lang="en-US"/>
          </a:p>
        </p:txBody>
      </p:sp>
    </p:spTree>
    <p:extLst>
      <p:ext uri="{BB962C8B-B14F-4D97-AF65-F5344CB8AC3E}">
        <p14:creationId xmlns:p14="http://schemas.microsoft.com/office/powerpoint/2010/main" val="2746399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16</a:t>
            </a:fld>
            <a:endParaRPr lang="en-US"/>
          </a:p>
        </p:txBody>
      </p:sp>
    </p:spTree>
    <p:extLst>
      <p:ext uri="{BB962C8B-B14F-4D97-AF65-F5344CB8AC3E}">
        <p14:creationId xmlns:p14="http://schemas.microsoft.com/office/powerpoint/2010/main" val="217978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17</a:t>
            </a:fld>
            <a:endParaRPr lang="en-US"/>
          </a:p>
        </p:txBody>
      </p:sp>
    </p:spTree>
    <p:extLst>
      <p:ext uri="{BB962C8B-B14F-4D97-AF65-F5344CB8AC3E}">
        <p14:creationId xmlns:p14="http://schemas.microsoft.com/office/powerpoint/2010/main" val="2157198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18</a:t>
            </a:fld>
            <a:endParaRPr lang="en-US"/>
          </a:p>
        </p:txBody>
      </p:sp>
    </p:spTree>
    <p:extLst>
      <p:ext uri="{BB962C8B-B14F-4D97-AF65-F5344CB8AC3E}">
        <p14:creationId xmlns:p14="http://schemas.microsoft.com/office/powerpoint/2010/main" val="26349520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19</a:t>
            </a:fld>
            <a:endParaRPr lang="en-US"/>
          </a:p>
        </p:txBody>
      </p:sp>
    </p:spTree>
    <p:extLst>
      <p:ext uri="{BB962C8B-B14F-4D97-AF65-F5344CB8AC3E}">
        <p14:creationId xmlns:p14="http://schemas.microsoft.com/office/powerpoint/2010/main" val="1404075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20</a:t>
            </a:fld>
            <a:endParaRPr lang="en-US"/>
          </a:p>
        </p:txBody>
      </p:sp>
    </p:spTree>
    <p:extLst>
      <p:ext uri="{BB962C8B-B14F-4D97-AF65-F5344CB8AC3E}">
        <p14:creationId xmlns:p14="http://schemas.microsoft.com/office/powerpoint/2010/main" val="750435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21</a:t>
            </a:fld>
            <a:endParaRPr lang="en-US"/>
          </a:p>
        </p:txBody>
      </p:sp>
    </p:spTree>
    <p:extLst>
      <p:ext uri="{BB962C8B-B14F-4D97-AF65-F5344CB8AC3E}">
        <p14:creationId xmlns:p14="http://schemas.microsoft.com/office/powerpoint/2010/main" val="124748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a:t>
            </a:fld>
            <a:endParaRPr lang="en-US"/>
          </a:p>
        </p:txBody>
      </p:sp>
    </p:spTree>
    <p:extLst>
      <p:ext uri="{BB962C8B-B14F-4D97-AF65-F5344CB8AC3E}">
        <p14:creationId xmlns:p14="http://schemas.microsoft.com/office/powerpoint/2010/main" val="234727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22</a:t>
            </a:fld>
            <a:endParaRPr lang="en-US"/>
          </a:p>
        </p:txBody>
      </p:sp>
    </p:spTree>
    <p:extLst>
      <p:ext uri="{BB962C8B-B14F-4D97-AF65-F5344CB8AC3E}">
        <p14:creationId xmlns:p14="http://schemas.microsoft.com/office/powerpoint/2010/main" val="384105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23</a:t>
            </a:fld>
            <a:endParaRPr lang="en-US"/>
          </a:p>
        </p:txBody>
      </p:sp>
    </p:spTree>
    <p:extLst>
      <p:ext uri="{BB962C8B-B14F-4D97-AF65-F5344CB8AC3E}">
        <p14:creationId xmlns:p14="http://schemas.microsoft.com/office/powerpoint/2010/main" val="4030944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24</a:t>
            </a:fld>
            <a:endParaRPr lang="en-US"/>
          </a:p>
        </p:txBody>
      </p:sp>
    </p:spTree>
    <p:extLst>
      <p:ext uri="{BB962C8B-B14F-4D97-AF65-F5344CB8AC3E}">
        <p14:creationId xmlns:p14="http://schemas.microsoft.com/office/powerpoint/2010/main" val="21780144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25</a:t>
            </a:fld>
            <a:endParaRPr lang="en-US"/>
          </a:p>
        </p:txBody>
      </p:sp>
    </p:spTree>
    <p:extLst>
      <p:ext uri="{BB962C8B-B14F-4D97-AF65-F5344CB8AC3E}">
        <p14:creationId xmlns:p14="http://schemas.microsoft.com/office/powerpoint/2010/main" val="2129697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26</a:t>
            </a:fld>
            <a:endParaRPr lang="en-US"/>
          </a:p>
        </p:txBody>
      </p:sp>
    </p:spTree>
    <p:extLst>
      <p:ext uri="{BB962C8B-B14F-4D97-AF65-F5344CB8AC3E}">
        <p14:creationId xmlns:p14="http://schemas.microsoft.com/office/powerpoint/2010/main" val="3088596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27</a:t>
            </a:fld>
            <a:endParaRPr lang="en-US"/>
          </a:p>
        </p:txBody>
      </p:sp>
    </p:spTree>
    <p:extLst>
      <p:ext uri="{BB962C8B-B14F-4D97-AF65-F5344CB8AC3E}">
        <p14:creationId xmlns:p14="http://schemas.microsoft.com/office/powerpoint/2010/main" val="3469554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28</a:t>
            </a:fld>
            <a:endParaRPr lang="en-US"/>
          </a:p>
        </p:txBody>
      </p:sp>
    </p:spTree>
    <p:extLst>
      <p:ext uri="{BB962C8B-B14F-4D97-AF65-F5344CB8AC3E}">
        <p14:creationId xmlns:p14="http://schemas.microsoft.com/office/powerpoint/2010/main" val="513594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29</a:t>
            </a:fld>
            <a:endParaRPr lang="en-US"/>
          </a:p>
        </p:txBody>
      </p:sp>
    </p:spTree>
    <p:extLst>
      <p:ext uri="{BB962C8B-B14F-4D97-AF65-F5344CB8AC3E}">
        <p14:creationId xmlns:p14="http://schemas.microsoft.com/office/powerpoint/2010/main" val="457938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30</a:t>
            </a:fld>
            <a:endParaRPr lang="en-US"/>
          </a:p>
        </p:txBody>
      </p:sp>
    </p:spTree>
    <p:extLst>
      <p:ext uri="{BB962C8B-B14F-4D97-AF65-F5344CB8AC3E}">
        <p14:creationId xmlns:p14="http://schemas.microsoft.com/office/powerpoint/2010/main" val="5096505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32</a:t>
            </a:fld>
            <a:endParaRPr lang="en-US"/>
          </a:p>
        </p:txBody>
      </p:sp>
    </p:spTree>
    <p:extLst>
      <p:ext uri="{BB962C8B-B14F-4D97-AF65-F5344CB8AC3E}">
        <p14:creationId xmlns:p14="http://schemas.microsoft.com/office/powerpoint/2010/main" val="3004996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4</a:t>
            </a:fld>
            <a:endParaRPr lang="en-US"/>
          </a:p>
        </p:txBody>
      </p:sp>
    </p:spTree>
    <p:extLst>
      <p:ext uri="{BB962C8B-B14F-4D97-AF65-F5344CB8AC3E}">
        <p14:creationId xmlns:p14="http://schemas.microsoft.com/office/powerpoint/2010/main" val="2683571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5</a:t>
            </a:fld>
            <a:endParaRPr lang="en-US"/>
          </a:p>
        </p:txBody>
      </p:sp>
    </p:spTree>
    <p:extLst>
      <p:ext uri="{BB962C8B-B14F-4D97-AF65-F5344CB8AC3E}">
        <p14:creationId xmlns:p14="http://schemas.microsoft.com/office/powerpoint/2010/main" val="14352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6</a:t>
            </a:fld>
            <a:endParaRPr lang="en-US"/>
          </a:p>
        </p:txBody>
      </p:sp>
    </p:spTree>
    <p:extLst>
      <p:ext uri="{BB962C8B-B14F-4D97-AF65-F5344CB8AC3E}">
        <p14:creationId xmlns:p14="http://schemas.microsoft.com/office/powerpoint/2010/main" val="13142439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7</a:t>
            </a:fld>
            <a:endParaRPr lang="en-US"/>
          </a:p>
        </p:txBody>
      </p:sp>
    </p:spTree>
    <p:extLst>
      <p:ext uri="{BB962C8B-B14F-4D97-AF65-F5344CB8AC3E}">
        <p14:creationId xmlns:p14="http://schemas.microsoft.com/office/powerpoint/2010/main" val="247489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8</a:t>
            </a:fld>
            <a:endParaRPr lang="en-US"/>
          </a:p>
        </p:txBody>
      </p:sp>
    </p:spTree>
    <p:extLst>
      <p:ext uri="{BB962C8B-B14F-4D97-AF65-F5344CB8AC3E}">
        <p14:creationId xmlns:p14="http://schemas.microsoft.com/office/powerpoint/2010/main" val="3356872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10</a:t>
            </a:fld>
            <a:endParaRPr lang="en-US"/>
          </a:p>
        </p:txBody>
      </p:sp>
    </p:spTree>
    <p:extLst>
      <p:ext uri="{BB962C8B-B14F-4D97-AF65-F5344CB8AC3E}">
        <p14:creationId xmlns:p14="http://schemas.microsoft.com/office/powerpoint/2010/main" val="2392000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96460F-8687-4348-A61C-D091499FC1E0}" type="slidenum">
              <a:rPr lang="en-US" smtClean="0"/>
              <a:t>11</a:t>
            </a:fld>
            <a:endParaRPr lang="en-US"/>
          </a:p>
        </p:txBody>
      </p:sp>
    </p:spTree>
    <p:extLst>
      <p:ext uri="{BB962C8B-B14F-4D97-AF65-F5344CB8AC3E}">
        <p14:creationId xmlns:p14="http://schemas.microsoft.com/office/powerpoint/2010/main" val="2760860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80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075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014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36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5/17/2025</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430931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7841593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780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471325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89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402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38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3040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11767425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25401" y="0"/>
            <a:ext cx="18346740" cy="10284321"/>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3072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3530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316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122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71005" y="3987800"/>
            <a:ext cx="7077456" cy="864393"/>
          </a:xfrm>
        </p:spPr>
        <p:txBody>
          <a:bodyPr anchor="b">
            <a:noAutofit/>
          </a:bodyPr>
          <a:lstStyle>
            <a:lvl1pPr marL="0" indent="0">
              <a:spcBef>
                <a:spcPts val="1008"/>
              </a:spcBef>
              <a:spcAft>
                <a:spcPts val="900"/>
              </a:spcAft>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71005" y="4864894"/>
            <a:ext cx="7077456" cy="394890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446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374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4079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567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888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87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0819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79634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47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40922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094254" y="5143500"/>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75323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73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992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2824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41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3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32061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707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429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image" Target="../media/image6.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image" Target="../media/image5.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4430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47670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23604" y="0"/>
            <a:ext cx="18344943" cy="10284321"/>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0D838988-15A6-4647-86D7-062E8698D868}" type="datetimeFigureOut">
              <a:rPr lang="en-US" smtClean="0">
                <a:solidFill>
                  <a:prstClr val="black">
                    <a:tint val="75000"/>
                  </a:prstClr>
                </a:solidFill>
              </a:rPr>
              <a:pPr/>
              <a:t>5/17/2025</a:t>
            </a:fld>
            <a:endParaRPr lang="en-US">
              <a:solidFill>
                <a:prstClr val="black">
                  <a:tint val="75000"/>
                </a:prstClr>
              </a:solidFill>
            </a:endParaRPr>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9CF1BDB4-6E33-4EB0-BC1A-E3E4639511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502932"/>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13.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2.png"/><Relationship Id="rId3" Type="http://schemas.openxmlformats.org/officeDocument/2006/relationships/audio" Target="../media/audio1.wav"/><Relationship Id="rId7" Type="http://schemas.openxmlformats.org/officeDocument/2006/relationships/image" Target="../media/image19.png"/><Relationship Id="rId12" Type="http://schemas.microsoft.com/office/2007/relationships/hdphoto" Target="../media/hdphoto3.wdp"/><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5.jpeg"/><Relationship Id="rId11" Type="http://schemas.openxmlformats.org/officeDocument/2006/relationships/image" Target="../media/image21.png"/><Relationship Id="rId5" Type="http://schemas.openxmlformats.org/officeDocument/2006/relationships/audio" Target="../media/audio3.wav"/><Relationship Id="rId15" Type="http://schemas.openxmlformats.org/officeDocument/2006/relationships/image" Target="../media/image24.png"/><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37.gif"/><Relationship Id="rId12" Type="http://schemas.openxmlformats.org/officeDocument/2006/relationships/image" Target="../media/image42.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35.gif"/><Relationship Id="rId10" Type="http://schemas.openxmlformats.org/officeDocument/2006/relationships/image" Target="../media/image40.png"/><Relationship Id="rId4" Type="http://schemas.openxmlformats.org/officeDocument/2006/relationships/image" Target="../media/image34.gif"/><Relationship Id="rId9" Type="http://schemas.openxmlformats.org/officeDocument/2006/relationships/image" Target="../media/image39.png"/><Relationship Id="rId14" Type="http://schemas.openxmlformats.org/officeDocument/2006/relationships/image" Target="../media/image44.png"/></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48.gif"/><Relationship Id="rId18" Type="http://schemas.openxmlformats.org/officeDocument/2006/relationships/image" Target="../media/image25.png"/><Relationship Id="rId3" Type="http://schemas.openxmlformats.org/officeDocument/2006/relationships/image" Target="../media/image45.gif"/><Relationship Id="rId7" Type="http://schemas.openxmlformats.org/officeDocument/2006/relationships/image" Target="../media/image47.gif"/><Relationship Id="rId12" Type="http://schemas.openxmlformats.org/officeDocument/2006/relationships/slide" Target="slide40.xml"/><Relationship Id="rId17" Type="http://schemas.openxmlformats.org/officeDocument/2006/relationships/image" Target="../media/image35.gif"/><Relationship Id="rId2" Type="http://schemas.openxmlformats.org/officeDocument/2006/relationships/slide" Target="slide38.xml"/><Relationship Id="rId16" Type="http://schemas.openxmlformats.org/officeDocument/2006/relationships/slide" Target="slide42.xml"/><Relationship Id="rId1" Type="http://schemas.openxmlformats.org/officeDocument/2006/relationships/slideLayout" Target="../slideLayouts/slideLayout1.xml"/><Relationship Id="rId6" Type="http://schemas.openxmlformats.org/officeDocument/2006/relationships/slide" Target="slide41.xml"/><Relationship Id="rId11" Type="http://schemas.openxmlformats.org/officeDocument/2006/relationships/image" Target="../media/image34.gif"/><Relationship Id="rId5" Type="http://schemas.openxmlformats.org/officeDocument/2006/relationships/image" Target="../media/image46.gif"/><Relationship Id="rId15" Type="http://schemas.openxmlformats.org/officeDocument/2006/relationships/image" Target="../media/image49.gif"/><Relationship Id="rId10" Type="http://schemas.openxmlformats.org/officeDocument/2006/relationships/slide" Target="slide35.xml"/><Relationship Id="rId4" Type="http://schemas.openxmlformats.org/officeDocument/2006/relationships/slide" Target="slide39.xml"/><Relationship Id="rId9" Type="http://schemas.openxmlformats.org/officeDocument/2006/relationships/image" Target="../media/image37.gif"/><Relationship Id="rId14" Type="http://schemas.openxmlformats.org/officeDocument/2006/relationships/slide" Target="slide36.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34.gif"/></Relationships>
</file>

<file path=ppt/slides/_rels/slide3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49.gif"/></Relationships>
</file>

<file path=ppt/slides/_rels/slide3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37.gif"/></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46.gif"/></Relationships>
</file>

<file path=ppt/slides/_rels/slide3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48.gif"/></Relationships>
</file>

<file path=ppt/slides/_rels/slide4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47.gif"/></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slide" Target="slide34.xml"/><Relationship Id="rId4" Type="http://schemas.openxmlformats.org/officeDocument/2006/relationships/image" Target="../media/image35.gif"/></Relationships>
</file>

<file path=ppt/slides/_rels/slide4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477431" y="1285076"/>
            <a:ext cx="9628414" cy="7854459"/>
            <a:chOff x="0" y="0"/>
            <a:chExt cx="2627850" cy="2143691"/>
          </a:xfrm>
        </p:grpSpPr>
        <p:sp>
          <p:nvSpPr>
            <p:cNvPr id="4" name="Freeform 4"/>
            <p:cNvSpPr/>
            <p:nvPr/>
          </p:nvSpPr>
          <p:spPr>
            <a:xfrm>
              <a:off x="0" y="0"/>
              <a:ext cx="2627850" cy="2143691"/>
            </a:xfrm>
            <a:custGeom>
              <a:avLst/>
              <a:gdLst/>
              <a:ahLst/>
              <a:cxnLst/>
              <a:rect l="l" t="t" r="r" b="b"/>
              <a:pathLst>
                <a:path w="2627850" h="2143691">
                  <a:moveTo>
                    <a:pt x="0" y="0"/>
                  </a:moveTo>
                  <a:lnTo>
                    <a:pt x="2627850" y="0"/>
                  </a:lnTo>
                  <a:lnTo>
                    <a:pt x="2627850" y="2143691"/>
                  </a:lnTo>
                  <a:lnTo>
                    <a:pt x="0" y="2143691"/>
                  </a:lnTo>
                  <a:close/>
                </a:path>
              </a:pathLst>
            </a:custGeom>
            <a:solidFill>
              <a:srgbClr val="FFFAFA">
                <a:alpha val="48627"/>
              </a:srgbClr>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4440598" y="-121194"/>
            <a:ext cx="3780472" cy="4114800"/>
          </a:xfrm>
          <a:prstGeom prst="rect">
            <a:avLst/>
          </a:prstGeom>
        </p:spPr>
      </p:pic>
      <p:grpSp>
        <p:nvGrpSpPr>
          <p:cNvPr id="9" name="Group 9"/>
          <p:cNvGrpSpPr/>
          <p:nvPr/>
        </p:nvGrpSpPr>
        <p:grpSpPr>
          <a:xfrm>
            <a:off x="457200" y="5896057"/>
            <a:ext cx="6632840" cy="5943600"/>
            <a:chOff x="0" y="0"/>
            <a:chExt cx="10678407" cy="9325196"/>
          </a:xfrm>
        </p:grpSpPr>
        <p:pic>
          <p:nvPicPr>
            <p:cNvPr id="10" name="Picture 10"/>
            <p:cNvPicPr>
              <a:picLocks noChangeAspect="1"/>
            </p:cNvPicPr>
            <p:nvPr/>
          </p:nvPicPr>
          <p:blipFill>
            <a:blip r:embed="rId5"/>
            <a:srcRect/>
            <a:stretch>
              <a:fillRect/>
            </a:stretch>
          </p:blipFill>
          <p:spPr>
            <a:xfrm>
              <a:off x="0" y="0"/>
              <a:ext cx="7401441" cy="5199512"/>
            </a:xfrm>
            <a:prstGeom prst="rect">
              <a:avLst/>
            </a:prstGeom>
          </p:spPr>
        </p:pic>
        <p:pic>
          <p:nvPicPr>
            <p:cNvPr id="11" name="Picture 11"/>
            <p:cNvPicPr>
              <a:picLocks noChangeAspect="1"/>
            </p:cNvPicPr>
            <p:nvPr/>
          </p:nvPicPr>
          <p:blipFill>
            <a:blip r:embed="rId5"/>
            <a:srcRect b="33712"/>
            <a:stretch>
              <a:fillRect/>
            </a:stretch>
          </p:blipFill>
          <p:spPr>
            <a:xfrm rot="5400000">
              <a:off x="5254363" y="3901152"/>
              <a:ext cx="7401441" cy="3446647"/>
            </a:xfrm>
            <a:prstGeom prst="rect">
              <a:avLst/>
            </a:prstGeom>
          </p:spPr>
        </p:pic>
      </p:grpSp>
      <p:pic>
        <p:nvPicPr>
          <p:cNvPr id="16" name="Picture 16"/>
          <p:cNvPicPr>
            <a:picLocks noChangeAspect="1"/>
          </p:cNvPicPr>
          <p:nvPr/>
        </p:nvPicPr>
        <p:blipFill>
          <a:blip r:embed="rId6"/>
          <a:srcRect r="54291"/>
          <a:stretch>
            <a:fillRect/>
          </a:stretch>
        </p:blipFill>
        <p:spPr>
          <a:xfrm>
            <a:off x="-1347151" y="1963508"/>
            <a:ext cx="5924561" cy="7976417"/>
          </a:xfrm>
          <a:prstGeom prst="rect">
            <a:avLst/>
          </a:prstGeom>
        </p:spPr>
      </p:pic>
      <p:pic>
        <p:nvPicPr>
          <p:cNvPr id="17" name="Picture 16"/>
          <p:cNvPicPr>
            <a:picLocks noChangeAspect="1"/>
          </p:cNvPicPr>
          <p:nvPr/>
        </p:nvPicPr>
        <p:blipFill>
          <a:blip r:embed="rId7"/>
          <a:stretch>
            <a:fillRect/>
          </a:stretch>
        </p:blipFill>
        <p:spPr>
          <a:xfrm>
            <a:off x="3987266" y="1588188"/>
            <a:ext cx="11601694" cy="6480610"/>
          </a:xfrm>
          <a:prstGeom prst="rect">
            <a:avLst/>
          </a:prstGeom>
        </p:spPr>
      </p:pic>
      <p:pic>
        <p:nvPicPr>
          <p:cNvPr id="14" name="Canh Dieu">
            <a:extLst>
              <a:ext uri="{FF2B5EF4-FFF2-40B4-BE49-F238E27FC236}">
                <a16:creationId xmlns:a16="http://schemas.microsoft.com/office/drawing/2014/main" id="{476BD0D6-6322-E30A-CB06-96530D6F81F3}"/>
              </a:ext>
            </a:extLst>
          </p:cNvPr>
          <p:cNvPicPr>
            <a:picLocks noChangeAspect="1"/>
          </p:cNvPicPr>
          <p:nvPr/>
        </p:nvPicPr>
        <p:blipFill>
          <a:blip r:embed="rId8"/>
          <a:stretch>
            <a:fillRect/>
          </a:stretch>
        </p:blipFill>
        <p:spPr>
          <a:xfrm>
            <a:off x="85059" y="91398"/>
            <a:ext cx="1156451" cy="1394502"/>
          </a:xfrm>
          <a:prstGeom prst="rect">
            <a:avLst/>
          </a:prstGeom>
        </p:spPr>
      </p:pic>
      <p:sp>
        <p:nvSpPr>
          <p:cNvPr id="2" name="TextBox 1"/>
          <p:cNvSpPr txBox="1"/>
          <p:nvPr/>
        </p:nvSpPr>
        <p:spPr>
          <a:xfrm>
            <a:off x="4038599" y="2705100"/>
            <a:ext cx="3416921" cy="769441"/>
          </a:xfrm>
          <a:prstGeom prst="rect">
            <a:avLst/>
          </a:prstGeom>
          <a:noFill/>
        </p:spPr>
        <p:txBody>
          <a:bodyPr wrap="square" rtlCol="0">
            <a:spAutoFit/>
          </a:bodyPr>
          <a:lstStyle/>
          <a:p>
            <a:r>
              <a:rPr lang="en-US" sz="4400" b="1" dirty="0" err="1" smtClean="0">
                <a:latin typeface="Times New Roman" panose="02020603050405020304" pitchFamily="18" charset="0"/>
                <a:cs typeface="Times New Roman" panose="02020603050405020304" pitchFamily="18" charset="0"/>
              </a:rPr>
              <a:t>Tiết</a:t>
            </a:r>
            <a:r>
              <a:rPr lang="en-US" sz="4400" b="1" dirty="0" smtClean="0">
                <a:latin typeface="Times New Roman" panose="02020603050405020304" pitchFamily="18" charset="0"/>
                <a:cs typeface="Times New Roman" panose="02020603050405020304" pitchFamily="18" charset="0"/>
              </a:rPr>
              <a:t> 3, 4, 5</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sp>
        <p:nvSpPr>
          <p:cNvPr id="3" name="Rectangle 2">
            <a:extLst>
              <a:ext uri="{FF2B5EF4-FFF2-40B4-BE49-F238E27FC236}">
                <a16:creationId xmlns:a16="http://schemas.microsoft.com/office/drawing/2014/main" id="{AECECACA-F9EB-E03F-C412-065BBBA98886}"/>
              </a:ext>
            </a:extLst>
          </p:cNvPr>
          <p:cNvSpPr/>
          <p:nvPr/>
        </p:nvSpPr>
        <p:spPr>
          <a:xfrm>
            <a:off x="1274167" y="1524000"/>
            <a:ext cx="15798459" cy="5896486"/>
          </a:xfrm>
          <a:prstGeom prst="rect">
            <a:avLst/>
          </a:prstGeom>
        </p:spPr>
        <p:txBody>
          <a:bodyPr wrap="square">
            <a:spAutoFit/>
          </a:bodyPr>
          <a:lstStyle/>
          <a:p>
            <a:pPr algn="ctr">
              <a:spcAft>
                <a:spcPts val="1067"/>
              </a:spcAft>
              <a:tabLst>
                <a:tab pos="2997125" algn="l"/>
              </a:tabLst>
            </a:pPr>
            <a:r>
              <a:rPr lang="en-US" sz="4800" b="1"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Tóm</a:t>
            </a:r>
            <a:r>
              <a:rPr lang="en-US" sz="4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800" b="1"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tắt</a:t>
            </a:r>
            <a:r>
              <a:rPr lang="en-US" sz="4800" b="1"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en-US" sz="4800" b="1"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a:p>
            <a:pPr indent="849313" algn="just">
              <a:spcAft>
                <a:spcPts val="1067"/>
              </a:spcAft>
              <a:tabLst>
                <a:tab pos="2997125" algn="l"/>
              </a:tabLst>
            </a:pPr>
            <a:r>
              <a:rPr lang="vi-VN" sz="4000" dirty="0">
                <a:latin typeface="Times New Roman" panose="02020603050405020304" pitchFamily="18" charset="0"/>
                <a:cs typeface="Times New Roman" panose="02020603050405020304" pitchFamily="18" charset="0"/>
              </a:rPr>
              <a:t>Hằng năm, cứ cuối thu là những kỉ niệm của buổi đầu đến trường lại mơn man trong lòng tôi. Con đường đi học vốn rất quen thuộc bỗng trở nên xa lạ. Trong khoảnh khắc cùng mẹ bước đi trên con đường ấy, tôi cảm thấy bản thân đã đổi khác. Khi đến sân trường Mĩ Lí, tôi thấy mình như nhỏ bé và có chút bỡ ngỡ. Đến khi ông đốc gọi tên, tôi lo sợ và nép vào lòng mẹ bật khóc. Những lời an ủi của ông đốc vang lên khiến đám học sinh an tâm hơn, theo thầy giáo bước vào lớp học. Khung cảnh trong lớp dường như quen thuộc, ngay cả người bạn mới. </a:t>
            </a:r>
            <a:endParaRPr lang="en-US" sz="40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78934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327017936"/>
              </p:ext>
            </p:extLst>
          </p:nvPr>
        </p:nvGraphicFramePr>
        <p:xfrm>
          <a:off x="1241510" y="1181100"/>
          <a:ext cx="16055890" cy="452120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dirty="0">
                          <a:solidFill>
                            <a:srgbClr val="FF0000"/>
                          </a:solidFill>
                          <a:effectLst/>
                          <a:latin typeface="Times New Roman" panose="02020603050405020304" pitchFamily="18" charset="0"/>
                          <a:cs typeface="Times New Roman" panose="02020603050405020304" pitchFamily="18" charset="0"/>
                        </a:rPr>
                        <a:t>PHIẾU HỌC TẬP SỐ </a:t>
                      </a:r>
                      <a:r>
                        <a:rPr lang="en-US" sz="3600" b="1" dirty="0" smtClean="0">
                          <a:solidFill>
                            <a:srgbClr val="FF0000"/>
                          </a:solidFill>
                          <a:effectLst/>
                          <a:latin typeface="Times New Roman" panose="02020603050405020304" pitchFamily="18" charset="0"/>
                          <a:cs typeface="Times New Roman" panose="02020603050405020304" pitchFamily="18" charset="0"/>
                        </a:rPr>
                        <a:t>2</a:t>
                      </a:r>
                    </a:p>
                    <a:p>
                      <a:pPr marL="0" marR="0" algn="ctr">
                        <a:spcBef>
                          <a:spcPts val="0"/>
                        </a:spcBef>
                        <a:spcAft>
                          <a:spcPts val="0"/>
                        </a:spcAft>
                      </a:pP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loại</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baseline="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baseline="0"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49402467"/>
                  </a:ext>
                </a:extLst>
              </a:tr>
              <a:tr h="680720">
                <a:tc>
                  <a:txBody>
                    <a:bodyPr/>
                    <a:lstStyle/>
                    <a:p>
                      <a:pPr marL="0" marR="0" algn="just">
                        <a:spcBef>
                          <a:spcPts val="0"/>
                        </a:spcBef>
                        <a:spcAft>
                          <a:spcPts val="0"/>
                        </a:spcAft>
                      </a:pP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Phương</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thức</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biểu</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đạt</a:t>
                      </a:r>
                      <a:endParaRPr lang="en-US" sz="36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7072186"/>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Nhân vật </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44830140"/>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Ngôi kể</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20418487"/>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Các sự việc chính</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0231391"/>
                  </a:ext>
                </a:extLst>
              </a:tr>
              <a:tr h="340360">
                <a:tc>
                  <a:txBody>
                    <a:bodyPr/>
                    <a:lstStyle/>
                    <a:p>
                      <a:pPr marL="0" marR="0" algn="just">
                        <a:spcBef>
                          <a:spcPts val="0"/>
                        </a:spcBef>
                        <a:spcAft>
                          <a:spcPts val="0"/>
                        </a:spcAft>
                      </a:pP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Bố</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smtClean="0">
                          <a:solidFill>
                            <a:schemeClr val="tx2"/>
                          </a:solidFill>
                          <a:effectLst/>
                          <a:latin typeface="Times New Roman" panose="02020603050405020304" pitchFamily="18" charset="0"/>
                          <a:cs typeface="Times New Roman" panose="02020603050405020304" pitchFamily="18" charset="0"/>
                        </a:rPr>
                        <a:t>cục</a:t>
                      </a:r>
                      <a:endParaRPr lang="en-US" sz="3600" b="1"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a:solidFill>
                            <a:schemeClr val="tx2"/>
                          </a:solidFill>
                          <a:effectLst/>
                          <a:latin typeface="Times New Roman" panose="02020603050405020304" pitchFamily="18" charset="0"/>
                          <a:cs typeface="Times New Roman" panose="02020603050405020304" pitchFamily="18" charset="0"/>
                        </a:rPr>
                        <a:t> </a:t>
                      </a:r>
                      <a:endParaRPr lang="en-US" sz="3600" b="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0382848"/>
                  </a:ext>
                </a:extLst>
              </a:tr>
              <a:tr h="340360">
                <a:tc>
                  <a:txBody>
                    <a:bodyPr/>
                    <a:lstStyle/>
                    <a:p>
                      <a:pPr marL="0" marR="0" algn="just">
                        <a:spcBef>
                          <a:spcPts val="0"/>
                        </a:spcBef>
                        <a:spcAft>
                          <a:spcPts val="0"/>
                        </a:spcAft>
                      </a:pPr>
                      <a:r>
                        <a:rPr lang="en-US" sz="3600" b="1">
                          <a:solidFill>
                            <a:schemeClr val="tx2"/>
                          </a:solidFill>
                          <a:effectLst/>
                          <a:latin typeface="Times New Roman" panose="02020603050405020304" pitchFamily="18" charset="0"/>
                          <a:cs typeface="Times New Roman" panose="02020603050405020304" pitchFamily="18" charset="0"/>
                        </a:rPr>
                        <a:t>- Cốt truyện</a:t>
                      </a:r>
                      <a:endParaRPr lang="en-US" sz="3600" b="1">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6416679"/>
                  </a:ext>
                </a:extLst>
              </a:tr>
            </a:tbl>
          </a:graphicData>
        </a:graphic>
      </p:graphicFrame>
    </p:spTree>
    <p:extLst>
      <p:ext uri="{BB962C8B-B14F-4D97-AF65-F5344CB8AC3E}">
        <p14:creationId xmlns:p14="http://schemas.microsoft.com/office/powerpoint/2010/main" val="236707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TextBox 5">
            <a:extLst>
              <a:ext uri="{FF2B5EF4-FFF2-40B4-BE49-F238E27FC236}">
                <a16:creationId xmlns:a16="http://schemas.microsoft.com/office/drawing/2014/main" id="{BA64D4C3-54FC-5C8E-4740-2E4887A21070}"/>
              </a:ext>
            </a:extLst>
          </p:cNvPr>
          <p:cNvSpPr txBox="1"/>
          <p:nvPr/>
        </p:nvSpPr>
        <p:spPr>
          <a:xfrm>
            <a:off x="1447800" y="2440747"/>
            <a:ext cx="15392400" cy="5016758"/>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67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8"/>
          <p:cNvSpPr txBox="1"/>
          <p:nvPr/>
        </p:nvSpPr>
        <p:spPr>
          <a:xfrm>
            <a:off x="913643" y="4988716"/>
            <a:ext cx="2921264" cy="460447"/>
          </a:xfrm>
          <a:prstGeom prst="rect">
            <a:avLst/>
          </a:prstGeom>
          <a:solidFill>
            <a:schemeClr val="bg1"/>
          </a:solidFill>
        </p:spPr>
        <p:txBody>
          <a:bodyPr lIns="0" tIns="0" rIns="0" bIns="0" rtlCol="0" anchor="t">
            <a:spAutoFit/>
          </a:bodyPr>
          <a:lstStyle/>
          <a:p>
            <a:pPr algn="ctr">
              <a:lnSpc>
                <a:spcPts val="3119"/>
              </a:lnSpc>
            </a:pPr>
            <a:r>
              <a:rPr lang="en-US" sz="5400" b="1" dirty="0" err="1">
                <a:solidFill>
                  <a:srgbClr val="5E3023"/>
                </a:solidFill>
                <a:latin typeface="Times New Roman" panose="02020603050405020304" pitchFamily="18" charset="0"/>
                <a:cs typeface="Times New Roman" panose="02020603050405020304" pitchFamily="18" charset="0"/>
              </a:rPr>
              <a:t>Bố</a:t>
            </a:r>
            <a:r>
              <a:rPr lang="en-US" sz="5400" b="1" dirty="0">
                <a:solidFill>
                  <a:srgbClr val="5E3023"/>
                </a:solidFill>
                <a:latin typeface="Times New Roman" panose="02020603050405020304" pitchFamily="18" charset="0"/>
                <a:cs typeface="Times New Roman" panose="02020603050405020304" pitchFamily="18" charset="0"/>
              </a:rPr>
              <a:t> </a:t>
            </a:r>
            <a:r>
              <a:rPr lang="en-US" sz="5400" b="1" dirty="0" err="1">
                <a:solidFill>
                  <a:srgbClr val="5E3023"/>
                </a:solidFill>
                <a:latin typeface="Times New Roman" panose="02020603050405020304" pitchFamily="18" charset="0"/>
                <a:cs typeface="Times New Roman" panose="02020603050405020304" pitchFamily="18" charset="0"/>
              </a:rPr>
              <a:t>cục</a:t>
            </a:r>
            <a:endParaRPr lang="en-US" sz="5400" b="1" dirty="0">
              <a:solidFill>
                <a:srgbClr val="5E3023"/>
              </a:solidFill>
              <a:latin typeface="Times New Roman" panose="02020603050405020304" pitchFamily="18" charset="0"/>
              <a:cs typeface="Times New Roman" panose="02020603050405020304" pitchFamily="18" charset="0"/>
            </a:endParaRPr>
          </a:p>
        </p:txBody>
      </p:sp>
      <p:sp>
        <p:nvSpPr>
          <p:cNvPr id="12" name="Freeform 11"/>
          <p:cNvSpPr/>
          <p:nvPr/>
        </p:nvSpPr>
        <p:spPr>
          <a:xfrm>
            <a:off x="4191000" y="1181100"/>
            <a:ext cx="13107647" cy="2307565"/>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1: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trên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ngọn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núi</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mẹ</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dắt</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tay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Freeform 12"/>
          <p:cNvSpPr/>
          <p:nvPr/>
        </p:nvSpPr>
        <p:spPr>
          <a:xfrm>
            <a:off x="4293789" y="4238690"/>
            <a:ext cx="12902067" cy="2155900"/>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ngày</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i="1"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nữa</a:t>
            </a:r>
            <a:r>
              <a:rPr lang="en-US" sz="4400" i="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Suy</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xúc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bước</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sân</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Mĩ</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Lí</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4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Freeform 13"/>
          <p:cNvSpPr/>
          <p:nvPr/>
        </p:nvSpPr>
        <p:spPr>
          <a:xfrm>
            <a:off x="4396580" y="7058258"/>
            <a:ext cx="12902067" cy="2292732"/>
          </a:xfrm>
          <a:custGeom>
            <a:avLst/>
            <a:gdLst>
              <a:gd name="connsiteX0" fmla="*/ 0 w 2020887"/>
              <a:gd name="connsiteY0" fmla="*/ 92376 h 923758"/>
              <a:gd name="connsiteX1" fmla="*/ 92376 w 2020887"/>
              <a:gd name="connsiteY1" fmla="*/ 0 h 923758"/>
              <a:gd name="connsiteX2" fmla="*/ 1928511 w 2020887"/>
              <a:gd name="connsiteY2" fmla="*/ 0 h 923758"/>
              <a:gd name="connsiteX3" fmla="*/ 2020887 w 2020887"/>
              <a:gd name="connsiteY3" fmla="*/ 92376 h 923758"/>
              <a:gd name="connsiteX4" fmla="*/ 2020887 w 2020887"/>
              <a:gd name="connsiteY4" fmla="*/ 831382 h 923758"/>
              <a:gd name="connsiteX5" fmla="*/ 1928511 w 2020887"/>
              <a:gd name="connsiteY5" fmla="*/ 923758 h 923758"/>
              <a:gd name="connsiteX6" fmla="*/ 92376 w 2020887"/>
              <a:gd name="connsiteY6" fmla="*/ 923758 h 923758"/>
              <a:gd name="connsiteX7" fmla="*/ 0 w 2020887"/>
              <a:gd name="connsiteY7" fmla="*/ 831382 h 923758"/>
              <a:gd name="connsiteX8" fmla="*/ 0 w 2020887"/>
              <a:gd name="connsiteY8" fmla="*/ 92376 h 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0887" h="923758">
                <a:moveTo>
                  <a:pt x="0" y="92376"/>
                </a:moveTo>
                <a:cubicBezTo>
                  <a:pt x="0" y="41358"/>
                  <a:pt x="41358" y="0"/>
                  <a:pt x="92376" y="0"/>
                </a:cubicBezTo>
                <a:lnTo>
                  <a:pt x="1928511" y="0"/>
                </a:lnTo>
                <a:cubicBezTo>
                  <a:pt x="1979529" y="0"/>
                  <a:pt x="2020887" y="41358"/>
                  <a:pt x="2020887" y="92376"/>
                </a:cubicBezTo>
                <a:lnTo>
                  <a:pt x="2020887" y="831382"/>
                </a:lnTo>
                <a:cubicBezTo>
                  <a:pt x="2020887" y="882400"/>
                  <a:pt x="1979529" y="923758"/>
                  <a:pt x="1928511" y="923758"/>
                </a:cubicBezTo>
                <a:lnTo>
                  <a:pt x="92376" y="923758"/>
                </a:lnTo>
                <a:cubicBezTo>
                  <a:pt x="41358" y="923758"/>
                  <a:pt x="0" y="882400"/>
                  <a:pt x="0" y="831382"/>
                </a:cubicBezTo>
                <a:lnTo>
                  <a:pt x="0" y="92376"/>
                </a:lnTo>
                <a:close/>
              </a:path>
            </a:pathLst>
          </a:custGeom>
          <a:solidFill>
            <a:schemeClr val="bg1">
              <a:alpha val="90000"/>
            </a:schemeClr>
          </a:solidFill>
          <a:ln>
            <a:no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6192" tIns="226192" rIns="226192" bIns="226192" numCol="1" spcCol="1270" anchor="ctr" anchorCtr="0">
            <a:noAutofit/>
          </a:bodyPr>
          <a:lstStyle/>
          <a:p>
            <a:pPr algn="just"/>
            <a:r>
              <a:rPr lang="en-US" sz="44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44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3: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còn</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C00000"/>
                </a:solidFill>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4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học</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17" name="Freeform 8"/>
          <p:cNvSpPr/>
          <p:nvPr/>
        </p:nvSpPr>
        <p:spPr>
          <a:xfrm rot="-1364722">
            <a:off x="336607" y="8126277"/>
            <a:ext cx="1561361" cy="2449426"/>
          </a:xfrm>
          <a:custGeom>
            <a:avLst/>
            <a:gdLst/>
            <a:ahLst/>
            <a:cxnLst/>
            <a:rect l="l" t="t" r="r" b="b"/>
            <a:pathLst>
              <a:path w="1913382" h="4114800">
                <a:moveTo>
                  <a:pt x="0" y="0"/>
                </a:moveTo>
                <a:lnTo>
                  <a:pt x="1913382" y="0"/>
                </a:lnTo>
                <a:lnTo>
                  <a:pt x="1913382"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2" name="Canh Dieu">
            <a:extLst>
              <a:ext uri="{FF2B5EF4-FFF2-40B4-BE49-F238E27FC236}">
                <a16:creationId xmlns:a16="http://schemas.microsoft.com/office/drawing/2014/main" id="{FD1B431A-92FB-354F-399F-9B1E6D50155B}"/>
              </a:ext>
            </a:extLst>
          </p:cNvPr>
          <p:cNvPicPr>
            <a:picLocks noChangeAspect="1"/>
          </p:cNvPicPr>
          <p:nvPr/>
        </p:nvPicPr>
        <p:blipFill>
          <a:blip r:embed="rId5"/>
          <a:stretch>
            <a:fillRect/>
          </a:stretch>
        </p:blipFill>
        <p:spPr>
          <a:xfrm>
            <a:off x="85059" y="91398"/>
            <a:ext cx="1156451" cy="1394502"/>
          </a:xfrm>
          <a:prstGeom prst="rect">
            <a:avLst/>
          </a:prstGeom>
        </p:spPr>
      </p:pic>
      <p:cxnSp>
        <p:nvCxnSpPr>
          <p:cNvPr id="4" name="Straight Arrow Connector 3"/>
          <p:cNvCxnSpPr/>
          <p:nvPr/>
        </p:nvCxnSpPr>
        <p:spPr>
          <a:xfrm flipV="1">
            <a:off x="3429000" y="2334882"/>
            <a:ext cx="864789" cy="28840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429000" y="5218939"/>
            <a:ext cx="7265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429000" y="5218939"/>
            <a:ext cx="967580" cy="2985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0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7917" b="7917"/>
          <a:stretch>
            <a:fillRect/>
          </a:stretch>
        </p:blipFill>
        <p:spPr>
          <a:xfrm>
            <a:off x="0" y="0"/>
            <a:ext cx="18288000" cy="10287000"/>
          </a:xfrm>
          <a:prstGeom prst="rect">
            <a:avLst/>
          </a:prstGeom>
        </p:spPr>
      </p:pic>
      <p:pic>
        <p:nvPicPr>
          <p:cNvPr id="18" name="Picture 1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741245" y="5653697"/>
            <a:ext cx="1629750" cy="1774389"/>
          </a:xfrm>
          <a:prstGeom prst="rect">
            <a:avLst/>
          </a:prstGeom>
        </p:spPr>
      </p:pic>
      <p:pic>
        <p:nvPicPr>
          <p:cNvPr id="19" name="Picture 1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4665406" y="6773781"/>
            <a:ext cx="1219334" cy="1327548"/>
          </a:xfrm>
          <a:prstGeom prst="rect">
            <a:avLst/>
          </a:prstGeom>
        </p:spPr>
      </p:pic>
      <p:pic>
        <p:nvPicPr>
          <p:cNvPr id="20" name="Picture 19"/>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5542968" y="7695584"/>
            <a:ext cx="780587" cy="849863"/>
          </a:xfrm>
          <a:prstGeom prst="rect">
            <a:avLst/>
          </a:prstGeom>
        </p:spPr>
      </p:pic>
      <p:sp>
        <p:nvSpPr>
          <p:cNvPr id="21" name="Snip Diagonal Corner Rectangle 20"/>
          <p:cNvSpPr/>
          <p:nvPr/>
        </p:nvSpPr>
        <p:spPr>
          <a:xfrm>
            <a:off x="564776" y="431455"/>
            <a:ext cx="16806218" cy="2406896"/>
          </a:xfrm>
          <a:prstGeom prst="snip2DiagRect">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6600" dirty="0">
                <a:solidFill>
                  <a:schemeClr val="bg1"/>
                </a:solidFill>
                <a:latin typeface="Times New Roman" panose="02020603050405020304" pitchFamily="18" charset="0"/>
                <a:cs typeface="Times New Roman" panose="02020603050405020304" pitchFamily="18" charset="0"/>
              </a:rPr>
              <a:t>Theo em, cốt truyện Tôi đi học thuộc dạng nào dưới đây? Chọn phương án trả lời đúng:</a:t>
            </a:r>
            <a:endParaRPr lang="vi-VN" sz="6600" b="1" dirty="0">
              <a:solidFill>
                <a:schemeClr val="bg1"/>
              </a:solidFill>
              <a:latin typeface="Times New Roman" pitchFamily="18" charset="0"/>
              <a:cs typeface="Times New Roman" pitchFamily="18" charset="0"/>
            </a:endParaRPr>
          </a:p>
        </p:txBody>
      </p:sp>
      <p:sp>
        <p:nvSpPr>
          <p:cNvPr id="22" name="Rectangle 21"/>
          <p:cNvSpPr/>
          <p:nvPr/>
        </p:nvSpPr>
        <p:spPr>
          <a:xfrm>
            <a:off x="1577336" y="3454601"/>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A. Kể lại sự việc khác thường, kì lạ</a:t>
            </a:r>
          </a:p>
        </p:txBody>
      </p:sp>
      <p:sp>
        <p:nvSpPr>
          <p:cNvPr id="25" name="Rectangle 24"/>
          <p:cNvSpPr/>
          <p:nvPr/>
        </p:nvSpPr>
        <p:spPr>
          <a:xfrm>
            <a:off x="9107928" y="3454602"/>
            <a:ext cx="7360199" cy="198989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B. Kể lại sự việc giản dị, đời thường mà giàu chất thơ</a:t>
            </a:r>
          </a:p>
        </p:txBody>
      </p:sp>
      <p:sp>
        <p:nvSpPr>
          <p:cNvPr id="26" name="Rectangle 25"/>
          <p:cNvSpPr/>
          <p:nvPr/>
        </p:nvSpPr>
        <p:spPr>
          <a:xfrm>
            <a:off x="1577336" y="5784495"/>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C. Kể lại sự việc có nội dung trào phúng, châm biếm, hài hước</a:t>
            </a:r>
          </a:p>
        </p:txBody>
      </p:sp>
      <p:sp>
        <p:nvSpPr>
          <p:cNvPr id="27" name="Rectangle 26"/>
          <p:cNvSpPr/>
          <p:nvPr/>
        </p:nvSpPr>
        <p:spPr>
          <a:xfrm>
            <a:off x="9107929" y="5790779"/>
            <a:ext cx="7360197" cy="19791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dirty="0">
                <a:solidFill>
                  <a:schemeClr val="tx1"/>
                </a:solidFill>
                <a:latin typeface="Times New Roman" panose="02020603050405020304" pitchFamily="18" charset="0"/>
                <a:cs typeface="Times New Roman" panose="02020603050405020304" pitchFamily="18" charset="0"/>
              </a:rPr>
              <a:t>D. Kể lại sự việc có nội dung giàu tính triết lí</a:t>
            </a:r>
          </a:p>
        </p:txBody>
      </p:sp>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28950" y="3492814"/>
            <a:ext cx="1208583" cy="1062089"/>
          </a:xfrm>
          <a:prstGeom prst="rect">
            <a:avLst/>
          </a:prstGeom>
        </p:spPr>
      </p:pic>
      <p:pic>
        <p:nvPicPr>
          <p:cNvPr id="29" name="Picture 28"/>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30729" y="5834541"/>
            <a:ext cx="1206804" cy="105613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81183" y="5851937"/>
            <a:ext cx="1207113" cy="1060796"/>
          </a:xfrm>
          <a:prstGeom prst="rect">
            <a:avLst/>
          </a:prstGeom>
        </p:spPr>
      </p:pic>
      <p:pic>
        <p:nvPicPr>
          <p:cNvPr id="31" name="Picture 3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5382036" y="3570322"/>
            <a:ext cx="1207113" cy="965690"/>
          </a:xfrm>
          <a:prstGeom prst="rect">
            <a:avLst/>
          </a:prstGeom>
        </p:spPr>
      </p:pic>
      <p:sp>
        <p:nvSpPr>
          <p:cNvPr id="33" name="TextBox 32"/>
          <p:cNvSpPr txBox="1"/>
          <p:nvPr/>
        </p:nvSpPr>
        <p:spPr>
          <a:xfrm>
            <a:off x="15542967" y="9722225"/>
            <a:ext cx="2590392" cy="50783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endParaRPr lang="en-US" sz="27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9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anim calcmode="lin" valueType="num">
                                      <p:cBhvr>
                                        <p:cTn id="23" dur="500" fill="hold"/>
                                        <p:tgtEl>
                                          <p:spTgt spid="26"/>
                                        </p:tgtEl>
                                        <p:attrNameLst>
                                          <p:attrName>ppt_x</p:attrName>
                                        </p:attrNameLst>
                                      </p:cBhvr>
                                      <p:tavLst>
                                        <p:tav tm="0">
                                          <p:val>
                                            <p:strVal val="#ppt_x"/>
                                          </p:val>
                                        </p:tav>
                                        <p:tav tm="100000">
                                          <p:val>
                                            <p:strVal val="#ppt_x"/>
                                          </p:val>
                                        </p:tav>
                                      </p:tavLst>
                                    </p:anim>
                                    <p:anim calcmode="lin" valueType="num">
                                      <p:cBhvr>
                                        <p:cTn id="24" dur="5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anim calcmode="lin" valueType="num">
                                      <p:cBhvr>
                                        <p:cTn id="28" dur="500" fill="hold"/>
                                        <p:tgtEl>
                                          <p:spTgt spid="27"/>
                                        </p:tgtEl>
                                        <p:attrNameLst>
                                          <p:attrName>ppt_x</p:attrName>
                                        </p:attrNameLst>
                                      </p:cBhvr>
                                      <p:tavLst>
                                        <p:tav tm="0">
                                          <p:val>
                                            <p:strVal val="#ppt_x"/>
                                          </p:val>
                                        </p:tav>
                                        <p:tav tm="100000">
                                          <p:val>
                                            <p:strVal val="#ppt_x"/>
                                          </p:val>
                                        </p:tav>
                                      </p:tavLst>
                                    </p:anim>
                                    <p:anim calcmode="lin" valueType="num">
                                      <p:cBhvr>
                                        <p:cTn id="29" dur="500" fill="hold"/>
                                        <p:tgtEl>
                                          <p:spTgt spid="27"/>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18"/>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1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22"/>
                                        </p:tgtEl>
                                        <p:attrNameLst>
                                          <p:attrName>fillcolor</p:attrName>
                                        </p:attrNameLst>
                                      </p:cBhvr>
                                      <p:to>
                                        <a:srgbClr val="FFF2CC"/>
                                      </p:to>
                                    </p:animClr>
                                    <p:set>
                                      <p:cBhvr>
                                        <p:cTn id="41" dur="250" fill="hold"/>
                                        <p:tgtEl>
                                          <p:spTgt spid="22"/>
                                        </p:tgtEl>
                                        <p:attrNameLst>
                                          <p:attrName>fill.type</p:attrName>
                                        </p:attrNameLst>
                                      </p:cBhvr>
                                      <p:to>
                                        <p:strVal val="solid"/>
                                      </p:to>
                                    </p:set>
                                    <p:set>
                                      <p:cBhvr>
                                        <p:cTn id="42" dur="250" fill="hold"/>
                                        <p:tgtEl>
                                          <p:spTgt spid="2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28"/>
                                        </p:tgtEl>
                                        <p:attrNameLst>
                                          <p:attrName>style.visibility</p:attrName>
                                        </p:attrNameLst>
                                      </p:cBhvr>
                                      <p:to>
                                        <p:strVal val="visible"/>
                                      </p:to>
                                    </p:set>
                                    <p:anim calcmode="lin" valueType="num">
                                      <p:cBhvr>
                                        <p:cTn id="45" dur="250" fill="hold"/>
                                        <p:tgtEl>
                                          <p:spTgt spid="28"/>
                                        </p:tgtEl>
                                        <p:attrNameLst>
                                          <p:attrName>ppt_w</p:attrName>
                                        </p:attrNameLst>
                                      </p:cBhvr>
                                      <p:tavLst>
                                        <p:tav tm="0">
                                          <p:val>
                                            <p:strVal val="4*#ppt_w"/>
                                          </p:val>
                                        </p:tav>
                                        <p:tav tm="100000">
                                          <p:val>
                                            <p:strVal val="#ppt_w"/>
                                          </p:val>
                                        </p:tav>
                                      </p:tavLst>
                                    </p:anim>
                                    <p:anim calcmode="lin" valueType="num">
                                      <p:cBhvr>
                                        <p:cTn id="46"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Wrong Buzzer.wav"/>
                                        </p:tgtEl>
                                      </p:cMediaNode>
                                    </p:audio>
                                  </p:subTnLst>
                                </p:cTn>
                              </p:par>
                              <p:par>
                                <p:cTn id="47" presetID="1" presetClass="emph" presetSubtype="2" fill="hold" nodeType="withEffect">
                                  <p:stCondLst>
                                    <p:cond delay="1000"/>
                                  </p:stCondLst>
                                  <p:childTnLst>
                                    <p:animClr clrSpc="rgb" dir="cw">
                                      <p:cBhvr>
                                        <p:cTn id="48" dur="250" fill="hold"/>
                                        <p:tgtEl>
                                          <p:spTgt spid="22"/>
                                        </p:tgtEl>
                                        <p:attrNameLst>
                                          <p:attrName>fillcolor</p:attrName>
                                        </p:attrNameLst>
                                      </p:cBhvr>
                                      <p:to>
                                        <a:srgbClr val="FFFF00"/>
                                      </p:to>
                                    </p:animClr>
                                    <p:set>
                                      <p:cBhvr>
                                        <p:cTn id="49" dur="250" fill="hold"/>
                                        <p:tgtEl>
                                          <p:spTgt spid="22"/>
                                        </p:tgtEl>
                                        <p:attrNameLst>
                                          <p:attrName>fill.type</p:attrName>
                                        </p:attrNameLst>
                                      </p:cBhvr>
                                      <p:to>
                                        <p:strVal val="solid"/>
                                      </p:to>
                                    </p:set>
                                    <p:set>
                                      <p:cBhvr>
                                        <p:cTn id="50"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1" restart="whenNotActive" fill="hold" evtFilter="cancelBubble" nodeType="interactiveSeq">
                <p:stCondLst>
                  <p:cond evt="onClick" delay="0">
                    <p:tgtEl>
                      <p:spTgt spid="25"/>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50" fill="hold"/>
                                        <p:tgtEl>
                                          <p:spTgt spid="25"/>
                                        </p:tgtEl>
                                        <p:attrNameLst>
                                          <p:attrName>fillcolor</p:attrName>
                                        </p:attrNameLst>
                                      </p:cBhvr>
                                      <p:to>
                                        <a:srgbClr val="FFF2CC"/>
                                      </p:to>
                                    </p:animClr>
                                    <p:set>
                                      <p:cBhvr>
                                        <p:cTn id="56" dur="250" fill="hold"/>
                                        <p:tgtEl>
                                          <p:spTgt spid="25"/>
                                        </p:tgtEl>
                                        <p:attrNameLst>
                                          <p:attrName>fill.type</p:attrName>
                                        </p:attrNameLst>
                                      </p:cBhvr>
                                      <p:to>
                                        <p:strVal val="solid"/>
                                      </p:to>
                                    </p:set>
                                    <p:set>
                                      <p:cBhvr>
                                        <p:cTn id="57" dur="250" fill="hold"/>
                                        <p:tgtEl>
                                          <p:spTgt spid="25"/>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3"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50" fill="hold"/>
                                        <p:tgtEl>
                                          <p:spTgt spid="31"/>
                                        </p:tgtEl>
                                        <p:attrNameLst>
                                          <p:attrName>ppt_w</p:attrName>
                                        </p:attrNameLst>
                                      </p:cBhvr>
                                      <p:tavLst>
                                        <p:tav tm="0">
                                          <p:val>
                                            <p:strVal val="4*#ppt_w"/>
                                          </p:val>
                                        </p:tav>
                                        <p:tav tm="100000">
                                          <p:val>
                                            <p:strVal val="#ppt_w"/>
                                          </p:val>
                                        </p:tav>
                                      </p:tavLst>
                                    </p:anim>
                                    <p:anim calcmode="lin" valueType="num">
                                      <p:cBhvr>
                                        <p:cTn id="61"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5" name="Check mark.wav"/>
                                        </p:tgtEl>
                                      </p:cMediaNode>
                                    </p:audio>
                                  </p:subTnLst>
                                </p:cTn>
                              </p:par>
                              <p:par>
                                <p:cTn id="62" presetID="1" presetClass="emph" presetSubtype="2" fill="hold" nodeType="withEffect">
                                  <p:stCondLst>
                                    <p:cond delay="1000"/>
                                  </p:stCondLst>
                                  <p:childTnLst>
                                    <p:animClr clrSpc="rgb" dir="cw">
                                      <p:cBhvr>
                                        <p:cTn id="63" dur="250" fill="hold"/>
                                        <p:tgtEl>
                                          <p:spTgt spid="25"/>
                                        </p:tgtEl>
                                        <p:attrNameLst>
                                          <p:attrName>fillcolor</p:attrName>
                                        </p:attrNameLst>
                                      </p:cBhvr>
                                      <p:to>
                                        <a:srgbClr val="00B050"/>
                                      </p:to>
                                    </p:animClr>
                                    <p:set>
                                      <p:cBhvr>
                                        <p:cTn id="64" dur="250" fill="hold"/>
                                        <p:tgtEl>
                                          <p:spTgt spid="25"/>
                                        </p:tgtEl>
                                        <p:attrNameLst>
                                          <p:attrName>fill.type</p:attrName>
                                        </p:attrNameLst>
                                      </p:cBhvr>
                                      <p:to>
                                        <p:strVal val="solid"/>
                                      </p:to>
                                    </p:set>
                                    <p:set>
                                      <p:cBhvr>
                                        <p:cTn id="65" dur="250" fill="hold"/>
                                        <p:tgtEl>
                                          <p:spTgt spid="25"/>
                                        </p:tgtEl>
                                        <p:attrNameLst>
                                          <p:attrName>fill.on</p:attrName>
                                        </p:attrNameLst>
                                      </p:cBhvr>
                                      <p:to>
                                        <p:strVal val="true"/>
                                      </p:to>
                                    </p:set>
                                  </p:childTnLst>
                                </p:cTn>
                              </p:par>
                            </p:childTnLst>
                          </p:cTn>
                        </p:par>
                      </p:childTnLst>
                    </p:cTn>
                  </p:par>
                </p:childTnLst>
              </p:cTn>
              <p:nextCondLst>
                <p:cond evt="onClick" delay="0">
                  <p:tgtEl>
                    <p:spTgt spid="25"/>
                  </p:tgtEl>
                </p:cond>
              </p:nextCondLst>
            </p:seq>
            <p:seq concurrent="1" nextAc="seek">
              <p:cTn id="66" restart="whenNotActive" fill="hold" evtFilter="cancelBubble" nodeType="interactiveSeq">
                <p:stCondLst>
                  <p:cond evt="onClick" delay="0">
                    <p:tgtEl>
                      <p:spTgt spid="2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26"/>
                                        </p:tgtEl>
                                        <p:attrNameLst>
                                          <p:attrName>fillcolor</p:attrName>
                                        </p:attrNameLst>
                                      </p:cBhvr>
                                      <p:to>
                                        <a:srgbClr val="FFF2CC"/>
                                      </p:to>
                                    </p:animClr>
                                    <p:set>
                                      <p:cBhvr>
                                        <p:cTn id="71" dur="250" fill="hold"/>
                                        <p:tgtEl>
                                          <p:spTgt spid="26"/>
                                        </p:tgtEl>
                                        <p:attrNameLst>
                                          <p:attrName>fill.type</p:attrName>
                                        </p:attrNameLst>
                                      </p:cBhvr>
                                      <p:to>
                                        <p:strVal val="solid"/>
                                      </p:to>
                                    </p:set>
                                    <p:set>
                                      <p:cBhvr>
                                        <p:cTn id="72" dur="250" fill="hold"/>
                                        <p:tgtEl>
                                          <p:spTgt spid="2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29"/>
                                        </p:tgtEl>
                                        <p:attrNameLst>
                                          <p:attrName>style.visibility</p:attrName>
                                        </p:attrNameLst>
                                      </p:cBhvr>
                                      <p:to>
                                        <p:strVal val="visible"/>
                                      </p:to>
                                    </p:set>
                                    <p:anim calcmode="lin" valueType="num">
                                      <p:cBhvr>
                                        <p:cTn id="75" dur="250" fill="hold"/>
                                        <p:tgtEl>
                                          <p:spTgt spid="29"/>
                                        </p:tgtEl>
                                        <p:attrNameLst>
                                          <p:attrName>ppt_w</p:attrName>
                                        </p:attrNameLst>
                                      </p:cBhvr>
                                      <p:tavLst>
                                        <p:tav tm="0">
                                          <p:val>
                                            <p:strVal val="4*#ppt_w"/>
                                          </p:val>
                                        </p:tav>
                                        <p:tav tm="100000">
                                          <p:val>
                                            <p:strVal val="#ppt_w"/>
                                          </p:val>
                                        </p:tav>
                                      </p:tavLst>
                                    </p:anim>
                                    <p:anim calcmode="lin" valueType="num">
                                      <p:cBhvr>
                                        <p:cTn id="76"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26"/>
                                        </p:tgtEl>
                                        <p:attrNameLst>
                                          <p:attrName>fillcolor</p:attrName>
                                        </p:attrNameLst>
                                      </p:cBhvr>
                                      <p:to>
                                        <a:srgbClr val="FFFF00"/>
                                      </p:to>
                                    </p:animClr>
                                    <p:set>
                                      <p:cBhvr>
                                        <p:cTn id="79" dur="250" fill="hold"/>
                                        <p:tgtEl>
                                          <p:spTgt spid="26"/>
                                        </p:tgtEl>
                                        <p:attrNameLst>
                                          <p:attrName>fill.type</p:attrName>
                                        </p:attrNameLst>
                                      </p:cBhvr>
                                      <p:to>
                                        <p:strVal val="solid"/>
                                      </p:to>
                                    </p:set>
                                    <p:set>
                                      <p:cBhvr>
                                        <p:cTn id="8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81" restart="whenNotActive" fill="hold" evtFilter="cancelBubble" nodeType="interactiveSeq">
                <p:stCondLst>
                  <p:cond evt="onClick" delay="0">
                    <p:tgtEl>
                      <p:spTgt spid="27"/>
                    </p:tgtEl>
                  </p:cond>
                </p:stCondLst>
                <p:endSync evt="end" delay="0">
                  <p:rtn val="all"/>
                </p:endSync>
                <p:childTnLst>
                  <p:par>
                    <p:cTn id="82" fill="hold">
                      <p:stCondLst>
                        <p:cond delay="0"/>
                      </p:stCondLst>
                      <p:childTnLst>
                        <p:par>
                          <p:cTn id="83" fill="hold">
                            <p:stCondLst>
                              <p:cond delay="0"/>
                            </p:stCondLst>
                            <p:childTnLst>
                              <p:par>
                                <p:cTn id="84" presetID="1" presetClass="emph" presetSubtype="2" fill="hold" nodeType="clickEffect">
                                  <p:stCondLst>
                                    <p:cond delay="0"/>
                                  </p:stCondLst>
                                  <p:childTnLst>
                                    <p:animClr clrSpc="rgb" dir="cw">
                                      <p:cBhvr>
                                        <p:cTn id="85" dur="250" fill="hold"/>
                                        <p:tgtEl>
                                          <p:spTgt spid="27"/>
                                        </p:tgtEl>
                                        <p:attrNameLst>
                                          <p:attrName>fillcolor</p:attrName>
                                        </p:attrNameLst>
                                      </p:cBhvr>
                                      <p:to>
                                        <a:srgbClr val="FFF2CC"/>
                                      </p:to>
                                    </p:animClr>
                                    <p:set>
                                      <p:cBhvr>
                                        <p:cTn id="86" dur="250" fill="hold"/>
                                        <p:tgtEl>
                                          <p:spTgt spid="27"/>
                                        </p:tgtEl>
                                        <p:attrNameLst>
                                          <p:attrName>fill.type</p:attrName>
                                        </p:attrNameLst>
                                      </p:cBhvr>
                                      <p:to>
                                        <p:strVal val="solid"/>
                                      </p:to>
                                    </p:set>
                                    <p:set>
                                      <p:cBhvr>
                                        <p:cTn id="87" dur="250" fill="hold"/>
                                        <p:tgtEl>
                                          <p:spTgt spid="27"/>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30"/>
                                        </p:tgtEl>
                                        <p:attrNameLst>
                                          <p:attrName>style.visibility</p:attrName>
                                        </p:attrNameLst>
                                      </p:cBhvr>
                                      <p:to>
                                        <p:strVal val="visible"/>
                                      </p:to>
                                    </p:set>
                                    <p:anim calcmode="lin" valueType="num">
                                      <p:cBhvr>
                                        <p:cTn id="90" dur="250" fill="hold"/>
                                        <p:tgtEl>
                                          <p:spTgt spid="30"/>
                                        </p:tgtEl>
                                        <p:attrNameLst>
                                          <p:attrName>ppt_w</p:attrName>
                                        </p:attrNameLst>
                                      </p:cBhvr>
                                      <p:tavLst>
                                        <p:tav tm="0">
                                          <p:val>
                                            <p:strVal val="4*#ppt_w"/>
                                          </p:val>
                                        </p:tav>
                                        <p:tav tm="100000">
                                          <p:val>
                                            <p:strVal val="#ppt_w"/>
                                          </p:val>
                                        </p:tav>
                                      </p:tavLst>
                                    </p:anim>
                                    <p:anim calcmode="lin" valueType="num">
                                      <p:cBhvr>
                                        <p:cTn id="91"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27"/>
                                        </p:tgtEl>
                                        <p:attrNameLst>
                                          <p:attrName>fillcolor</p:attrName>
                                        </p:attrNameLst>
                                      </p:cBhvr>
                                      <p:to>
                                        <a:srgbClr val="FFFF00"/>
                                      </p:to>
                                    </p:animClr>
                                    <p:set>
                                      <p:cBhvr>
                                        <p:cTn id="94" dur="250" fill="hold"/>
                                        <p:tgtEl>
                                          <p:spTgt spid="27"/>
                                        </p:tgtEl>
                                        <p:attrNameLst>
                                          <p:attrName>fill.type</p:attrName>
                                        </p:attrNameLst>
                                      </p:cBhvr>
                                      <p:to>
                                        <p:strVal val="solid"/>
                                      </p:to>
                                    </p:set>
                                    <p:set>
                                      <p:cBhvr>
                                        <p:cTn id="95"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1" grpId="0" animBg="1"/>
      <p:bldP spid="22" grpId="0" animBg="1"/>
      <p:bldP spid="25" grpId="0" animBg="1"/>
      <p:bldP spid="26"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TextBox 5">
            <a:extLst>
              <a:ext uri="{FF2B5EF4-FFF2-40B4-BE49-F238E27FC236}">
                <a16:creationId xmlns:a16="http://schemas.microsoft.com/office/drawing/2014/main" id="{BA64D4C3-54FC-5C8E-4740-2E4887A21070}"/>
              </a:ext>
            </a:extLst>
          </p:cNvPr>
          <p:cNvSpPr txBox="1"/>
          <p:nvPr/>
        </p:nvSpPr>
        <p:spPr>
          <a:xfrm>
            <a:off x="1371600" y="2799051"/>
            <a:ext cx="15392400" cy="6247864"/>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Phương thức biểu đạt</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tự sự</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Ngôi kể</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ngôi thứ nhất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Nhân vật chính: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nhân vật tôi</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Nhân vật phụ</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mẹ, ông Đốc, các bạn</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Các sự việc chính</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t</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rên đường đến 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ở trên sân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Dòng cảm xúc của nhân vật “tôi” khi vào lớp học</a:t>
            </a:r>
          </a:p>
          <a:p>
            <a:pPr marL="0" marR="0" algn="just">
              <a:spcBef>
                <a:spcPts val="0"/>
              </a:spcBef>
              <a:spcAft>
                <a:spcPts val="0"/>
              </a:spcAft>
            </a:pP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 Cốt truyện: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giản dị, đời thường</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giàu chất thơ. K</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ể theo</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trình tự thời gian, men theo</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dòng hồi tưởng của nhân vật “tôi”.</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1688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 calcmode="lin" valueType="num">
                                      <p:cBhvr additive="base">
                                        <p:cTn id="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304568" y="-399749"/>
            <a:ext cx="3595979" cy="3529050"/>
          </a:xfrm>
          <a:prstGeom prst="rect">
            <a:avLst/>
          </a:prstGeom>
        </p:spPr>
      </p:pic>
      <p:pic>
        <p:nvPicPr>
          <p:cNvPr id="13" name="Picture 13"/>
          <p:cNvPicPr>
            <a:picLocks noChangeAspect="1"/>
          </p:cNvPicPr>
          <p:nvPr/>
        </p:nvPicPr>
        <p:blipFill>
          <a:blip r:embed="rId4"/>
          <a:srcRect/>
          <a:stretch>
            <a:fillRect/>
          </a:stretch>
        </p:blipFill>
        <p:spPr>
          <a:xfrm rot="-1132411">
            <a:off x="183751" y="3764347"/>
            <a:ext cx="2434965" cy="1540790"/>
          </a:xfrm>
          <a:prstGeom prst="rect">
            <a:avLst/>
          </a:prstGeom>
        </p:spPr>
      </p:pic>
      <p:pic>
        <p:nvPicPr>
          <p:cNvPr id="14" name="Picture 13"/>
          <p:cNvPicPr>
            <a:picLocks noChangeAspect="1"/>
          </p:cNvPicPr>
          <p:nvPr/>
        </p:nvPicPr>
        <p:blipFill>
          <a:blip r:embed="rId5"/>
          <a:stretch>
            <a:fillRect/>
          </a:stretch>
        </p:blipFill>
        <p:spPr>
          <a:xfrm rot="21359116">
            <a:off x="4365998" y="4042845"/>
            <a:ext cx="8570325" cy="5362575"/>
          </a:xfrm>
          <a:prstGeom prst="rect">
            <a:avLst/>
          </a:prstGeom>
        </p:spPr>
      </p:pic>
      <p:sp>
        <p:nvSpPr>
          <p:cNvPr id="15" name="Freeform 8"/>
          <p:cNvSpPr/>
          <p:nvPr/>
        </p:nvSpPr>
        <p:spPr>
          <a:xfrm>
            <a:off x="4333934" y="3360571"/>
            <a:ext cx="9366318" cy="6338287"/>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sp>
      <p:sp>
        <p:nvSpPr>
          <p:cNvPr id="7" name="Rectangle 6">
            <a:extLst>
              <a:ext uri="{FF2B5EF4-FFF2-40B4-BE49-F238E27FC236}">
                <a16:creationId xmlns:a16="http://schemas.microsoft.com/office/drawing/2014/main" id="{098EFF58-AF55-F800-B12F-259AC51CE92A}"/>
              </a:ext>
            </a:extLst>
          </p:cNvPr>
          <p:cNvSpPr/>
          <p:nvPr/>
        </p:nvSpPr>
        <p:spPr>
          <a:xfrm>
            <a:off x="5786607" y="912248"/>
            <a:ext cx="6633993" cy="1015663"/>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smtClean="0">
                <a:latin typeface="Times New Roman" panose="02020603050405020304" pitchFamily="18" charset="0"/>
                <a:cs typeface="Times New Roman" panose="02020603050405020304" pitchFamily="18" charset="0"/>
              </a:rPr>
              <a:t>ĐỌC HIỂU VĂN BẢN</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56321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id="{B15FD3B2-D324-38E7-61CE-FD66370706AC}"/>
              </a:ext>
            </a:extLst>
          </p:cNvPr>
          <p:cNvSpPr txBox="1"/>
          <p:nvPr/>
        </p:nvSpPr>
        <p:spPr>
          <a:xfrm>
            <a:off x="1350257" y="3216414"/>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1. Bối cảnh của câu chuyện</a:t>
            </a:r>
            <a:endParaRPr lang="en-US" sz="4000"/>
          </a:p>
        </p:txBody>
      </p:sp>
      <p:sp>
        <p:nvSpPr>
          <p:cNvPr id="7" name="TextBox 6">
            <a:extLst>
              <a:ext uri="{FF2B5EF4-FFF2-40B4-BE49-F238E27FC236}">
                <a16:creationId xmlns:a16="http://schemas.microsoft.com/office/drawing/2014/main" id="{E758F81A-D621-9B60-2252-051A6DAE6066}"/>
              </a:ext>
            </a:extLst>
          </p:cNvPr>
          <p:cNvSpPr txBox="1"/>
          <p:nvPr/>
        </p:nvSpPr>
        <p:spPr>
          <a:xfrm>
            <a:off x="1350257" y="3972460"/>
            <a:ext cx="14630400" cy="2554545"/>
          </a:xfrm>
          <a:prstGeom prst="rect">
            <a:avLst/>
          </a:prstGeom>
          <a:noFill/>
        </p:spPr>
        <p:txBody>
          <a:bodyPr wrap="square">
            <a:spAutoFit/>
          </a:bodyPr>
          <a:lstStyle/>
          <a:p>
            <a:pPr marL="571500" marR="0" indent="-571500" algn="just">
              <a:spcBef>
                <a:spcPts val="0"/>
              </a:spcBef>
              <a:spcAft>
                <a:spcPts val="0"/>
              </a:spcAft>
              <a:buFontTx/>
              <a:buChar char="-"/>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marL="571500" marR="0" indent="-571500" algn="just">
              <a:spcBef>
                <a:spcPts val="0"/>
              </a:spcBef>
              <a:spcAft>
                <a:spcPts val="0"/>
              </a:spcAft>
              <a:buFontTx/>
              <a:buChar char="-"/>
            </a:pPr>
            <a:endParaRPr lang="en-US" sz="4000" dirty="0">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spcAft>
                <a:spcPts val="0"/>
              </a:spcAft>
            </a:pP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571500" marR="0" indent="-571500" algn="just">
              <a:spcBef>
                <a:spcPts val="0"/>
              </a:spcBef>
              <a:spcAft>
                <a:spcPts val="0"/>
              </a:spcAft>
              <a:buFontTx/>
              <a:buChar char="-"/>
            </a:pP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758F81A-D621-9B60-2252-051A6DAE6066}"/>
              </a:ext>
            </a:extLst>
          </p:cNvPr>
          <p:cNvSpPr txBox="1"/>
          <p:nvPr/>
        </p:nvSpPr>
        <p:spPr>
          <a:xfrm>
            <a:off x="4648200" y="5819119"/>
            <a:ext cx="12529347" cy="1938992"/>
          </a:xfrm>
          <a:prstGeom prst="rect">
            <a:avLst/>
          </a:prstGeom>
          <a:noFill/>
        </p:spPr>
        <p:txBody>
          <a:bodyPr wrap="square">
            <a:spAutoFit/>
          </a:bodyPr>
          <a:lstStyle/>
          <a:p>
            <a:pPr marR="0" algn="just">
              <a:spcBef>
                <a:spcPts val="0"/>
              </a:spcBef>
              <a:spcAft>
                <a:spcPts val="0"/>
              </a:spcAft>
            </a:pP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hẹp</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chốn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quen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thuộc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giả</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758F81A-D621-9B60-2252-051A6DAE6066}"/>
              </a:ext>
            </a:extLst>
          </p:cNvPr>
          <p:cNvSpPr txBox="1"/>
          <p:nvPr/>
        </p:nvSpPr>
        <p:spPr>
          <a:xfrm>
            <a:off x="4343400" y="3972460"/>
            <a:ext cx="14630400" cy="1323439"/>
          </a:xfrm>
          <a:prstGeom prst="rect">
            <a:avLst/>
          </a:prstGeom>
          <a:noFill/>
        </p:spPr>
        <p:txBody>
          <a:bodyPr wrap="square">
            <a:spAutoFit/>
          </a:bodyPr>
          <a:lstStyle/>
          <a:p>
            <a:pPr marR="0" algn="just">
              <a:spcBef>
                <a:spcPts val="0"/>
              </a:spcBef>
              <a:spcAft>
                <a:spcPts val="0"/>
              </a:spcAft>
            </a:pP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40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lgn="just">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trường</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714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D3B2-D324-38E7-61CE-FD66370706AC}"/>
              </a:ext>
            </a:extLst>
          </p:cNvPr>
          <p:cNvSpPr txBox="1"/>
          <p:nvPr/>
        </p:nvSpPr>
        <p:spPr>
          <a:xfrm>
            <a:off x="1269380" y="1181100"/>
            <a:ext cx="11289957" cy="707886"/>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rPr>
              <a:t>Bối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cảnh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chuyện</a:t>
            </a:r>
            <a:endParaRPr lang="en-US" sz="4000" dirty="0"/>
          </a:p>
        </p:txBody>
      </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297014474"/>
              </p:ext>
            </p:extLst>
          </p:nvPr>
        </p:nvGraphicFramePr>
        <p:xfrm>
          <a:off x="1319561" y="2185166"/>
          <a:ext cx="14401800" cy="7159120"/>
        </p:xfrm>
        <a:graphic>
          <a:graphicData uri="http://schemas.openxmlformats.org/drawingml/2006/table">
            <a:tbl>
              <a:tblPr firstRow="1" firstCol="1" bandRow="1">
                <a:tableStyleId>{5C22544A-7EE6-4342-B048-85BDC9FD1C3A}</a:tableStyleId>
              </a:tblPr>
              <a:tblGrid>
                <a:gridCol w="7197530">
                  <a:extLst>
                    <a:ext uri="{9D8B030D-6E8A-4147-A177-3AD203B41FA5}">
                      <a16:colId xmlns:a16="http://schemas.microsoft.com/office/drawing/2014/main" val="1669210310"/>
                    </a:ext>
                  </a:extLst>
                </a:gridCol>
                <a:gridCol w="7204270">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Thiên nhiên</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pic>
        <p:nvPicPr>
          <p:cNvPr id="9" name="Picture 16">
            <a:extLst>
              <a:ext uri="{FF2B5EF4-FFF2-40B4-BE49-F238E27FC236}">
                <a16:creationId xmlns:a16="http://schemas.microsoft.com/office/drawing/2014/main" id="{D7A8BB78-A665-F999-5F3C-843BE850EF1B}"/>
              </a:ext>
            </a:extLst>
          </p:cNvPr>
          <p:cNvPicPr>
            <a:picLocks noChangeAspect="1"/>
          </p:cNvPicPr>
          <p:nvPr/>
        </p:nvPicPr>
        <p:blipFill rotWithShape="1">
          <a:blip r:embed="rId3"/>
          <a:srcRect l="18872" t="8587" r="56595" b="14747"/>
          <a:stretch/>
        </p:blipFill>
        <p:spPr>
          <a:xfrm>
            <a:off x="15697200" y="5372100"/>
            <a:ext cx="2074718" cy="3989842"/>
          </a:xfrm>
          <a:prstGeom prst="rect">
            <a:avLst/>
          </a:prstGeom>
        </p:spPr>
      </p:pic>
      <p:sp>
        <p:nvSpPr>
          <p:cNvPr id="2" name="TextBox 1">
            <a:extLst>
              <a:ext uri="{FF2B5EF4-FFF2-40B4-BE49-F238E27FC236}">
                <a16:creationId xmlns:a16="http://schemas.microsoft.com/office/drawing/2014/main" id="{1B61357E-2C05-CF69-B129-C791496A5B0F}"/>
              </a:ext>
            </a:extLst>
          </p:cNvPr>
          <p:cNvSpPr txBox="1"/>
          <p:nvPr/>
        </p:nvSpPr>
        <p:spPr>
          <a:xfrm>
            <a:off x="1384459" y="6681947"/>
            <a:ext cx="14401800" cy="1323439"/>
          </a:xfrm>
          <a:prstGeom prst="rect">
            <a:avLst/>
          </a:prstGeom>
          <a:noFill/>
        </p:spPr>
        <p:txBody>
          <a:bodyPr wrap="square">
            <a:spAutoFit/>
          </a:bodyPr>
          <a:lstStyle/>
          <a:p>
            <a:pPr marL="571500" marR="0" indent="-571500" algn="just">
              <a:spcBef>
                <a:spcPts val="0"/>
              </a:spcBef>
              <a:spcAft>
                <a:spcPts val="0"/>
              </a:spcAft>
              <a:buFont typeface="Wingdings" panose="05000000000000000000" pitchFamily="2" charset="2"/>
              <a:buChar char="à"/>
            </a:pPr>
            <a:r>
              <a:rPr lang="en-US" sz="4000" b="1" dirty="0" smtClean="0">
                <a:solidFill>
                  <a:srgbClr val="FF0000"/>
                </a:solidFill>
                <a:effectLst/>
                <a:latin typeface="Times New Roman" panose="02020603050405020304" pitchFamily="18" charset="0"/>
                <a:cs typeface="Times New Roman" panose="02020603050405020304" pitchFamily="18" charset="0"/>
              </a:rPr>
              <a:t>NT</a:t>
            </a:r>
          </a:p>
          <a:p>
            <a:pPr marL="571500" marR="0" indent="-571500" algn="just">
              <a:spcBef>
                <a:spcPts val="0"/>
              </a:spcBef>
              <a:spcAft>
                <a:spcPts val="0"/>
              </a:spcAft>
              <a:buFont typeface="Wingdings" panose="05000000000000000000" pitchFamily="2" charset="2"/>
              <a:buChar char="à"/>
            </a:pPr>
            <a:r>
              <a:rPr lang="en-US" sz="4000" b="1" dirty="0" err="1" smtClean="0">
                <a:solidFill>
                  <a:srgbClr val="FF0000"/>
                </a:solidFill>
                <a:effectLst/>
                <a:latin typeface="Times New Roman" panose="02020603050405020304" pitchFamily="18" charset="0"/>
                <a:cs typeface="Times New Roman" panose="02020603050405020304" pitchFamily="18" charset="0"/>
              </a:rPr>
              <a:t>Kết</a:t>
            </a:r>
            <a:r>
              <a:rPr lang="en-US" sz="4000" b="1" dirty="0" smtClean="0">
                <a:solidFill>
                  <a:srgbClr val="FF0000"/>
                </a:solidFill>
                <a:effectLst/>
                <a:latin typeface="Times New Roman" panose="02020603050405020304" pitchFamily="18" charset="0"/>
                <a:cs typeface="Times New Roman" panose="02020603050405020304" pitchFamily="18" charset="0"/>
              </a:rPr>
              <a:t> </a:t>
            </a:r>
            <a:r>
              <a:rPr lang="en-US" sz="4000" b="1" dirty="0" err="1" smtClean="0">
                <a:solidFill>
                  <a:srgbClr val="FF0000"/>
                </a:solidFill>
                <a:effectLst/>
                <a:latin typeface="Times New Roman" panose="02020603050405020304" pitchFamily="18" charset="0"/>
                <a:cs typeface="Times New Roman" panose="02020603050405020304" pitchFamily="18" charset="0"/>
              </a:rPr>
              <a:t>luận</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5337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D3B2-D324-38E7-61CE-FD66370706AC}"/>
              </a:ext>
            </a:extLst>
          </p:cNvPr>
          <p:cNvSpPr txBox="1"/>
          <p:nvPr/>
        </p:nvSpPr>
        <p:spPr>
          <a:xfrm>
            <a:off x="1295400" y="1067594"/>
            <a:ext cx="11289957" cy="707886"/>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1. </a:t>
            </a:r>
            <a:r>
              <a:rPr lang="en-US" sz="4000" b="1" dirty="0" err="1">
                <a:effectLst/>
                <a:latin typeface="Times New Roman" panose="02020603050405020304" pitchFamily="18" charset="0"/>
                <a:ea typeface="Times New Roman" panose="02020603050405020304" pitchFamily="18" charset="0"/>
              </a:rPr>
              <a:t>Bối</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cảnh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của</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câu</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chuyện</a:t>
            </a:r>
            <a:endParaRPr lang="en-US" sz="4000" dirty="0"/>
          </a:p>
        </p:txBody>
      </p:sp>
      <p:graphicFrame>
        <p:nvGraphicFramePr>
          <p:cNvPr id="6" name="Table 5">
            <a:extLst>
              <a:ext uri="{FF2B5EF4-FFF2-40B4-BE49-F238E27FC236}">
                <a16:creationId xmlns:a16="http://schemas.microsoft.com/office/drawing/2014/main" id="{95107F01-B228-36F9-D5EE-E8ADBEB4E4BB}"/>
              </a:ext>
            </a:extLst>
          </p:cNvPr>
          <p:cNvGraphicFramePr>
            <a:graphicFrameLocks noGrp="1"/>
          </p:cNvGraphicFramePr>
          <p:nvPr>
            <p:extLst>
              <p:ext uri="{D42A27DB-BD31-4B8C-83A1-F6EECF244321}">
                <p14:modId xmlns:p14="http://schemas.microsoft.com/office/powerpoint/2010/main" val="2476455721"/>
              </p:ext>
            </p:extLst>
          </p:nvPr>
        </p:nvGraphicFramePr>
        <p:xfrm>
          <a:off x="1317702" y="1976089"/>
          <a:ext cx="15751098" cy="7159120"/>
        </p:xfrm>
        <a:graphic>
          <a:graphicData uri="http://schemas.openxmlformats.org/drawingml/2006/table">
            <a:tbl>
              <a:tblPr firstRow="1" firstCol="1" bandRow="1">
                <a:tableStyleId>{5C22544A-7EE6-4342-B048-85BDC9FD1C3A}</a:tableStyleId>
              </a:tblPr>
              <a:tblGrid>
                <a:gridCol w="7871863">
                  <a:extLst>
                    <a:ext uri="{9D8B030D-6E8A-4147-A177-3AD203B41FA5}">
                      <a16:colId xmlns:a16="http://schemas.microsoft.com/office/drawing/2014/main" val="1669210310"/>
                    </a:ext>
                  </a:extLst>
                </a:gridCol>
                <a:gridCol w="7879235">
                  <a:extLst>
                    <a:ext uri="{9D8B030D-6E8A-4147-A177-3AD203B41FA5}">
                      <a16:colId xmlns:a16="http://schemas.microsoft.com/office/drawing/2014/main" val="3011184835"/>
                    </a:ext>
                  </a:extLst>
                </a:gridCol>
              </a:tblGrid>
              <a:tr h="659067">
                <a:tc>
                  <a:txBody>
                    <a:bodyPr/>
                    <a:lstStyle/>
                    <a:p>
                      <a:pPr marL="0" marR="0" algn="ctr">
                        <a:spcBef>
                          <a:spcPts val="0"/>
                        </a:spcBef>
                        <a:spcAft>
                          <a:spcPts val="0"/>
                        </a:spcAft>
                      </a:pPr>
                      <a:r>
                        <a:rPr lang="en-US" sz="3600" dirty="0" err="1">
                          <a:solidFill>
                            <a:schemeClr val="tx1"/>
                          </a:solidFill>
                          <a:effectLst/>
                          <a:latin typeface="Times New Roman" panose="02020603050405020304" pitchFamily="18" charset="0"/>
                          <a:cs typeface="Times New Roman" panose="02020603050405020304" pitchFamily="18" charset="0"/>
                        </a:rPr>
                        <a:t>Thiên</a:t>
                      </a:r>
                      <a:r>
                        <a:rPr lang="en-US" sz="3600" dirty="0">
                          <a:solidFill>
                            <a:schemeClr val="tx1"/>
                          </a:solidFill>
                          <a:effectLst/>
                          <a:latin typeface="Times New Roman" panose="02020603050405020304" pitchFamily="18" charset="0"/>
                          <a:cs typeface="Times New Roman" panose="02020603050405020304" pitchFamily="18" charset="0"/>
                        </a:rPr>
                        <a:t> </a:t>
                      </a:r>
                      <a:r>
                        <a:rPr lang="en-US" sz="3600" dirty="0" err="1" smtClean="0">
                          <a:solidFill>
                            <a:schemeClr val="tx1"/>
                          </a:solidFill>
                          <a:effectLst/>
                          <a:latin typeface="Times New Roman" panose="02020603050405020304" pitchFamily="18" charset="0"/>
                          <a:cs typeface="Times New Roman" panose="02020603050405020304" pitchFamily="18" charset="0"/>
                        </a:rPr>
                        <a:t>nhiên</a:t>
                      </a:r>
                      <a:endParaRPr lang="en-US" sz="3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3600">
                          <a:solidFill>
                            <a:schemeClr val="tx1"/>
                          </a:solidFill>
                          <a:effectLst/>
                          <a:latin typeface="Times New Roman" panose="02020603050405020304" pitchFamily="18" charset="0"/>
                          <a:cs typeface="Times New Roman" panose="02020603050405020304" pitchFamily="18" charset="0"/>
                        </a:rPr>
                        <a:t>Con người</a:t>
                      </a:r>
                      <a:endParaRPr lang="en-US" sz="36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07630695"/>
                  </a:ext>
                </a:extLst>
              </a:tr>
              <a:tr h="3756853">
                <a:tc>
                  <a:txBody>
                    <a:bodyPr/>
                    <a:lstStyle/>
                    <a:p>
                      <a:pPr marL="0" marR="0">
                        <a:spcBef>
                          <a:spcPts val="0"/>
                        </a:spcBef>
                        <a:spcAft>
                          <a:spcPts val="0"/>
                        </a:spcAft>
                      </a:pP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endParaRPr lang="en-US" sz="36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549622211"/>
                  </a:ext>
                </a:extLst>
              </a:tr>
              <a:tr h="1854874">
                <a:tc gridSpan="2">
                  <a:txBody>
                    <a:bodyPr/>
                    <a:lstStyle/>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spcBef>
                          <a:spcPts val="0"/>
                        </a:spcBef>
                        <a:spcAft>
                          <a:spcPts val="0"/>
                        </a:spcAft>
                      </a:pPr>
                      <a:endParaRPr lang="en-US" sz="3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949945851"/>
                  </a:ext>
                </a:extLst>
              </a:tr>
            </a:tbl>
          </a:graphicData>
        </a:graphic>
      </p:graphicFrame>
      <p:sp>
        <p:nvSpPr>
          <p:cNvPr id="2" name="TextBox 1">
            <a:extLst>
              <a:ext uri="{FF2B5EF4-FFF2-40B4-BE49-F238E27FC236}">
                <a16:creationId xmlns:a16="http://schemas.microsoft.com/office/drawing/2014/main" id="{1B61357E-2C05-CF69-B129-C791496A5B0F}"/>
              </a:ext>
            </a:extLst>
          </p:cNvPr>
          <p:cNvSpPr txBox="1"/>
          <p:nvPr/>
        </p:nvSpPr>
        <p:spPr>
          <a:xfrm>
            <a:off x="1404902" y="6579735"/>
            <a:ext cx="15511497" cy="1938992"/>
          </a:xfrm>
          <a:prstGeom prst="rect">
            <a:avLst/>
          </a:prstGeom>
          <a:noFill/>
        </p:spPr>
        <p:txBody>
          <a:bodyPr wrap="square">
            <a:spAutoFit/>
          </a:bodyPr>
          <a:lstStyle/>
          <a:p>
            <a:pPr marL="0" marR="0" algn="just">
              <a:spcBef>
                <a:spcPts val="0"/>
              </a:spcBef>
              <a:spcAft>
                <a:spcPts val="0"/>
              </a:spcAft>
            </a:pPr>
            <a:r>
              <a:rPr lang="en-US" sz="4000" b="1" dirty="0">
                <a:solidFill>
                  <a:srgbClr val="FF0000"/>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b="1" dirty="0">
                <a:solidFill>
                  <a:srgbClr val="FF0000"/>
                </a:solidFill>
                <a:effectLst/>
                <a:latin typeface="Times New Roman" panose="02020603050405020304" pitchFamily="18" charset="0"/>
                <a:cs typeface="Times New Roman" panose="02020603050405020304" pitchFamily="18" charset="0"/>
              </a:rPr>
              <a:t> NT: </a:t>
            </a:r>
            <a:r>
              <a:rPr lang="en-US" sz="4000" b="1" dirty="0" err="1">
                <a:solidFill>
                  <a:srgbClr val="FF0000"/>
                </a:solidFill>
                <a:effectLst/>
                <a:latin typeface="Times New Roman" panose="02020603050405020304" pitchFamily="18" charset="0"/>
                <a:cs typeface="Times New Roman" panose="02020603050405020304" pitchFamily="18" charset="0"/>
              </a:rPr>
              <a:t>Miêu</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tả</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tưởng</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tượng</a:t>
            </a:r>
            <a:r>
              <a:rPr lang="en-US" sz="4000" b="1" dirty="0">
                <a:solidFill>
                  <a:srgbClr val="FF0000"/>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US" sz="4000" b="1" dirty="0">
                <a:solidFill>
                  <a:srgbClr val="FF0000"/>
                </a:solidFill>
                <a:effectLst/>
                <a:latin typeface="Times New Roman" panose="02020603050405020304" pitchFamily="18" charset="0"/>
                <a:cs typeface="Times New Roman" panose="02020603050405020304" pitchFamily="18" charset="0"/>
              </a:rPr>
              <a:t>=&gt; </a:t>
            </a:r>
            <a:r>
              <a:rPr lang="en-US" sz="4000" b="1" dirty="0" err="1">
                <a:solidFill>
                  <a:srgbClr val="FF0000"/>
                </a:solidFill>
                <a:effectLst/>
                <a:latin typeface="Times New Roman" panose="02020603050405020304" pitchFamily="18" charset="0"/>
                <a:cs typeface="Times New Roman" panose="02020603050405020304" pitchFamily="18" charset="0"/>
              </a:rPr>
              <a:t>Người</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đọc</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như</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nhập</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vào</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cảnh</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sắc</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hòa</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cùng</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tâm</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trạng</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nao</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nức</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của</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nhà</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văn</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Rút</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ngắn</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khoảng</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cách</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giữa</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quá</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khứ</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và</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hiện</a:t>
            </a:r>
            <a:r>
              <a:rPr lang="en-US" sz="4000" b="1" dirty="0">
                <a:solidFill>
                  <a:srgbClr val="FF0000"/>
                </a:solidFill>
                <a:effectLst/>
                <a:latin typeface="Times New Roman" panose="02020603050405020304" pitchFamily="18" charset="0"/>
                <a:cs typeface="Times New Roman" panose="02020603050405020304" pitchFamily="18" charset="0"/>
              </a:rPr>
              <a:t> </a:t>
            </a:r>
            <a:r>
              <a:rPr lang="en-US" sz="4000" b="1" dirty="0" err="1">
                <a:solidFill>
                  <a:srgbClr val="FF0000"/>
                </a:solidFill>
                <a:effectLst/>
                <a:latin typeface="Times New Roman" panose="02020603050405020304" pitchFamily="18" charset="0"/>
                <a:cs typeface="Times New Roman" panose="02020603050405020304" pitchFamily="18" charset="0"/>
              </a:rPr>
              <a:t>tại</a:t>
            </a:r>
            <a:r>
              <a:rPr lang="en-US" sz="4000" b="1" dirty="0">
                <a:solidFill>
                  <a:srgbClr val="FF0000"/>
                </a:solidFill>
                <a:effectLst/>
                <a:latin typeface="Times New Roman" panose="02020603050405020304" pitchFamily="18" charset="0"/>
                <a:cs typeface="Times New Roman" panose="02020603050405020304" pitchFamily="18" charset="0"/>
              </a:rPr>
              <a:t>.</a:t>
            </a:r>
            <a:endParaRPr lang="en-US" sz="4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p:cNvSpPr txBox="1"/>
          <p:nvPr/>
        </p:nvSpPr>
        <p:spPr>
          <a:xfrm>
            <a:off x="1384459" y="2743969"/>
            <a:ext cx="7683341" cy="2308324"/>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mai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đầy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lạnh</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đường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hẹp</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p:cNvSpPr txBox="1"/>
          <p:nvPr/>
        </p:nvSpPr>
        <p:spPr>
          <a:xfrm>
            <a:off x="9220200" y="2743969"/>
            <a:ext cx="7696200" cy="3416320"/>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yếm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nắm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tay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dẫn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nhỏ</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tươm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gọi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hay </a:t>
            </a:r>
            <a:r>
              <a:rPr lang="en-US" sz="3600" dirty="0" err="1">
                <a:latin typeface="Times New Roman" panose="02020603050405020304" pitchFamily="18" charset="0"/>
                <a:cs typeface="Times New Roman" panose="02020603050405020304" pitchFamily="18" charset="0"/>
              </a:rPr>
              <a:t>trao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cậu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ôm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kèm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bút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nữa</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7108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62400" y="4152900"/>
            <a:ext cx="9829800" cy="923330"/>
          </a:xfrm>
          <a:prstGeom prst="rect">
            <a:avLst/>
          </a:prstGeom>
          <a:noFill/>
        </p:spPr>
        <p:txBody>
          <a:bodyPr wrap="square" rtlCol="0">
            <a:spAutoFit/>
          </a:bodyPr>
          <a:lstStyle/>
          <a:p>
            <a:pPr algn="ctr"/>
            <a:r>
              <a:rPr lang="en-US" sz="5400" b="1" dirty="0" smtClean="0">
                <a:latin typeface="Times New Roman" panose="02020603050405020304" pitchFamily="18" charset="0"/>
                <a:cs typeface="Times New Roman" panose="02020603050405020304" pitchFamily="18" charset="0"/>
              </a:rPr>
              <a:t>I- TÌM HIỂU CHUNG</a:t>
            </a:r>
            <a:endParaRPr lang="en-US" sz="5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26539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8EFF58-AF55-F800-B12F-259AC51CE92A}"/>
              </a:ext>
            </a:extLst>
          </p:cNvPr>
          <p:cNvSpPr/>
          <p:nvPr/>
        </p:nvSpPr>
        <p:spPr>
          <a:xfrm>
            <a:off x="1524000" y="1866391"/>
            <a:ext cx="15827290" cy="905056"/>
          </a:xfrm>
          <a:prstGeom prst="rect">
            <a:avLst/>
          </a:prstGeom>
        </p:spPr>
        <p:txBody>
          <a:bodyPr wrap="square">
            <a:spAutoFit/>
          </a:bodyPr>
          <a:lstStyle/>
          <a:p>
            <a:pPr algn="just">
              <a:lnSpc>
                <a:spcPct val="150000"/>
              </a:lnSpc>
              <a:spcAft>
                <a:spcPts val="1067"/>
              </a:spcAft>
              <a:tabLst>
                <a:tab pos="2997125" algn="l"/>
              </a:tabLst>
            </a:pPr>
            <a:r>
              <a:rPr lang="en-US" sz="4000" b="1" dirty="0">
                <a:latin typeface="Times New Roman" panose="02020603050405020304" pitchFamily="18" charset="0"/>
                <a:cs typeface="Times New Roman" panose="02020603050405020304" pitchFamily="18" charset="0"/>
              </a:rPr>
              <a:t>II. </a:t>
            </a:r>
            <a:r>
              <a:rPr lang="en-US" sz="4000" b="1" dirty="0" smtClean="0">
                <a:latin typeface="Times New Roman" panose="02020603050405020304" pitchFamily="18" charset="0"/>
                <a:cs typeface="Times New Roman" panose="02020603050405020304" pitchFamily="18" charset="0"/>
              </a:rPr>
              <a:t>ĐỌC – HIỂU VĂN BẢN</a:t>
            </a:r>
            <a:endParaRPr lang="en-US" sz="4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B15FD3B2-D324-38E7-61CE-FD66370706AC}"/>
              </a:ext>
            </a:extLst>
          </p:cNvPr>
          <p:cNvSpPr txBox="1"/>
          <p:nvPr/>
        </p:nvSpPr>
        <p:spPr>
          <a:xfrm>
            <a:off x="1512277" y="3151938"/>
            <a:ext cx="11289957"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endParaRPr lang="en-US" sz="4000"/>
          </a:p>
        </p:txBody>
      </p:sp>
    </p:spTree>
    <p:extLst>
      <p:ext uri="{BB962C8B-B14F-4D97-AF65-F5344CB8AC3E}">
        <p14:creationId xmlns:p14="http://schemas.microsoft.com/office/powerpoint/2010/main" val="215901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3" name="TextBox 2">
            <a:extLst>
              <a:ext uri="{FF2B5EF4-FFF2-40B4-BE49-F238E27FC236}">
                <a16:creationId xmlns:a16="http://schemas.microsoft.com/office/drawing/2014/main" id="{B15FD3B2-D324-38E7-61CE-FD66370706AC}"/>
              </a:ext>
            </a:extLst>
          </p:cNvPr>
          <p:cNvSpPr txBox="1"/>
          <p:nvPr/>
        </p:nvSpPr>
        <p:spPr>
          <a:xfrm>
            <a:off x="1332672" y="2881848"/>
            <a:ext cx="11289957" cy="1323439"/>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3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5FD3B2-D324-38E7-61CE-FD66370706AC}"/>
              </a:ext>
            </a:extLst>
          </p:cNvPr>
          <p:cNvSpPr txBox="1"/>
          <p:nvPr/>
        </p:nvSpPr>
        <p:spPr>
          <a:xfrm>
            <a:off x="990600" y="0"/>
            <a:ext cx="11289957" cy="707886"/>
          </a:xfrm>
          <a:prstGeom prst="rect">
            <a:avLst/>
          </a:prstGeom>
          <a:solidFill>
            <a:schemeClr val="bg1"/>
          </a:solidFill>
        </p:spPr>
        <p:txBody>
          <a:bodyPr wrap="square">
            <a:spAutoFit/>
          </a:bodyPr>
          <a:lstStyle/>
          <a:p>
            <a:pPr marL="0" marR="0">
              <a:spcBef>
                <a:spcPts val="0"/>
              </a:spcBef>
              <a:spcAft>
                <a:spcPts val="0"/>
              </a:spcAft>
            </a:pP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
        <p:nvSpPr>
          <p:cNvPr id="4" name="TextBox 3"/>
          <p:cNvSpPr txBox="1"/>
          <p:nvPr/>
        </p:nvSpPr>
        <p:spPr>
          <a:xfrm rot="10800000" flipV="1">
            <a:off x="990600" y="1041759"/>
            <a:ext cx="14727943" cy="1754326"/>
          </a:xfrm>
          <a:prstGeom prst="rect">
            <a:avLst/>
          </a:prstGeom>
          <a:noFill/>
        </p:spPr>
        <p:txBody>
          <a:bodyPr wrap="square" rtlCol="0">
            <a:spAutoFit/>
          </a:bodyPr>
          <a:lstStyle/>
          <a:p>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Lời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nói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Xin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cầm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bút</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thước</a:t>
            </a:r>
            <a:endParaRPr lang="en-US" sz="3600" dirty="0">
              <a:latin typeface=".VnTime" panose="020B7200000000000000"/>
              <a:ea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Hành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Nâng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niu</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sách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vở</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a:ea typeface="Times New Roman" panose="02020603050405020304" pitchFamily="18" charset="0"/>
              <a:cs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Tâm</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trạng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tự</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cs typeface="Times New Roman" panose="02020603050405020304" pitchFamily="18" charset="0"/>
              </a:rPr>
              <a:t>gian</a:t>
            </a:r>
            <a:endParaRPr lang="en-US" sz="3600" dirty="0">
              <a:latin typeface=".VnTime" panose="020B7200000000000000"/>
              <a:ea typeface="Times New Roman" panose="02020603050405020304" pitchFamily="18" charset="0"/>
              <a:cs typeface="Times New Roman" panose="02020603050405020304" pitchFamily="18" charset="0"/>
            </a:endParaRPr>
          </a:p>
        </p:txBody>
      </p:sp>
      <p:sp>
        <p:nvSpPr>
          <p:cNvPr id="6" name="Rectangle 5"/>
          <p:cNvSpPr/>
          <p:nvPr/>
        </p:nvSpPr>
        <p:spPr>
          <a:xfrm>
            <a:off x="1143000" y="2796086"/>
            <a:ext cx="15925800" cy="2308324"/>
          </a:xfrm>
          <a:prstGeom prst="rect">
            <a:avLst/>
          </a:prstGeom>
        </p:spPr>
        <p:txBody>
          <a:bodyPr wrap="square">
            <a:spAutoFit/>
          </a:bodyPr>
          <a:lstStyle/>
          <a:p>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ea typeface="Times New Roman" panose="02020603050405020304" pitchFamily="18" charset="0"/>
                <a:cs typeface="Times New Roman" panose="02020603050405020304" pitchFamily="18" charset="0"/>
              </a:rPr>
              <a:t>Lúc</a:t>
            </a:r>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ea typeface="Times New Roman" panose="02020603050405020304" pitchFamily="18" charset="0"/>
                <a:cs typeface="Times New Roman" panose="02020603050405020304" pitchFamily="18" charset="0"/>
              </a:rPr>
              <a:t>bâng</a:t>
            </a:r>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khuâng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phấn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chấn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bên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mẹ</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trên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con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đường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a:ea typeface="Times New Roman" panose="02020603050405020304" pitchFamily="18" charset="0"/>
              <a:cs typeface="Times New Roman" panose="02020603050405020304" pitchFamily="18" charset="0"/>
            </a:endParaRPr>
          </a:p>
          <a:p>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ea typeface="Times New Roman" panose="02020603050405020304" pitchFamily="18" charset="0"/>
                <a:cs typeface="Times New Roman" panose="02020603050405020304" pitchFamily="18" charset="0"/>
              </a:rPr>
              <a:t>đó</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smtClean="0">
                <a:latin typeface="Times New Roman" panose="02020603050405020304" pitchFamily="18" charset="0"/>
                <a:ea typeface="Times New Roman" panose="02020603050405020304" pitchFamily="18" charset="0"/>
                <a:cs typeface="Times New Roman" panose="02020603050405020304" pitchFamily="18" charset="0"/>
              </a:rPr>
              <a:t>bỡ</a:t>
            </a:r>
            <a:r>
              <a:rPr lang="en-GB"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ngỡ</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rụt</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rè</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đứng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ở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sân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trường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Tiếp</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thấy</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lúng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túng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vụng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về</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sau</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đó</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giật</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mình</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nghe</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gọi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đến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tên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rồi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bật</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khóc</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a:ea typeface="Times New Roman" panose="02020603050405020304" pitchFamily="18" charset="0"/>
              <a:cs typeface="Times New Roman" panose="02020603050405020304" pitchFamily="18" charset="0"/>
            </a:endParaRPr>
          </a:p>
          <a:p>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Cuối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cùng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là</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giác</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xa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lạ</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vừa</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quen</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ngồi</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lớp</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3600" dirty="0" err="1">
                <a:latin typeface="Times New Roman" panose="02020603050405020304" pitchFamily="18" charset="0"/>
                <a:ea typeface="Times New Roman" panose="02020603050405020304" pitchFamily="18" charset="0"/>
                <a:cs typeface="Times New Roman" panose="02020603050405020304" pitchFamily="18" charset="0"/>
              </a:rPr>
              <a:t>học</a:t>
            </a:r>
            <a:r>
              <a:rPr lang="en-GB" sz="3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latin typeface=".VnTime" panose="020B720000000000000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B15FD3B2-D324-38E7-61CE-FD66370706AC}"/>
              </a:ext>
            </a:extLst>
          </p:cNvPr>
          <p:cNvSpPr txBox="1"/>
          <p:nvPr/>
        </p:nvSpPr>
        <p:spPr>
          <a:xfrm>
            <a:off x="1131849" y="5104410"/>
            <a:ext cx="16133956" cy="2800767"/>
          </a:xfrm>
          <a:prstGeom prst="rect">
            <a:avLst/>
          </a:prstGeom>
          <a:noFill/>
        </p:spPr>
        <p:txBody>
          <a:bodyPr wrap="square">
            <a:spAutoFit/>
          </a:bodyPr>
          <a:lstStyle/>
          <a:p>
            <a:pPr marL="0" marR="0">
              <a:spcBef>
                <a:spcPts val="0"/>
              </a:spcBef>
              <a:spcAft>
                <a:spcPts val="0"/>
              </a:spcAft>
            </a:pPr>
            <a:r>
              <a:rPr lang="en-GB" sz="36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GB" sz="36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GB" sz="3600" b="1" i="1" dirty="0">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GB" sz="3600" b="1" i="1" dirty="0" err="1">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GB" sz="36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latin typeface=".VnTime" panose="020B7200000000000000"/>
                <a:ea typeface="Times New Roman" panose="02020603050405020304" pitchFamily="18" charset="0"/>
                <a:cs typeface="Times New Roman" panose="02020603050405020304" pitchFamily="18" charset="0"/>
              </a:rPr>
              <a:t> </a:t>
            </a: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mấy</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mỉm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cười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bầu</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lần</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32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Họ</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quãng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ngập</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ngừng</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e </a:t>
            </a:r>
            <a:r>
              <a:rPr lang="en-US" sz="3200" dirty="0" err="1">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non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nớt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khát</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VnTime" panose="020B7200000000000000"/>
              <a:ea typeface="Times New Roman" panose="02020603050405020304" pitchFamily="18" charset="0"/>
              <a:cs typeface="Times New Roman" panose="02020603050405020304" pitchFamily="18" charset="0"/>
            </a:endParaRPr>
          </a:p>
        </p:txBody>
      </p:sp>
      <p:sp>
        <p:nvSpPr>
          <p:cNvPr id="7" name="Rectangle 6"/>
          <p:cNvSpPr/>
          <p:nvPr/>
        </p:nvSpPr>
        <p:spPr>
          <a:xfrm>
            <a:off x="1143000" y="7905177"/>
            <a:ext cx="16145107" cy="1200329"/>
          </a:xfrm>
          <a:prstGeom prst="rect">
            <a:avLst/>
          </a:prstGeom>
        </p:spPr>
        <p:txBody>
          <a:bodyPr wrap="square">
            <a:spAutoFit/>
          </a:bodyPr>
          <a:lstStyle/>
          <a:p>
            <a:r>
              <a:rPr lang="en-GB" sz="3600" b="1" dirty="0">
                <a:solidFill>
                  <a:srgbClr val="FF0000"/>
                </a:solidFill>
                <a:latin typeface="Times New Roman" panose="02020603050405020304" pitchFamily="18" charset="0"/>
                <a:ea typeface="Times New Roman" panose="02020603050405020304" pitchFamily="18" charset="0"/>
              </a:rPr>
              <a:t>=&gt; </a:t>
            </a:r>
            <a:r>
              <a:rPr lang="en-US" sz="3600" b="1" dirty="0" err="1">
                <a:solidFill>
                  <a:srgbClr val="FF0000"/>
                </a:solidFill>
                <a:latin typeface="Times New Roman" panose="02020603050405020304" pitchFamily="18" charset="0"/>
                <a:ea typeface="Times New Roman" panose="02020603050405020304" pitchFamily="18" charset="0"/>
              </a:rPr>
              <a:t>Nhân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vật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tôi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là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cậu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bé</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hồn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nhiên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trong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sáng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nhưng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cũng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rất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nhạy</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cảm</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và</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đã</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bắt</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đầu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có</a:t>
            </a:r>
            <a:r>
              <a:rPr lang="en-US" sz="3600" b="1" dirty="0">
                <a:solidFill>
                  <a:srgbClr val="FF0000"/>
                </a:solidFill>
                <a:latin typeface="Times New Roman" panose="02020603050405020304" pitchFamily="18" charset="0"/>
                <a:ea typeface="Times New Roman" panose="02020603050405020304" pitchFamily="18" charset="0"/>
              </a:rPr>
              <a:t> ý </a:t>
            </a:r>
            <a:r>
              <a:rPr lang="en-US" sz="3600" b="1" dirty="0" err="1">
                <a:solidFill>
                  <a:srgbClr val="FF0000"/>
                </a:solidFill>
                <a:latin typeface="Times New Roman" panose="02020603050405020304" pitchFamily="18" charset="0"/>
                <a:ea typeface="Times New Roman" panose="02020603050405020304" pitchFamily="18" charset="0"/>
              </a:rPr>
              <a:t>thức</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về</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sự</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trưởng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thành</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ngay</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trong</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ngày</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đầu</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tiên</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đi</a:t>
            </a:r>
            <a:r>
              <a:rPr lang="en-US" sz="3600" b="1" dirty="0">
                <a:solidFill>
                  <a:srgbClr val="FF0000"/>
                </a:solidFill>
                <a:latin typeface="Times New Roman" panose="02020603050405020304" pitchFamily="18" charset="0"/>
                <a:ea typeface="Times New Roman" panose="02020603050405020304" pitchFamily="18" charset="0"/>
              </a:rPr>
              <a:t> </a:t>
            </a:r>
            <a:r>
              <a:rPr lang="en-US" sz="3600" b="1" dirty="0" err="1">
                <a:solidFill>
                  <a:srgbClr val="FF0000"/>
                </a:solidFill>
                <a:latin typeface="Times New Roman" panose="02020603050405020304" pitchFamily="18" charset="0"/>
                <a:ea typeface="Times New Roman" panose="02020603050405020304" pitchFamily="18" charset="0"/>
              </a:rPr>
              <a:t>học</a:t>
            </a:r>
            <a:r>
              <a:rPr lang="en-US" sz="3600" b="1" dirty="0">
                <a:solidFill>
                  <a:srgbClr val="FF0000"/>
                </a:solidFill>
                <a:latin typeface="Times New Roman" panose="02020603050405020304" pitchFamily="18" charset="0"/>
                <a:ea typeface="Times New Roman" panose="02020603050405020304" pitchFamily="18" charset="0"/>
              </a:rPr>
              <a:t>.</a:t>
            </a:r>
            <a:endParaRPr lang="en-US" sz="3600" dirty="0">
              <a:solidFill>
                <a:srgbClr val="FF0000"/>
              </a:solidFill>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9569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Effect transition="in" filter="fade">
                                      <p:cBhvr>
                                        <p:cTn id="41" dur="500"/>
                                        <p:tgtEl>
                                          <p:spTgt spid="6">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animEffect transition="in" filter="fade">
                                      <p:cBhvr>
                                        <p:cTn id="46" dur="500"/>
                                        <p:tgtEl>
                                          <p:spTgt spid="6">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sp>
        <p:nvSpPr>
          <p:cNvPr id="3" name="TextBox 2">
            <a:extLst>
              <a:ext uri="{FF2B5EF4-FFF2-40B4-BE49-F238E27FC236}">
                <a16:creationId xmlns:a16="http://schemas.microsoft.com/office/drawing/2014/main" id="{B15FD3B2-D324-38E7-61CE-FD66370706AC}"/>
              </a:ext>
            </a:extLst>
          </p:cNvPr>
          <p:cNvSpPr txBox="1"/>
          <p:nvPr/>
        </p:nvSpPr>
        <p:spPr>
          <a:xfrm>
            <a:off x="1600200" y="1485900"/>
            <a:ext cx="15827290" cy="1938992"/>
          </a:xfrm>
          <a:prstGeom prst="rect">
            <a:avLst/>
          </a:prstGeom>
          <a:noFill/>
        </p:spPr>
        <p:txBody>
          <a:bodyPr wrap="square">
            <a:spAutoFit/>
          </a:bodyPr>
          <a:lstStyle/>
          <a:p>
            <a:r>
              <a:rPr lang="en-US" sz="4000" b="1" dirty="0">
                <a:effectLst/>
                <a:latin typeface="Times New Roman" panose="02020603050405020304" pitchFamily="18" charset="0"/>
                <a:ea typeface="Times New Roman" panose="02020603050405020304" pitchFamily="18" charset="0"/>
              </a:rPr>
              <a:t>2. </a:t>
            </a:r>
            <a:r>
              <a:rPr lang="en-US" sz="4000" b="1" dirty="0" err="1">
                <a:effectLst/>
                <a:latin typeface="Times New Roman" panose="02020603050405020304" pitchFamily="18" charset="0"/>
                <a:ea typeface="Times New Roman" panose="02020603050405020304" pitchFamily="18" charset="0"/>
              </a:rPr>
              <a:t>Cách</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xây</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dựng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trong</a:t>
            </a:r>
            <a:r>
              <a:rPr lang="en-US" sz="4000" b="1" dirty="0">
                <a:effectLst/>
                <a:latin typeface="Times New Roman" panose="02020603050405020304" pitchFamily="18" charset="0"/>
                <a:ea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rPr>
              <a:t>truyện</a:t>
            </a:r>
            <a:endParaRPr lang="en-US" sz="4000" b="1" dirty="0">
              <a:effectLst/>
              <a:latin typeface="Times New Roman" panose="02020603050405020304" pitchFamily="18" charset="0"/>
              <a:ea typeface="Times New Roman" panose="02020603050405020304" pitchFamily="18" charset="0"/>
            </a:endParaRPr>
          </a:p>
          <a:p>
            <a:pPr marL="742950" marR="0" indent="-742950">
              <a:spcBef>
                <a:spcPts val="0"/>
              </a:spcBef>
              <a:spcAft>
                <a:spcPts val="0"/>
              </a:spcAft>
              <a:buAutoNum type="alphaLcPeriod"/>
            </a:pP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742950" marR="0" indent="-742950">
              <a:spcBef>
                <a:spcPts val="0"/>
              </a:spcBef>
              <a:spcAft>
                <a:spcPts val="0"/>
              </a:spcAft>
              <a:buAutoNum type="alphaLcPeriod"/>
            </a:pP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ea typeface="Times New Roman" panose="02020603050405020304" pitchFamily="18" charset="0"/>
                <a:cs typeface="Times New Roman" panose="02020603050405020304" pitchFamily="18" charset="0"/>
              </a:rPr>
              <a:t>khác</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8513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5016758"/>
          </a:xfrm>
          <a:prstGeom prst="rect">
            <a:avLst/>
          </a:prstGeom>
          <a:noFill/>
        </p:spPr>
        <p:txBody>
          <a:bodyPr wrap="square">
            <a:spAutoFit/>
          </a:bodyPr>
          <a:lstStyle/>
          <a:p>
            <a:pPr marL="0" marR="0">
              <a:spcBef>
                <a:spcPts val="0"/>
              </a:spcBef>
              <a:spcAft>
                <a:spcPts val="0"/>
              </a:spcAft>
            </a:pP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cố</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gắng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dạy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sung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sướng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hàng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đừng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khóc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R="0">
              <a:spcBef>
                <a:spcPts val="0"/>
              </a:spcBef>
              <a:spcAft>
                <a:spcPts val="0"/>
              </a:spcAft>
            </a:pP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Nhìn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000" i="1" dirty="0">
                <a:effectLst/>
                <a:latin typeface="Times New Roman" panose="02020603050405020304" pitchFamily="18" charset="0"/>
                <a:ea typeface="Times New Roman" panose="02020603050405020304" pitchFamily="18" charset="0"/>
                <a:cs typeface="Times New Roman" panose="02020603050405020304" pitchFamily="18" charset="0"/>
              </a:rPr>
              <a:t> </a:t>
            </a:r>
          </a:p>
          <a:p>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Đốc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thầy</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lãnh</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đạo</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hiền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000" b="1"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2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1000"/>
                                        <p:tgtEl>
                                          <p:spTgt spid="7">
                                            <p:txEl>
                                              <p:pRg st="1" end="1"/>
                                            </p:txEl>
                                          </p:spTgt>
                                        </p:tgtEl>
                                      </p:cBhvr>
                                    </p:animEffect>
                                    <p:anim calcmode="lin" valueType="num">
                                      <p:cBhvr>
                                        <p:cTn id="1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1000"/>
                                        <p:tgtEl>
                                          <p:spTgt spid="7">
                                            <p:txEl>
                                              <p:pRg st="2" end="2"/>
                                            </p:txEl>
                                          </p:spTgt>
                                        </p:tgtEl>
                                      </p:cBhvr>
                                    </p:animEffect>
                                    <p:anim calcmode="lin" valueType="num">
                                      <p:cBhvr>
                                        <p:cTn id="2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 calcmode="lin" valueType="num">
                                      <p:cBhvr additive="base">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sp>
        <p:nvSpPr>
          <p:cNvPr id="3" name="TextBox 2">
            <a:extLst>
              <a:ext uri="{FF2B5EF4-FFF2-40B4-BE49-F238E27FC236}">
                <a16:creationId xmlns:a16="http://schemas.microsoft.com/office/drawing/2014/main" id="{B15FD3B2-D324-38E7-61CE-FD66370706AC}"/>
              </a:ext>
            </a:extLst>
          </p:cNvPr>
          <p:cNvSpPr txBox="1"/>
          <p:nvPr/>
        </p:nvSpPr>
        <p:spPr>
          <a:xfrm>
            <a:off x="1255417" y="2519089"/>
            <a:ext cx="15827290" cy="707886"/>
          </a:xfrm>
          <a:prstGeom prst="rect">
            <a:avLst/>
          </a:prstGeom>
          <a:noFill/>
        </p:spPr>
        <p:txBody>
          <a:bodyPr wrap="square">
            <a:spAutoFit/>
          </a:bodyPr>
          <a:lstStyle/>
          <a:p>
            <a:r>
              <a:rPr lang="en-US" sz="4000" b="1">
                <a:effectLst/>
                <a:latin typeface="Times New Roman" panose="02020603050405020304" pitchFamily="18" charset="0"/>
                <a:ea typeface="Times New Roman" panose="02020603050405020304" pitchFamily="18" charset="0"/>
              </a:rPr>
              <a:t>2. Cách xây dựng nhân vật trong truyện</a:t>
            </a:r>
          </a:p>
        </p:txBody>
      </p:sp>
      <p:sp>
        <p:nvSpPr>
          <p:cNvPr id="7" name="TextBox 6">
            <a:extLst>
              <a:ext uri="{FF2B5EF4-FFF2-40B4-BE49-F238E27FC236}">
                <a16:creationId xmlns:a16="http://schemas.microsoft.com/office/drawing/2014/main" id="{F10B8ABC-0D17-D9DF-7CC7-1CBBA29485DA}"/>
              </a:ext>
            </a:extLst>
          </p:cNvPr>
          <p:cNvSpPr txBox="1"/>
          <p:nvPr/>
        </p:nvSpPr>
        <p:spPr>
          <a:xfrm>
            <a:off x="1676400" y="3424145"/>
            <a:ext cx="15400445" cy="2554545"/>
          </a:xfrm>
          <a:prstGeom prst="rect">
            <a:avLst/>
          </a:prstGeom>
          <a:noFill/>
        </p:spPr>
        <p:txBody>
          <a:bodyPr wrap="square">
            <a:spAutoFit/>
          </a:bodyPr>
          <a:lstStyle/>
          <a:p>
            <a:pPr marL="0" marR="0">
              <a:spcBef>
                <a:spcPts val="0"/>
              </a:spcBef>
              <a:spcAft>
                <a:spcPts val="0"/>
              </a:spcAft>
            </a:pPr>
            <a:r>
              <a:rPr lang="en-US" sz="40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Phụ</a:t>
            </a:r>
            <a:r>
              <a:rPr lang="en-US" sz="40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ea typeface="Times New Roman" panose="02020603050405020304" pitchFamily="18" charset="0"/>
                <a:cs typeface="Times New Roman" panose="02020603050405020304" pitchFamily="18" charset="0"/>
              </a:rPr>
              <a:t>huynh</a:t>
            </a:r>
            <a:endParaRPr lang="en-US" sz="4000" dirty="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Chuẩn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quần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cầm</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vở</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Kiên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nhẫn</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chờ</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đợi</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ea typeface="Times New Roman" panose="02020603050405020304" pitchFamily="18" charset="0"/>
                <a:cs typeface="Times New Roman" panose="02020603050405020304" pitchFamily="18" charset="0"/>
              </a:rPr>
              <a:t>lớp</a:t>
            </a:r>
            <a:endParaRPr lang="en-US" sz="4000" dirty="0">
              <a:effectLst/>
              <a:latin typeface=".VnTime" panose="020B7200000000000000"/>
              <a:ea typeface="Times New Roman" panose="02020603050405020304" pitchFamily="18" charset="0"/>
              <a:cs typeface="Times New Roman" panose="02020603050405020304" pitchFamily="18" charset="0"/>
            </a:endParaRPr>
          </a:p>
          <a:p>
            <a:r>
              <a:rPr lang="en-US" sz="4000" b="1" i="1" dirty="0">
                <a:effectLst/>
                <a:latin typeface="Times New Roman" panose="02020603050405020304" pitchFamily="18" charset="0"/>
                <a:ea typeface="Times New Roman" panose="02020603050405020304" pitchFamily="18" charset="0"/>
              </a:rPr>
              <a:t>=&gt; </a:t>
            </a:r>
            <a:r>
              <a:rPr lang="en-US" sz="4000" b="1" i="1" dirty="0" err="1">
                <a:effectLst/>
                <a:latin typeface="Times New Roman" panose="02020603050405020304" pitchFamily="18" charset="0"/>
                <a:ea typeface="Times New Roman" panose="02020603050405020304" pitchFamily="18" charset="0"/>
              </a:rPr>
              <a:t>Là</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người</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chu</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đáo</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quan</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tâm</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đầy</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tình</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yêu</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thương</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và</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trách</a:t>
            </a:r>
            <a:r>
              <a:rPr lang="en-US" sz="4000" b="1" i="1" dirty="0">
                <a:effectLst/>
                <a:latin typeface="Times New Roman" panose="02020603050405020304" pitchFamily="18" charset="0"/>
                <a:ea typeface="Times New Roman" panose="02020603050405020304" pitchFamily="18" charset="0"/>
              </a:rPr>
              <a:t> </a:t>
            </a:r>
            <a:r>
              <a:rPr lang="en-US" sz="4000" b="1" i="1" dirty="0" err="1">
                <a:effectLst/>
                <a:latin typeface="Times New Roman" panose="02020603050405020304" pitchFamily="18" charset="0"/>
                <a:ea typeface="Times New Roman" panose="02020603050405020304" pitchFamily="18" charset="0"/>
              </a:rPr>
              <a:t>nhiệm</a:t>
            </a:r>
            <a:endParaRPr lang="en-US" sz="4000" dirty="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788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fade">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sp>
        <p:nvSpPr>
          <p:cNvPr id="9" name="TextBox 8">
            <a:extLst>
              <a:ext uri="{FF2B5EF4-FFF2-40B4-BE49-F238E27FC236}">
                <a16:creationId xmlns:a16="http://schemas.microsoft.com/office/drawing/2014/main" id="{7EA4090D-8AF0-8776-130B-337CEE17D15C}"/>
              </a:ext>
            </a:extLst>
          </p:cNvPr>
          <p:cNvSpPr txBox="1"/>
          <p:nvPr/>
        </p:nvSpPr>
        <p:spPr>
          <a:xfrm>
            <a:off x="1600199" y="3216414"/>
            <a:ext cx="15337543" cy="707886"/>
          </a:xfrm>
          <a:prstGeom prst="rect">
            <a:avLst/>
          </a:prstGeom>
          <a:noFill/>
        </p:spPr>
        <p:txBody>
          <a:bodyPr wrap="square">
            <a:spAutoFit/>
          </a:bodyPr>
          <a:lstStyle/>
          <a:p>
            <a:pPr marL="0" marR="0">
              <a:spcBef>
                <a:spcPts val="0"/>
              </a:spcBef>
              <a:spcAft>
                <a:spcPts val="0"/>
              </a:spcAft>
            </a:pPr>
            <a:r>
              <a:rPr lang="en-US" sz="4000" b="1">
                <a:effectLst/>
                <a:latin typeface="Times New Roman" panose="02020603050405020304" pitchFamily="18" charset="0"/>
                <a:ea typeface="Times New Roman" panose="02020603050405020304" pitchFamily="18" charset="0"/>
                <a:cs typeface="Times New Roman" panose="02020603050405020304" pitchFamily="18" charset="0"/>
              </a:rPr>
              <a:t>3. Đặc điểm truyện ngắn giàu chất trữ tình trong “Tôi đi học”</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1991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66235" y="957752"/>
            <a:ext cx="11254965" cy="4033348"/>
          </a:xfrm>
          <a:prstGeom prst="rect">
            <a:avLst/>
          </a:prstGeom>
          <a:noFill/>
          <a:ln>
            <a:noFill/>
            <a:prstDash val="sysDash"/>
          </a:ln>
        </p:spPr>
        <p:txBody>
          <a:bodyPr wrap="square">
            <a:spAutoFit/>
          </a:bodyPr>
          <a:lstStyle/>
          <a:p>
            <a:pPr algn="ctr">
              <a:lnSpc>
                <a:spcPct val="150000"/>
              </a:lnSpc>
            </a:pPr>
            <a:r>
              <a:rPr lang="en-US" sz="4400" b="1">
                <a:solidFill>
                  <a:prstClr val="black"/>
                </a:solidFill>
                <a:latin typeface="Times New Roman" pitchFamily="18" charset="0"/>
                <a:cs typeface="Times New Roman" pitchFamily="18" charset="0"/>
              </a:rPr>
              <a:t>THẢO LUẬN</a:t>
            </a:r>
            <a:endParaRPr lang="en-US" sz="4400" b="1" dirty="0">
              <a:solidFill>
                <a:prstClr val="black"/>
              </a:solidFill>
              <a:latin typeface="Times New Roman" pitchFamily="18" charset="0"/>
              <a:cs typeface="Times New Roman" pitchFamily="18" charset="0"/>
            </a:endParaRPr>
          </a:p>
          <a:p>
            <a:pPr algn="just">
              <a:lnSpc>
                <a:spcPct val="150000"/>
              </a:lnSpc>
            </a:pPr>
            <a:r>
              <a:rPr lang="en-US" sz="4400" b="1">
                <a:solidFill>
                  <a:prstClr val="black"/>
                </a:solidFill>
                <a:latin typeface="Times New Roman" pitchFamily="18" charset="0"/>
                <a:cs typeface="Times New Roman" pitchFamily="18" charset="0"/>
              </a:rPr>
              <a:t>Truyện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Tôi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là</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một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truyện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ngắn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giàu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chất</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thơ</a:t>
            </a:r>
            <a:r>
              <a:rPr lang="en-US" sz="4400" b="1" dirty="0">
                <a:solidFill>
                  <a:prstClr val="black"/>
                </a:solidFill>
                <a:latin typeface="Times New Roman" pitchFamily="18" charset="0"/>
                <a:cs typeface="Times New Roman" pitchFamily="18" charset="0"/>
              </a:rPr>
              <a:t>. Theo </a:t>
            </a:r>
            <a:r>
              <a:rPr lang="en-US" sz="4400" b="1" dirty="0" err="1">
                <a:solidFill>
                  <a:prstClr val="black"/>
                </a:solidFill>
                <a:latin typeface="Times New Roman" pitchFamily="18" charset="0"/>
                <a:cs typeface="Times New Roman" pitchFamily="18" charset="0"/>
              </a:rPr>
              <a:t>em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điều</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gì</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tạo</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nên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đặc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điểm</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ấy</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r>
              <a:rPr lang="en-US" sz="4400" b="1" dirty="0">
                <a:solidFill>
                  <a:prstClr val="black"/>
                </a:solidFill>
                <a:latin typeface="Times New Roman" pitchFamily="18" charset="0"/>
                <a:cs typeface="Times New Roman" pitchFamily="18" charset="0"/>
              </a:rPr>
              <a:t>)</a:t>
            </a:r>
            <a:endParaRPr lang="en-US" sz="4400" dirty="0">
              <a:solidFill>
                <a:prstClr val="black"/>
              </a:solidFill>
              <a:latin typeface="Times New Roman" pitchFamily="18" charset="0"/>
              <a:cs typeface="Times New Roman" pitchFamily="18" charset="0"/>
            </a:endParaRPr>
          </a:p>
        </p:txBody>
      </p:sp>
      <p:pic>
        <p:nvPicPr>
          <p:cNvPr id="4" name="Picture 3"/>
          <p:cNvPicPr>
            <a:picLocks noChangeAspect="1"/>
          </p:cNvPicPr>
          <p:nvPr/>
        </p:nvPicPr>
        <p:blipFill rotWithShape="1">
          <a:blip r:embed="rId3"/>
          <a:srcRect t="2244"/>
          <a:stretch/>
        </p:blipFill>
        <p:spPr>
          <a:xfrm>
            <a:off x="838200" y="876300"/>
            <a:ext cx="5128035" cy="3473720"/>
          </a:xfrm>
          <a:prstGeom prst="rect">
            <a:avLst/>
          </a:prstGeom>
        </p:spPr>
      </p:pic>
      <p:graphicFrame>
        <p:nvGraphicFramePr>
          <p:cNvPr id="5" name="Table 4">
            <a:extLst>
              <a:ext uri="{FF2B5EF4-FFF2-40B4-BE49-F238E27FC236}">
                <a16:creationId xmlns:a16="http://schemas.microsoft.com/office/drawing/2014/main" id="{B8BD05A0-AA26-41FD-0543-373C3D5A1303}"/>
              </a:ext>
            </a:extLst>
          </p:cNvPr>
          <p:cNvGraphicFramePr>
            <a:graphicFrameLocks noGrp="1"/>
          </p:cNvGraphicFramePr>
          <p:nvPr>
            <p:extLst>
              <p:ext uri="{D42A27DB-BD31-4B8C-83A1-F6EECF244321}">
                <p14:modId xmlns:p14="http://schemas.microsoft.com/office/powerpoint/2010/main" val="567708887"/>
              </p:ext>
            </p:extLst>
          </p:nvPr>
        </p:nvGraphicFramePr>
        <p:xfrm>
          <a:off x="2057400" y="5791199"/>
          <a:ext cx="14020800" cy="2438400"/>
        </p:xfrm>
        <a:graphic>
          <a:graphicData uri="http://schemas.openxmlformats.org/drawingml/2006/table">
            <a:tbl>
              <a:tblPr firstRow="1" firstCol="1" bandRow="1">
                <a:tableStyleId>{5C22544A-7EE6-4342-B048-85BDC9FD1C3A}</a:tableStyleId>
              </a:tblPr>
              <a:tblGrid>
                <a:gridCol w="4671800">
                  <a:extLst>
                    <a:ext uri="{9D8B030D-6E8A-4147-A177-3AD203B41FA5}">
                      <a16:colId xmlns:a16="http://schemas.microsoft.com/office/drawing/2014/main" val="1339436691"/>
                    </a:ext>
                  </a:extLst>
                </a:gridCol>
                <a:gridCol w="4674500">
                  <a:extLst>
                    <a:ext uri="{9D8B030D-6E8A-4147-A177-3AD203B41FA5}">
                      <a16:colId xmlns:a16="http://schemas.microsoft.com/office/drawing/2014/main" val="2644496759"/>
                    </a:ext>
                  </a:extLst>
                </a:gridCol>
                <a:gridCol w="4674500">
                  <a:extLst>
                    <a:ext uri="{9D8B030D-6E8A-4147-A177-3AD203B41FA5}">
                      <a16:colId xmlns:a16="http://schemas.microsoft.com/office/drawing/2014/main" val="1569928111"/>
                    </a:ext>
                  </a:extLst>
                </a:gridCol>
              </a:tblGrid>
              <a:tr h="176915">
                <a:tc gridSpan="3">
                  <a:txBody>
                    <a:bodyPr/>
                    <a:lstStyle/>
                    <a:p>
                      <a:pPr marL="0" marR="0" algn="ctr">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PHIẾU HỌC TẬP SỐ 3</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7425353"/>
                  </a:ext>
                </a:extLst>
              </a:tr>
              <a:tr h="176915">
                <a:tc>
                  <a:txBody>
                    <a:bodyPr/>
                    <a:lstStyle/>
                    <a:p>
                      <a:pPr marL="0" marR="0" algn="ctr">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Về nội dung</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hình thức</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spcBef>
                          <a:spcPts val="0"/>
                        </a:spcBef>
                        <a:spcAft>
                          <a:spcPts val="0"/>
                        </a:spcAft>
                      </a:pPr>
                      <a:r>
                        <a:rPr lang="en-US" sz="4000" b="1">
                          <a:solidFill>
                            <a:schemeClr val="tx1"/>
                          </a:solidFill>
                          <a:effectLst/>
                          <a:latin typeface="Times New Roman" panose="02020603050405020304" pitchFamily="18" charset="0"/>
                          <a:cs typeface="Times New Roman" panose="02020603050405020304" pitchFamily="18" charset="0"/>
                        </a:rPr>
                        <a:t>Về ngôn ngữ</a:t>
                      </a:r>
                      <a:endParaRPr lang="en-US" sz="4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90398574"/>
                  </a:ext>
                </a:extLst>
              </a:tr>
              <a:tr h="353830">
                <a:tc>
                  <a:txBody>
                    <a:bodyPr/>
                    <a:lstStyle/>
                    <a:p>
                      <a:pPr marL="0" marR="0">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just">
                        <a:spcBef>
                          <a:spcPts val="0"/>
                        </a:spcBef>
                        <a:spcAft>
                          <a:spcPts val="0"/>
                        </a:spcAft>
                      </a:pPr>
                      <a:r>
                        <a:rPr lang="en-US" sz="4000">
                          <a:solidFill>
                            <a:schemeClr val="tx1"/>
                          </a:solidFill>
                          <a:effectLst/>
                          <a:latin typeface="Times New Roman" panose="02020603050405020304" pitchFamily="18" charset="0"/>
                          <a:cs typeface="Times New Roman" panose="02020603050405020304" pitchFamily="18" charset="0"/>
                        </a:rPr>
                        <a:t>……</a:t>
                      </a:r>
                    </a:p>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 </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spcBef>
                          <a:spcPts val="0"/>
                        </a:spcBef>
                        <a:spcAft>
                          <a:spcPts val="0"/>
                        </a:spcAft>
                      </a:pPr>
                      <a:r>
                        <a:rPr lang="en-GB" sz="4000">
                          <a:solidFill>
                            <a:schemeClr val="tx1"/>
                          </a:solidFill>
                          <a:effectLst/>
                          <a:latin typeface="Times New Roman" panose="02020603050405020304" pitchFamily="18" charset="0"/>
                          <a:cs typeface="Times New Roman" panose="02020603050405020304" pitchFamily="18" charset="0"/>
                        </a:rPr>
                        <a:t>…….</a:t>
                      </a:r>
                      <a:endParaRPr lang="en-US" sz="4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452648654"/>
                  </a:ext>
                </a:extLst>
              </a:tr>
            </a:tbl>
          </a:graphicData>
        </a:graphic>
      </p:graphicFrame>
    </p:spTree>
    <p:extLst>
      <p:ext uri="{BB962C8B-B14F-4D97-AF65-F5344CB8AC3E}">
        <p14:creationId xmlns:p14="http://schemas.microsoft.com/office/powerpoint/2010/main" val="19943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66800" y="723900"/>
            <a:ext cx="4783602" cy="8686800"/>
            <a:chOff x="0" y="0"/>
            <a:chExt cx="4096840" cy="2321965"/>
          </a:xfrm>
        </p:grpSpPr>
        <p:sp>
          <p:nvSpPr>
            <p:cNvPr id="4"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a:ln>
              <a:solidFill>
                <a:srgbClr val="FF0000"/>
              </a:solidFill>
            </a:ln>
          </p:spPr>
        </p:sp>
        <p:sp>
          <p:nvSpPr>
            <p:cNvPr id="5" name="TextBox 5"/>
            <p:cNvSpPr txBox="1"/>
            <p:nvPr/>
          </p:nvSpPr>
          <p:spPr>
            <a:xfrm>
              <a:off x="0" y="-47625"/>
              <a:ext cx="812800" cy="860425"/>
            </a:xfrm>
            <a:prstGeom prst="rect">
              <a:avLst/>
            </a:prstGeom>
            <a:ln>
              <a:solidFill>
                <a:srgbClr val="FF0000"/>
              </a:solidFill>
            </a:ln>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6" name="Group 3"/>
          <p:cNvGrpSpPr/>
          <p:nvPr/>
        </p:nvGrpSpPr>
        <p:grpSpPr>
          <a:xfrm>
            <a:off x="6656300" y="723900"/>
            <a:ext cx="4605465" cy="8686800"/>
            <a:chOff x="0" y="0"/>
            <a:chExt cx="4096840" cy="2321965"/>
          </a:xfrm>
        </p:grpSpPr>
        <p:sp>
          <p:nvSpPr>
            <p:cNvPr id="7"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a:ln>
              <a:solidFill>
                <a:schemeClr val="accent4">
                  <a:lumMod val="60000"/>
                  <a:lumOff val="40000"/>
                </a:schemeClr>
              </a:solidFill>
            </a:ln>
          </p:spPr>
        </p:sp>
        <p:sp>
          <p:nvSpPr>
            <p:cNvPr id="8" name="TextBox 5"/>
            <p:cNvSpPr txBox="1"/>
            <p:nvPr/>
          </p:nvSpPr>
          <p:spPr>
            <a:xfrm>
              <a:off x="0" y="-47625"/>
              <a:ext cx="812800" cy="860425"/>
            </a:xfrm>
            <a:prstGeom prst="rect">
              <a:avLst/>
            </a:prstGeom>
            <a:ln>
              <a:solidFill>
                <a:schemeClr val="accent4">
                  <a:lumMod val="60000"/>
                  <a:lumOff val="40000"/>
                </a:schemeClr>
              </a:solidFill>
            </a:ln>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grpSp>
        <p:nvGrpSpPr>
          <p:cNvPr id="9" name="Group 3"/>
          <p:cNvGrpSpPr/>
          <p:nvPr/>
        </p:nvGrpSpPr>
        <p:grpSpPr>
          <a:xfrm>
            <a:off x="12192000" y="723900"/>
            <a:ext cx="4953000" cy="8686800"/>
            <a:chOff x="0" y="0"/>
            <a:chExt cx="4096840" cy="2321965"/>
          </a:xfrm>
        </p:grpSpPr>
        <p:sp>
          <p:nvSpPr>
            <p:cNvPr id="10" name="Freeform 4"/>
            <p:cNvSpPr/>
            <p:nvPr/>
          </p:nvSpPr>
          <p:spPr>
            <a:xfrm>
              <a:off x="0" y="0"/>
              <a:ext cx="4096840" cy="2321965"/>
            </a:xfrm>
            <a:custGeom>
              <a:avLst/>
              <a:gdLst/>
              <a:ahLst/>
              <a:cxnLst/>
              <a:rect l="l" t="t" r="r" b="b"/>
              <a:pathLst>
                <a:path w="4096840" h="2321965">
                  <a:moveTo>
                    <a:pt x="0" y="0"/>
                  </a:moveTo>
                  <a:lnTo>
                    <a:pt x="4096840" y="0"/>
                  </a:lnTo>
                  <a:lnTo>
                    <a:pt x="4096840" y="2321965"/>
                  </a:lnTo>
                  <a:lnTo>
                    <a:pt x="0" y="2321965"/>
                  </a:lnTo>
                  <a:close/>
                </a:path>
              </a:pathLst>
            </a:custGeom>
            <a:solidFill>
              <a:srgbClr val="FFFFFF"/>
            </a:solidFill>
            <a:ln>
              <a:solidFill>
                <a:schemeClr val="accent4"/>
              </a:solidFill>
            </a:ln>
          </p:spPr>
        </p:sp>
        <p:sp>
          <p:nvSpPr>
            <p:cNvPr id="11" name="TextBox 5"/>
            <p:cNvSpPr txBox="1"/>
            <p:nvPr/>
          </p:nvSpPr>
          <p:spPr>
            <a:xfrm>
              <a:off x="0" y="-47625"/>
              <a:ext cx="812800" cy="860425"/>
            </a:xfrm>
            <a:prstGeom prst="rect">
              <a:avLst/>
            </a:prstGeom>
            <a:ln>
              <a:solidFill>
                <a:schemeClr val="accent4"/>
              </a:solidFill>
            </a:ln>
          </p:spPr>
          <p:txBody>
            <a:bodyPr lIns="50800" tIns="50800" rIns="50800" bIns="50800" rtlCol="0" anchor="ctr"/>
            <a:lstStyle/>
            <a:p>
              <a:pPr algn="ctr">
                <a:lnSpc>
                  <a:spcPts val="2659"/>
                </a:lnSpc>
              </a:pPr>
              <a:endParaRPr>
                <a:latin typeface="Times New Roman" panose="02020603050405020304" pitchFamily="18" charset="0"/>
                <a:cs typeface="Times New Roman" panose="02020603050405020304" pitchFamily="18" charset="0"/>
              </a:endParaRPr>
            </a:p>
          </p:txBody>
        </p:sp>
      </p:grpSp>
      <p:sp>
        <p:nvSpPr>
          <p:cNvPr id="12" name="Rectangle 11"/>
          <p:cNvSpPr/>
          <p:nvPr/>
        </p:nvSpPr>
        <p:spPr>
          <a:xfrm>
            <a:off x="1644098" y="723900"/>
            <a:ext cx="3341203" cy="1107996"/>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nội</a:t>
            </a:r>
            <a:r>
              <a:rPr lang="en-US" sz="4400" b="1" dirty="0">
                <a:solidFill>
                  <a:prstClr val="black"/>
                </a:solidFill>
                <a:latin typeface="Times New Roman" pitchFamily="18" charset="0"/>
                <a:cs typeface="Times New Roman" pitchFamily="18" charset="0"/>
              </a:rPr>
              <a:t> dung</a:t>
            </a:r>
            <a:endParaRPr lang="en-US" sz="4400" dirty="0">
              <a:solidFill>
                <a:prstClr val="black"/>
              </a:solidFill>
              <a:latin typeface="Times New Roman" pitchFamily="18" charset="0"/>
              <a:cs typeface="Times New Roman" pitchFamily="18" charset="0"/>
            </a:endParaRPr>
          </a:p>
        </p:txBody>
      </p:sp>
      <p:sp>
        <p:nvSpPr>
          <p:cNvPr id="13" name="Rectangle 12"/>
          <p:cNvSpPr/>
          <p:nvPr/>
        </p:nvSpPr>
        <p:spPr>
          <a:xfrm>
            <a:off x="7462199" y="723900"/>
            <a:ext cx="3341203" cy="986360"/>
          </a:xfrm>
          <a:prstGeom prst="rect">
            <a:avLst/>
          </a:prstGeom>
          <a:noFill/>
          <a:ln>
            <a:noFill/>
            <a:prstDash val="sysDash"/>
          </a:ln>
        </p:spPr>
        <p:txBody>
          <a:bodyPr wrap="square">
            <a:spAutoFit/>
          </a:bodyPr>
          <a:lstStyle/>
          <a:p>
            <a:pPr algn="just">
              <a:lnSpc>
                <a:spcPct val="150000"/>
              </a:lnSpc>
            </a:pP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hình</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thức</a:t>
            </a:r>
            <a:endParaRPr lang="en-US" sz="4400" dirty="0">
              <a:solidFill>
                <a:prstClr val="black"/>
              </a:solidFill>
              <a:latin typeface="Times New Roman" pitchFamily="18" charset="0"/>
              <a:cs typeface="Times New Roman" pitchFamily="18" charset="0"/>
            </a:endParaRPr>
          </a:p>
        </p:txBody>
      </p:sp>
      <p:sp>
        <p:nvSpPr>
          <p:cNvPr id="14" name="Rectangle 13"/>
          <p:cNvSpPr/>
          <p:nvPr/>
        </p:nvSpPr>
        <p:spPr>
          <a:xfrm>
            <a:off x="1280885" y="1831896"/>
            <a:ext cx="4421943" cy="6247864"/>
          </a:xfrm>
          <a:prstGeom prst="rect">
            <a:avLst/>
          </a:prstGeom>
          <a:solidFill>
            <a:schemeClr val="accent5">
              <a:lumMod val="20000"/>
              <a:lumOff val="80000"/>
            </a:schemeClr>
          </a:solidFill>
          <a:ln>
            <a:noFill/>
            <a:prstDash val="sysDash"/>
          </a:ln>
        </p:spPr>
        <p:txBody>
          <a:bodyPr wrap="square">
            <a:spAutoFit/>
          </a:bodyPr>
          <a:lstStyle/>
          <a:p>
            <a:r>
              <a:rPr lang="en-US" sz="4000" dirty="0" err="1">
                <a:latin typeface="Times New Roman" panose="02020603050405020304" pitchFamily="18" charset="0"/>
                <a:cs typeface="Times New Roman" panose="02020603050405020304" pitchFamily="18" charset="0"/>
              </a:rPr>
              <a:t>Tập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diễn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trạng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vui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mừng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vừa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ngàng</a:t>
            </a:r>
            <a:r>
              <a:rPr lang="en-US" sz="4000" dirty="0">
                <a:latin typeface="Times New Roman" panose="02020603050405020304" pitchFamily="18" charset="0"/>
                <a:cs typeface="Times New Roman" panose="02020603050405020304" pitchFamily="18" charset="0"/>
              </a:rPr>
              <a:t>, lo </a:t>
            </a:r>
            <a:r>
              <a:rPr lang="en-US" sz="4000" dirty="0" err="1">
                <a:latin typeface="Times New Roman" panose="02020603050405020304" pitchFamily="18" charset="0"/>
                <a:cs typeface="Times New Roman" panose="02020603050405020304" pitchFamily="18" charset="0"/>
              </a:rPr>
              <a:t>sợ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buổi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đầu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a:t>
            </a:r>
          </a:p>
        </p:txBody>
      </p:sp>
      <p:sp>
        <p:nvSpPr>
          <p:cNvPr id="15" name="Rectangle 14"/>
          <p:cNvSpPr/>
          <p:nvPr/>
        </p:nvSpPr>
        <p:spPr>
          <a:xfrm>
            <a:off x="12597362" y="723900"/>
            <a:ext cx="4319038" cy="769441"/>
          </a:xfrm>
          <a:prstGeom prst="rect">
            <a:avLst/>
          </a:prstGeom>
          <a:noFill/>
          <a:ln>
            <a:noFill/>
            <a:prstDash val="sysDash"/>
          </a:ln>
        </p:spPr>
        <p:txBody>
          <a:bodyPr wrap="square">
            <a:spAutoFit/>
          </a:bodyPr>
          <a:lstStyle/>
          <a:p>
            <a:pPr algn="ctr"/>
            <a:r>
              <a:rPr lang="en-US" sz="4400" b="1" dirty="0" err="1">
                <a:solidFill>
                  <a:prstClr val="black"/>
                </a:solidFill>
                <a:latin typeface="Times New Roman" pitchFamily="18" charset="0"/>
                <a:cs typeface="Times New Roman" pitchFamily="18" charset="0"/>
              </a:rPr>
              <a:t>Về</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ngôn</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ngữ</a:t>
            </a:r>
            <a:endParaRPr lang="en-US" sz="4400" dirty="0">
              <a:solidFill>
                <a:prstClr val="black"/>
              </a:solidFill>
              <a:latin typeface="Times New Roman" pitchFamily="18" charset="0"/>
              <a:cs typeface="Times New Roman" pitchFamily="18" charset="0"/>
            </a:endParaRPr>
          </a:p>
        </p:txBody>
      </p:sp>
      <p:sp>
        <p:nvSpPr>
          <p:cNvPr id="16" name="Rectangle 15"/>
          <p:cNvSpPr/>
          <p:nvPr/>
        </p:nvSpPr>
        <p:spPr>
          <a:xfrm>
            <a:off x="6797492" y="2624405"/>
            <a:ext cx="4464273" cy="3170099"/>
          </a:xfrm>
          <a:prstGeom prst="rect">
            <a:avLst/>
          </a:prstGeom>
          <a:solidFill>
            <a:schemeClr val="accent1">
              <a:lumMod val="40000"/>
              <a:lumOff val="60000"/>
            </a:schemeClr>
          </a:solidFill>
          <a:ln>
            <a:noFill/>
            <a:prstDash val="sysDash"/>
          </a:ln>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Cốt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huống</a:t>
            </a:r>
            <a:r>
              <a:rPr lang="en-US" sz="4000" dirty="0">
                <a:latin typeface="Times New Roman" panose="02020603050405020304" pitchFamily="18" charset="0"/>
                <a:cs typeface="Times New Roman" panose="02020603050405020304" pitchFamily="18" charset="0"/>
              </a:rPr>
              <a:t> gay </a:t>
            </a:r>
            <a:r>
              <a:rPr lang="en-US" sz="4000" dirty="0" err="1">
                <a:latin typeface="Times New Roman" panose="02020603050405020304" pitchFamily="18" charset="0"/>
                <a:cs typeface="Times New Roman" panose="02020603050405020304" pitchFamily="18" charset="0"/>
              </a:rPr>
              <a:t>cấn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nhiều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kiện</a:t>
            </a:r>
            <a:r>
              <a:rPr lang="en-US" sz="4000" dirty="0">
                <a:latin typeface="Times New Roman" panose="02020603050405020304" pitchFamily="18" charset="0"/>
                <a:cs typeface="Times New Roman" panose="02020603050405020304" pitchFamily="18" charset="0"/>
              </a:rPr>
              <a:t>.</a:t>
            </a:r>
          </a:p>
        </p:txBody>
      </p:sp>
      <p:sp>
        <p:nvSpPr>
          <p:cNvPr id="17" name="Rectangle 16"/>
          <p:cNvSpPr/>
          <p:nvPr/>
        </p:nvSpPr>
        <p:spPr>
          <a:xfrm>
            <a:off x="12067663" y="1439465"/>
            <a:ext cx="5075393" cy="7478970"/>
          </a:xfrm>
          <a:prstGeom prst="rect">
            <a:avLst/>
          </a:prstGeom>
          <a:solidFill>
            <a:schemeClr val="tx2">
              <a:lumMod val="10000"/>
              <a:lumOff val="90000"/>
            </a:schemeClr>
          </a:solidFill>
          <a:ln>
            <a:noFill/>
            <a:prstDash val="sysDash"/>
          </a:ln>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giàu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ảnh</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từ</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láy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miêu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nhiên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nét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xúc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rụt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rè</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trường</a:t>
            </a:r>
            <a:r>
              <a:rPr lang="en-US" sz="4000" dirty="0">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65059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5" grpId="0"/>
      <p:bldP spid="16"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3"/>
          <a:srcRect t="64637" r="63966"/>
          <a:stretch>
            <a:fillRect/>
          </a:stretch>
        </p:blipFill>
        <p:spPr>
          <a:xfrm rot="10324006" flipH="1">
            <a:off x="866594" y="231269"/>
            <a:ext cx="3595979" cy="3529050"/>
          </a:xfrm>
          <a:prstGeom prst="rect">
            <a:avLst/>
          </a:prstGeom>
        </p:spPr>
      </p:pic>
      <p:pic>
        <p:nvPicPr>
          <p:cNvPr id="11" name="Picture 11"/>
          <p:cNvPicPr>
            <a:picLocks noChangeAspect="1"/>
          </p:cNvPicPr>
          <p:nvPr/>
        </p:nvPicPr>
        <p:blipFill>
          <a:blip r:embed="rId4"/>
          <a:srcRect t="9228" b="5205"/>
          <a:stretch>
            <a:fillRect/>
          </a:stretch>
        </p:blipFill>
        <p:spPr>
          <a:xfrm rot="1468127">
            <a:off x="-3523189" y="9747072"/>
            <a:ext cx="10033220" cy="3195522"/>
          </a:xfrm>
          <a:prstGeom prst="rect">
            <a:avLst/>
          </a:prstGeom>
        </p:spPr>
      </p:pic>
      <p:sp>
        <p:nvSpPr>
          <p:cNvPr id="17" name="Freeform 3"/>
          <p:cNvSpPr/>
          <p:nvPr/>
        </p:nvSpPr>
        <p:spPr>
          <a:xfrm>
            <a:off x="7595447" y="2339565"/>
            <a:ext cx="10343261" cy="6410950"/>
          </a:xfrm>
          <a:custGeom>
            <a:avLst/>
            <a:gdLst/>
            <a:ahLst/>
            <a:cxnLst/>
            <a:rect l="l" t="t" r="r" b="b"/>
            <a:pathLst>
              <a:path w="7378410" h="4583837">
                <a:moveTo>
                  <a:pt x="0" y="0"/>
                </a:moveTo>
                <a:lnTo>
                  <a:pt x="7378410" y="0"/>
                </a:lnTo>
                <a:lnTo>
                  <a:pt x="7378410" y="4583837"/>
                </a:lnTo>
                <a:lnTo>
                  <a:pt x="0" y="4583837"/>
                </a:lnTo>
                <a:lnTo>
                  <a:pt x="0" y="0"/>
                </a:lnTo>
                <a:close/>
              </a:path>
            </a:pathLst>
          </a:custGeom>
          <a:blipFill>
            <a:blip r:embed="rId5"/>
            <a:stretch>
              <a:fillRect/>
            </a:stretch>
          </a:blipFill>
        </p:spPr>
      </p:sp>
      <p:pic>
        <p:nvPicPr>
          <p:cNvPr id="2" name="Picture 1"/>
          <p:cNvPicPr>
            <a:picLocks noChangeAspect="1"/>
          </p:cNvPicPr>
          <p:nvPr/>
        </p:nvPicPr>
        <p:blipFill>
          <a:blip r:embed="rId6"/>
          <a:stretch>
            <a:fillRect/>
          </a:stretch>
        </p:blipFill>
        <p:spPr>
          <a:xfrm>
            <a:off x="1981200" y="1284026"/>
            <a:ext cx="13156308" cy="3078747"/>
          </a:xfrm>
          <a:prstGeom prst="rect">
            <a:avLst/>
          </a:prstGeom>
        </p:spPr>
      </p:pic>
      <p:sp>
        <p:nvSpPr>
          <p:cNvPr id="4" name="Oval 3"/>
          <p:cNvSpPr/>
          <p:nvPr/>
        </p:nvSpPr>
        <p:spPr>
          <a:xfrm>
            <a:off x="5257800" y="1284026"/>
            <a:ext cx="1905000" cy="248787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smtClean="0">
                <a:solidFill>
                  <a:schemeClr val="tx1"/>
                </a:solidFill>
                <a:latin typeface="Times New Roman" panose="02020603050405020304" pitchFamily="18" charset="0"/>
                <a:cs typeface="Times New Roman" panose="02020603050405020304" pitchFamily="18" charset="0"/>
              </a:rPr>
              <a:t>III</a:t>
            </a:r>
            <a:endParaRPr lang="en-US" sz="72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581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aphicFrame>
        <p:nvGraphicFramePr>
          <p:cNvPr id="3" name="Table 2">
            <a:extLst>
              <a:ext uri="{FF2B5EF4-FFF2-40B4-BE49-F238E27FC236}">
                <a16:creationId xmlns:a16="http://schemas.microsoft.com/office/drawing/2014/main" id="{D5E61106-F8F8-C256-D5F4-4C82F240F7D8}"/>
              </a:ext>
            </a:extLst>
          </p:cNvPr>
          <p:cNvGraphicFramePr>
            <a:graphicFrameLocks noGrp="1"/>
          </p:cNvGraphicFramePr>
          <p:nvPr>
            <p:extLst>
              <p:ext uri="{D42A27DB-BD31-4B8C-83A1-F6EECF244321}">
                <p14:modId xmlns:p14="http://schemas.microsoft.com/office/powerpoint/2010/main" val="1999300658"/>
              </p:ext>
            </p:extLst>
          </p:nvPr>
        </p:nvGraphicFramePr>
        <p:xfrm>
          <a:off x="1241510" y="2095500"/>
          <a:ext cx="16055890" cy="4389120"/>
        </p:xfrm>
        <a:graphic>
          <a:graphicData uri="http://schemas.openxmlformats.org/drawingml/2006/table">
            <a:tbl>
              <a:tblPr firstRow="1" firstCol="1" bandRow="1">
                <a:tableStyleId>{5C22544A-7EE6-4342-B048-85BDC9FD1C3A}</a:tableStyleId>
              </a:tblPr>
              <a:tblGrid>
                <a:gridCol w="10157808">
                  <a:extLst>
                    <a:ext uri="{9D8B030D-6E8A-4147-A177-3AD203B41FA5}">
                      <a16:colId xmlns:a16="http://schemas.microsoft.com/office/drawing/2014/main" val="900611377"/>
                    </a:ext>
                  </a:extLst>
                </a:gridCol>
                <a:gridCol w="5898082">
                  <a:extLst>
                    <a:ext uri="{9D8B030D-6E8A-4147-A177-3AD203B41FA5}">
                      <a16:colId xmlns:a16="http://schemas.microsoft.com/office/drawing/2014/main" val="777484560"/>
                    </a:ext>
                  </a:extLst>
                </a:gridCol>
              </a:tblGrid>
              <a:tr h="383518">
                <a:tc gridSpan="2">
                  <a:txBody>
                    <a:bodyPr/>
                    <a:lstStyle/>
                    <a:p>
                      <a:pPr marL="0" marR="0" algn="ctr">
                        <a:spcBef>
                          <a:spcPts val="0"/>
                        </a:spcBef>
                        <a:spcAft>
                          <a:spcPts val="0"/>
                        </a:spcAft>
                      </a:pPr>
                      <a:r>
                        <a:rPr lang="en-US" sz="3600" b="1">
                          <a:solidFill>
                            <a:srgbClr val="FF0000"/>
                          </a:solidFill>
                          <a:effectLst/>
                          <a:latin typeface="Times New Roman" panose="02020603050405020304" pitchFamily="18" charset="0"/>
                          <a:cs typeface="Times New Roman" panose="02020603050405020304" pitchFamily="18" charset="0"/>
                        </a:rPr>
                        <a:t>PHIẾU HỌC TẬP SỐ 1</a:t>
                      </a:r>
                      <a:endParaRPr lang="en-US" sz="36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4149402467"/>
                  </a:ext>
                </a:extLst>
              </a:tr>
              <a:tr h="2382520">
                <a:tc>
                  <a:txBody>
                    <a:bodyPr/>
                    <a:lstStyle/>
                    <a:p>
                      <a:pPr marL="0" marR="0">
                        <a:spcBef>
                          <a:spcPts val="0"/>
                        </a:spcBef>
                        <a:spcAft>
                          <a:spcPts val="0"/>
                        </a:spcAft>
                      </a:pP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Thể</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loại</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truyện</a:t>
                      </a:r>
                      <a:r>
                        <a:rPr lang="en-US" sz="3600" b="1" dirty="0">
                          <a:solidFill>
                            <a:schemeClr val="tx2"/>
                          </a:solidFill>
                          <a:effectLst/>
                          <a:latin typeface="Times New Roman" panose="02020603050405020304" pitchFamily="18" charset="0"/>
                          <a:cs typeface="Times New Roman" panose="02020603050405020304" pitchFamily="18" charset="0"/>
                        </a:rPr>
                        <a:t> </a:t>
                      </a:r>
                      <a:r>
                        <a:rPr lang="en-US" sz="3600" b="1" dirty="0" err="1">
                          <a:solidFill>
                            <a:schemeClr val="tx2"/>
                          </a:solidFill>
                          <a:effectLst/>
                          <a:latin typeface="Times New Roman" panose="02020603050405020304" pitchFamily="18" charset="0"/>
                          <a:cs typeface="Times New Roman" panose="02020603050405020304" pitchFamily="18" charset="0"/>
                        </a:rPr>
                        <a:t>ngắn</a:t>
                      </a:r>
                      <a:r>
                        <a:rPr lang="en-US" sz="3600" b="1" dirty="0">
                          <a:solidFill>
                            <a:schemeClr val="tx2"/>
                          </a:solidFill>
                          <a:effectLst/>
                          <a:latin typeface="Times New Roman" panose="02020603050405020304" pitchFamily="18" charset="0"/>
                          <a:cs typeface="Times New Roman" panose="02020603050405020304" pitchFamily="18" charset="0"/>
                        </a:rPr>
                        <a:t>: </a:t>
                      </a: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Quy mô: </a:t>
                      </a:r>
                      <a:endParaRPr lang="en-US" sz="3600" b="0" dirty="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Bối cảnh: </a:t>
                      </a:r>
                      <a:endParaRPr lang="en-US" sz="3600" b="0" dirty="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Nhân vật: .............</a:t>
                      </a:r>
                      <a:endParaRPr lang="en-US" sz="3600" b="0" dirty="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Sự kiện: .................</a:t>
                      </a:r>
                      <a:endParaRPr lang="en-US" sz="3600" b="0" dirty="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Chi tiết: .................</a:t>
                      </a:r>
                      <a:endParaRPr lang="en-US" sz="3600" b="0" dirty="0">
                        <a:solidFill>
                          <a:schemeClr val="tx2"/>
                        </a:solidFill>
                        <a:effectLst/>
                        <a:latin typeface="Times New Roman" panose="02020603050405020304" pitchFamily="18" charset="0"/>
                        <a:cs typeface="Times New Roman" panose="02020603050405020304" pitchFamily="18" charset="0"/>
                      </a:endParaRPr>
                    </a:p>
                    <a:p>
                      <a:pPr marL="0" marR="0">
                        <a:spcBef>
                          <a:spcPts val="0"/>
                        </a:spcBef>
                        <a:spcAft>
                          <a:spcPts val="0"/>
                        </a:spcAft>
                      </a:pPr>
                      <a:r>
                        <a:rPr lang="pt-BR" sz="3600" b="0" dirty="0">
                          <a:solidFill>
                            <a:schemeClr val="tx2"/>
                          </a:solidFill>
                          <a:effectLst/>
                          <a:latin typeface="Times New Roman" panose="02020603050405020304" pitchFamily="18" charset="0"/>
                          <a:cs typeface="Times New Roman" panose="02020603050405020304" pitchFamily="18" charset="0"/>
                        </a:rPr>
                        <a:t>+ Cốt truyện:....</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3600" b="0" dirty="0">
                          <a:solidFill>
                            <a:schemeClr val="tx2"/>
                          </a:solidFill>
                          <a:effectLst/>
                          <a:latin typeface="Times New Roman" panose="02020603050405020304" pitchFamily="18" charset="0"/>
                          <a:cs typeface="Times New Roman" panose="02020603050405020304" pitchFamily="18" charset="0"/>
                        </a:rPr>
                        <a:t> </a:t>
                      </a:r>
                      <a:endParaRPr lang="en-US" sz="3600" b="0" dirty="0">
                        <a:solidFill>
                          <a:schemeClr val="tx2"/>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39288055"/>
                  </a:ext>
                </a:extLst>
              </a:tr>
            </a:tbl>
          </a:graphicData>
        </a:graphic>
      </p:graphicFrame>
    </p:spTree>
    <p:extLst>
      <p:ext uri="{BB962C8B-B14F-4D97-AF65-F5344CB8AC3E}">
        <p14:creationId xmlns:p14="http://schemas.microsoft.com/office/powerpoint/2010/main" val="970049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sp>
        <p:nvSpPr>
          <p:cNvPr id="6" name="Snip Diagonal Corner Rectangle 20">
            <a:extLst>
              <a:ext uri="{FF2B5EF4-FFF2-40B4-BE49-F238E27FC236}">
                <a16:creationId xmlns:a16="http://schemas.microsoft.com/office/drawing/2014/main" id="{C8C53B50-01E6-4F8B-87AA-67AC0AD69681}"/>
              </a:ext>
            </a:extLst>
          </p:cNvPr>
          <p:cNvSpPr/>
          <p:nvPr/>
        </p:nvSpPr>
        <p:spPr>
          <a:xfrm>
            <a:off x="2209800" y="1513114"/>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schemeClr val="bg1"/>
                </a:solidFill>
                <a:latin typeface="Times New Roman" pitchFamily="18" charset="0"/>
                <a:cs typeface="Times New Roman" pitchFamily="18" charset="0"/>
              </a:rPr>
              <a:t>1. </a:t>
            </a:r>
            <a:r>
              <a:rPr lang="en-US" sz="4400" b="1" dirty="0" err="1" smtClean="0">
                <a:solidFill>
                  <a:schemeClr val="bg1"/>
                </a:solidFill>
                <a:latin typeface="Times New Roman" pitchFamily="18" charset="0"/>
                <a:cs typeface="Times New Roman" pitchFamily="18" charset="0"/>
              </a:rPr>
              <a:t>Giá</a:t>
            </a:r>
            <a:r>
              <a:rPr lang="en-US" sz="4400" b="1" dirty="0" smtClean="0">
                <a:solidFill>
                  <a:schemeClr val="bg1"/>
                </a:solidFill>
                <a:latin typeface="Times New Roman" pitchFamily="18" charset="0"/>
                <a:cs typeface="Times New Roman" pitchFamily="18" charset="0"/>
              </a:rPr>
              <a:t> </a:t>
            </a:r>
            <a:r>
              <a:rPr lang="en-US" sz="4400" b="1" dirty="0" err="1" smtClean="0">
                <a:solidFill>
                  <a:schemeClr val="bg1"/>
                </a:solidFill>
                <a:latin typeface="Times New Roman" pitchFamily="18" charset="0"/>
                <a:cs typeface="Times New Roman" pitchFamily="18" charset="0"/>
              </a:rPr>
              <a:t>trị</a:t>
            </a:r>
            <a:r>
              <a:rPr lang="en-US" sz="4400" b="1" dirty="0" smtClean="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n</a:t>
            </a:r>
            <a:r>
              <a:rPr lang="en-US" sz="4400" b="1" dirty="0" err="1" smtClean="0">
                <a:solidFill>
                  <a:schemeClr val="bg1"/>
                </a:solidFill>
                <a:latin typeface="Times New Roman" pitchFamily="18" charset="0"/>
                <a:cs typeface="Times New Roman" pitchFamily="18" charset="0"/>
              </a:rPr>
              <a:t>ghệ</a:t>
            </a:r>
            <a:r>
              <a:rPr lang="en-US" sz="4400" b="1" dirty="0" smtClean="0">
                <a:solidFill>
                  <a:schemeClr val="bg1"/>
                </a:solidFill>
                <a:latin typeface="Times New Roman" pitchFamily="18" charset="0"/>
                <a:cs typeface="Times New Roman" pitchFamily="18" charset="0"/>
              </a:rPr>
              <a:t> </a:t>
            </a:r>
            <a:r>
              <a:rPr lang="en-US" sz="4400" b="1" dirty="0" err="1">
                <a:solidFill>
                  <a:schemeClr val="bg1"/>
                </a:solidFill>
                <a:latin typeface="Times New Roman" pitchFamily="18" charset="0"/>
                <a:cs typeface="Times New Roman" pitchFamily="18" charset="0"/>
              </a:rPr>
              <a:t>thuật</a:t>
            </a:r>
            <a:endParaRPr lang="vi-VN" sz="4400" b="1" dirty="0">
              <a:solidFill>
                <a:schemeClr val="bg1"/>
              </a:solidFill>
              <a:latin typeface="Times New Roman" pitchFamily="18" charset="0"/>
              <a:cs typeface="Times New Roman" pitchFamily="18" charset="0"/>
            </a:endParaRPr>
          </a:p>
        </p:txBody>
      </p:sp>
      <p:sp>
        <p:nvSpPr>
          <p:cNvPr id="7" name="Snip Diagonal Corner Rectangle 20">
            <a:extLst>
              <a:ext uri="{FF2B5EF4-FFF2-40B4-BE49-F238E27FC236}">
                <a16:creationId xmlns:a16="http://schemas.microsoft.com/office/drawing/2014/main" id="{590EC01F-B2DA-D82D-A5E3-828496C5987D}"/>
              </a:ext>
            </a:extLst>
          </p:cNvPr>
          <p:cNvSpPr/>
          <p:nvPr/>
        </p:nvSpPr>
        <p:spPr>
          <a:xfrm>
            <a:off x="11125200" y="1458686"/>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dirty="0">
                <a:solidFill>
                  <a:schemeClr val="bg1"/>
                </a:solidFill>
                <a:latin typeface="Times New Roman" pitchFamily="18" charset="0"/>
                <a:cs typeface="Times New Roman" pitchFamily="18" charset="0"/>
              </a:rPr>
              <a:t>2. </a:t>
            </a:r>
            <a:r>
              <a:rPr lang="en-US" sz="4400" b="1" dirty="0" err="1" smtClean="0">
                <a:solidFill>
                  <a:schemeClr val="bg1"/>
                </a:solidFill>
                <a:latin typeface="Times New Roman" pitchFamily="18" charset="0"/>
                <a:cs typeface="Times New Roman" pitchFamily="18" charset="0"/>
              </a:rPr>
              <a:t>Giá</a:t>
            </a:r>
            <a:r>
              <a:rPr lang="en-US" sz="4400" b="1" dirty="0" smtClean="0">
                <a:solidFill>
                  <a:schemeClr val="bg1"/>
                </a:solidFill>
                <a:latin typeface="Times New Roman" pitchFamily="18" charset="0"/>
                <a:cs typeface="Times New Roman" pitchFamily="18" charset="0"/>
              </a:rPr>
              <a:t> </a:t>
            </a:r>
            <a:r>
              <a:rPr lang="en-US" sz="4400" b="1" dirty="0" err="1" smtClean="0">
                <a:solidFill>
                  <a:schemeClr val="bg1"/>
                </a:solidFill>
                <a:latin typeface="Times New Roman" pitchFamily="18" charset="0"/>
                <a:cs typeface="Times New Roman" pitchFamily="18" charset="0"/>
              </a:rPr>
              <a:t>trị</a:t>
            </a:r>
            <a:r>
              <a:rPr lang="en-US" sz="4400" b="1" dirty="0" smtClean="0">
                <a:solidFill>
                  <a:schemeClr val="bg1"/>
                </a:solidFill>
                <a:latin typeface="Times New Roman" pitchFamily="18" charset="0"/>
                <a:cs typeface="Times New Roman" pitchFamily="18" charset="0"/>
              </a:rPr>
              <a:t> </a:t>
            </a:r>
            <a:r>
              <a:rPr lang="en-US" sz="4400" b="1" dirty="0" err="1" smtClean="0">
                <a:solidFill>
                  <a:schemeClr val="bg1"/>
                </a:solidFill>
                <a:latin typeface="Times New Roman" pitchFamily="18" charset="0"/>
                <a:cs typeface="Times New Roman" pitchFamily="18" charset="0"/>
              </a:rPr>
              <a:t>nội</a:t>
            </a:r>
            <a:r>
              <a:rPr lang="en-US" sz="4400" b="1" dirty="0" smtClean="0">
                <a:solidFill>
                  <a:schemeClr val="bg1"/>
                </a:solidFill>
                <a:latin typeface="Times New Roman" pitchFamily="18" charset="0"/>
                <a:cs typeface="Times New Roman" pitchFamily="18" charset="0"/>
              </a:rPr>
              <a:t> </a:t>
            </a:r>
            <a:r>
              <a:rPr lang="en-US" sz="4400" b="1" dirty="0">
                <a:solidFill>
                  <a:schemeClr val="bg1"/>
                </a:solidFill>
                <a:latin typeface="Times New Roman" pitchFamily="18" charset="0"/>
                <a:cs typeface="Times New Roman" pitchFamily="18" charset="0"/>
              </a:rPr>
              <a:t>dung</a:t>
            </a:r>
            <a:endParaRPr lang="vi-VN" sz="4400" b="1" dirty="0">
              <a:solidFill>
                <a:schemeClr val="bg1"/>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AC883153-F6AD-C502-D264-D954F9FC415D}"/>
              </a:ext>
            </a:extLst>
          </p:cNvPr>
          <p:cNvSpPr/>
          <p:nvPr/>
        </p:nvSpPr>
        <p:spPr>
          <a:xfrm>
            <a:off x="1447800" y="4332514"/>
            <a:ext cx="6967177" cy="4154984"/>
          </a:xfrm>
          <a:prstGeom prst="rect">
            <a:avLst/>
          </a:prstGeom>
        </p:spPr>
        <p:txBody>
          <a:bodyPr wrap="square">
            <a:spAutoFit/>
          </a:bodyPr>
          <a:lstStyle/>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Cốt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truyện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đơn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giản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chủ</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yếu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là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tâm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trạng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nhân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vật</a:t>
            </a:r>
            <a:endParaRPr lang="en-US" altLang="zh-CN" sz="4400" dirty="0">
              <a:solidFill>
                <a:prstClr val="black">
                  <a:lumMod val="65000"/>
                  <a:lumOff val="35000"/>
                </a:prstClr>
              </a:solidFill>
              <a:latin typeface="Times New Roman" panose="02020603050405020304" pitchFamily="18" charset="0"/>
              <a:ea typeface="微软雅黑" pitchFamily="34" charset="-122"/>
              <a:cs typeface="Times New Roman" panose="02020603050405020304" pitchFamily="18" charset="0"/>
              <a:sym typeface="微软雅黑" pitchFamily="34" charset="-122"/>
            </a:endParaRPr>
          </a:p>
          <a:p>
            <a:pPr algn="just"/>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Sử</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dụng</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ngôn</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ngữ</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miêu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tả</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tinh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tế</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giàu</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hình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ảnh</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và</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đậm</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chất</a:t>
            </a:r>
            <a:r>
              <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 </a:t>
            </a:r>
            <a:r>
              <a:rPr lang="en-US" altLang="zh-CN" sz="4400" dirty="0" err="1">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rPr>
              <a:t>thơ</a:t>
            </a:r>
            <a:endParaRPr lang="en-US" altLang="zh-CN"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sym typeface="微软雅黑" pitchFamily="34" charset="-122"/>
            </a:endParaRPr>
          </a:p>
        </p:txBody>
      </p:sp>
      <p:sp>
        <p:nvSpPr>
          <p:cNvPr id="10" name="Rectangle 9">
            <a:extLst>
              <a:ext uri="{FF2B5EF4-FFF2-40B4-BE49-F238E27FC236}">
                <a16:creationId xmlns:a16="http://schemas.microsoft.com/office/drawing/2014/main" id="{EF33E38A-E39D-30C4-51F2-2A465127EE77}"/>
              </a:ext>
            </a:extLst>
          </p:cNvPr>
          <p:cNvSpPr/>
          <p:nvPr/>
        </p:nvSpPr>
        <p:spPr>
          <a:xfrm>
            <a:off x="9144000" y="4305300"/>
            <a:ext cx="7863258" cy="4154984"/>
          </a:xfrm>
          <a:prstGeom prst="rect">
            <a:avLst/>
          </a:prstGeom>
        </p:spPr>
        <p:txBody>
          <a:bodyPr wrap="square">
            <a:spAutoFit/>
          </a:bodyPr>
          <a:lstStyle/>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ghi lại những tình cảm, cảm xúc trong sáng, chân thực của nhân vật “tôi” trong buổi đi học đầu tiên.</a:t>
            </a:r>
          </a:p>
          <a:p>
            <a:pPr algn="just"/>
            <a:r>
              <a:rPr lang="nl-NL"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 Truyện gây được xúc động, đồng cảm trong mỗi người đọc.</a:t>
            </a:r>
            <a:endParaRPr lang="en-US" sz="4400"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709337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8288000" cy="10287000"/>
          </a:xfrm>
          <a:prstGeom prst="rect">
            <a:avLst/>
          </a:prstGeom>
        </p:spPr>
      </p:pic>
      <p:sp>
        <p:nvSpPr>
          <p:cNvPr id="5" name="Rectangle: Rounded Corners 4"/>
          <p:cNvSpPr/>
          <p:nvPr/>
        </p:nvSpPr>
        <p:spPr>
          <a:xfrm>
            <a:off x="3581400" y="114300"/>
            <a:ext cx="12192000" cy="13716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4400" b="1" dirty="0">
                <a:latin typeface="Times New Roman" panose="02020603050405020304" pitchFamily="18" charset="0"/>
                <a:cs typeface="Times New Roman" panose="02020603050405020304" pitchFamily="18" charset="0"/>
              </a:rPr>
              <a:t>3</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ngắn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dirty="0">
              <a:latin typeface="Times New Roman" panose="02020603050405020304" pitchFamily="18" charset="0"/>
              <a:cs typeface="Times New Roman" panose="02020603050405020304" pitchFamily="18" charset="0"/>
            </a:endParaRPr>
          </a:p>
        </p:txBody>
      </p:sp>
      <p:sp>
        <p:nvSpPr>
          <p:cNvPr id="6" name="Rectangle: Rounded Corners 5"/>
          <p:cNvSpPr/>
          <p:nvPr/>
        </p:nvSpPr>
        <p:spPr>
          <a:xfrm>
            <a:off x="347867"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Đọc kĩ truyện.  Tóm tắt được nội dung văn bản</a:t>
            </a:r>
            <a:endParaRPr lang="en-US" sz="4400">
              <a:effectLst/>
              <a:latin typeface=".VnTime" panose="020B7200000000000000"/>
              <a:ea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7" name="Rectangle: Rounded Corners 6"/>
          <p:cNvSpPr/>
          <p:nvPr/>
        </p:nvSpPr>
        <p:spPr>
          <a:xfrm>
            <a:off x="4648200" y="1600200"/>
            <a:ext cx="3627785" cy="85725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Tìm hiểu một số yếu tố cơ bản để thấy rõ đặc điểm của truyện ngắn giàu chất thơ (nội dung, hình thức, ngôn ngữ)</a:t>
            </a:r>
            <a:endParaRPr lang="en-US" sz="4200" dirty="0">
              <a:solidFill>
                <a:schemeClr val="tx1"/>
              </a:solidFill>
              <a:latin typeface="Times New Roman" panose="02020603050405020304" pitchFamily="18" charset="0"/>
              <a:cs typeface="Times New Roman" panose="02020603050405020304" pitchFamily="18" charset="0"/>
            </a:endParaRPr>
          </a:p>
          <a:p>
            <a:endParaRPr lang="en-US" sz="4200" dirty="0">
              <a:solidFill>
                <a:schemeClr val="tx1"/>
              </a:solidFill>
              <a:latin typeface="Times New Roman" panose="02020603050405020304" pitchFamily="18" charset="0"/>
              <a:cs typeface="Times New Roman" panose="02020603050405020304" pitchFamily="18" charset="0"/>
            </a:endParaRPr>
          </a:p>
        </p:txBody>
      </p:sp>
      <p:sp>
        <p:nvSpPr>
          <p:cNvPr id="8" name="Rectangle: Rounded Corners 7"/>
          <p:cNvSpPr/>
          <p:nvPr/>
        </p:nvSpPr>
        <p:spPr>
          <a:xfrm>
            <a:off x="13825340" y="1600200"/>
            <a:ext cx="362778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just">
              <a:spcBef>
                <a:spcPts val="0"/>
              </a:spcBef>
              <a:spcAft>
                <a:spcPts val="0"/>
              </a:spcAft>
            </a:pPr>
            <a:endParaRPr lang="en-US" sz="4400">
              <a:effectLst/>
              <a:latin typeface=".VnTime" panose="020B7200000000000000"/>
              <a:ea typeface="Times New Roman" panose="02020603050405020304" pitchFamily="18" charset="0"/>
              <a:cs typeface="Times New Roman" panose="02020603050405020304" pitchFamily="18" charset="0"/>
            </a:endParaRPr>
          </a:p>
          <a:p>
            <a:pPr algn="ctr"/>
            <a:r>
              <a:rPr lang="en-US" sz="4400">
                <a:effectLst/>
                <a:latin typeface="Times New Roman" panose="02020603050405020304" pitchFamily="18" charset="0"/>
                <a:ea typeface="Times New Roman" panose="02020603050405020304" pitchFamily="18" charset="0"/>
              </a:rPr>
              <a:t> Liên hệ, kết nối với kinh nghiệm của bản thân để hiểu sâu sắc về nội dung tư tưởng của truyện.</a:t>
            </a:r>
            <a:endParaRPr lang="en-US" sz="8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97FAB718-EE5A-4E6D-9A13-E63C36130B1E}"/>
              </a:ext>
            </a:extLst>
          </p:cNvPr>
          <p:cNvSpPr/>
          <p:nvPr/>
        </p:nvSpPr>
        <p:spPr>
          <a:xfrm>
            <a:off x="8763000" y="1600200"/>
            <a:ext cx="4227465" cy="84201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algn="ctr">
              <a:spcBef>
                <a:spcPts val="0"/>
              </a:spcBef>
              <a:spcAft>
                <a:spcPts val="0"/>
              </a:spcAft>
            </a:pP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Xác định nhân vật chính và phân tích các phương diện mà nhân vật được miêu tả như: lời nói, hành động, MQH với các nhân vật khác, đặc biệt là tâm trạng, cảm xúc</a:t>
            </a:r>
            <a:endParaRPr lang="en-US" sz="4400">
              <a:effectLst/>
              <a:latin typeface=".VnTime" panose="020B720000000000000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2773" cy="1394502"/>
          </a:xfrm>
          <a:prstGeom prst="rect">
            <a:avLst/>
          </a:prstGeom>
        </p:spPr>
      </p:pic>
      <p:sp>
        <p:nvSpPr>
          <p:cNvPr id="6" name="Snip Diagonal Corner Rectangle 20">
            <a:extLst>
              <a:ext uri="{FF2B5EF4-FFF2-40B4-BE49-F238E27FC236}">
                <a16:creationId xmlns:a16="http://schemas.microsoft.com/office/drawing/2014/main" id="{C8C53B50-01E6-4F8B-87AA-67AC0AD69681}"/>
              </a:ext>
            </a:extLst>
          </p:cNvPr>
          <p:cNvSpPr/>
          <p:nvPr/>
        </p:nvSpPr>
        <p:spPr>
          <a:xfrm>
            <a:off x="2337838" y="2289808"/>
            <a:ext cx="4400968" cy="2406896"/>
          </a:xfrm>
          <a:prstGeom prst="snip2DiagRect">
            <a:avLst>
              <a:gd name="adj1" fmla="val 50000"/>
              <a:gd name="adj2" fmla="val 50000"/>
            </a:avLst>
          </a:prstGeom>
          <a:solidFill>
            <a:srgbClr val="666633"/>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400" b="1">
                <a:solidFill>
                  <a:schemeClr val="bg1"/>
                </a:solidFill>
                <a:latin typeface="Times New Roman" pitchFamily="18" charset="0"/>
                <a:cs typeface="Times New Roman" pitchFamily="18" charset="0"/>
              </a:rPr>
              <a:t>3. Ý nghĩa</a:t>
            </a:r>
            <a:endParaRPr lang="vi-VN" sz="4400" b="1"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4602123-8001-16D5-F8B7-9A11C069EB38}"/>
              </a:ext>
            </a:extLst>
          </p:cNvPr>
          <p:cNvSpPr txBox="1"/>
          <p:nvPr/>
        </p:nvSpPr>
        <p:spPr>
          <a:xfrm>
            <a:off x="1676400" y="4790632"/>
            <a:ext cx="14859000" cy="2554545"/>
          </a:xfrm>
          <a:prstGeom prst="rect">
            <a:avLst/>
          </a:prstGeom>
          <a:noFill/>
        </p:spPr>
        <p:txBody>
          <a:bodyPr wrap="square">
            <a:spAutoFit/>
          </a:bodyPr>
          <a:lstStyle/>
          <a:p>
            <a:pPr marL="0" marR="0" algn="just">
              <a:spcBef>
                <a:spcPts val="0"/>
              </a:spcBef>
              <a:spcAft>
                <a:spcPts val="0"/>
              </a:spcAft>
            </a:pPr>
            <a:r>
              <a:rPr lang="en-US" sz="4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 bản “Tôi đi học” đã thay nhiều người đọc nói lên những nỗi nhớ về những năm tháng một thời cắp sách tới trường. Điều đó khơi dậy trong lòng bao người hình dáng ngày đầu đến trường trong kí ức. Đó là những kỉ niệm đẹp, những khoảnh khắc không thể quên</a:t>
            </a:r>
            <a:r>
              <a:rPr lang="en-US" sz="400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444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3B45AE42-8B51-4BF3-88EE-EDF9E2BD54E4}"/>
              </a:ext>
            </a:extLst>
          </p:cNvPr>
          <p:cNvSpPr/>
          <p:nvPr/>
        </p:nvSpPr>
        <p:spPr>
          <a:xfrm>
            <a:off x="0" y="4358733"/>
            <a:ext cx="18288000" cy="5928267"/>
          </a:xfrm>
          <a:custGeom>
            <a:avLst/>
            <a:gdLst>
              <a:gd name="connsiteX0" fmla="*/ 0 w 12252491"/>
              <a:gd name="connsiteY0" fmla="*/ 0 h 3258448"/>
              <a:gd name="connsiteX1" fmla="*/ 12252491 w 12252491"/>
              <a:gd name="connsiteY1" fmla="*/ 0 h 3258448"/>
              <a:gd name="connsiteX2" fmla="*/ 12252491 w 12252491"/>
              <a:gd name="connsiteY2" fmla="*/ 3258448 h 3258448"/>
              <a:gd name="connsiteX3" fmla="*/ 0 w 12252491"/>
              <a:gd name="connsiteY3" fmla="*/ 3258448 h 3258448"/>
              <a:gd name="connsiteX4" fmla="*/ 0 w 12252491"/>
              <a:gd name="connsiteY4" fmla="*/ 0 h 3258448"/>
              <a:gd name="connsiteX0" fmla="*/ 0 w 12252491"/>
              <a:gd name="connsiteY0" fmla="*/ 687540 h 3945988"/>
              <a:gd name="connsiteX1" fmla="*/ 3718091 w 12252491"/>
              <a:gd name="connsiteY1" fmla="*/ 0 h 3945988"/>
              <a:gd name="connsiteX2" fmla="*/ 12252491 w 12252491"/>
              <a:gd name="connsiteY2" fmla="*/ 687540 h 3945988"/>
              <a:gd name="connsiteX3" fmla="*/ 12252491 w 12252491"/>
              <a:gd name="connsiteY3" fmla="*/ 3945988 h 3945988"/>
              <a:gd name="connsiteX4" fmla="*/ 0 w 12252491"/>
              <a:gd name="connsiteY4" fmla="*/ 3945988 h 3945988"/>
              <a:gd name="connsiteX5" fmla="*/ 0 w 12252491"/>
              <a:gd name="connsiteY5"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87540 h 3945988"/>
              <a:gd name="connsiteX1" fmla="*/ 3718091 w 12252491"/>
              <a:gd name="connsiteY1" fmla="*/ 0 h 3945988"/>
              <a:gd name="connsiteX2" fmla="*/ 8683986 w 12252491"/>
              <a:gd name="connsiteY2" fmla="*/ 1041010 h 3945988"/>
              <a:gd name="connsiteX3" fmla="*/ 12252491 w 12252491"/>
              <a:gd name="connsiteY3" fmla="*/ 687540 h 3945988"/>
              <a:gd name="connsiteX4" fmla="*/ 12252491 w 12252491"/>
              <a:gd name="connsiteY4" fmla="*/ 3945988 h 3945988"/>
              <a:gd name="connsiteX5" fmla="*/ 0 w 12252491"/>
              <a:gd name="connsiteY5" fmla="*/ 3945988 h 3945988"/>
              <a:gd name="connsiteX6" fmla="*/ 0 w 12252491"/>
              <a:gd name="connsiteY6" fmla="*/ 687540 h 3945988"/>
              <a:gd name="connsiteX0" fmla="*/ 0 w 12252491"/>
              <a:gd name="connsiteY0" fmla="*/ 693730 h 3952178"/>
              <a:gd name="connsiteX1" fmla="*/ 3718091 w 12252491"/>
              <a:gd name="connsiteY1" fmla="*/ 6190 h 3952178"/>
              <a:gd name="connsiteX2" fmla="*/ 8683986 w 12252491"/>
              <a:gd name="connsiteY2" fmla="*/ 1047200 h 3952178"/>
              <a:gd name="connsiteX3" fmla="*/ 12252491 w 12252491"/>
              <a:gd name="connsiteY3" fmla="*/ 693730 h 3952178"/>
              <a:gd name="connsiteX4" fmla="*/ 12252491 w 12252491"/>
              <a:gd name="connsiteY4" fmla="*/ 3952178 h 3952178"/>
              <a:gd name="connsiteX5" fmla="*/ 0 w 12252491"/>
              <a:gd name="connsiteY5" fmla="*/ 3952178 h 3952178"/>
              <a:gd name="connsiteX6" fmla="*/ 0 w 12252491"/>
              <a:gd name="connsiteY6" fmla="*/ 693730 h 3952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2491" h="3952178">
                <a:moveTo>
                  <a:pt x="0" y="693730"/>
                </a:moveTo>
                <a:cubicBezTo>
                  <a:pt x="1403486" y="-126293"/>
                  <a:pt x="2483417" y="10287"/>
                  <a:pt x="3718091" y="6190"/>
                </a:cubicBezTo>
                <a:cubicBezTo>
                  <a:pt x="5321808" y="137489"/>
                  <a:pt x="7080269" y="915901"/>
                  <a:pt x="8683986" y="1047200"/>
                </a:cubicBezTo>
                <a:cubicBezTo>
                  <a:pt x="10098571" y="760565"/>
                  <a:pt x="11006718" y="333252"/>
                  <a:pt x="12252491" y="693730"/>
                </a:cubicBezTo>
                <a:lnTo>
                  <a:pt x="12252491" y="3952178"/>
                </a:lnTo>
                <a:lnTo>
                  <a:pt x="0" y="3952178"/>
                </a:lnTo>
                <a:lnTo>
                  <a:pt x="0" y="69373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 name="Rectangle 3">
            <a:extLst>
              <a:ext uri="{FF2B5EF4-FFF2-40B4-BE49-F238E27FC236}">
                <a16:creationId xmlns:a16="http://schemas.microsoft.com/office/drawing/2014/main" id="{20D04A0A-33F9-4E82-8CBB-DCAD53483EE3}"/>
              </a:ext>
            </a:extLst>
          </p:cNvPr>
          <p:cNvSpPr/>
          <p:nvPr/>
        </p:nvSpPr>
        <p:spPr>
          <a:xfrm>
            <a:off x="1603473" y="1391615"/>
            <a:ext cx="8696996" cy="1985159"/>
          </a:xfrm>
          <a:prstGeom prst="rect">
            <a:avLst/>
          </a:prstGeom>
          <a:noFill/>
        </p:spPr>
        <p:txBody>
          <a:bodyPr wrap="none" lIns="137160" tIns="68580" rIns="137160" bIns="68580">
            <a:spAutoFit/>
          </a:bodyPr>
          <a:lstStyle/>
          <a:p>
            <a:pPr algn="ctr"/>
            <a:r>
              <a:rPr lang="en-US" sz="12000" b="1">
                <a:solidFill>
                  <a:srgbClr val="FF0000"/>
                </a:solidFill>
                <a:latin typeface="Times New Roman" panose="02020603050405020304" pitchFamily="18" charset="0"/>
                <a:cs typeface="Times New Roman" panose="02020603050405020304" pitchFamily="18" charset="0"/>
              </a:rPr>
              <a:t>BẮT B</a:t>
            </a:r>
            <a:r>
              <a:rPr lang="vi-VN" sz="12000" b="1">
                <a:solidFill>
                  <a:srgbClr val="FF0000"/>
                </a:solidFill>
                <a:latin typeface="Times New Roman" panose="02020603050405020304" pitchFamily="18" charset="0"/>
                <a:cs typeface="Times New Roman" panose="02020603050405020304" pitchFamily="18" charset="0"/>
              </a:rPr>
              <a:t>Ư</a:t>
            </a:r>
            <a:r>
              <a:rPr lang="en-US" sz="12000" b="1">
                <a:solidFill>
                  <a:srgbClr val="FF0000"/>
                </a:solidFill>
                <a:latin typeface="Times New Roman" panose="02020603050405020304" pitchFamily="18" charset="0"/>
                <a:cs typeface="Times New Roman" panose="02020603050405020304" pitchFamily="18" charset="0"/>
              </a:rPr>
              <a:t>ỚM</a:t>
            </a:r>
          </a:p>
        </p:txBody>
      </p:sp>
      <p:pic>
        <p:nvPicPr>
          <p:cNvPr id="23" name="Picture 22">
            <a:extLst>
              <a:ext uri="{FF2B5EF4-FFF2-40B4-BE49-F238E27FC236}">
                <a16:creationId xmlns:a16="http://schemas.microsoft.com/office/drawing/2014/main" id="{1480DB5C-AD40-4CB4-B0E6-2D793DC098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46496" y="1833308"/>
            <a:ext cx="2414588" cy="2346980"/>
          </a:xfrm>
          <a:prstGeom prst="rect">
            <a:avLst/>
          </a:prstGeom>
        </p:spPr>
      </p:pic>
      <p:pic>
        <p:nvPicPr>
          <p:cNvPr id="29" name="Picture 28">
            <a:extLst>
              <a:ext uri="{FF2B5EF4-FFF2-40B4-BE49-F238E27FC236}">
                <a16:creationId xmlns:a16="http://schemas.microsoft.com/office/drawing/2014/main" id="{AE7CA0F8-5918-4985-B979-C4DEB786FD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829" y="475583"/>
            <a:ext cx="2414588" cy="2260055"/>
          </a:xfrm>
          <a:prstGeom prst="rect">
            <a:avLst/>
          </a:prstGeom>
        </p:spPr>
      </p:pic>
      <p:pic>
        <p:nvPicPr>
          <p:cNvPr id="41" name="Picture 40">
            <a:extLst>
              <a:ext uri="{FF2B5EF4-FFF2-40B4-BE49-F238E27FC236}">
                <a16:creationId xmlns:a16="http://schemas.microsoft.com/office/drawing/2014/main" id="{37A05D7F-0940-41C2-99DE-FF09B18446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0186" y="3481630"/>
            <a:ext cx="1567158" cy="1242533"/>
          </a:xfrm>
          <a:prstGeom prst="rect">
            <a:avLst/>
          </a:prstGeom>
        </p:spPr>
      </p:pic>
      <p:pic>
        <p:nvPicPr>
          <p:cNvPr id="19" name="Picture 18">
            <a:extLst>
              <a:ext uri="{FF2B5EF4-FFF2-40B4-BE49-F238E27FC236}">
                <a16:creationId xmlns:a16="http://schemas.microsoft.com/office/drawing/2014/main" id="{AB52584C-4833-4143-8FBD-887564BF8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33702" y="244883"/>
            <a:ext cx="2414588" cy="2385612"/>
          </a:xfrm>
          <a:prstGeom prst="rect">
            <a:avLst/>
          </a:prstGeom>
        </p:spPr>
      </p:pic>
      <p:sp>
        <p:nvSpPr>
          <p:cNvPr id="60" name="Rectangle 59">
            <a:extLst>
              <a:ext uri="{FF2B5EF4-FFF2-40B4-BE49-F238E27FC236}">
                <a16:creationId xmlns:a16="http://schemas.microsoft.com/office/drawing/2014/main" id="{5294391B-4247-4B6A-B075-02DA37E94502}"/>
              </a:ext>
            </a:extLst>
          </p:cNvPr>
          <p:cNvSpPr/>
          <p:nvPr/>
        </p:nvSpPr>
        <p:spPr>
          <a:xfrm>
            <a:off x="0" y="8058152"/>
            <a:ext cx="18288000" cy="2219240"/>
          </a:xfrm>
          <a:custGeom>
            <a:avLst/>
            <a:gdLst>
              <a:gd name="connsiteX0" fmla="*/ 0 w 12192000"/>
              <a:gd name="connsiteY0" fmla="*/ 0 h 1436631"/>
              <a:gd name="connsiteX1" fmla="*/ 12192000 w 12192000"/>
              <a:gd name="connsiteY1" fmla="*/ 0 h 1436631"/>
              <a:gd name="connsiteX2" fmla="*/ 12192000 w 12192000"/>
              <a:gd name="connsiteY2" fmla="*/ 1436631 h 1436631"/>
              <a:gd name="connsiteX3" fmla="*/ 0 w 12192000"/>
              <a:gd name="connsiteY3" fmla="*/ 1436631 h 1436631"/>
              <a:gd name="connsiteX4" fmla="*/ 0 w 12192000"/>
              <a:gd name="connsiteY4" fmla="*/ 0 h 1436631"/>
              <a:gd name="connsiteX0" fmla="*/ 0 w 12192000"/>
              <a:gd name="connsiteY0" fmla="*/ 54 h 1436685"/>
              <a:gd name="connsiteX1" fmla="*/ 4086225 w 12192000"/>
              <a:gd name="connsiteY1" fmla="*/ 300092 h 1436685"/>
              <a:gd name="connsiteX2" fmla="*/ 12192000 w 12192000"/>
              <a:gd name="connsiteY2" fmla="*/ 54 h 1436685"/>
              <a:gd name="connsiteX3" fmla="*/ 12192000 w 12192000"/>
              <a:gd name="connsiteY3" fmla="*/ 1436685 h 1436685"/>
              <a:gd name="connsiteX4" fmla="*/ 0 w 12192000"/>
              <a:gd name="connsiteY4" fmla="*/ 1436685 h 1436685"/>
              <a:gd name="connsiteX5" fmla="*/ 0 w 12192000"/>
              <a:gd name="connsiteY5" fmla="*/ 54 h 1436685"/>
              <a:gd name="connsiteX0" fmla="*/ 0 w 12192000"/>
              <a:gd name="connsiteY0" fmla="*/ 42862 h 1479493"/>
              <a:gd name="connsiteX1" fmla="*/ 4086225 w 12192000"/>
              <a:gd name="connsiteY1" fmla="*/ 342900 h 1479493"/>
              <a:gd name="connsiteX2" fmla="*/ 9786938 w 12192000"/>
              <a:gd name="connsiteY2" fmla="*/ 0 h 1479493"/>
              <a:gd name="connsiteX3" fmla="*/ 12192000 w 12192000"/>
              <a:gd name="connsiteY3" fmla="*/ 42862 h 1479493"/>
              <a:gd name="connsiteX4" fmla="*/ 12192000 w 12192000"/>
              <a:gd name="connsiteY4" fmla="*/ 1479493 h 1479493"/>
              <a:gd name="connsiteX5" fmla="*/ 0 w 12192000"/>
              <a:gd name="connsiteY5" fmla="*/ 1479493 h 1479493"/>
              <a:gd name="connsiteX6" fmla="*/ 0 w 12192000"/>
              <a:gd name="connsiteY6" fmla="*/ 42862 h 147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479493">
                <a:moveTo>
                  <a:pt x="0" y="42862"/>
                </a:moveTo>
                <a:cubicBezTo>
                  <a:pt x="1343025" y="38100"/>
                  <a:pt x="2743200" y="347662"/>
                  <a:pt x="4086225" y="342900"/>
                </a:cubicBezTo>
                <a:cubicBezTo>
                  <a:pt x="5886450" y="276225"/>
                  <a:pt x="7986713" y="66675"/>
                  <a:pt x="9786938" y="0"/>
                </a:cubicBezTo>
                <a:lnTo>
                  <a:pt x="12192000" y="42862"/>
                </a:lnTo>
                <a:lnTo>
                  <a:pt x="12192000" y="1479493"/>
                </a:lnTo>
                <a:lnTo>
                  <a:pt x="0" y="1479493"/>
                </a:lnTo>
                <a:lnTo>
                  <a:pt x="0" y="42862"/>
                </a:ln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pic>
        <p:nvPicPr>
          <p:cNvPr id="62" name="Picture 61">
            <a:extLst>
              <a:ext uri="{FF2B5EF4-FFF2-40B4-BE49-F238E27FC236}">
                <a16:creationId xmlns:a16="http://schemas.microsoft.com/office/drawing/2014/main" id="{08A33331-ED43-4961-8472-635A0DA967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7491" y="7175560"/>
            <a:ext cx="3068726" cy="1622474"/>
          </a:xfrm>
          <a:prstGeom prst="rect">
            <a:avLst/>
          </a:prstGeom>
        </p:spPr>
      </p:pic>
      <p:pic>
        <p:nvPicPr>
          <p:cNvPr id="70" name="Picture 69">
            <a:extLst>
              <a:ext uri="{FF2B5EF4-FFF2-40B4-BE49-F238E27FC236}">
                <a16:creationId xmlns:a16="http://schemas.microsoft.com/office/drawing/2014/main" id="{2CAB176B-5CEB-4019-B56E-B2E8DE6B7AB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192505" y="6744337"/>
            <a:ext cx="1117704" cy="1622474"/>
          </a:xfrm>
          <a:prstGeom prst="rect">
            <a:avLst/>
          </a:prstGeom>
        </p:spPr>
      </p:pic>
      <p:pic>
        <p:nvPicPr>
          <p:cNvPr id="68" name="Picture 67">
            <a:extLst>
              <a:ext uri="{FF2B5EF4-FFF2-40B4-BE49-F238E27FC236}">
                <a16:creationId xmlns:a16="http://schemas.microsoft.com/office/drawing/2014/main" id="{05B912C0-A88D-4D04-BF86-10B5169F89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000658" y="3397759"/>
            <a:ext cx="5857893" cy="2928947"/>
          </a:xfrm>
          <a:prstGeom prst="rect">
            <a:avLst/>
          </a:prstGeom>
        </p:spPr>
      </p:pic>
      <p:pic>
        <p:nvPicPr>
          <p:cNvPr id="72" name="Picture 71">
            <a:extLst>
              <a:ext uri="{FF2B5EF4-FFF2-40B4-BE49-F238E27FC236}">
                <a16:creationId xmlns:a16="http://schemas.microsoft.com/office/drawing/2014/main" id="{A0E6B0FA-6EE2-4926-ABE7-B85F6ED3E9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6105" y="2767550"/>
            <a:ext cx="3966296" cy="5201699"/>
          </a:xfrm>
          <a:prstGeom prst="rect">
            <a:avLst/>
          </a:prstGeom>
        </p:spPr>
      </p:pic>
      <p:pic>
        <p:nvPicPr>
          <p:cNvPr id="73" name="Picture 72">
            <a:extLst>
              <a:ext uri="{FF2B5EF4-FFF2-40B4-BE49-F238E27FC236}">
                <a16:creationId xmlns:a16="http://schemas.microsoft.com/office/drawing/2014/main" id="{5BEE9461-E3F1-4183-9412-152BCC5A68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1642" y="6753244"/>
            <a:ext cx="837434" cy="663965"/>
          </a:xfrm>
          <a:prstGeom prst="rect">
            <a:avLst/>
          </a:prstGeom>
        </p:spPr>
      </p:pic>
      <p:pic>
        <p:nvPicPr>
          <p:cNvPr id="74" name="Picture 73">
            <a:extLst>
              <a:ext uri="{FF2B5EF4-FFF2-40B4-BE49-F238E27FC236}">
                <a16:creationId xmlns:a16="http://schemas.microsoft.com/office/drawing/2014/main" id="{070B01E2-E914-44A2-8F50-CDA5251B73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987600" y="6539845"/>
            <a:ext cx="837434" cy="663965"/>
          </a:xfrm>
          <a:prstGeom prst="rect">
            <a:avLst/>
          </a:prstGeom>
        </p:spPr>
      </p:pic>
      <p:pic>
        <p:nvPicPr>
          <p:cNvPr id="75" name="Picture 74">
            <a:extLst>
              <a:ext uri="{FF2B5EF4-FFF2-40B4-BE49-F238E27FC236}">
                <a16:creationId xmlns:a16="http://schemas.microsoft.com/office/drawing/2014/main" id="{E6361DD3-0A04-47FE-8E74-ADCBEA2158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3639" y="7417208"/>
            <a:ext cx="837434" cy="663965"/>
          </a:xfrm>
          <a:prstGeom prst="rect">
            <a:avLst/>
          </a:prstGeom>
        </p:spPr>
      </p:pic>
      <p:pic>
        <p:nvPicPr>
          <p:cNvPr id="77" name="Picture 76">
            <a:extLst>
              <a:ext uri="{FF2B5EF4-FFF2-40B4-BE49-F238E27FC236}">
                <a16:creationId xmlns:a16="http://schemas.microsoft.com/office/drawing/2014/main" id="{38B224A7-0FB7-4E20-B122-4E8E59DF8F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24106" y="7024012"/>
            <a:ext cx="2876369" cy="2433851"/>
          </a:xfrm>
          <a:prstGeom prst="rect">
            <a:avLst/>
          </a:prstGeom>
        </p:spPr>
      </p:pic>
      <p:pic>
        <p:nvPicPr>
          <p:cNvPr id="81" name="Intro">
            <a:hlinkClick r:id="" action="ppaction://media"/>
            <a:extLst>
              <a:ext uri="{FF2B5EF4-FFF2-40B4-BE49-F238E27FC236}">
                <a16:creationId xmlns:a16="http://schemas.microsoft.com/office/drawing/2014/main" id="{7C2A0ED8-67CD-4A5F-BDC2-A56E7A3CF4B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386888" y="-1306896"/>
            <a:ext cx="914400" cy="914400"/>
          </a:xfrm>
          <a:prstGeom prst="rect">
            <a:avLst/>
          </a:prstGeom>
        </p:spPr>
      </p:pic>
      <p:pic>
        <p:nvPicPr>
          <p:cNvPr id="64" name="Picture 63">
            <a:extLst>
              <a:ext uri="{FF2B5EF4-FFF2-40B4-BE49-F238E27FC236}">
                <a16:creationId xmlns:a16="http://schemas.microsoft.com/office/drawing/2014/main" id="{32D24676-19A4-4930-A1DF-32D5F249A8C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1954086" y="169844"/>
            <a:ext cx="6904466" cy="3014310"/>
          </a:xfrm>
          <a:prstGeom prst="rect">
            <a:avLst/>
          </a:prstGeom>
        </p:spPr>
      </p:pic>
    </p:spTree>
    <p:extLst>
      <p:ext uri="{BB962C8B-B14F-4D97-AF65-F5344CB8AC3E}">
        <p14:creationId xmlns:p14="http://schemas.microsoft.com/office/powerpoint/2010/main" val="334401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40" fill="hold"/>
                                        <p:tgtEl>
                                          <p:spTgt spid="81"/>
                                        </p:tgtEl>
                                      </p:cBhvr>
                                    </p:cmd>
                                  </p:childTnLst>
                                </p:cTn>
                              </p:par>
                              <p:par>
                                <p:cTn id="7" presetID="2" presetClass="entr" presetSubtype="8" fill="hold" grpId="0" nodeType="withEffect">
                                  <p:stCondLst>
                                    <p:cond delay="100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0-#ppt_w/2"/>
                                          </p:val>
                                        </p:tav>
                                        <p:tav tm="100000">
                                          <p:val>
                                            <p:strVal val="#ppt_x"/>
                                          </p:val>
                                        </p:tav>
                                      </p:tavLst>
                                    </p:anim>
                                    <p:anim calcmode="lin" valueType="num">
                                      <p:cBhvr additive="base">
                                        <p:cTn id="10" dur="500" fill="hold"/>
                                        <p:tgtEl>
                                          <p:spTgt spid="4"/>
                                        </p:tgtEl>
                                        <p:attrNameLst>
                                          <p:attrName>ppt_y</p:attrName>
                                        </p:attrNameLst>
                                      </p:cBhvr>
                                      <p:tavLst>
                                        <p:tav tm="0">
                                          <p:val>
                                            <p:strVal val="#ppt_y"/>
                                          </p:val>
                                        </p:tav>
                                        <p:tav tm="100000">
                                          <p:val>
                                            <p:strVal val="#ppt_y"/>
                                          </p:val>
                                        </p:tav>
                                      </p:tavLst>
                                    </p:anim>
                                  </p:childTnLst>
                                </p:cTn>
                              </p:par>
                            </p:childTnLst>
                          </p:cTn>
                        </p:par>
                        <p:par>
                          <p:cTn id="11" fill="hold">
                            <p:stCondLst>
                              <p:cond delay="30040"/>
                            </p:stCondLst>
                            <p:childTnLst>
                              <p:par>
                                <p:cTn id="12" presetID="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1250" fill="hold"/>
                                        <p:tgtEl>
                                          <p:spTgt spid="29"/>
                                        </p:tgtEl>
                                        <p:attrNameLst>
                                          <p:attrName>ppt_x</p:attrName>
                                        </p:attrNameLst>
                                      </p:cBhvr>
                                      <p:tavLst>
                                        <p:tav tm="0">
                                          <p:val>
                                            <p:strVal val="0-#ppt_w/2"/>
                                          </p:val>
                                        </p:tav>
                                        <p:tav tm="100000">
                                          <p:val>
                                            <p:strVal val="#ppt_x"/>
                                          </p:val>
                                        </p:tav>
                                      </p:tavLst>
                                    </p:anim>
                                    <p:anim calcmode="lin" valueType="num">
                                      <p:cBhvr additive="base">
                                        <p:cTn id="15" dur="1250" fill="hold"/>
                                        <p:tgtEl>
                                          <p:spTgt spid="29"/>
                                        </p:tgtEl>
                                        <p:attrNameLst>
                                          <p:attrName>ppt_y</p:attrName>
                                        </p:attrNameLst>
                                      </p:cBhvr>
                                      <p:tavLst>
                                        <p:tav tm="0">
                                          <p:val>
                                            <p:strVal val="#ppt_y"/>
                                          </p:val>
                                        </p:tav>
                                        <p:tav tm="100000">
                                          <p:val>
                                            <p:strVal val="#ppt_y"/>
                                          </p:val>
                                        </p:tav>
                                      </p:tavLst>
                                    </p:anim>
                                  </p:childTnLst>
                                </p:cTn>
                              </p:par>
                            </p:childTnLst>
                          </p:cTn>
                        </p:par>
                        <p:par>
                          <p:cTn id="16" fill="hold">
                            <p:stCondLst>
                              <p:cond delay="31290"/>
                            </p:stCondLst>
                            <p:childTnLst>
                              <p:par>
                                <p:cTn id="17" presetID="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750" fill="hold"/>
                                        <p:tgtEl>
                                          <p:spTgt spid="19"/>
                                        </p:tgtEl>
                                        <p:attrNameLst>
                                          <p:attrName>ppt_x</p:attrName>
                                        </p:attrNameLst>
                                      </p:cBhvr>
                                      <p:tavLst>
                                        <p:tav tm="0">
                                          <p:val>
                                            <p:strVal val="#ppt_x"/>
                                          </p:val>
                                        </p:tav>
                                        <p:tav tm="100000">
                                          <p:val>
                                            <p:strVal val="#ppt_x"/>
                                          </p:val>
                                        </p:tav>
                                      </p:tavLst>
                                    </p:anim>
                                    <p:anim calcmode="lin" valueType="num">
                                      <p:cBhvr additive="base">
                                        <p:cTn id="20" dur="1750" fill="hold"/>
                                        <p:tgtEl>
                                          <p:spTgt spid="19"/>
                                        </p:tgtEl>
                                        <p:attrNameLst>
                                          <p:attrName>ppt_y</p:attrName>
                                        </p:attrNameLst>
                                      </p:cBhvr>
                                      <p:tavLst>
                                        <p:tav tm="0">
                                          <p:val>
                                            <p:strVal val="0-#ppt_h/2"/>
                                          </p:val>
                                        </p:tav>
                                        <p:tav tm="100000">
                                          <p:val>
                                            <p:strVal val="#ppt_y"/>
                                          </p:val>
                                        </p:tav>
                                      </p:tavLst>
                                    </p:anim>
                                  </p:childTnLst>
                                </p:cTn>
                              </p:par>
                            </p:childTnLst>
                          </p:cTn>
                        </p:par>
                        <p:par>
                          <p:cTn id="21" fill="hold">
                            <p:stCondLst>
                              <p:cond delay="33040"/>
                            </p:stCondLst>
                            <p:childTnLst>
                              <p:par>
                                <p:cTn id="22" presetID="2" presetClass="entr" presetSubtype="2"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3000" fill="hold"/>
                                        <p:tgtEl>
                                          <p:spTgt spid="23"/>
                                        </p:tgtEl>
                                        <p:attrNameLst>
                                          <p:attrName>ppt_x</p:attrName>
                                        </p:attrNameLst>
                                      </p:cBhvr>
                                      <p:tavLst>
                                        <p:tav tm="0">
                                          <p:val>
                                            <p:strVal val="1+#ppt_w/2"/>
                                          </p:val>
                                        </p:tav>
                                        <p:tav tm="100000">
                                          <p:val>
                                            <p:strVal val="#ppt_x"/>
                                          </p:val>
                                        </p:tav>
                                      </p:tavLst>
                                    </p:anim>
                                    <p:anim calcmode="lin" valueType="num">
                                      <p:cBhvr additive="base">
                                        <p:cTn id="25" dur="3000" fill="hold"/>
                                        <p:tgtEl>
                                          <p:spTgt spid="23"/>
                                        </p:tgtEl>
                                        <p:attrNameLst>
                                          <p:attrName>ppt_y</p:attrName>
                                        </p:attrNameLst>
                                      </p:cBhvr>
                                      <p:tavLst>
                                        <p:tav tm="0">
                                          <p:val>
                                            <p:strVal val="#ppt_y"/>
                                          </p:val>
                                        </p:tav>
                                        <p:tav tm="100000">
                                          <p:val>
                                            <p:strVal val="#ppt_y"/>
                                          </p:val>
                                        </p:tav>
                                      </p:tavLst>
                                    </p:anim>
                                  </p:childTnLst>
                                </p:cTn>
                              </p:par>
                              <p:par>
                                <p:cTn id="26" presetID="2" presetClass="exit" presetSubtype="8" repeatCount="indefinite" fill="hold" nodeType="withEffect">
                                  <p:stCondLst>
                                    <p:cond delay="0"/>
                                  </p:stCondLst>
                                  <p:childTnLst>
                                    <p:anim calcmode="lin" valueType="num">
                                      <p:cBhvr additive="base">
                                        <p:cTn id="27" dur="5000"/>
                                        <p:tgtEl>
                                          <p:spTgt spid="77"/>
                                        </p:tgtEl>
                                        <p:attrNameLst>
                                          <p:attrName>ppt_x</p:attrName>
                                        </p:attrNameLst>
                                      </p:cBhvr>
                                      <p:tavLst>
                                        <p:tav tm="0">
                                          <p:val>
                                            <p:strVal val="ppt_x"/>
                                          </p:val>
                                        </p:tav>
                                        <p:tav tm="100000">
                                          <p:val>
                                            <p:strVal val="0-ppt_w/2"/>
                                          </p:val>
                                        </p:tav>
                                      </p:tavLst>
                                    </p:anim>
                                    <p:anim calcmode="lin" valueType="num">
                                      <p:cBhvr additive="base">
                                        <p:cTn id="28" dur="5000"/>
                                        <p:tgtEl>
                                          <p:spTgt spid="77"/>
                                        </p:tgtEl>
                                        <p:attrNameLst>
                                          <p:attrName>ppt_y</p:attrName>
                                        </p:attrNameLst>
                                      </p:cBhvr>
                                      <p:tavLst>
                                        <p:tav tm="0">
                                          <p:val>
                                            <p:strVal val="ppt_y"/>
                                          </p:val>
                                        </p:tav>
                                        <p:tav tm="100000">
                                          <p:val>
                                            <p:strVal val="ppt_y"/>
                                          </p:val>
                                        </p:tav>
                                      </p:tavLst>
                                    </p:anim>
                                    <p:set>
                                      <p:cBhvr>
                                        <p:cTn id="29" dur="1" fill="hold">
                                          <p:stCondLst>
                                            <p:cond delay="4999"/>
                                          </p:stCondLst>
                                        </p:cTn>
                                        <p:tgtEl>
                                          <p:spTgt spid="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1"/>
                </p:tgtEl>
              </p:cMediaNode>
            </p:audio>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Oval 63">
            <a:extLst>
              <a:ext uri="{FF2B5EF4-FFF2-40B4-BE49-F238E27FC236}">
                <a16:creationId xmlns:a16="http://schemas.microsoft.com/office/drawing/2014/main" id="{61852BE2-B519-4B78-BA71-C363745633C6}"/>
              </a:ext>
            </a:extLst>
          </p:cNvPr>
          <p:cNvSpPr/>
          <p:nvPr/>
        </p:nvSpPr>
        <p:spPr>
          <a:xfrm>
            <a:off x="5620545" y="1660652"/>
            <a:ext cx="685800" cy="685800"/>
          </a:xfrm>
          <a:prstGeom prst="ellipse">
            <a:avLst/>
          </a:prstGeom>
          <a:solidFill>
            <a:srgbClr val="9F79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5</a:t>
            </a:r>
          </a:p>
        </p:txBody>
      </p:sp>
      <p:pic>
        <p:nvPicPr>
          <p:cNvPr id="5" name="5">
            <a:hlinkClick r:id="rId2" action="ppaction://hlinksldjump"/>
            <a:extLst>
              <a:ext uri="{FF2B5EF4-FFF2-40B4-BE49-F238E27FC236}">
                <a16:creationId xmlns:a16="http://schemas.microsoft.com/office/drawing/2014/main" id="{B3B67745-CAA1-4450-A9CB-61847E316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9975" y="60551"/>
            <a:ext cx="2409567" cy="2318004"/>
          </a:xfrm>
          <a:prstGeom prst="rect">
            <a:avLst/>
          </a:prstGeom>
        </p:spPr>
      </p:pic>
      <p:sp>
        <p:nvSpPr>
          <p:cNvPr id="63" name="Oval 62">
            <a:extLst>
              <a:ext uri="{FF2B5EF4-FFF2-40B4-BE49-F238E27FC236}">
                <a16:creationId xmlns:a16="http://schemas.microsoft.com/office/drawing/2014/main" id="{A9D48011-2F4F-407F-BC95-04A9F8CF1D22}"/>
              </a:ext>
            </a:extLst>
          </p:cNvPr>
          <p:cNvSpPr/>
          <p:nvPr/>
        </p:nvSpPr>
        <p:spPr>
          <a:xfrm>
            <a:off x="8897993" y="5877573"/>
            <a:ext cx="685800" cy="685800"/>
          </a:xfrm>
          <a:prstGeom prst="ellipse">
            <a:avLst/>
          </a:prstGeom>
          <a:solidFill>
            <a:srgbClr val="E9A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Times New Roman" panose="02020603050405020304" pitchFamily="18" charset="0"/>
                <a:cs typeface="Times New Roman" panose="02020603050405020304" pitchFamily="18" charset="0"/>
              </a:rPr>
              <a:t>4</a:t>
            </a:r>
          </a:p>
        </p:txBody>
      </p:sp>
      <p:pic>
        <p:nvPicPr>
          <p:cNvPr id="9" name="4">
            <a:hlinkClick r:id="rId4" action="ppaction://hlinksldjump"/>
            <a:extLst>
              <a:ext uri="{FF2B5EF4-FFF2-40B4-BE49-F238E27FC236}">
                <a16:creationId xmlns:a16="http://schemas.microsoft.com/office/drawing/2014/main" id="{31E8C7EC-5ADF-4B52-81DA-19A71DD79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61942" y="4116686"/>
            <a:ext cx="2624156" cy="2318004"/>
          </a:xfrm>
          <a:prstGeom prst="rect">
            <a:avLst/>
          </a:prstGeom>
        </p:spPr>
      </p:pic>
      <p:sp>
        <p:nvSpPr>
          <p:cNvPr id="66" name="Oval 65">
            <a:extLst>
              <a:ext uri="{FF2B5EF4-FFF2-40B4-BE49-F238E27FC236}">
                <a16:creationId xmlns:a16="http://schemas.microsoft.com/office/drawing/2014/main" id="{7372071D-E889-47F7-8AC9-D38DB8254A22}"/>
              </a:ext>
            </a:extLst>
          </p:cNvPr>
          <p:cNvSpPr/>
          <p:nvPr/>
        </p:nvSpPr>
        <p:spPr>
          <a:xfrm>
            <a:off x="11679275" y="3187728"/>
            <a:ext cx="685800" cy="685800"/>
          </a:xfrm>
          <a:prstGeom prst="ellipse">
            <a:avLst/>
          </a:prstGeom>
          <a:solidFill>
            <a:srgbClr val="E99D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7</a:t>
            </a:r>
          </a:p>
        </p:txBody>
      </p:sp>
      <p:pic>
        <p:nvPicPr>
          <p:cNvPr id="11" name="7">
            <a:hlinkClick r:id="rId6" action="ppaction://hlinksldjump"/>
            <a:extLst>
              <a:ext uri="{FF2B5EF4-FFF2-40B4-BE49-F238E27FC236}">
                <a16:creationId xmlns:a16="http://schemas.microsoft.com/office/drawing/2014/main" id="{32DD0EA6-894E-410B-86E2-EDD655568F0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1870" y="1164535"/>
            <a:ext cx="2419629" cy="2318004"/>
          </a:xfrm>
          <a:prstGeom prst="rect">
            <a:avLst/>
          </a:prstGeom>
        </p:spPr>
      </p:pic>
      <p:sp>
        <p:nvSpPr>
          <p:cNvPr id="62" name="Oval 61">
            <a:extLst>
              <a:ext uri="{FF2B5EF4-FFF2-40B4-BE49-F238E27FC236}">
                <a16:creationId xmlns:a16="http://schemas.microsoft.com/office/drawing/2014/main" id="{2D68B3E5-9131-42F1-9A38-93B49429375E}"/>
              </a:ext>
            </a:extLst>
          </p:cNvPr>
          <p:cNvSpPr/>
          <p:nvPr/>
        </p:nvSpPr>
        <p:spPr>
          <a:xfrm>
            <a:off x="4313859" y="6488022"/>
            <a:ext cx="685800" cy="685800"/>
          </a:xfrm>
          <a:prstGeom prst="ellipse">
            <a:avLst/>
          </a:prstGeom>
          <a:solidFill>
            <a:srgbClr val="668B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3</a:t>
            </a:r>
          </a:p>
        </p:txBody>
      </p:sp>
      <p:pic>
        <p:nvPicPr>
          <p:cNvPr id="17" name="3">
            <a:hlinkClick r:id="rId8" action="ppaction://hlinksldjump"/>
            <a:extLst>
              <a:ext uri="{FF2B5EF4-FFF2-40B4-BE49-F238E27FC236}">
                <a16:creationId xmlns:a16="http://schemas.microsoft.com/office/drawing/2014/main" id="{0AC88D0D-C6ED-4427-9F04-EFE3D66FDFD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5754" y="5111522"/>
            <a:ext cx="2346158" cy="2318004"/>
          </a:xfrm>
          <a:prstGeom prst="rect">
            <a:avLst/>
          </a:prstGeom>
        </p:spPr>
      </p:pic>
      <p:sp>
        <p:nvSpPr>
          <p:cNvPr id="60" name="Oval 59">
            <a:extLst>
              <a:ext uri="{FF2B5EF4-FFF2-40B4-BE49-F238E27FC236}">
                <a16:creationId xmlns:a16="http://schemas.microsoft.com/office/drawing/2014/main" id="{2ADECC48-64C5-4065-A7FB-C2E1698BDBE4}"/>
              </a:ext>
            </a:extLst>
          </p:cNvPr>
          <p:cNvSpPr/>
          <p:nvPr/>
        </p:nvSpPr>
        <p:spPr>
          <a:xfrm>
            <a:off x="2736788" y="692696"/>
            <a:ext cx="685800" cy="685800"/>
          </a:xfrm>
          <a:prstGeom prst="ellipse">
            <a:avLst/>
          </a:prstGeom>
          <a:solidFill>
            <a:srgbClr val="1BA3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1</a:t>
            </a:r>
          </a:p>
        </p:txBody>
      </p:sp>
      <p:pic>
        <p:nvPicPr>
          <p:cNvPr id="21" name="1">
            <a:hlinkClick r:id="rId10" action="ppaction://hlinksldjump"/>
            <a:extLst>
              <a:ext uri="{FF2B5EF4-FFF2-40B4-BE49-F238E27FC236}">
                <a16:creationId xmlns:a16="http://schemas.microsoft.com/office/drawing/2014/main" id="{A26CB5BD-9EBD-43C1-B03E-28EFF15618F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13668" y="148559"/>
            <a:ext cx="2384778" cy="2318004"/>
          </a:xfrm>
          <a:prstGeom prst="rect">
            <a:avLst/>
          </a:prstGeom>
        </p:spPr>
      </p:pic>
      <p:sp>
        <p:nvSpPr>
          <p:cNvPr id="65" name="Oval 64">
            <a:extLst>
              <a:ext uri="{FF2B5EF4-FFF2-40B4-BE49-F238E27FC236}">
                <a16:creationId xmlns:a16="http://schemas.microsoft.com/office/drawing/2014/main" id="{7E8C949C-FE2E-40FC-A58B-3731A3202359}"/>
              </a:ext>
            </a:extLst>
          </p:cNvPr>
          <p:cNvSpPr/>
          <p:nvPr/>
        </p:nvSpPr>
        <p:spPr>
          <a:xfrm>
            <a:off x="13612559" y="5802222"/>
            <a:ext cx="685800" cy="685800"/>
          </a:xfrm>
          <a:prstGeom prst="ellipse">
            <a:avLst/>
          </a:prstGeom>
          <a:solidFill>
            <a:srgbClr val="DBB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6</a:t>
            </a:r>
          </a:p>
        </p:txBody>
      </p:sp>
      <p:pic>
        <p:nvPicPr>
          <p:cNvPr id="23" name="6">
            <a:hlinkClick r:id="rId12" action="ppaction://hlinksldjump"/>
            <a:extLst>
              <a:ext uri="{FF2B5EF4-FFF2-40B4-BE49-F238E27FC236}">
                <a16:creationId xmlns:a16="http://schemas.microsoft.com/office/drawing/2014/main" id="{EFAB1C5B-D15A-4858-BA14-5295BDF38E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18103" y="4048130"/>
            <a:ext cx="2591949" cy="2318004"/>
          </a:xfrm>
          <a:prstGeom prst="rect">
            <a:avLst/>
          </a:prstGeom>
        </p:spPr>
      </p:pic>
      <p:sp>
        <p:nvSpPr>
          <p:cNvPr id="61" name="Oval 60">
            <a:extLst>
              <a:ext uri="{FF2B5EF4-FFF2-40B4-BE49-F238E27FC236}">
                <a16:creationId xmlns:a16="http://schemas.microsoft.com/office/drawing/2014/main" id="{62918738-F451-477C-8FD2-39EB360D393C}"/>
              </a:ext>
            </a:extLst>
          </p:cNvPr>
          <p:cNvSpPr/>
          <p:nvPr/>
        </p:nvSpPr>
        <p:spPr>
          <a:xfrm>
            <a:off x="2050988" y="4291796"/>
            <a:ext cx="685800" cy="685800"/>
          </a:xfrm>
          <a:prstGeom prst="ellipse">
            <a:avLst/>
          </a:prstGeom>
          <a:solidFill>
            <a:srgbClr val="3E6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2</a:t>
            </a:r>
          </a:p>
        </p:txBody>
      </p:sp>
      <p:pic>
        <p:nvPicPr>
          <p:cNvPr id="25" name="2">
            <a:hlinkClick r:id="rId14" action="ppaction://hlinksldjump"/>
            <a:extLst>
              <a:ext uri="{FF2B5EF4-FFF2-40B4-BE49-F238E27FC236}">
                <a16:creationId xmlns:a16="http://schemas.microsoft.com/office/drawing/2014/main" id="{A34AD667-5D16-44A7-BF26-41E725652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75" y="2576782"/>
            <a:ext cx="3136941" cy="2318004"/>
          </a:xfrm>
          <a:prstGeom prst="rect">
            <a:avLst/>
          </a:prstGeom>
        </p:spPr>
      </p:pic>
      <p:sp>
        <p:nvSpPr>
          <p:cNvPr id="67" name="Oval 66">
            <a:extLst>
              <a:ext uri="{FF2B5EF4-FFF2-40B4-BE49-F238E27FC236}">
                <a16:creationId xmlns:a16="http://schemas.microsoft.com/office/drawing/2014/main" id="{0597FB20-1A0A-46C3-AD8D-CEFD3819E132}"/>
              </a:ext>
            </a:extLst>
          </p:cNvPr>
          <p:cNvSpPr/>
          <p:nvPr/>
        </p:nvSpPr>
        <p:spPr>
          <a:xfrm>
            <a:off x="15369852" y="2145957"/>
            <a:ext cx="685800" cy="685800"/>
          </a:xfrm>
          <a:prstGeom prst="ellipse">
            <a:avLst/>
          </a:prstGeom>
          <a:solidFill>
            <a:srgbClr val="E432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prstClr val="white"/>
                </a:solidFill>
                <a:latin typeface="Times New Roman" panose="02020603050405020304" pitchFamily="18" charset="0"/>
                <a:cs typeface="Times New Roman" panose="02020603050405020304" pitchFamily="18" charset="0"/>
              </a:rPr>
              <a:t>8</a:t>
            </a:r>
          </a:p>
        </p:txBody>
      </p:sp>
      <p:pic>
        <p:nvPicPr>
          <p:cNvPr id="42" name="8">
            <a:hlinkClick r:id="rId16" action="ppaction://hlinksldjump"/>
            <a:extLst>
              <a:ext uri="{FF2B5EF4-FFF2-40B4-BE49-F238E27FC236}">
                <a16:creationId xmlns:a16="http://schemas.microsoft.com/office/drawing/2014/main" id="{81A38DC9-4DBF-48B5-AE8C-A76673CF86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214078" y="421364"/>
            <a:ext cx="2476500" cy="2318004"/>
          </a:xfrm>
          <a:prstGeom prst="rect">
            <a:avLst/>
          </a:prstGeom>
        </p:spPr>
      </p:pic>
      <p:pic>
        <p:nvPicPr>
          <p:cNvPr id="4" name="Picture 9">
            <a:hlinkClick r:id="" action="ppaction://noaction"/>
            <a:extLst>
              <a:ext uri="{FF2B5EF4-FFF2-40B4-BE49-F238E27FC236}">
                <a16:creationId xmlns:a16="http://schemas.microsoft.com/office/drawing/2014/main" id="{80CBA9A7-23A2-1E77-BBDB-DD727EA24FD8}"/>
              </a:ext>
            </a:extLst>
          </p:cNvPr>
          <p:cNvPicPr>
            <a:picLocks noChangeAspect="1"/>
          </p:cNvPicPr>
          <p:nvPr/>
        </p:nvPicPr>
        <p:blipFill>
          <a:blip r:embed="rId18"/>
          <a:srcRect t="64637" r="63966"/>
          <a:stretch>
            <a:fillRect/>
          </a:stretch>
        </p:blipFill>
        <p:spPr>
          <a:xfrm rot="3922765" flipH="1">
            <a:off x="15220581" y="7529833"/>
            <a:ext cx="2342052" cy="2298461"/>
          </a:xfrm>
          <a:prstGeom prst="rect">
            <a:avLst/>
          </a:prstGeom>
        </p:spPr>
      </p:pic>
    </p:spTree>
    <p:extLst>
      <p:ext uri="{BB962C8B-B14F-4D97-AF65-F5344CB8AC3E}">
        <p14:creationId xmlns:p14="http://schemas.microsoft.com/office/powerpoint/2010/main" val="14481541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64"/>
                                        </p:tgtEl>
                                        <p:attrNameLst>
                                          <p:attrName>ppt_w</p:attrName>
                                        </p:attrNameLst>
                                      </p:cBhvr>
                                      <p:tavLst>
                                        <p:tav tm="0">
                                          <p:val>
                                            <p:strVal val="ppt_w"/>
                                          </p:val>
                                        </p:tav>
                                        <p:tav tm="100000">
                                          <p:val>
                                            <p:strVal val="ppt_w+.3"/>
                                          </p:val>
                                        </p:tav>
                                      </p:tavLst>
                                    </p:anim>
                                    <p:anim calcmode="lin" valueType="num">
                                      <p:cBhvr>
                                        <p:cTn id="7" dur="1000"/>
                                        <p:tgtEl>
                                          <p:spTgt spid="64"/>
                                        </p:tgtEl>
                                        <p:attrNameLst>
                                          <p:attrName>ppt_h</p:attrName>
                                        </p:attrNameLst>
                                      </p:cBhvr>
                                      <p:tavLst>
                                        <p:tav tm="0">
                                          <p:val>
                                            <p:strVal val="ppt_h"/>
                                          </p:val>
                                        </p:tav>
                                        <p:tav tm="100000">
                                          <p:val>
                                            <p:strVal val="ppt_h"/>
                                          </p:val>
                                        </p:tav>
                                      </p:tavLst>
                                    </p:anim>
                                    <p:animEffect transition="out" filter="fade">
                                      <p:cBhvr>
                                        <p:cTn id="8" dur="1000"/>
                                        <p:tgtEl>
                                          <p:spTgt spid="64"/>
                                        </p:tgtEl>
                                      </p:cBhvr>
                                    </p:animEffect>
                                    <p:set>
                                      <p:cBhvr>
                                        <p:cTn id="9" dur="1" fill="hold">
                                          <p:stCondLst>
                                            <p:cond delay="9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50" presetClass="exit" presetSubtype="0" accel="100000" fill="hold" grpId="0" nodeType="clickEffect">
                                  <p:stCondLst>
                                    <p:cond delay="0"/>
                                  </p:stCondLst>
                                  <p:childTnLst>
                                    <p:anim calcmode="lin" valueType="num">
                                      <p:cBhvr>
                                        <p:cTn id="14" dur="1000"/>
                                        <p:tgtEl>
                                          <p:spTgt spid="63"/>
                                        </p:tgtEl>
                                        <p:attrNameLst>
                                          <p:attrName>ppt_w</p:attrName>
                                        </p:attrNameLst>
                                      </p:cBhvr>
                                      <p:tavLst>
                                        <p:tav tm="0">
                                          <p:val>
                                            <p:strVal val="ppt_w"/>
                                          </p:val>
                                        </p:tav>
                                        <p:tav tm="100000">
                                          <p:val>
                                            <p:strVal val="ppt_w+.3"/>
                                          </p:val>
                                        </p:tav>
                                      </p:tavLst>
                                    </p:anim>
                                    <p:anim calcmode="lin" valueType="num">
                                      <p:cBhvr>
                                        <p:cTn id="15" dur="1000"/>
                                        <p:tgtEl>
                                          <p:spTgt spid="63"/>
                                        </p:tgtEl>
                                        <p:attrNameLst>
                                          <p:attrName>ppt_h</p:attrName>
                                        </p:attrNameLst>
                                      </p:cBhvr>
                                      <p:tavLst>
                                        <p:tav tm="0">
                                          <p:val>
                                            <p:strVal val="ppt_h"/>
                                          </p:val>
                                        </p:tav>
                                        <p:tav tm="100000">
                                          <p:val>
                                            <p:strVal val="ppt_h"/>
                                          </p:val>
                                        </p:tav>
                                      </p:tavLst>
                                    </p:anim>
                                    <p:animEffect transition="out" filter="fade">
                                      <p:cBhvr>
                                        <p:cTn id="16" dur="1000"/>
                                        <p:tgtEl>
                                          <p:spTgt spid="63"/>
                                        </p:tgtEl>
                                      </p:cBhvr>
                                    </p:animEffect>
                                    <p:set>
                                      <p:cBhvr>
                                        <p:cTn id="17" dur="1" fill="hold">
                                          <p:stCondLst>
                                            <p:cond delay="9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0" presetClass="exit" presetSubtype="0" accel="100000" fill="hold" grpId="0" nodeType="clickEffect">
                                  <p:stCondLst>
                                    <p:cond delay="0"/>
                                  </p:stCondLst>
                                  <p:childTnLst>
                                    <p:anim calcmode="lin" valueType="num">
                                      <p:cBhvr>
                                        <p:cTn id="22" dur="1000"/>
                                        <p:tgtEl>
                                          <p:spTgt spid="62"/>
                                        </p:tgtEl>
                                        <p:attrNameLst>
                                          <p:attrName>ppt_w</p:attrName>
                                        </p:attrNameLst>
                                      </p:cBhvr>
                                      <p:tavLst>
                                        <p:tav tm="0">
                                          <p:val>
                                            <p:strVal val="ppt_w"/>
                                          </p:val>
                                        </p:tav>
                                        <p:tav tm="100000">
                                          <p:val>
                                            <p:strVal val="ppt_w+.3"/>
                                          </p:val>
                                        </p:tav>
                                      </p:tavLst>
                                    </p:anim>
                                    <p:anim calcmode="lin" valueType="num">
                                      <p:cBhvr>
                                        <p:cTn id="23" dur="1000"/>
                                        <p:tgtEl>
                                          <p:spTgt spid="62"/>
                                        </p:tgtEl>
                                        <p:attrNameLst>
                                          <p:attrName>ppt_h</p:attrName>
                                        </p:attrNameLst>
                                      </p:cBhvr>
                                      <p:tavLst>
                                        <p:tav tm="0">
                                          <p:val>
                                            <p:strVal val="ppt_h"/>
                                          </p:val>
                                        </p:tav>
                                        <p:tav tm="100000">
                                          <p:val>
                                            <p:strVal val="ppt_h"/>
                                          </p:val>
                                        </p:tav>
                                      </p:tavLst>
                                    </p:anim>
                                    <p:animEffect transition="out" filter="fade">
                                      <p:cBhvr>
                                        <p:cTn id="24" dur="1000"/>
                                        <p:tgtEl>
                                          <p:spTgt spid="62"/>
                                        </p:tgtEl>
                                      </p:cBhvr>
                                    </p:animEffect>
                                    <p:set>
                                      <p:cBhvr>
                                        <p:cTn id="25"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50" presetClass="exit" presetSubtype="0" accel="100000" fill="hold" grpId="0" nodeType="clickEffect">
                                  <p:stCondLst>
                                    <p:cond delay="0"/>
                                  </p:stCondLst>
                                  <p:childTnLst>
                                    <p:anim calcmode="lin" valueType="num">
                                      <p:cBhvr>
                                        <p:cTn id="30" dur="1000"/>
                                        <p:tgtEl>
                                          <p:spTgt spid="65"/>
                                        </p:tgtEl>
                                        <p:attrNameLst>
                                          <p:attrName>ppt_w</p:attrName>
                                        </p:attrNameLst>
                                      </p:cBhvr>
                                      <p:tavLst>
                                        <p:tav tm="0">
                                          <p:val>
                                            <p:strVal val="ppt_w"/>
                                          </p:val>
                                        </p:tav>
                                        <p:tav tm="100000">
                                          <p:val>
                                            <p:strVal val="ppt_w+.3"/>
                                          </p:val>
                                        </p:tav>
                                      </p:tavLst>
                                    </p:anim>
                                    <p:anim calcmode="lin" valueType="num">
                                      <p:cBhvr>
                                        <p:cTn id="31" dur="1000"/>
                                        <p:tgtEl>
                                          <p:spTgt spid="65"/>
                                        </p:tgtEl>
                                        <p:attrNameLst>
                                          <p:attrName>ppt_h</p:attrName>
                                        </p:attrNameLst>
                                      </p:cBhvr>
                                      <p:tavLst>
                                        <p:tav tm="0">
                                          <p:val>
                                            <p:strVal val="ppt_h"/>
                                          </p:val>
                                        </p:tav>
                                        <p:tav tm="100000">
                                          <p:val>
                                            <p:strVal val="ppt_h"/>
                                          </p:val>
                                        </p:tav>
                                      </p:tavLst>
                                    </p:anim>
                                    <p:animEffect transition="out" filter="fade">
                                      <p:cBhvr>
                                        <p:cTn id="32" dur="1000"/>
                                        <p:tgtEl>
                                          <p:spTgt spid="65"/>
                                        </p:tgtEl>
                                      </p:cBhvr>
                                    </p:animEffect>
                                    <p:set>
                                      <p:cBhvr>
                                        <p:cTn id="33" dur="1" fill="hold">
                                          <p:stCondLst>
                                            <p:cond delay="9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50" presetClass="exit" presetSubtype="0" accel="100000" fill="hold" grpId="0" nodeType="clickEffect">
                                  <p:stCondLst>
                                    <p:cond delay="0"/>
                                  </p:stCondLst>
                                  <p:childTnLst>
                                    <p:anim calcmode="lin" valueType="num">
                                      <p:cBhvr>
                                        <p:cTn id="38" dur="1000"/>
                                        <p:tgtEl>
                                          <p:spTgt spid="66"/>
                                        </p:tgtEl>
                                        <p:attrNameLst>
                                          <p:attrName>ppt_w</p:attrName>
                                        </p:attrNameLst>
                                      </p:cBhvr>
                                      <p:tavLst>
                                        <p:tav tm="0">
                                          <p:val>
                                            <p:strVal val="ppt_w"/>
                                          </p:val>
                                        </p:tav>
                                        <p:tav tm="100000">
                                          <p:val>
                                            <p:strVal val="ppt_w+.3"/>
                                          </p:val>
                                        </p:tav>
                                      </p:tavLst>
                                    </p:anim>
                                    <p:anim calcmode="lin" valueType="num">
                                      <p:cBhvr>
                                        <p:cTn id="39" dur="1000"/>
                                        <p:tgtEl>
                                          <p:spTgt spid="66"/>
                                        </p:tgtEl>
                                        <p:attrNameLst>
                                          <p:attrName>ppt_h</p:attrName>
                                        </p:attrNameLst>
                                      </p:cBhvr>
                                      <p:tavLst>
                                        <p:tav tm="0">
                                          <p:val>
                                            <p:strVal val="ppt_h"/>
                                          </p:val>
                                        </p:tav>
                                        <p:tav tm="100000">
                                          <p:val>
                                            <p:strVal val="ppt_h"/>
                                          </p:val>
                                        </p:tav>
                                      </p:tavLst>
                                    </p:anim>
                                    <p:animEffect transition="out" filter="fade">
                                      <p:cBhvr>
                                        <p:cTn id="40" dur="1000"/>
                                        <p:tgtEl>
                                          <p:spTgt spid="66"/>
                                        </p:tgtEl>
                                      </p:cBhvr>
                                    </p:animEffect>
                                    <p:set>
                                      <p:cBhvr>
                                        <p:cTn id="41" dur="1" fill="hold">
                                          <p:stCondLst>
                                            <p:cond delay="9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50" presetClass="exit" presetSubtype="0" accel="100000" fill="hold" grpId="0" nodeType="clickEffect">
                                  <p:stCondLst>
                                    <p:cond delay="0"/>
                                  </p:stCondLst>
                                  <p:childTnLst>
                                    <p:anim calcmode="lin" valueType="num">
                                      <p:cBhvr>
                                        <p:cTn id="46" dur="1000"/>
                                        <p:tgtEl>
                                          <p:spTgt spid="67"/>
                                        </p:tgtEl>
                                        <p:attrNameLst>
                                          <p:attrName>ppt_w</p:attrName>
                                        </p:attrNameLst>
                                      </p:cBhvr>
                                      <p:tavLst>
                                        <p:tav tm="0">
                                          <p:val>
                                            <p:strVal val="ppt_w"/>
                                          </p:val>
                                        </p:tav>
                                        <p:tav tm="100000">
                                          <p:val>
                                            <p:strVal val="ppt_w+.3"/>
                                          </p:val>
                                        </p:tav>
                                      </p:tavLst>
                                    </p:anim>
                                    <p:anim calcmode="lin" valueType="num">
                                      <p:cBhvr>
                                        <p:cTn id="47" dur="1000"/>
                                        <p:tgtEl>
                                          <p:spTgt spid="67"/>
                                        </p:tgtEl>
                                        <p:attrNameLst>
                                          <p:attrName>ppt_h</p:attrName>
                                        </p:attrNameLst>
                                      </p:cBhvr>
                                      <p:tavLst>
                                        <p:tav tm="0">
                                          <p:val>
                                            <p:strVal val="ppt_h"/>
                                          </p:val>
                                        </p:tav>
                                        <p:tav tm="100000">
                                          <p:val>
                                            <p:strVal val="ppt_h"/>
                                          </p:val>
                                        </p:tav>
                                      </p:tavLst>
                                    </p:anim>
                                    <p:animEffect transition="out" filter="fade">
                                      <p:cBhvr>
                                        <p:cTn id="48" dur="1000"/>
                                        <p:tgtEl>
                                          <p:spTgt spid="67"/>
                                        </p:tgtEl>
                                      </p:cBhvr>
                                    </p:animEffect>
                                    <p:set>
                                      <p:cBhvr>
                                        <p:cTn id="49" dur="1" fill="hold">
                                          <p:stCondLst>
                                            <p:cond delay="9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25"/>
                    </p:tgtEl>
                  </p:cond>
                </p:stCondLst>
                <p:endSync evt="end" delay="0">
                  <p:rtn val="all"/>
                </p:endSync>
                <p:childTnLst>
                  <p:par>
                    <p:cTn id="51" fill="hold">
                      <p:stCondLst>
                        <p:cond delay="0"/>
                      </p:stCondLst>
                      <p:childTnLst>
                        <p:par>
                          <p:cTn id="52" fill="hold">
                            <p:stCondLst>
                              <p:cond delay="0"/>
                            </p:stCondLst>
                            <p:childTnLst>
                              <p:par>
                                <p:cTn id="53" presetID="50" presetClass="exit" presetSubtype="0" accel="100000" fill="hold" grpId="0" nodeType="clickEffect">
                                  <p:stCondLst>
                                    <p:cond delay="0"/>
                                  </p:stCondLst>
                                  <p:childTnLst>
                                    <p:anim calcmode="lin" valueType="num">
                                      <p:cBhvr>
                                        <p:cTn id="54" dur="1000"/>
                                        <p:tgtEl>
                                          <p:spTgt spid="61"/>
                                        </p:tgtEl>
                                        <p:attrNameLst>
                                          <p:attrName>ppt_w</p:attrName>
                                        </p:attrNameLst>
                                      </p:cBhvr>
                                      <p:tavLst>
                                        <p:tav tm="0">
                                          <p:val>
                                            <p:strVal val="ppt_w"/>
                                          </p:val>
                                        </p:tav>
                                        <p:tav tm="100000">
                                          <p:val>
                                            <p:strVal val="ppt_w+.3"/>
                                          </p:val>
                                        </p:tav>
                                      </p:tavLst>
                                    </p:anim>
                                    <p:anim calcmode="lin" valueType="num">
                                      <p:cBhvr>
                                        <p:cTn id="55" dur="1000"/>
                                        <p:tgtEl>
                                          <p:spTgt spid="61"/>
                                        </p:tgtEl>
                                        <p:attrNameLst>
                                          <p:attrName>ppt_h</p:attrName>
                                        </p:attrNameLst>
                                      </p:cBhvr>
                                      <p:tavLst>
                                        <p:tav tm="0">
                                          <p:val>
                                            <p:strVal val="ppt_h"/>
                                          </p:val>
                                        </p:tav>
                                        <p:tav tm="100000">
                                          <p:val>
                                            <p:strVal val="ppt_h"/>
                                          </p:val>
                                        </p:tav>
                                      </p:tavLst>
                                    </p:anim>
                                    <p:animEffect transition="out" filter="fade">
                                      <p:cBhvr>
                                        <p:cTn id="56" dur="1000"/>
                                        <p:tgtEl>
                                          <p:spTgt spid="61"/>
                                        </p:tgtEl>
                                      </p:cBhvr>
                                    </p:animEffect>
                                    <p:set>
                                      <p:cBhvr>
                                        <p:cTn id="57"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50" presetClass="exit" presetSubtype="0" accel="100000" fill="hold" grpId="0" nodeType="clickEffect">
                                  <p:stCondLst>
                                    <p:cond delay="0"/>
                                  </p:stCondLst>
                                  <p:childTnLst>
                                    <p:anim calcmode="lin" valueType="num">
                                      <p:cBhvr>
                                        <p:cTn id="62" dur="1000"/>
                                        <p:tgtEl>
                                          <p:spTgt spid="60"/>
                                        </p:tgtEl>
                                        <p:attrNameLst>
                                          <p:attrName>ppt_w</p:attrName>
                                        </p:attrNameLst>
                                      </p:cBhvr>
                                      <p:tavLst>
                                        <p:tav tm="0">
                                          <p:val>
                                            <p:strVal val="ppt_w"/>
                                          </p:val>
                                        </p:tav>
                                        <p:tav tm="100000">
                                          <p:val>
                                            <p:strVal val="ppt_w+.3"/>
                                          </p:val>
                                        </p:tav>
                                      </p:tavLst>
                                    </p:anim>
                                    <p:anim calcmode="lin" valueType="num">
                                      <p:cBhvr>
                                        <p:cTn id="63" dur="1000"/>
                                        <p:tgtEl>
                                          <p:spTgt spid="60"/>
                                        </p:tgtEl>
                                        <p:attrNameLst>
                                          <p:attrName>ppt_h</p:attrName>
                                        </p:attrNameLst>
                                      </p:cBhvr>
                                      <p:tavLst>
                                        <p:tav tm="0">
                                          <p:val>
                                            <p:strVal val="ppt_h"/>
                                          </p:val>
                                        </p:tav>
                                        <p:tav tm="100000">
                                          <p:val>
                                            <p:strVal val="ppt_h"/>
                                          </p:val>
                                        </p:tav>
                                      </p:tavLst>
                                    </p:anim>
                                    <p:animEffect transition="out" filter="fade">
                                      <p:cBhvr>
                                        <p:cTn id="64" dur="1000"/>
                                        <p:tgtEl>
                                          <p:spTgt spid="60"/>
                                        </p:tgtEl>
                                      </p:cBhvr>
                                    </p:animEffect>
                                    <p:set>
                                      <p:cBhvr>
                                        <p:cTn id="65"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64" grpId="0" animBg="1"/>
      <p:bldP spid="63" grpId="0" animBg="1"/>
      <p:bldP spid="66" grpId="0" animBg="1"/>
      <p:bldP spid="62" grpId="0" animBg="1"/>
      <p:bldP spid="60" grpId="0" animBg="1"/>
      <p:bldP spid="65" grpId="0" animBg="1"/>
      <p:bldP spid="61" grpId="0" animBg="1"/>
      <p:bldP spid="6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vi-VN"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Hương, thành phố Huế</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469745" y="347867"/>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6000" b="1">
                <a:solidFill>
                  <a:srgbClr val="FF0000"/>
                </a:solidFill>
                <a:latin typeface="Times New Roman" panose="02020603050405020304" pitchFamily="18" charset="0"/>
              </a:rPr>
              <a:t> Quê hương của Thanh Tịnh là ở đâu?</a:t>
            </a:r>
            <a:endParaRPr lang="en-US" sz="6000" b="1" dirty="0">
              <a:solidFill>
                <a:srgbClr val="FF0000"/>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a:t>
            </a:r>
            <a:r>
              <a:rPr lang="vi-VN" sz="36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Hồng, thành phố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Ven sông Đuống, Gia Lâm (Hà Nội)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a:t>
            </a:r>
            <a:r>
              <a:rPr lang="en-US" sz="3600" b="1">
                <a:solidFill>
                  <a:prstClr val="white"/>
                </a:solidFill>
                <a:latin typeface="Times New Roman" panose="02020603050405020304" pitchFamily="18" charset="0"/>
                <a:cs typeface="Times New Roman" panose="02020603050405020304" pitchFamily="18" charset="0"/>
              </a:rPr>
              <a:t>Một tỉnh thuộc đồng bằng Bắc Bộ</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386387" y="1211168"/>
            <a:ext cx="2384778" cy="2318004"/>
          </a:xfrm>
          <a:prstGeom prst="rect">
            <a:avLst/>
          </a:prstGeom>
        </p:spPr>
      </p:pic>
      <p:sp>
        <p:nvSpPr>
          <p:cNvPr id="11"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937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Bút kí</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“Tôi đi học” của Thanh Tịnh được viết theo thể loại nào?</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Tiểu thuyết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C. Tùy bút</a:t>
            </a:r>
            <a:r>
              <a:rPr lang="vi-VN" sz="4800" b="1">
                <a:solidFill>
                  <a:prstClr val="white"/>
                </a:solidFill>
                <a:latin typeface="Times New Roman" panose="02020603050405020304" pitchFamily="18" charset="0"/>
                <a:cs typeface="Times New Roman" panose="02020603050405020304" pitchFamily="18" charset="0"/>
              </a:rPr>
              <a:t> </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Truyện</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ngắn</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464556" flipH="1">
            <a:off x="15386387" y="1489068"/>
            <a:ext cx="2384778"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78971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Người mẹ</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srgbClr val="002060"/>
                </a:solidFill>
                <a:latin typeface="Times New Roman" panose="02020603050405020304" pitchFamily="18" charset="0"/>
                <a:cs typeface="Times New Roman" panose="02020603050405020304" pitchFamily="18" charset="0"/>
              </a:rPr>
              <a:t>Nhân vật chính trong văn bản “Tôi đi học” là ai</a:t>
            </a:r>
            <a:r>
              <a:rPr lang="vi-VN" sz="4800" b="1">
                <a:solidFill>
                  <a:srgbClr val="002060"/>
                </a:solidFill>
                <a:latin typeface="Times New Roman" panose="02020603050405020304" pitchFamily="18" charset="0"/>
                <a:cs typeface="Times New Roman" panose="02020603050405020304" pitchFamily="18" charset="0"/>
              </a:rPr>
              <a:t>?</a:t>
            </a:r>
            <a:endParaRPr lang="en-US" sz="4800" b="1" dirty="0">
              <a:solidFill>
                <a:srgbClr val="002060"/>
              </a:solidFill>
              <a:latin typeface="Times New Roman" panose="02020603050405020304" pitchFamily="18" charset="0"/>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Nhân vật “tôi”</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Thầy giáo</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 </a:t>
            </a:r>
            <a:r>
              <a:rPr lang="en-US" sz="4800" b="1" dirty="0" err="1">
                <a:solidFill>
                  <a:prstClr val="white"/>
                </a:solidFill>
                <a:latin typeface="Times New Roman" panose="02020603050405020304" pitchFamily="18" charset="0"/>
                <a:cs typeface="Times New Roman" panose="02020603050405020304" pitchFamily="18" charset="0"/>
              </a:rPr>
              <a:t>Ông</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Đốc</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405697" y="1211168"/>
            <a:ext cx="2346158" cy="231800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78835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2431 " pathEditMode="relative" rAng="0" ptsTypes="AA">
                                      <p:cBhvr>
                                        <p:cTn id="69" dur="2000" fill="hold"/>
                                        <p:tgtEl>
                                          <p:spTgt spid="10"/>
                                        </p:tgtEl>
                                        <p:attrNameLst>
                                          <p:attrName>ppt_x</p:attrName>
                                          <p:attrName>ppt_y</p:attrName>
                                        </p:attrNameLst>
                                      </p:cBhvr>
                                      <p:rCtr x="-20326" y="1620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Tâm trạng</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 Nhân vật chính trong văn bản" Tôi đi học" được miêu tả chủ yếu ở phương diện nào?</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Hành động</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Ngoại hình</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Tính cách</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86387" y="1316893"/>
            <a:ext cx="2384778" cy="2106554"/>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030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92D05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5417 0.16968 " pathEditMode="relative" rAng="0" ptsTypes="AA">
                                      <p:cBhvr>
                                        <p:cTn id="69" dur="2000" fill="hold"/>
                                        <p:tgtEl>
                                          <p:spTgt spid="10"/>
                                        </p:tgtEl>
                                        <p:attrNameLst>
                                          <p:attrName>ppt_x</p:attrName>
                                          <p:attrName>ppt_y</p:attrName>
                                        </p:attrNameLst>
                                      </p:cBhvr>
                                      <p:rCtr x="-22708" y="8472"/>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5"/>
                                        </p:tgtEl>
                                        <p:attrNameLst>
                                          <p:attrName>fillcolor</p:attrName>
                                        </p:attrNameLst>
                                      </p:cBhvr>
                                      <p:to>
                                        <a:srgbClr val="92D050"/>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A</a:t>
            </a:r>
            <a:r>
              <a:rPr lang="en-US" sz="4800" b="1">
                <a:solidFill>
                  <a:prstClr val="white"/>
                </a:solidFill>
                <a:latin typeface="Times New Roman" panose="02020603050405020304" pitchFamily="18" charset="0"/>
                <a:cs typeface="Times New Roman" panose="02020603050405020304" pitchFamily="18" charset="0"/>
              </a:rPr>
              <a:t>. Cậu bé chưa quen với việc cầm vở</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Câu văn "Tôi bặm tay ghi thật chặt, nhưng một quyển vở cũng xệch ra và chênh đầu chúi xuống đất" trong văn bản “Tôi đi học” của Thanh Tịnh cho ta hiểu điều gì</a:t>
            </a:r>
            <a:r>
              <a:rPr lang="en-US" sz="4800" b="1">
                <a:solidFill>
                  <a:prstClr val="black"/>
                </a:solidFill>
                <a:latin typeface="Calibri Light"/>
              </a:rPr>
              <a:t>?</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B</a:t>
            </a:r>
            <a:r>
              <a:rPr lang="en-US" sz="4800" b="1">
                <a:solidFill>
                  <a:prstClr val="white"/>
                </a:solidFill>
                <a:latin typeface="Times New Roman" panose="02020603050405020304" pitchFamily="18" charset="0"/>
                <a:cs typeface="Times New Roman" panose="02020603050405020304" pitchFamily="18" charset="0"/>
              </a:rPr>
              <a:t>. </a:t>
            </a:r>
            <a:r>
              <a:rPr lang="vi-VN" sz="4800" b="1">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ậu bé chưa tập trung vào công việc</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a:solidFill>
                  <a:prstClr val="white"/>
                </a:solidFill>
                <a:latin typeface="Times New Roman" panose="02020603050405020304" pitchFamily="18" charset="0"/>
                <a:cs typeface="Times New Roman" panose="02020603050405020304" pitchFamily="18" charset="0"/>
              </a:rPr>
              <a:t>C. Cậu bé quá hồi hộp</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a:t>
            </a:r>
            <a:r>
              <a:rPr lang="vi-VN" sz="4800" b="1">
                <a:solidFill>
                  <a:prstClr val="white"/>
                </a:solidFill>
                <a:latin typeface="Times New Roman" panose="02020603050405020304" pitchFamily="18" charset="0"/>
                <a:cs typeface="Times New Roman" panose="02020603050405020304" pitchFamily="18" charset="0"/>
              </a:rPr>
              <a:t> </a:t>
            </a:r>
            <a:r>
              <a:rPr lang="en-US" sz="4800" b="1">
                <a:solidFill>
                  <a:prstClr val="white"/>
                </a:solidFill>
                <a:latin typeface="Times New Roman" panose="02020603050405020304" pitchFamily="18" charset="0"/>
                <a:cs typeface="Times New Roman" panose="02020603050405020304" pitchFamily="18" charset="0"/>
              </a:rPr>
              <a:t>Cậu bé thấy không đủ sức giữ vở</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106767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92D05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50926 " pathEditMode="relative" rAng="0" ptsTypes="AA">
                                      <p:cBhvr>
                                        <p:cTn id="69" dur="2000" fill="hold"/>
                                        <p:tgtEl>
                                          <p:spTgt spid="10"/>
                                        </p:tgtEl>
                                        <p:attrNameLst>
                                          <p:attrName>ppt_x</p:attrName>
                                          <p:attrName>ppt_y</p:attrName>
                                        </p:attrNameLst>
                                      </p:cBhvr>
                                      <p:rCtr x="-20326" y="25463"/>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8"/>
                                        </p:tgtEl>
                                        <p:attrNameLst>
                                          <p:attrName>fillcolor</p:attrName>
                                        </p:attrNameLst>
                                      </p:cBhvr>
                                      <p:to>
                                        <a:srgbClr val="92D050"/>
                                      </p:to>
                                    </p:animClr>
                                    <p:set>
                                      <p:cBhvr>
                                        <p:cTn id="73" dur="500" fill="hold"/>
                                        <p:tgtEl>
                                          <p:spTgt spid="8"/>
                                        </p:tgtEl>
                                        <p:attrNameLst>
                                          <p:attrName>fill.type</p:attrName>
                                        </p:attrNameLst>
                                      </p:cBhvr>
                                      <p:to>
                                        <p:strVal val="solid"/>
                                      </p:to>
                                    </p:set>
                                    <p:set>
                                      <p:cBhvr>
                                        <p:cTn id="74" dur="500" fill="hold"/>
                                        <p:tgtEl>
                                          <p:spTgt spid="8"/>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grpSp>
        <p:nvGrpSpPr>
          <p:cNvPr id="8" name="Group 7">
            <a:extLst>
              <a:ext uri="{FF2B5EF4-FFF2-40B4-BE49-F238E27FC236}">
                <a16:creationId xmlns:a16="http://schemas.microsoft.com/office/drawing/2014/main" id="{E714557F-F5A8-655A-B67B-6720A5274657}"/>
              </a:ext>
            </a:extLst>
          </p:cNvPr>
          <p:cNvGrpSpPr/>
          <p:nvPr/>
        </p:nvGrpSpPr>
        <p:grpSpPr>
          <a:xfrm>
            <a:off x="6588369" y="73892"/>
            <a:ext cx="6822831" cy="1412008"/>
            <a:chOff x="691661" y="2895600"/>
            <a:chExt cx="3317654" cy="1277815"/>
          </a:xfrm>
        </p:grpSpPr>
        <p:sp>
          <p:nvSpPr>
            <p:cNvPr id="14" name="!!!Rectangle: Rounded Corners 8">
              <a:extLst>
                <a:ext uri="{FF2B5EF4-FFF2-40B4-BE49-F238E27FC236}">
                  <a16:creationId xmlns:a16="http://schemas.microsoft.com/office/drawing/2014/main" id="{6133537E-7929-12F5-0B63-86942ADB6686}"/>
                </a:ext>
              </a:extLst>
            </p:cNvPr>
            <p:cNvSpPr/>
            <p:nvPr/>
          </p:nvSpPr>
          <p:spPr>
            <a:xfrm>
              <a:off x="691661" y="2895600"/>
              <a:ext cx="3317654" cy="1277815"/>
            </a:xfrm>
            <a:prstGeom prst="roundRect">
              <a:avLst>
                <a:gd name="adj" fmla="val 23559"/>
              </a:avLst>
            </a:prstGeom>
            <a:solidFill>
              <a:schemeClr val="bg1"/>
            </a:solidFill>
            <a:effectLst>
              <a:outerShdw blurRad="50800" dist="63500" dir="5400000" algn="ctr" rotWithShape="0">
                <a:srgbClr val="000000">
                  <a:alpha val="43137"/>
                </a:srgbClr>
              </a:outerShdw>
            </a:effectLst>
            <a:scene3d>
              <a:camera prst="orthographicFront"/>
              <a:lightRig rig="threePt" dir="t"/>
            </a:scene3d>
            <a:sp3d>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2060"/>
                  </a:solidFill>
                  <a:latin typeface="Times New Roman" panose="02020603050405020304" pitchFamily="18" charset="0"/>
                  <a:cs typeface="Times New Roman" panose="02020603050405020304" pitchFamily="18" charset="0"/>
                </a:rPr>
                <a:t>    TÔI ĐI HỌC</a:t>
              </a:r>
              <a:endParaRPr lang="en-US" sz="4000" b="1" dirty="0">
                <a:solidFill>
                  <a:srgbClr val="002060"/>
                </a:solidFill>
                <a:latin typeface="Times New Roman" panose="02020603050405020304" pitchFamily="18" charset="0"/>
                <a:cs typeface="Times New Roman" panose="02020603050405020304" pitchFamily="18" charset="0"/>
              </a:endParaRPr>
            </a:p>
            <a:p>
              <a:pPr algn="ctr"/>
              <a:r>
                <a:rPr lang="en-US" sz="4000" b="1" dirty="0">
                  <a:solidFill>
                    <a:srgbClr val="002060"/>
                  </a:solidFill>
                  <a:latin typeface="Times New Roman" panose="02020603050405020304" pitchFamily="18" charset="0"/>
                  <a:cs typeface="Times New Roman" panose="02020603050405020304" pitchFamily="18" charset="0"/>
                </a:rPr>
                <a:t>           </a:t>
              </a:r>
              <a:r>
                <a:rPr lang="en-US" sz="4000" b="1" i="1">
                  <a:solidFill>
                    <a:srgbClr val="002060"/>
                  </a:solidFill>
                  <a:latin typeface="Times New Roman" panose="02020603050405020304" pitchFamily="18" charset="0"/>
                  <a:cs typeface="Times New Roman" panose="02020603050405020304" pitchFamily="18" charset="0"/>
                </a:rPr>
                <a:t>- Thanh Tịnh- </a:t>
              </a:r>
              <a:endParaRPr lang="en-US" sz="4000" b="1" i="1" dirty="0">
                <a:solidFill>
                  <a:srgbClr val="002060"/>
                </a:solidFill>
                <a:latin typeface="Times New Roman" panose="02020603050405020304" pitchFamily="18" charset="0"/>
                <a:cs typeface="Times New Roman" panose="02020603050405020304" pitchFamily="18" charset="0"/>
              </a:endParaRPr>
            </a:p>
          </p:txBody>
        </p:sp>
        <p:pic>
          <p:nvPicPr>
            <p:cNvPr id="15" name="Canh Dieu">
              <a:extLst>
                <a:ext uri="{FF2B5EF4-FFF2-40B4-BE49-F238E27FC236}">
                  <a16:creationId xmlns:a16="http://schemas.microsoft.com/office/drawing/2014/main" id="{FB65C876-3578-CC92-1FED-7BD62FB62DE5}"/>
                </a:ext>
              </a:extLst>
            </p:cNvPr>
            <p:cNvPicPr>
              <a:picLocks noChangeAspect="1"/>
            </p:cNvPicPr>
            <p:nvPr/>
          </p:nvPicPr>
          <p:blipFill>
            <a:blip r:embed="rId3"/>
            <a:stretch>
              <a:fillRect/>
            </a:stretch>
          </p:blipFill>
          <p:spPr>
            <a:xfrm>
              <a:off x="764812" y="3030121"/>
              <a:ext cx="569612" cy="919311"/>
            </a:xfrm>
            <a:prstGeom prst="rect">
              <a:avLst/>
            </a:prstGeom>
          </p:spPr>
        </p:pic>
      </p:grpSp>
      <p:sp>
        <p:nvSpPr>
          <p:cNvPr id="6" name="TextBox 5">
            <a:extLst>
              <a:ext uri="{FF2B5EF4-FFF2-40B4-BE49-F238E27FC236}">
                <a16:creationId xmlns:a16="http://schemas.microsoft.com/office/drawing/2014/main" id="{BA64D4C3-54FC-5C8E-4740-2E4887A21070}"/>
              </a:ext>
            </a:extLst>
          </p:cNvPr>
          <p:cNvSpPr txBox="1"/>
          <p:nvPr/>
        </p:nvSpPr>
        <p:spPr>
          <a:xfrm>
            <a:off x="1447800" y="2781300"/>
            <a:ext cx="15392400" cy="5632311"/>
          </a:xfrm>
          <a:prstGeom prst="rect">
            <a:avLst/>
          </a:prstGeom>
          <a:noFill/>
        </p:spPr>
        <p:txBody>
          <a:bodyPr wrap="square">
            <a:spAutoFit/>
          </a:bodyPr>
          <a:lstStyle/>
          <a:p>
            <a:pPr marL="0" marR="0" algn="just">
              <a:spcBef>
                <a:spcPts val="0"/>
              </a:spcBef>
              <a:spcAft>
                <a:spcPts val="0"/>
              </a:spcAft>
            </a:pP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i="1">
                <a:effectLst/>
                <a:latin typeface="Times New Roman" panose="02020603050405020304" pitchFamily="18" charset="0"/>
                <a:ea typeface="Times New Roman" panose="02020603050405020304" pitchFamily="18" charset="0"/>
                <a:cs typeface="Times New Roman" panose="02020603050405020304" pitchFamily="18" charset="0"/>
              </a:rPr>
              <a:t>Thể loại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truyện ngắn</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Quy mô: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tác phẩm văn xuôi cỡ nhỏ</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Bối cảnh: không gian nhỏ, thời gian nhất định</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Nhân vật: thường ít nhân vật</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Sự kiện: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ít sự kiện phức tạp.</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Chi tiết: </a:t>
            </a:r>
            <a:r>
              <a:rPr lang="en-US"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cô đúc, lời văn mang nhiều ẩn ý…</a:t>
            </a:r>
            <a:endParaRPr lang="en-US" sz="4000">
              <a:effectLst/>
              <a:latin typeface=".VnTime" panose="020B7200000000000000"/>
              <a:ea typeface="Times New Roman" panose="02020603050405020304" pitchFamily="18" charset="0"/>
              <a:cs typeface="Times New Roman" panose="02020603050405020304" pitchFamily="18" charset="0"/>
            </a:endParaRPr>
          </a:p>
          <a:p>
            <a:pPr marL="0" marR="0">
              <a:spcBef>
                <a:spcPts val="0"/>
              </a:spcBef>
              <a:spcAft>
                <a:spcPts val="0"/>
              </a:spcAft>
            </a:pPr>
            <a:r>
              <a:rPr lang="pt-BR" sz="40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Cốt truyện đơn giản, nhiều dạng: sự việc khác thường kỳ lạ; sự việc giản dị, đời thường mà giàu chất thơ; có truyện giàu tính, triết lý; lại có truyện ngắn rất giàu chất thơ.</a:t>
            </a:r>
            <a:endParaRPr lang="en-US" sz="4000">
              <a:effectLst/>
              <a:latin typeface=".VnTime" panose="020B720000000000000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3285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52989" y="5042088"/>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A. Nhân hóa</a:t>
            </a:r>
            <a:r>
              <a:rPr lang="vi-VN" sz="4800" b="1">
                <a:solidFill>
                  <a:prstClr val="white"/>
                </a:solidFill>
                <a:latin typeface="Times New Roman" panose="02020603050405020304" pitchFamily="18" charset="0"/>
                <a:cs typeface="Times New Roman" panose="02020603050405020304" pitchFamily="18" charset="0"/>
              </a:rPr>
              <a:t>.</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8"/>
            <a:ext cx="17254329" cy="4372379"/>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a:solidFill>
                  <a:prstClr val="black"/>
                </a:solidFill>
                <a:latin typeface="Times New Roman" panose="02020603050405020304" pitchFamily="18" charset="0"/>
              </a:rPr>
              <a:t>Đọc đoạn văn sau:</a:t>
            </a:r>
          </a:p>
          <a:p>
            <a:r>
              <a:rPr lang="vi-VN" sz="3600" b="1">
                <a:solidFill>
                  <a:prstClr val="black"/>
                </a:solidFill>
                <a:latin typeface="Times New Roman" panose="02020603050405020304" pitchFamily="18" charset="0"/>
              </a:rPr>
              <a:t>"Cũng như tôi, mấy cậu học trò mới bỡ ngỡ đứng nép bên người thân, chỉ dám nhìn một nửa hay dám đi từng bước nhẹ. Họ như con chim non đứng bên bờ tổ, nhìn quãng trời rộng muốn bay, nhưng còn ngập ngừng e sợ. Họ thèm vụng và ao ước thầm được như những người học trò cũ, biết lớp, biết thầy để khỏi phải rụt rè trong cảnh lạ". (Tôi đi học, Thanh Tịnh)</a:t>
            </a:r>
          </a:p>
          <a:p>
            <a:r>
              <a:rPr lang="vi-VN" sz="3600" b="1">
                <a:solidFill>
                  <a:prstClr val="black"/>
                </a:solidFill>
                <a:latin typeface="Times New Roman" panose="02020603050405020304" pitchFamily="18" charset="0"/>
              </a:rPr>
              <a:t>Biện pháp tu từ nào được tác giả sử dụng trong đoạn văn trên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52989" y="6376802"/>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800" b="1">
                <a:solidFill>
                  <a:prstClr val="white"/>
                </a:solidFill>
                <a:latin typeface="Times New Roman" panose="02020603050405020304" pitchFamily="18" charset="0"/>
                <a:cs typeface="Times New Roman" panose="02020603050405020304" pitchFamily="18" charset="0"/>
              </a:rPr>
              <a:t>B. Điệp ngữ</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52989" y="7711515"/>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C</a:t>
            </a:r>
            <a:r>
              <a:rPr lang="en-US" sz="4800" b="1">
                <a:solidFill>
                  <a:prstClr val="white"/>
                </a:solidFill>
                <a:latin typeface="Times New Roman" panose="02020603050405020304" pitchFamily="18" charset="0"/>
                <a:cs typeface="Times New Roman" panose="02020603050405020304" pitchFamily="18" charset="0"/>
              </a:rPr>
              <a:t>. Ẩn dụ</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52989" y="8988273"/>
            <a:ext cx="10480043" cy="1086090"/>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b="1" dirty="0">
                <a:solidFill>
                  <a:prstClr val="white"/>
                </a:solidFill>
                <a:latin typeface="Times New Roman" panose="02020603050405020304" pitchFamily="18" charset="0"/>
                <a:cs typeface="Times New Roman" panose="02020603050405020304" pitchFamily="18" charset="0"/>
              </a:rPr>
              <a:t>D</a:t>
            </a:r>
            <a:r>
              <a:rPr lang="en-US" sz="4800" b="1">
                <a:solidFill>
                  <a:prstClr val="white"/>
                </a:solidFill>
                <a:latin typeface="Times New Roman" panose="02020603050405020304" pitchFamily="18" charset="0"/>
                <a:cs typeface="Times New Roman" panose="02020603050405020304" pitchFamily="18" charset="0"/>
              </a:rPr>
              <a:t>. So sánh</a:t>
            </a:r>
            <a:r>
              <a:rPr lang="vi-VN" sz="4800" b="1">
                <a:solidFill>
                  <a:prstClr val="white"/>
                </a:solidFill>
                <a:latin typeface="Times New Roman" panose="02020603050405020304" pitchFamily="18" charset="0"/>
                <a:cs typeface="Times New Roman" panose="02020603050405020304" pitchFamily="18" charset="0"/>
              </a:rPr>
              <a:t>.</a:t>
            </a: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11233" flipH="1">
            <a:off x="15593544" y="1489068"/>
            <a:ext cx="1970463"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93201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128 0.68172 " pathEditMode="relative" rAng="0" ptsTypes="AA">
                                      <p:cBhvr>
                                        <p:cTn id="69" dur="2000" fill="hold"/>
                                        <p:tgtEl>
                                          <p:spTgt spid="10"/>
                                        </p:tgtEl>
                                        <p:attrNameLst>
                                          <p:attrName>ppt_x</p:attrName>
                                          <p:attrName>ppt_y</p:attrName>
                                        </p:attrNameLst>
                                      </p:cBhvr>
                                      <p:rCtr x="-19570" y="34074"/>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A</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"Cũng như tôi, mấy bạn học trò bỡ ngỡ đứng nép bên người thân, chỉ dám đi từng bước nhẹ".</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800" b="1">
                <a:solidFill>
                  <a:prstClr val="black"/>
                </a:solidFill>
                <a:latin typeface="Times New Roman" panose="02020603050405020304" pitchFamily="18" charset="0"/>
              </a:rPr>
              <a:t>Trong tác phẩm “Tôi đi học” của Thanh Tịnh, câu văn nào sau đây không nói lên tâm trạng hồi hộp, cảm giác bỡ ngỡ của nhân vật "tôi" trong buổi tựu trường đầu tiên?</a:t>
            </a: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"Lần ấy trường đối với tôi là một nơi xa lạ"..</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900" b="1">
                <a:solidFill>
                  <a:prstClr val="white"/>
                </a:solidFill>
                <a:latin typeface="Times New Roman" panose="02020603050405020304" pitchFamily="18" charset="0"/>
                <a:cs typeface="Times New Roman" panose="02020603050405020304" pitchFamily="18" charset="0"/>
              </a:rPr>
              <a:t>C</a:t>
            </a:r>
            <a:r>
              <a:rPr lang="vi-VN" sz="3900" b="1">
                <a:solidFill>
                  <a:prstClr val="white"/>
                </a:solidFill>
                <a:latin typeface="Times New Roman" pitchFamily="18" charset="0"/>
                <a:cs typeface="Times New Roman" pitchFamily="18" charset="0"/>
              </a:rPr>
              <a:t>. "Trong lúc ông ta đọc tên từng người, tôi cảm thấy như quả tim tôi ngừng đập".</a:t>
            </a: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D</a:t>
            </a:r>
            <a:r>
              <a:rPr lang="en-US" sz="4200" b="1">
                <a:solidFill>
                  <a:prstClr val="white"/>
                </a:solidFill>
                <a:latin typeface="Times New Roman" panose="02020603050405020304" pitchFamily="18" charset="0"/>
                <a:cs typeface="Times New Roman" panose="02020603050405020304" pitchFamily="18" charset="0"/>
              </a:rPr>
              <a:t>. </a:t>
            </a:r>
            <a:r>
              <a:rPr lang="vi-VN" sz="4200" b="1">
                <a:solidFill>
                  <a:prstClr val="white"/>
                </a:solidFill>
                <a:latin typeface="Times New Roman" pitchFamily="18" charset="0"/>
                <a:cs typeface="Times New Roman" pitchFamily="18" charset="0"/>
              </a:rPr>
              <a:t>"Con đường này tôi đã quen đi lại lắm lần, nhưng lần này tự nhiên thấy lạ"..</a:t>
            </a:r>
            <a:endParaRPr lang="en-US" sz="66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59046" y="1489068"/>
            <a:ext cx="1839459"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23267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92D05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FF000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40651 0.36135 " pathEditMode="relative" rAng="0" ptsTypes="AA">
                                      <p:cBhvr>
                                        <p:cTn id="69" dur="2000" fill="hold"/>
                                        <p:tgtEl>
                                          <p:spTgt spid="10"/>
                                        </p:tgtEl>
                                        <p:attrNameLst>
                                          <p:attrName>ppt_x</p:attrName>
                                          <p:attrName>ppt_y</p:attrName>
                                        </p:attrNameLst>
                                      </p:cBhvr>
                                      <p:rCtr x="-20326" y="18056"/>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7"/>
                                        </p:tgtEl>
                                        <p:attrNameLst>
                                          <p:attrName>fillcolor</p:attrName>
                                        </p:attrNameLst>
                                      </p:cBhvr>
                                      <p:to>
                                        <a:srgbClr val="92D050"/>
                                      </p:to>
                                    </p:animClr>
                                    <p:set>
                                      <p:cBhvr>
                                        <p:cTn id="73" dur="500" fill="hold"/>
                                        <p:tgtEl>
                                          <p:spTgt spid="7"/>
                                        </p:tgtEl>
                                        <p:attrNameLst>
                                          <p:attrName>fill.type</p:attrName>
                                        </p:attrNameLst>
                                      </p:cBhvr>
                                      <p:to>
                                        <p:strVal val="solid"/>
                                      </p:to>
                                    </p:set>
                                    <p:set>
                                      <p:cBhvr>
                                        <p:cTn id="74" dur="500" fill="hold"/>
                                        <p:tgtEl>
                                          <p:spTgt spid="7"/>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Diagonal Corners Snipped 4">
            <a:extLst>
              <a:ext uri="{FF2B5EF4-FFF2-40B4-BE49-F238E27FC236}">
                <a16:creationId xmlns:a16="http://schemas.microsoft.com/office/drawing/2014/main" id="{27A7DB0D-F52E-4EA8-8B57-CE9C319290FB}"/>
              </a:ext>
            </a:extLst>
          </p:cNvPr>
          <p:cNvSpPr/>
          <p:nvPr/>
        </p:nvSpPr>
        <p:spPr>
          <a:xfrm>
            <a:off x="1033670" y="3746283"/>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A</a:t>
            </a:r>
            <a:r>
              <a:rPr lang="en-US" sz="4200" b="1">
                <a:solidFill>
                  <a:prstClr val="white"/>
                </a:solidFill>
                <a:latin typeface="Times New Roman" panose="02020603050405020304" pitchFamily="18" charset="0"/>
                <a:cs typeface="Times New Roman" panose="02020603050405020304" pitchFamily="18" charset="0"/>
              </a:rPr>
              <a:t>. Sự âu yếm của mẹ hiền</a:t>
            </a:r>
            <a:r>
              <a:rPr lang="vi-VN" sz="4200" b="1">
                <a:solidFill>
                  <a:prstClr val="white"/>
                </a:solidFill>
                <a:latin typeface="Times New Roman" panose="02020603050405020304" pitchFamily="18" charset="0"/>
                <a:cs typeface="Times New Roman" panose="02020603050405020304" pitchFamily="18" charset="0"/>
              </a:rPr>
              <a:t>.</a:t>
            </a:r>
            <a:endParaRPr lang="en-US" sz="4200" b="1" dirty="0">
              <a:solidFill>
                <a:prstClr val="white"/>
              </a:solidFill>
              <a:latin typeface="Times New Roman" panose="02020603050405020304" pitchFamily="18" charset="0"/>
              <a:cs typeface="Times New Roman" panose="02020603050405020304" pitchFamily="18" charset="0"/>
            </a:endParaRPr>
          </a:p>
        </p:txBody>
      </p:sp>
      <p:sp>
        <p:nvSpPr>
          <p:cNvPr id="6" name="Rectangle: Diagonal Corners Snipped 5">
            <a:extLst>
              <a:ext uri="{FF2B5EF4-FFF2-40B4-BE49-F238E27FC236}">
                <a16:creationId xmlns:a16="http://schemas.microsoft.com/office/drawing/2014/main" id="{DAFF3985-B70E-4F29-9B2B-8E74D965A386}"/>
              </a:ext>
            </a:extLst>
          </p:cNvPr>
          <p:cNvSpPr/>
          <p:nvPr/>
        </p:nvSpPr>
        <p:spPr>
          <a:xfrm>
            <a:off x="516836" y="457199"/>
            <a:ext cx="17254329" cy="3081131"/>
          </a:xfrm>
          <a:prstGeom prst="snip2Diag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800" b="1">
                <a:solidFill>
                  <a:prstClr val="black"/>
                </a:solidFill>
                <a:latin typeface="Times New Roman" panose="02020603050405020304" pitchFamily="18" charset="0"/>
              </a:rPr>
              <a:t>Hình ảnh "bàn tay" trong hai câu văn: "Tôi cảm thấy sau lưng tôi có một bàn tay dịu dàng đẩy tôi tới trước...Một bàn tay quan nhẹ vuốt mái tóc tôi" nhằm diễn tả ý gì?</a:t>
            </a:r>
            <a:endParaRPr lang="en-US" sz="4800" b="1" dirty="0">
              <a:solidFill>
                <a:prstClr val="black"/>
              </a:solidFill>
              <a:latin typeface="Calibri Light"/>
              <a:cs typeface="Times New Roman" panose="02020603050405020304" pitchFamily="18" charset="0"/>
            </a:endParaRPr>
          </a:p>
        </p:txBody>
      </p:sp>
      <p:sp>
        <p:nvSpPr>
          <p:cNvPr id="7" name="Rectangle: Diagonal Corners Snipped 6">
            <a:extLst>
              <a:ext uri="{FF2B5EF4-FFF2-40B4-BE49-F238E27FC236}">
                <a16:creationId xmlns:a16="http://schemas.microsoft.com/office/drawing/2014/main" id="{BFF5F334-52F9-41E7-8D2E-5AA806EBEF5C}"/>
              </a:ext>
            </a:extLst>
          </p:cNvPr>
          <p:cNvSpPr/>
          <p:nvPr/>
        </p:nvSpPr>
        <p:spPr>
          <a:xfrm>
            <a:off x="1033670" y="5351456"/>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B</a:t>
            </a:r>
            <a:r>
              <a:rPr lang="en-US" sz="4200" b="1">
                <a:solidFill>
                  <a:prstClr val="white"/>
                </a:solidFill>
                <a:latin typeface="Times New Roman" panose="02020603050405020304" pitchFamily="18" charset="0"/>
                <a:cs typeface="Times New Roman" panose="02020603050405020304" pitchFamily="18" charset="0"/>
              </a:rPr>
              <a:t>. Sự săn sóc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8" name="Rectangle: Diagonal Corners Snipped 7">
            <a:extLst>
              <a:ext uri="{FF2B5EF4-FFF2-40B4-BE49-F238E27FC236}">
                <a16:creationId xmlns:a16="http://schemas.microsoft.com/office/drawing/2014/main" id="{D7C9E28D-FFE1-46F3-9A9D-A80244A0129F}"/>
              </a:ext>
            </a:extLst>
          </p:cNvPr>
          <p:cNvSpPr/>
          <p:nvPr/>
        </p:nvSpPr>
        <p:spPr>
          <a:xfrm>
            <a:off x="1033670" y="6956628"/>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200" b="1" dirty="0">
                <a:solidFill>
                  <a:prstClr val="white"/>
                </a:solidFill>
                <a:latin typeface="Times New Roman" panose="02020603050405020304" pitchFamily="18" charset="0"/>
                <a:cs typeface="Times New Roman" panose="02020603050405020304" pitchFamily="18" charset="0"/>
              </a:rPr>
              <a:t>C</a:t>
            </a:r>
            <a:r>
              <a:rPr lang="en-US" sz="4200" b="1">
                <a:solidFill>
                  <a:prstClr val="white"/>
                </a:solidFill>
                <a:latin typeface="Times New Roman" panose="02020603050405020304" pitchFamily="18" charset="0"/>
                <a:cs typeface="Times New Roman" panose="02020603050405020304" pitchFamily="18" charset="0"/>
              </a:rPr>
              <a:t>. </a:t>
            </a:r>
            <a:r>
              <a:rPr lang="it-IT" sz="4200" b="1">
                <a:solidFill>
                  <a:prstClr val="white"/>
                </a:solidFill>
                <a:latin typeface="Times New Roman" pitchFamily="18" charset="0"/>
                <a:cs typeface="Times New Roman" pitchFamily="18" charset="0"/>
              </a:rPr>
              <a:t>Tình thương con bao la của mẹ hiền.</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9" name="Rectangle: Diagonal Corners Snipped 8">
            <a:extLst>
              <a:ext uri="{FF2B5EF4-FFF2-40B4-BE49-F238E27FC236}">
                <a16:creationId xmlns:a16="http://schemas.microsoft.com/office/drawing/2014/main" id="{4CF9D1E6-1179-4E48-A495-91304BFFE195}"/>
              </a:ext>
            </a:extLst>
          </p:cNvPr>
          <p:cNvSpPr/>
          <p:nvPr/>
        </p:nvSpPr>
        <p:spPr>
          <a:xfrm>
            <a:off x="1033670" y="8561801"/>
            <a:ext cx="11032436" cy="1377333"/>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600" b="1" dirty="0">
                <a:solidFill>
                  <a:prstClr val="white"/>
                </a:solidFill>
                <a:latin typeface="Times New Roman" panose="02020603050405020304" pitchFamily="18" charset="0"/>
                <a:cs typeface="Times New Roman" panose="02020603050405020304" pitchFamily="18" charset="0"/>
              </a:rPr>
              <a:t>D</a:t>
            </a:r>
            <a:r>
              <a:rPr lang="en-US" sz="3600" b="1">
                <a:solidFill>
                  <a:prstClr val="white"/>
                </a:solidFill>
                <a:latin typeface="Times New Roman" panose="02020603050405020304" pitchFamily="18" charset="0"/>
                <a:cs typeface="Times New Roman" panose="02020603050405020304" pitchFamily="18" charset="0"/>
              </a:rPr>
              <a:t>. </a:t>
            </a:r>
            <a:r>
              <a:rPr lang="vi-VN" sz="3600" b="1">
                <a:solidFill>
                  <a:prstClr val="white"/>
                </a:solidFill>
                <a:latin typeface="Times New Roman" pitchFamily="18" charset="0"/>
                <a:cs typeface="Times New Roman" pitchFamily="18" charset="0"/>
              </a:rPr>
              <a:t>Tấm lòng mẹ hiền bao la săn sóc, âu yếm, chở che, nâng đỡ và thương yêu đối với con thơ.</a:t>
            </a:r>
            <a:endParaRPr lang="en-US" sz="6000" b="1" dirty="0">
              <a:solidFill>
                <a:prstClr val="white"/>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8C415FAD-D43C-4E9A-A5CF-5D538DAC36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5637428" y="1489068"/>
            <a:ext cx="1882695" cy="1762203"/>
          </a:xfrm>
          <a:prstGeom prst="rect">
            <a:avLst/>
          </a:prstGeom>
        </p:spPr>
      </p:pic>
      <p:sp>
        <p:nvSpPr>
          <p:cNvPr id="12" name="Arrow: Pentagon 10">
            <a:hlinkClick r:id="rId5" action="ppaction://hlinksldjump"/>
            <a:extLst>
              <a:ext uri="{FF2B5EF4-FFF2-40B4-BE49-F238E27FC236}">
                <a16:creationId xmlns:a16="http://schemas.microsoft.com/office/drawing/2014/main" id="{3F5E0018-06D1-4CC3-8E0E-A698D17C90D4}"/>
              </a:ext>
            </a:extLst>
          </p:cNvPr>
          <p:cNvSpPr/>
          <p:nvPr/>
        </p:nvSpPr>
        <p:spPr>
          <a:xfrm flipH="1">
            <a:off x="14170715" y="8465376"/>
            <a:ext cx="3600450" cy="1377333"/>
          </a:xfrm>
          <a:prstGeom prst="homePlate">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200" b="1">
                <a:solidFill>
                  <a:srgbClr val="7030A0"/>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400351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500" fill="hold"/>
                                        <p:tgtEl>
                                          <p:spTgt spid="5"/>
                                        </p:tgtEl>
                                        <p:attrNameLst>
                                          <p:attrName>fillcolor</p:attrName>
                                        </p:attrNameLst>
                                      </p:cBhvr>
                                      <p:to>
                                        <a:srgbClr val="FF0000"/>
                                      </p:to>
                                    </p:animClr>
                                    <p:set>
                                      <p:cBhvr>
                                        <p:cTn id="38" dur="500" fill="hold"/>
                                        <p:tgtEl>
                                          <p:spTgt spid="5"/>
                                        </p:tgtEl>
                                        <p:attrNameLst>
                                          <p:attrName>fill.type</p:attrName>
                                        </p:attrNameLst>
                                      </p:cBhvr>
                                      <p:to>
                                        <p:strVal val="solid"/>
                                      </p:to>
                                    </p:set>
                                    <p:set>
                                      <p:cBhvr>
                                        <p:cTn id="39" dur="500" fill="hold"/>
                                        <p:tgtEl>
                                          <p:spTgt spid="5"/>
                                        </p:tgtEl>
                                        <p:attrNameLst>
                                          <p:attrName>fill.on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5"/>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500" fill="hold"/>
                                        <p:tgtEl>
                                          <p:spTgt spid="7"/>
                                        </p:tgtEl>
                                        <p:attrNameLst>
                                          <p:attrName>fillcolor</p:attrName>
                                        </p:attrNameLst>
                                      </p:cBhvr>
                                      <p:to>
                                        <a:srgbClr val="FF0000"/>
                                      </p:to>
                                    </p:animClr>
                                    <p:set>
                                      <p:cBhvr>
                                        <p:cTn id="45" dur="500" fill="hold"/>
                                        <p:tgtEl>
                                          <p:spTgt spid="7"/>
                                        </p:tgtEl>
                                        <p:attrNameLst>
                                          <p:attrName>fill.type</p:attrName>
                                        </p:attrNameLst>
                                      </p:cBhvr>
                                      <p:to>
                                        <p:strVal val="solid"/>
                                      </p:to>
                                    </p:set>
                                    <p:set>
                                      <p:cBhvr>
                                        <p:cTn id="46" dur="50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7"/>
                  </p:tgtEl>
                </p:cond>
              </p:nextCondLst>
            </p:seq>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500" fill="hold"/>
                                        <p:tgtEl>
                                          <p:spTgt spid="8"/>
                                        </p:tgtEl>
                                        <p:attrNameLst>
                                          <p:attrName>fillcolor</p:attrName>
                                        </p:attrNameLst>
                                      </p:cBhvr>
                                      <p:to>
                                        <a:srgbClr val="FF0000"/>
                                      </p:to>
                                    </p:animClr>
                                    <p:set>
                                      <p:cBhvr>
                                        <p:cTn id="52" dur="500" fill="hold"/>
                                        <p:tgtEl>
                                          <p:spTgt spid="8"/>
                                        </p:tgtEl>
                                        <p:attrNameLst>
                                          <p:attrName>fill.type</p:attrName>
                                        </p:attrNameLst>
                                      </p:cBhvr>
                                      <p:to>
                                        <p:strVal val="solid"/>
                                      </p:to>
                                    </p:set>
                                    <p:set>
                                      <p:cBhvr>
                                        <p:cTn id="53" dur="500" fill="hold"/>
                                        <p:tgtEl>
                                          <p:spTgt spid="8"/>
                                        </p:tgtEl>
                                        <p:attrNameLst>
                                          <p:attrName>fill.on</p:attrName>
                                        </p:attrNameLst>
                                      </p:cBhvr>
                                      <p:to>
                                        <p:strVal val="true"/>
                                      </p:to>
                                    </p:set>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8"/>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500" fill="hold"/>
                                        <p:tgtEl>
                                          <p:spTgt spid="9"/>
                                        </p:tgtEl>
                                        <p:attrNameLst>
                                          <p:attrName>fillcolor</p:attrName>
                                        </p:attrNameLst>
                                      </p:cBhvr>
                                      <p:to>
                                        <a:srgbClr val="92D050"/>
                                      </p:to>
                                    </p:animClr>
                                    <p:set>
                                      <p:cBhvr>
                                        <p:cTn id="59" dur="500" fill="hold"/>
                                        <p:tgtEl>
                                          <p:spTgt spid="9"/>
                                        </p:tgtEl>
                                        <p:attrNameLst>
                                          <p:attrName>fill.type</p:attrName>
                                        </p:attrNameLst>
                                      </p:cBhvr>
                                      <p:to>
                                        <p:strVal val="solid"/>
                                      </p:to>
                                    </p:set>
                                    <p:set>
                                      <p:cBhvr>
                                        <p:cTn id="60" dur="500" fill="hold"/>
                                        <p:tgtEl>
                                          <p:spTgt spid="9"/>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9"/>
                  </p:tgtEl>
                </p:cond>
              </p:nextCondLst>
            </p:seq>
            <p:seq concurrent="1" nextAc="seek">
              <p:cTn id="61" restart="whenNotActive" fill="hold" evtFilter="cancelBubble" nodeType="interactiveSeq">
                <p:stCondLst>
                  <p:cond evt="onClick" delay="0">
                    <p:tgtEl>
                      <p:spTgt spid="10"/>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10"/>
                                        </p:tgtEl>
                                      </p:cBhvr>
                                    </p:animEffect>
                                    <p:animScale>
                                      <p:cBhvr>
                                        <p:cTn id="66" dur="250" autoRev="1" fill="hold"/>
                                        <p:tgtEl>
                                          <p:spTgt spid="10"/>
                                        </p:tgtEl>
                                      </p:cBhvr>
                                      <p:by x="105000" y="105000"/>
                                    </p:animScale>
                                  </p:childTnLst>
                                </p:cTn>
                              </p:par>
                            </p:childTnLst>
                          </p:cTn>
                        </p:par>
                        <p:par>
                          <p:cTn id="67" fill="hold">
                            <p:stCondLst>
                              <p:cond delay="500"/>
                            </p:stCondLst>
                            <p:childTnLst>
                              <p:par>
                                <p:cTn id="68" presetID="35" presetClass="path" presetSubtype="0" accel="50000" decel="50000" fill="hold" nodeType="afterEffect">
                                  <p:stCondLst>
                                    <p:cond delay="0"/>
                                  </p:stCondLst>
                                  <p:childTnLst>
                                    <p:animMotion origin="layout" path="M -4.16667E-7 -4.07407E-6 L -0.39792 0.65301 " pathEditMode="relative" rAng="0" ptsTypes="AA">
                                      <p:cBhvr>
                                        <p:cTn id="69" dur="2000" fill="hold"/>
                                        <p:tgtEl>
                                          <p:spTgt spid="10"/>
                                        </p:tgtEl>
                                        <p:attrNameLst>
                                          <p:attrName>ppt_x</p:attrName>
                                          <p:attrName>ppt_y</p:attrName>
                                        </p:attrNameLst>
                                      </p:cBhvr>
                                      <p:rCtr x="-19896" y="32639"/>
                                    </p:animMotion>
                                  </p:childTnLst>
                                </p:cTn>
                              </p:par>
                            </p:childTnLst>
                          </p:cTn>
                        </p:par>
                        <p:par>
                          <p:cTn id="70" fill="hold">
                            <p:stCondLst>
                              <p:cond delay="2500"/>
                            </p:stCondLst>
                            <p:childTnLst>
                              <p:par>
                                <p:cTn id="71" presetID="1" presetClass="emph" presetSubtype="2" fill="hold" nodeType="afterEffect">
                                  <p:stCondLst>
                                    <p:cond delay="0"/>
                                  </p:stCondLst>
                                  <p:childTnLst>
                                    <p:animClr clrSpc="rgb" dir="cw">
                                      <p:cBhvr>
                                        <p:cTn id="72" dur="500" fill="hold"/>
                                        <p:tgtEl>
                                          <p:spTgt spid="9"/>
                                        </p:tgtEl>
                                        <p:attrNameLst>
                                          <p:attrName>fillcolor</p:attrName>
                                        </p:attrNameLst>
                                      </p:cBhvr>
                                      <p:to>
                                        <a:srgbClr val="92D050"/>
                                      </p:to>
                                    </p:animClr>
                                    <p:set>
                                      <p:cBhvr>
                                        <p:cTn id="73" dur="500" fill="hold"/>
                                        <p:tgtEl>
                                          <p:spTgt spid="9"/>
                                        </p:tgtEl>
                                        <p:attrNameLst>
                                          <p:attrName>fill.type</p:attrName>
                                        </p:attrNameLst>
                                      </p:cBhvr>
                                      <p:to>
                                        <p:strVal val="solid"/>
                                      </p:to>
                                    </p:set>
                                    <p:set>
                                      <p:cBhvr>
                                        <p:cTn id="74" dur="500" fill="hold"/>
                                        <p:tgtEl>
                                          <p:spTgt spid="9"/>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childTnLst>
        </p:cTn>
      </p:par>
    </p:tnLst>
    <p:bldLst>
      <p:bldP spid="5" grpId="0" animBg="1"/>
      <p:bldP spid="6" grpId="0" animBg="1"/>
      <p:bldP spid="7" grpId="0" animBg="1"/>
      <p:bldP spid="8"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0" name="Content Placeholder 99"/>
          <p:cNvPicPr>
            <a:picLocks noGrp="1"/>
          </p:cNvPicPr>
          <p:nvPr>
            <p:ph idx="1"/>
          </p:nvPr>
        </p:nvPicPr>
        <p:blipFill>
          <a:blip r:embed="rId2"/>
          <a:stretch>
            <a:fillRect/>
          </a:stretch>
        </p:blipFill>
        <p:spPr>
          <a:xfrm>
            <a:off x="1" y="-953"/>
            <a:ext cx="18288953" cy="1028890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2057400" y="1178123"/>
            <a:ext cx="10591800" cy="615553"/>
          </a:xfrm>
          <a:prstGeom prst="rect">
            <a:avLst/>
          </a:prstGeom>
        </p:spPr>
        <p:txBody>
          <a:bodyPr wrap="square" lIns="0" tIns="0" rIns="0" bIns="0" rtlCol="0" anchor="t">
            <a:spAutoFit/>
          </a:bodyPr>
          <a:lstStyle/>
          <a:p>
            <a:pPr algn="ctr">
              <a:spcBef>
                <a:spcPct val="0"/>
              </a:spcBef>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BÀI TẬP DỰ ÁN</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868399" y="883740"/>
            <a:ext cx="4368879" cy="4716960"/>
          </a:xfrm>
          <a:prstGeom prst="rect">
            <a:avLst/>
          </a:prstGeom>
          <a:noFill/>
          <a:ln>
            <a:noFill/>
          </a:ln>
        </p:spPr>
      </p:pic>
      <p:sp>
        <p:nvSpPr>
          <p:cNvPr id="2" name="Rectangle 1"/>
          <p:cNvSpPr/>
          <p:nvPr/>
        </p:nvSpPr>
        <p:spPr>
          <a:xfrm>
            <a:off x="14720742" y="5734879"/>
            <a:ext cx="2664191" cy="646331"/>
          </a:xfrm>
          <a:prstGeom prst="rect">
            <a:avLst/>
          </a:prstGeom>
        </p:spPr>
        <p:txBody>
          <a:bodyPr wrap="none">
            <a:spAutoFit/>
          </a:bodyPr>
          <a:lstStyle/>
          <a:p>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b="1" dirty="0"/>
          </a:p>
        </p:txBody>
      </p:sp>
      <p:sp>
        <p:nvSpPr>
          <p:cNvPr id="3" name="TextBox 2"/>
          <p:cNvSpPr txBox="1"/>
          <p:nvPr/>
        </p:nvSpPr>
        <p:spPr>
          <a:xfrm>
            <a:off x="1241510" y="2552700"/>
            <a:ext cx="12398290" cy="7294305"/>
          </a:xfrm>
          <a:prstGeom prst="rect">
            <a:avLst/>
          </a:prstGeom>
          <a:noFill/>
        </p:spPr>
        <p:txBody>
          <a:bodyPr wrap="square" rtlCol="0">
            <a:spAutoFit/>
          </a:bodyPr>
          <a:lstStyle/>
          <a:p>
            <a:r>
              <a:rPr lang="en-US" sz="3600" b="1" u="sng" dirty="0" smtClean="0">
                <a:latin typeface="Times New Roman" panose="02020603050405020304" pitchFamily="18" charset="0"/>
                <a:cs typeface="Times New Roman" panose="02020603050405020304" pitchFamily="18" charset="0"/>
              </a:rPr>
              <a:t>YÊU CẦU</a:t>
            </a:r>
          </a:p>
          <a:p>
            <a:r>
              <a:rPr lang="en-US" sz="3600" dirty="0" err="1" smtClean="0">
                <a:latin typeface="Times New Roman" panose="02020603050405020304" pitchFamily="18" charset="0"/>
                <a:cs typeface="Times New Roman" panose="02020603050405020304" pitchFamily="18" charset="0"/>
              </a:rPr>
              <a:t>Trình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bày</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hiểu</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biết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bản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nhà</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văn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Thanh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Tịnh</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theo</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các</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gợi</a:t>
            </a:r>
            <a:r>
              <a:rPr lang="en-US" sz="3600" dirty="0" smtClean="0">
                <a:latin typeface="Times New Roman" panose="02020603050405020304" pitchFamily="18" charset="0"/>
                <a:cs typeface="Times New Roman" panose="02020603050405020304" pitchFamily="18" charset="0"/>
              </a:rPr>
              <a:t> ý </a:t>
            </a:r>
            <a:r>
              <a:rPr lang="en-US" sz="3600" dirty="0" err="1" smtClean="0">
                <a:latin typeface="Times New Roman" panose="02020603050405020304" pitchFamily="18" charset="0"/>
                <a:cs typeface="Times New Roman" panose="02020603050405020304" pitchFamily="18" charset="0"/>
              </a:rPr>
              <a:t>sau</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Năm</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sinh</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năm</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mất</a:t>
            </a:r>
            <a:endParaRPr lang="en-US" sz="3600" dirty="0" smtClean="0">
              <a:solidFill>
                <a:prstClr val="black"/>
              </a:solidFill>
              <a:latin typeface="Times New Roman" panose="02020603050405020304" pitchFamily="18" charset="0"/>
              <a:cs typeface="Times New Roman" panose="02020603050405020304" pitchFamily="18" charset="0"/>
            </a:endParaRPr>
          </a:p>
          <a:p>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Quê</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quán</a:t>
            </a:r>
            <a:endParaRPr lang="en-US" sz="3600" dirty="0">
              <a:solidFill>
                <a:prstClr val="black"/>
              </a:solidFill>
              <a:latin typeface="Times New Roman" panose="02020603050405020304" pitchFamily="18" charset="0"/>
              <a:cs typeface="Times New Roman" panose="02020603050405020304" pitchFamily="18" charset="0"/>
            </a:endParaRPr>
          </a:p>
          <a:p>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Phong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cách</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sáng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tác</a:t>
            </a:r>
            <a:endParaRPr lang="en-US" sz="3600" dirty="0" smtClean="0">
              <a:solidFill>
                <a:prstClr val="black"/>
              </a:solidFill>
              <a:latin typeface="Times New Roman" panose="02020603050405020304" pitchFamily="18" charset="0"/>
              <a:cs typeface="Times New Roman" panose="02020603050405020304" pitchFamily="18" charset="0"/>
            </a:endParaRPr>
          </a:p>
          <a:p>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Vai</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trò</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vị</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trí</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trong</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nền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văn</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học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Việt</a:t>
            </a:r>
            <a:r>
              <a:rPr lang="en-US" sz="3600" dirty="0" smtClean="0">
                <a:solidFill>
                  <a:prstClr val="black"/>
                </a:solidFill>
                <a:latin typeface="Times New Roman" panose="02020603050405020304" pitchFamily="18" charset="0"/>
                <a:cs typeface="Times New Roman" panose="02020603050405020304" pitchFamily="18" charset="0"/>
              </a:rPr>
              <a:t> Nam</a:t>
            </a:r>
          </a:p>
          <a:p>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Các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tác</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phẩm</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tiêu</a:t>
            </a:r>
            <a:r>
              <a:rPr lang="en-US" sz="3600" dirty="0" smtClean="0">
                <a:solidFill>
                  <a:prstClr val="black"/>
                </a:solidFill>
                <a:latin typeface="Times New Roman" panose="02020603050405020304" pitchFamily="18" charset="0"/>
                <a:cs typeface="Times New Roman" panose="02020603050405020304" pitchFamily="18" charset="0"/>
              </a:rPr>
              <a:t> </a:t>
            </a:r>
            <a:r>
              <a:rPr lang="en-US" sz="3600" dirty="0" err="1" smtClean="0">
                <a:solidFill>
                  <a:prstClr val="black"/>
                </a:solidFill>
                <a:latin typeface="Times New Roman" panose="02020603050405020304" pitchFamily="18" charset="0"/>
                <a:cs typeface="Times New Roman" panose="02020603050405020304" pitchFamily="18" charset="0"/>
              </a:rPr>
              <a:t>biểu</a:t>
            </a:r>
            <a:endParaRPr lang="en-US" sz="3600" dirty="0" smtClean="0">
              <a:solidFill>
                <a:prstClr val="black"/>
              </a:solidFill>
              <a:latin typeface="Times New Roman" panose="02020603050405020304" pitchFamily="18" charset="0"/>
              <a:cs typeface="Times New Roman" panose="02020603050405020304" pitchFamily="18" charset="0"/>
            </a:endParaRPr>
          </a:p>
          <a:p>
            <a:r>
              <a:rPr lang="en-US" sz="3600" b="1" dirty="0" smtClean="0">
                <a:solidFill>
                  <a:prstClr val="black"/>
                </a:solidFill>
                <a:latin typeface="Times New Roman" panose="02020603050405020304" pitchFamily="18" charset="0"/>
                <a:cs typeface="Times New Roman" panose="02020603050405020304" pitchFamily="18" charset="0"/>
              </a:rPr>
              <a:t>* </a:t>
            </a:r>
            <a:r>
              <a:rPr lang="en-US" sz="3600" b="1" dirty="0" err="1" smtClean="0">
                <a:solidFill>
                  <a:prstClr val="black"/>
                </a:solidFill>
                <a:latin typeface="Times New Roman" panose="02020603050405020304" pitchFamily="18" charset="0"/>
                <a:cs typeface="Times New Roman" panose="02020603050405020304" pitchFamily="18" charset="0"/>
              </a:rPr>
              <a:t>Lưu</a:t>
            </a:r>
            <a:r>
              <a:rPr lang="en-US" sz="3600" b="1" dirty="0" smtClean="0">
                <a:solidFill>
                  <a:prstClr val="black"/>
                </a:solidFill>
                <a:latin typeface="Times New Roman" panose="02020603050405020304" pitchFamily="18" charset="0"/>
                <a:cs typeface="Times New Roman" panose="02020603050405020304" pitchFamily="18" charset="0"/>
              </a:rPr>
              <a:t> ý</a:t>
            </a:r>
            <a:r>
              <a:rPr lang="en-US" sz="36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chọn</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thức</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trình</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bày</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khác</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nhau</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powerpoint</a:t>
            </a:r>
            <a:r>
              <a:rPr lang="en-US" sz="36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A0, video)</a:t>
            </a:r>
          </a:p>
          <a:p>
            <a:endParaRPr lang="en-US" sz="3600" dirty="0" smtClean="0">
              <a:solidFill>
                <a:prstClr val="black"/>
              </a:solidFill>
              <a:latin typeface="Times New Roman" panose="02020603050405020304" pitchFamily="18" charset="0"/>
              <a:cs typeface="Times New Roman" panose="02020603050405020304" pitchFamily="18" charset="0"/>
            </a:endParaRPr>
          </a:p>
          <a:p>
            <a:endParaRPr lang="en-US" sz="3600" dirty="0" smtClean="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2140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8">
            <a:extLst>
              <a:ext uri="{FF2B5EF4-FFF2-40B4-BE49-F238E27FC236}">
                <a16:creationId xmlns:a16="http://schemas.microsoft.com/office/drawing/2014/main" id="{06C03682-51B0-B32E-DCB7-C90DA76CD208}"/>
              </a:ext>
            </a:extLst>
          </p:cNvPr>
          <p:cNvSpPr txBox="1"/>
          <p:nvPr/>
        </p:nvSpPr>
        <p:spPr>
          <a:xfrm>
            <a:off x="1447800" y="1480457"/>
            <a:ext cx="10591800" cy="615553"/>
          </a:xfrm>
          <a:prstGeom prst="rect">
            <a:avLst/>
          </a:prstGeom>
        </p:spPr>
        <p:txBody>
          <a:bodyPr wrap="square" lIns="0" tIns="0" rIns="0" bIns="0" rtlCol="0" anchor="t">
            <a:spAutoFit/>
          </a:bodyPr>
          <a:lstStyle/>
          <a:p>
            <a:pPr algn="just">
              <a:spcBef>
                <a:spcPct val="0"/>
              </a:spcBef>
            </a:pP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1</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giả</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sp>
        <p:nvSpPr>
          <p:cNvPr id="16" name="Rectangle 15">
            <a:extLst>
              <a:ext uri="{FF2B5EF4-FFF2-40B4-BE49-F238E27FC236}">
                <a16:creationId xmlns:a16="http://schemas.microsoft.com/office/drawing/2014/main" id="{097D33E7-15F9-A9B8-811B-412BC796C916}"/>
              </a:ext>
            </a:extLst>
          </p:cNvPr>
          <p:cNvSpPr/>
          <p:nvPr/>
        </p:nvSpPr>
        <p:spPr>
          <a:xfrm>
            <a:off x="1469571" y="2400300"/>
            <a:ext cx="12106110" cy="5439951"/>
          </a:xfrm>
          <a:prstGeom prst="rect">
            <a:avLst/>
          </a:prstGeom>
        </p:spPr>
        <p:txBody>
          <a:bodyPr wrap="square">
            <a:spAutoFit/>
          </a:bodyPr>
          <a:lstStyle/>
          <a:p>
            <a:pPr algn="just">
              <a:spcAft>
                <a:spcPts val="1067"/>
              </a:spcAft>
              <a:tabLst>
                <a:tab pos="2997125" algn="l"/>
              </a:tabLst>
            </a:pP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1911-1988</a:t>
            </a: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1067"/>
              </a:spcAft>
              <a:tabLst>
                <a:tab pos="2997125" algn="l"/>
              </a:tabLst>
            </a:pPr>
            <a:r>
              <a:rPr lang="en-US" sz="4000" b="1"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ên</a:t>
            </a:r>
            <a:r>
              <a:rPr lang="en-US" sz="4000" dirty="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thật</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Trần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Văn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Ninh</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ven</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Hương</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ngoại</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ô </a:t>
            </a:r>
            <a:r>
              <a:rPr lang="en-US" sz="4000" dirty="0" err="1"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Huế</a:t>
            </a:r>
            <a:endPar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giáo</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văn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nhà</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thơ</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Sáng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tác</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của</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ông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toát</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lên</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vẻ</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đẹp</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đằm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thắm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tình</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cảm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êm</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dịu</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trong</a:t>
            </a:r>
            <a:r>
              <a:rPr lang="en-US" sz="4000" dirty="0">
                <a:solidFill>
                  <a:prstClr val="black"/>
                </a:solidFill>
                <a:latin typeface="Times New Roman" panose="02020603050405020304" pitchFamily="18" charset="0"/>
                <a:ea typeface="Calibri" panose="020F0502020204030204" pitchFamily="34" charset="0"/>
              </a:rPr>
              <a:t> </a:t>
            </a:r>
            <a:r>
              <a:rPr lang="en-US" sz="4000" dirty="0" err="1">
                <a:solidFill>
                  <a:prstClr val="black"/>
                </a:solidFill>
                <a:latin typeface="Times New Roman" panose="02020603050405020304" pitchFamily="18" charset="0"/>
                <a:ea typeface="Calibri" panose="020F0502020204030204" pitchFamily="34" charset="0"/>
              </a:rPr>
              <a:t>trẻo</a:t>
            </a:r>
            <a:r>
              <a:rPr lang="en-US" sz="4000" dirty="0">
                <a:solidFill>
                  <a:prstClr val="black"/>
                </a:solidFill>
                <a:latin typeface="Times New Roman" panose="02020603050405020304" pitchFamily="18" charset="0"/>
                <a:ea typeface="Calibri" panose="020F0502020204030204" pitchFamily="34" charset="0"/>
              </a:rPr>
              <a:t>.</a:t>
            </a:r>
            <a:endParaRPr lang="en-US" sz="4000" dirty="0">
              <a:solidFill>
                <a:prstClr val="black"/>
              </a:solidFill>
              <a:latin typeface="Times New Roman" panose="02020603050405020304" pitchFamily="18" charset="0"/>
              <a:ea typeface="Times New Roman" panose="02020603050405020304" pitchFamily="18" charset="0"/>
            </a:endParaRPr>
          </a:p>
          <a:p>
            <a:pPr algn="just">
              <a:spcAft>
                <a:spcPts val="1067"/>
              </a:spcAft>
              <a:tabLst>
                <a:tab pos="2997125" algn="l"/>
              </a:tabLst>
            </a:pP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Tác</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tiêu</a:t>
            </a:r>
            <a:r>
              <a:rPr lang="en-US" sz="4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biểu</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Hậu</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chiến</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(1937),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Quê</a:t>
            </a:r>
            <a:r>
              <a:rPr lang="en-US" sz="40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mẹ</a:t>
            </a:r>
            <a:r>
              <a:rPr lang="en-US" sz="4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(1941)…</a:t>
            </a:r>
          </a:p>
        </p:txBody>
      </p:sp>
      <p:pic>
        <p:nvPicPr>
          <p:cNvPr id="17" name="Picture 16" descr="Trang thơ Thanh Tịnh - Trần Văn Ninh (21 bài thơ)">
            <a:extLst>
              <a:ext uri="{FF2B5EF4-FFF2-40B4-BE49-F238E27FC236}">
                <a16:creationId xmlns:a16="http://schemas.microsoft.com/office/drawing/2014/main" id="{51E3A705-BD66-630F-382A-ABB171AA28B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868399" y="883740"/>
            <a:ext cx="4368879" cy="4716960"/>
          </a:xfrm>
          <a:prstGeom prst="rect">
            <a:avLst/>
          </a:prstGeom>
          <a:noFill/>
          <a:ln>
            <a:noFill/>
          </a:ln>
        </p:spPr>
      </p:pic>
      <p:sp>
        <p:nvSpPr>
          <p:cNvPr id="2" name="Rectangle 1"/>
          <p:cNvSpPr/>
          <p:nvPr/>
        </p:nvSpPr>
        <p:spPr>
          <a:xfrm>
            <a:off x="14720742" y="5734879"/>
            <a:ext cx="2664191" cy="646331"/>
          </a:xfrm>
          <a:prstGeom prst="rect">
            <a:avLst/>
          </a:prstGeom>
        </p:spPr>
        <p:txBody>
          <a:bodyPr wrap="none">
            <a:spAutoFit/>
          </a:bodyPr>
          <a:lstStyle/>
          <a:p>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Thanh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Tịnh</a:t>
            </a:r>
            <a:r>
              <a:rPr lang="en-US" sz="36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endParaRPr lang="en-US" sz="3600" b="1" dirty="0"/>
          </a:p>
        </p:txBody>
      </p:sp>
    </p:spTree>
    <p:extLst>
      <p:ext uri="{BB962C8B-B14F-4D97-AF65-F5344CB8AC3E}">
        <p14:creationId xmlns:p14="http://schemas.microsoft.com/office/powerpoint/2010/main" val="3813216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anim calcmode="lin" valueType="num">
                                      <p:cBhvr>
                                        <p:cTn id="13"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xEl>
                                              <p:pRg st="1" end="1"/>
                                            </p:txEl>
                                          </p:spTgt>
                                        </p:tgtEl>
                                        <p:attrNameLst>
                                          <p:attrName>style.visibility</p:attrName>
                                        </p:attrNameLst>
                                      </p:cBhvr>
                                      <p:to>
                                        <p:strVal val="visible"/>
                                      </p:to>
                                    </p:set>
                                    <p:animEffect transition="in" filter="fade">
                                      <p:cBhvr>
                                        <p:cTn id="19" dur="500"/>
                                        <p:tgtEl>
                                          <p:spTgt spid="16">
                                            <p:txEl>
                                              <p:pRg st="1" end="1"/>
                                            </p:txEl>
                                          </p:spTgt>
                                        </p:tgtEl>
                                      </p:cBhvr>
                                    </p:animEffect>
                                    <p:anim calcmode="lin" valueType="num">
                                      <p:cBhvr>
                                        <p:cTn id="20"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xEl>
                                              <p:pRg st="2" end="2"/>
                                            </p:txEl>
                                          </p:spTgt>
                                        </p:tgtEl>
                                        <p:attrNameLst>
                                          <p:attrName>style.visibility</p:attrName>
                                        </p:attrNameLst>
                                      </p:cBhvr>
                                      <p:to>
                                        <p:strVal val="visible"/>
                                      </p:to>
                                    </p:set>
                                    <p:animEffect transition="in" filter="fade">
                                      <p:cBhvr>
                                        <p:cTn id="26" dur="500"/>
                                        <p:tgtEl>
                                          <p:spTgt spid="16">
                                            <p:txEl>
                                              <p:pRg st="2" end="2"/>
                                            </p:txEl>
                                          </p:spTgt>
                                        </p:tgtEl>
                                      </p:cBhvr>
                                    </p:animEffect>
                                    <p:anim calcmode="lin" valueType="num">
                                      <p:cBhvr>
                                        <p:cTn id="2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6">
                                            <p:txEl>
                                              <p:pRg st="3" end="3"/>
                                            </p:txEl>
                                          </p:spTgt>
                                        </p:tgtEl>
                                        <p:attrNameLst>
                                          <p:attrName>style.visibility</p:attrName>
                                        </p:attrNameLst>
                                      </p:cBhvr>
                                      <p:to>
                                        <p:strVal val="visible"/>
                                      </p:to>
                                    </p:set>
                                    <p:animEffect transition="in" filter="fade">
                                      <p:cBhvr>
                                        <p:cTn id="33" dur="500"/>
                                        <p:tgtEl>
                                          <p:spTgt spid="16">
                                            <p:txEl>
                                              <p:pRg st="3" end="3"/>
                                            </p:txEl>
                                          </p:spTgt>
                                        </p:tgtEl>
                                      </p:cBhvr>
                                    </p:animEffect>
                                    <p:anim calcmode="lin" valueType="num">
                                      <p:cBhvr>
                                        <p:cTn id="34"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35" dur="5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Effect transition="in" filter="fade">
                                      <p:cBhvr>
                                        <p:cTn id="40" dur="500"/>
                                        <p:tgtEl>
                                          <p:spTgt spid="16">
                                            <p:txEl>
                                              <p:pRg st="4" end="4"/>
                                            </p:txEl>
                                          </p:spTgt>
                                        </p:tgtEl>
                                      </p:cBhvr>
                                    </p:animEffect>
                                    <p:anim calcmode="lin" valueType="num">
                                      <p:cBhvr>
                                        <p:cTn id="41"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42" dur="5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xEl>
                                              <p:pRg st="5" end="5"/>
                                            </p:txEl>
                                          </p:spTgt>
                                        </p:tgtEl>
                                        <p:attrNameLst>
                                          <p:attrName>style.visibility</p:attrName>
                                        </p:attrNameLst>
                                      </p:cBhvr>
                                      <p:to>
                                        <p:strVal val="visible"/>
                                      </p:to>
                                    </p:set>
                                    <p:animEffect transition="in" filter="fade">
                                      <p:cBhvr>
                                        <p:cTn id="47" dur="500"/>
                                        <p:tgtEl>
                                          <p:spTgt spid="16">
                                            <p:txEl>
                                              <p:pRg st="5" end="5"/>
                                            </p:txEl>
                                          </p:spTgt>
                                        </p:tgtEl>
                                      </p:cBhvr>
                                    </p:animEffect>
                                    <p:anim calcmode="lin" valueType="num">
                                      <p:cBhvr>
                                        <p:cTn id="48"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49" dur="5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917" b="7917"/>
          <a:stretch>
            <a:fillRect/>
          </a:stretch>
        </p:blipFill>
        <p:spPr>
          <a:xfrm>
            <a:off x="0" y="0"/>
            <a:ext cx="18288000" cy="10287000"/>
          </a:xfrm>
          <a:prstGeom prst="rect">
            <a:avLst/>
          </a:prstGeom>
        </p:spPr>
      </p:pic>
      <p:pic>
        <p:nvPicPr>
          <p:cNvPr id="5" name="Picture 2" descr="Quê Mẹ by Thanh Tị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3340" y="776441"/>
            <a:ext cx="6758880" cy="90013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5"/>
          <a:srcRect l="52427" t="-80" b="-2087"/>
          <a:stretch/>
        </p:blipFill>
        <p:spPr>
          <a:xfrm>
            <a:off x="9296400" y="779128"/>
            <a:ext cx="7010400" cy="89986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206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anh Dieu">
            <a:extLst>
              <a:ext uri="{FF2B5EF4-FFF2-40B4-BE49-F238E27FC236}">
                <a16:creationId xmlns:a16="http://schemas.microsoft.com/office/drawing/2014/main" id="{50CA34B7-DBD1-DD03-DA13-11C58ADCCE75}"/>
              </a:ext>
            </a:extLst>
          </p:cNvPr>
          <p:cNvPicPr>
            <a:picLocks noChangeAspect="1"/>
          </p:cNvPicPr>
          <p:nvPr/>
        </p:nvPicPr>
        <p:blipFill>
          <a:blip r:embed="rId3"/>
          <a:stretch>
            <a:fillRect/>
          </a:stretch>
        </p:blipFill>
        <p:spPr>
          <a:xfrm>
            <a:off x="85059" y="91398"/>
            <a:ext cx="1156451" cy="1394502"/>
          </a:xfrm>
          <a:prstGeom prst="rect">
            <a:avLst/>
          </a:prstGeom>
        </p:spPr>
      </p:pic>
      <p:sp>
        <p:nvSpPr>
          <p:cNvPr id="2" name="Rectangle 1">
            <a:extLst>
              <a:ext uri="{FF2B5EF4-FFF2-40B4-BE49-F238E27FC236}">
                <a16:creationId xmlns:a16="http://schemas.microsoft.com/office/drawing/2014/main" id="{098EFF58-AF55-F800-B12F-259AC51CE92A}"/>
              </a:ext>
            </a:extLst>
          </p:cNvPr>
          <p:cNvSpPr/>
          <p:nvPr/>
        </p:nvSpPr>
        <p:spPr>
          <a:xfrm>
            <a:off x="1524000" y="2781300"/>
            <a:ext cx="15468600" cy="3158750"/>
          </a:xfrm>
          <a:prstGeom prst="rect">
            <a:avLst/>
          </a:prstGeom>
        </p:spPr>
        <p:txBody>
          <a:bodyPr wrap="square">
            <a:spAutoFit/>
          </a:bodyPr>
          <a:lstStyle/>
          <a:p>
            <a:pPr algn="ctr">
              <a:lnSpc>
                <a:spcPct val="150000"/>
              </a:lnSpc>
              <a:spcAft>
                <a:spcPts val="1067"/>
              </a:spcAft>
              <a:tabLst>
                <a:tab pos="2997125" algn="l"/>
              </a:tabLst>
            </a:pPr>
            <a:r>
              <a:rPr lang="en-US" sz="4400" b="1" dirty="0" err="1" smtClean="0">
                <a:latin typeface="Times New Roman" panose="02020603050405020304" pitchFamily="18" charset="0"/>
                <a:cs typeface="Times New Roman" panose="02020603050405020304" pitchFamily="18" charset="0"/>
              </a:rPr>
              <a:t>Hướng</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dẫn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cách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đọc</a:t>
            </a:r>
            <a:endParaRPr lang="en-US" sz="4400" dirty="0">
              <a:latin typeface="Times New Roman" panose="02020603050405020304" pitchFamily="18" charset="0"/>
              <a:cs typeface="Times New Roman" panose="02020603050405020304" pitchFamily="18" charset="0"/>
            </a:endParaRPr>
          </a:p>
          <a:p>
            <a:pPr indent="522288" algn="just">
              <a:lnSpc>
                <a:spcPct val="150000"/>
              </a:lnSpc>
              <a:spcAft>
                <a:spcPts val="1067"/>
              </a:spcAft>
              <a:tabLst>
                <a:tab pos="2997125" algn="l"/>
              </a:tabLst>
            </a:pPr>
            <a:r>
              <a:rPr lang="en-US" sz="4400" dirty="0" err="1"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Giọng</a:t>
            </a:r>
            <a:r>
              <a:rPr lang="en-US" sz="44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nhẹ</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nhàng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cảm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thiết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sâu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lắng</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thay</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đổi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điệu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đọc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lời</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nhân</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vật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lưu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ý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phát</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âm</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ngữ</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4400" dirty="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243547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just"/>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nối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từ</a:t>
            </a:r>
            <a:r>
              <a:rPr lang="en-US" sz="4000" b="1" dirty="0" smtClean="0">
                <a:latin typeface="Times New Roman" panose="02020603050405020304" pitchFamily="18" charset="0"/>
                <a:cs typeface="Times New Roman" panose="02020603050405020304" pitchFamily="18" charset="0"/>
              </a:rPr>
              <a:t> ở </a:t>
            </a:r>
            <a:r>
              <a:rPr lang="en-US" sz="4000" b="1" dirty="0" err="1" smtClean="0">
                <a:latin typeface="Times New Roman" panose="02020603050405020304" pitchFamily="18" charset="0"/>
                <a:cs typeface="Times New Roman" panose="02020603050405020304" pitchFamily="18" charset="0"/>
              </a:rPr>
              <a:t>cột</a:t>
            </a:r>
            <a:r>
              <a:rPr lang="en-US" sz="4000" b="1" dirty="0" smtClean="0">
                <a:latin typeface="Times New Roman" panose="02020603050405020304" pitchFamily="18" charset="0"/>
                <a:cs typeface="Times New Roman" panose="02020603050405020304" pitchFamily="18" charset="0"/>
              </a:rPr>
              <a:t> A </a:t>
            </a:r>
            <a:r>
              <a:rPr lang="en-US" sz="4000" b="1" dirty="0" err="1" smtClean="0">
                <a:latin typeface="Times New Roman" panose="02020603050405020304" pitchFamily="18" charset="0"/>
                <a:cs typeface="Times New Roman" panose="02020603050405020304" pitchFamily="18" charset="0"/>
              </a:rPr>
              <a:t>với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nội</a:t>
            </a:r>
            <a:r>
              <a:rPr lang="en-US" sz="4000" b="1" dirty="0" smtClean="0">
                <a:latin typeface="Times New Roman" panose="02020603050405020304" pitchFamily="18" charset="0"/>
                <a:cs typeface="Times New Roman" panose="02020603050405020304" pitchFamily="18" charset="0"/>
              </a:rPr>
              <a:t> dung ở </a:t>
            </a:r>
            <a:r>
              <a:rPr lang="en-US" sz="4000" b="1" dirty="0" err="1" smtClean="0">
                <a:latin typeface="Times New Roman" panose="02020603050405020304" pitchFamily="18" charset="0"/>
                <a:cs typeface="Times New Roman" panose="02020603050405020304" pitchFamily="18" charset="0"/>
              </a:rPr>
              <a:t>cột</a:t>
            </a:r>
            <a:r>
              <a:rPr lang="en-US" sz="4000" b="1" dirty="0" smtClean="0">
                <a:latin typeface="Times New Roman" panose="02020603050405020304" pitchFamily="18" charset="0"/>
                <a:cs typeface="Times New Roman" panose="02020603050405020304" pitchFamily="18" charset="0"/>
              </a:rPr>
              <a:t> B </a:t>
            </a:r>
            <a:r>
              <a:rPr lang="en-US" sz="4000" b="1" dirty="0" err="1" smtClean="0">
                <a:latin typeface="Times New Roman" panose="02020603050405020304" pitchFamily="18" charset="0"/>
                <a:cs typeface="Times New Roman" panose="02020603050405020304" pitchFamily="18" charset="0"/>
              </a:rPr>
              <a:t>sao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cho</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có</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cách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giải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thích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nghĩa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hợp</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lý</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nhất</a:t>
            </a:r>
            <a:endParaRPr lang="en-US" sz="40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976154238"/>
              </p:ext>
            </p:extLst>
          </p:nvPr>
        </p:nvGraphicFramePr>
        <p:xfrm>
          <a:off x="647700" y="2499365"/>
          <a:ext cx="16992600" cy="6266693"/>
        </p:xfrm>
        <a:graphic>
          <a:graphicData uri="http://schemas.openxmlformats.org/drawingml/2006/table">
            <a:tbl>
              <a:tblPr firstRow="1" bandRow="1">
                <a:tableStyleId>{2D5ABB26-0587-4C30-8999-92F81FD0307C}</a:tableStyleId>
              </a:tblPr>
              <a:tblGrid>
                <a:gridCol w="3962400">
                  <a:extLst>
                    <a:ext uri="{9D8B030D-6E8A-4147-A177-3AD203B41FA5}">
                      <a16:colId xmlns:a16="http://schemas.microsoft.com/office/drawing/2014/main" val="2687867565"/>
                    </a:ext>
                  </a:extLst>
                </a:gridCol>
                <a:gridCol w="1828800">
                  <a:extLst>
                    <a:ext uri="{9D8B030D-6E8A-4147-A177-3AD203B41FA5}">
                      <a16:colId xmlns:a16="http://schemas.microsoft.com/office/drawing/2014/main" val="203456947"/>
                    </a:ext>
                  </a:extLst>
                </a:gridCol>
                <a:gridCol w="11201400">
                  <a:extLst>
                    <a:ext uri="{9D8B030D-6E8A-4147-A177-3AD203B41FA5}">
                      <a16:colId xmlns:a16="http://schemas.microsoft.com/office/drawing/2014/main" val="494024845"/>
                    </a:ext>
                  </a:extLst>
                </a:gridCol>
              </a:tblGrid>
              <a:tr h="746756">
                <a:tc>
                  <a:txBody>
                    <a:bodyPr/>
                    <a:lstStyle/>
                    <a:p>
                      <a:pPr algn="ctr"/>
                      <a:r>
                        <a:rPr lang="en-US" sz="4000" b="1" dirty="0" smtClean="0">
                          <a:solidFill>
                            <a:schemeClr val="tx1"/>
                          </a:solidFill>
                          <a:latin typeface="Times New Roman" panose="02020603050405020304" pitchFamily="18" charset="0"/>
                          <a:cs typeface="Times New Roman" panose="02020603050405020304" pitchFamily="18" charset="0"/>
                        </a:rPr>
                        <a:t>A</a:t>
                      </a:r>
                      <a:endParaRPr lang="en-US" sz="40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smtClean="0">
                          <a:solidFill>
                            <a:schemeClr val="tx1"/>
                          </a:solidFill>
                          <a:latin typeface="Times New Roman" panose="02020603050405020304" pitchFamily="18" charset="0"/>
                          <a:cs typeface="Times New Roman" panose="02020603050405020304" pitchFamily="18" charset="0"/>
                        </a:rPr>
                        <a:t>Nối</a:t>
                      </a:r>
                      <a:endParaRPr lang="en-US" sz="40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1629948" rtl="0" eaLnBrk="1" fontAlgn="auto" latinLnBrk="0" hangingPunct="1">
                        <a:lnSpc>
                          <a:spcPct val="100000"/>
                        </a:lnSpc>
                        <a:spcBef>
                          <a:spcPts val="0"/>
                        </a:spcBef>
                        <a:spcAft>
                          <a:spcPts val="0"/>
                        </a:spcAft>
                        <a:buClrTx/>
                        <a:buSzTx/>
                        <a:buFontTx/>
                        <a:buNone/>
                        <a:tabLst/>
                        <a:defRPr/>
                      </a:pPr>
                      <a:r>
                        <a:rPr lang="en-US" sz="4000" b="1" dirty="0" smtClean="0">
                          <a:solidFill>
                            <a:schemeClr val="tx1"/>
                          </a:solidFill>
                          <a:latin typeface="Times New Roman" panose="02020603050405020304" pitchFamily="18" charset="0"/>
                          <a:cs typeface="Times New Roman" panose="020206030504050203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3211771"/>
                  </a:ext>
                </a:extLst>
              </a:tr>
              <a:tr h="1368551">
                <a:tc>
                  <a:txBody>
                    <a:bodyPr/>
                    <a:lstStyle/>
                    <a:p>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1/</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Ông</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đốc</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4">
                  <a:txBody>
                    <a:bodyPr/>
                    <a:lstStyle/>
                    <a:p>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629948" rtl="0" eaLnBrk="1" fontAlgn="auto" latinLnBrk="0" hangingPunct="1">
                        <a:lnSpc>
                          <a:spcPct val="100000"/>
                        </a:lnSpc>
                        <a:spcBef>
                          <a:spcPts val="0"/>
                        </a:spcBef>
                        <a:spcAft>
                          <a:spcPts val="0"/>
                        </a:spcAft>
                        <a:buClrTx/>
                        <a:buSzTx/>
                        <a:buFontTx/>
                        <a:buNone/>
                        <a:tabLst/>
                        <a:defRPr/>
                      </a:pP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a/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các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bậc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tiểu</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học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năm</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là</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nhất</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hệ</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thống</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giáo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dục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trước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Cách</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mạng</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tháng</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Tám</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1945)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2687662"/>
                  </a:ext>
                </a:extLst>
              </a:tr>
              <a:tr h="838204">
                <a:tc>
                  <a:txBody>
                    <a:bodyPr/>
                    <a:lstStyle/>
                    <a:p>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2/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ba</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lớp</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năm</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b/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chỉ</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thầy</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hiệu</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trưởng</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83024960"/>
                  </a:ext>
                </a:extLst>
              </a:tr>
              <a:tr h="841253">
                <a:tc>
                  <a:txBody>
                    <a:bodyPr/>
                    <a:lstStyle/>
                    <a:p>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3/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Chéo</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629948" rtl="0" eaLnBrk="1" fontAlgn="auto" latinLnBrk="0" hangingPunct="1">
                        <a:lnSpc>
                          <a:spcPct val="100000"/>
                        </a:lnSpc>
                        <a:spcBef>
                          <a:spcPts val="0"/>
                        </a:spcBef>
                        <a:spcAft>
                          <a:spcPts val="0"/>
                        </a:spcAft>
                        <a:buClrTx/>
                        <a:buSzTx/>
                        <a:buFontTx/>
                        <a:buNone/>
                        <a:tabLst/>
                        <a:defRPr/>
                      </a:pP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c/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chợt</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cảm</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thấy</a:t>
                      </a:r>
                      <a:endPar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1071839"/>
                  </a:ext>
                </a:extLst>
              </a:tr>
              <a:tr h="1368551">
                <a:tc>
                  <a:txBody>
                    <a:bodyPr/>
                    <a:lstStyle/>
                    <a:p>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4/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Bất</a:t>
                      </a:r>
                      <a:r>
                        <a:rPr lang="en-US" sz="3600" b="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3600" b="1"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endParaRPr lang="en-US" sz="36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1629948" rtl="0" eaLnBrk="1" fontAlgn="auto" latinLnBrk="0" hangingPunct="1">
                        <a:lnSpc>
                          <a:spcPct val="100000"/>
                        </a:lnSpc>
                        <a:spcBef>
                          <a:spcPts val="0"/>
                        </a:spcBef>
                        <a:spcAft>
                          <a:spcPts val="0"/>
                        </a:spcAft>
                        <a:buClrTx/>
                        <a:buSzTx/>
                        <a:buFontTx/>
                        <a:buNone/>
                        <a:tabLst/>
                        <a:defRPr/>
                      </a:pP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d/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mảnh</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vải</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tam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giác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may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liền</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vào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hai</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bên</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để</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cho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rộng</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thêm</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ra</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ở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phía</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theo</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kiểu</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cũ</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góc</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dưới</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vạt</a:t>
                      </a:r>
                      <a:r>
                        <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dirty="0" err="1" smtClean="0">
                          <a:solidFill>
                            <a:prstClr val="black">
                              <a:lumMod val="95000"/>
                              <a:lumOff val="5000"/>
                            </a:prstClr>
                          </a:solidFill>
                          <a:latin typeface="Times New Roman" panose="02020603050405020304" pitchFamily="18" charset="0"/>
                          <a:cs typeface="Times New Roman" panose="02020603050405020304" pitchFamily="18" charset="0"/>
                        </a:rPr>
                        <a:t>áo</a:t>
                      </a:r>
                      <a:endParaRPr lang="en-US" sz="4000" dirty="0" smtClean="0">
                        <a:solidFill>
                          <a:prstClr val="black">
                            <a:lumMod val="95000"/>
                            <a:lumOff val="5000"/>
                          </a:prstClr>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1385909"/>
                  </a:ext>
                </a:extLst>
              </a:tr>
            </a:tbl>
          </a:graphicData>
        </a:graphic>
      </p:graphicFrame>
      <p:cxnSp>
        <p:nvCxnSpPr>
          <p:cNvPr id="5" name="Straight Arrow Connector 4"/>
          <p:cNvCxnSpPr/>
          <p:nvPr/>
        </p:nvCxnSpPr>
        <p:spPr>
          <a:xfrm>
            <a:off x="4572000" y="3619500"/>
            <a:ext cx="1828800" cy="1981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2000" y="4076700"/>
            <a:ext cx="1828800" cy="144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4572000" y="6362700"/>
            <a:ext cx="1828800" cy="1447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4572000" y="6515100"/>
            <a:ext cx="1828800" cy="1371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91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1522</TotalTime>
  <Words>2662</Words>
  <Application>Microsoft Office PowerPoint</Application>
  <PresentationFormat>Custom</PresentationFormat>
  <Paragraphs>281</Paragraphs>
  <Slides>43</Slides>
  <Notes>29</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43</vt:i4>
      </vt:variant>
    </vt:vector>
  </HeadingPairs>
  <TitlesOfParts>
    <vt:vector size="55" baseType="lpstr">
      <vt:lpstr>Garamond</vt:lpstr>
      <vt:lpstr>Calibri Light</vt:lpstr>
      <vt:lpstr>Times New Roman</vt:lpstr>
      <vt:lpstr>Calibri</vt:lpstr>
      <vt:lpstr>.VnTime</vt:lpstr>
      <vt:lpstr>微软雅黑</vt:lpstr>
      <vt:lpstr>Wingdings</vt:lpstr>
      <vt:lpstr>Tahoma</vt:lpstr>
      <vt:lpstr>Arial</vt:lpstr>
      <vt:lpstr>2_Office Theme</vt:lpstr>
      <vt:lpstr>3_Office Theme</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Hãy nối các từ ở cột A với các nội dung ở cột B sao cho có cách giải thích nghĩa hợp lý nhất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Tôi đi học</dc:title>
  <cp:lastModifiedBy>Nguyễn Thùy</cp:lastModifiedBy>
  <cp:revision>156</cp:revision>
  <dcterms:created xsi:type="dcterms:W3CDTF">2006-08-16T00:00:00Z</dcterms:created>
  <dcterms:modified xsi:type="dcterms:W3CDTF">2025-05-17T02:45:03Z</dcterms:modified>
  <dc:identifier>DAFf8oO80-M</dc:identifier>
</cp:coreProperties>
</file>