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570" r:id="rId3"/>
    <p:sldId id="281" r:id="rId4"/>
    <p:sldId id="282" r:id="rId5"/>
    <p:sldId id="497" r:id="rId6"/>
    <p:sldId id="456" r:id="rId7"/>
    <p:sldId id="620" r:id="rId8"/>
    <p:sldId id="612" r:id="rId9"/>
    <p:sldId id="615" r:id="rId10"/>
    <p:sldId id="616" r:id="rId11"/>
    <p:sldId id="617" r:id="rId12"/>
    <p:sldId id="618" r:id="rId13"/>
    <p:sldId id="619" r:id="rId14"/>
    <p:sldId id="605" r:id="rId15"/>
    <p:sldId id="610" r:id="rId16"/>
    <p:sldId id="574" r:id="rId17"/>
    <p:sldId id="483" r:id="rId18"/>
    <p:sldId id="575" r:id="rId19"/>
    <p:sldId id="599" r:id="rId20"/>
    <p:sldId id="593" r:id="rId21"/>
    <p:sldId id="594" r:id="rId22"/>
    <p:sldId id="601" r:id="rId23"/>
    <p:sldId id="602" r:id="rId24"/>
    <p:sldId id="613" r:id="rId25"/>
    <p:sldId id="614" r:id="rId26"/>
    <p:sldId id="484" r:id="rId27"/>
    <p:sldId id="578" r:id="rId28"/>
    <p:sldId id="604" r:id="rId29"/>
    <p:sldId id="543" r:id="rId30"/>
    <p:sldId id="579" r:id="rId31"/>
    <p:sldId id="576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ismail - [2010]" initials="i-[" lastIdx="9" clrIdx="2">
    <p:extLst>
      <p:ext uri="{19B8F6BF-5375-455C-9EA6-DF929625EA0E}">
        <p15:presenceInfo xmlns:p15="http://schemas.microsoft.com/office/powerpoint/2012/main" userId="ismail - [2010]" providerId="None"/>
      </p:ext>
    </p:extLst>
  </p:cmAuthor>
  <p:cmAuthor id="4" name="Huong Chung" initials="HC" lastIdx="9" clrIdx="3">
    <p:extLst>
      <p:ext uri="{19B8F6BF-5375-455C-9EA6-DF929625EA0E}">
        <p15:presenceInfo xmlns:p15="http://schemas.microsoft.com/office/powerpoint/2012/main" userId="Huong Ch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2023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47" d="100"/>
          <a:sy n="47" d="100"/>
        </p:scale>
        <p:origin x="48" y="4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14T08:29:28.678" idx="2">
    <p:pos x="10" y="10"/>
    <p:text>đáp án A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7-26T05:45:00.636" idx="8">
    <p:pos x="10" y="10"/>
    <p:text>Hiệu ứng hình 5 chưa đúng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7-24T22:00:22.616" idx="5">
    <p:pos x="2683" y="1931"/>
    <p:text>Sai công thức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7-26T05:45:55.881" idx="9">
    <p:pos x="2351" y="1010"/>
    <p:text>Tách hiệu ứng từng phần ở dòng này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SGK,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kế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hoạch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dạy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thước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thẳng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bảng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phụ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máy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chiếu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phiếu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tập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endParaRPr lang="en-US" sz="2800" dirty="0">
            <a:solidFill>
              <a:schemeClr val="tx1"/>
            </a:solidFill>
          </a:endParaRP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SGK,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sách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tập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thước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thẳng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bảng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nhóm</a:t>
          </a:r>
          <a:endParaRPr lang="en-US" sz="2800" dirty="0">
            <a:solidFill>
              <a:schemeClr val="tx1"/>
            </a:solidFill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25822"/>
          <a:ext cx="6096000" cy="1141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kern="1200" dirty="0"/>
        </a:p>
      </dsp:txBody>
      <dsp:txXfrm>
        <a:off x="55744" y="81566"/>
        <a:ext cx="5984512" cy="1030432"/>
      </dsp:txXfrm>
    </dsp:sp>
    <dsp:sp modelId="{0DFB8EA2-E9F4-4E7D-B5BF-ABC527E44C63}">
      <dsp:nvSpPr>
        <dsp:cNvPr id="0" name=""/>
        <dsp:cNvSpPr/>
      </dsp:nvSpPr>
      <dsp:spPr>
        <a:xfrm>
          <a:off x="0" y="1161540"/>
          <a:ext cx="6096000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SGK,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kế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hoạch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dạy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thước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thẳng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bảng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phụ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máy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chiếu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phiếu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tập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1161540"/>
        <a:ext cx="6096000" cy="1010160"/>
      </dsp:txXfrm>
    </dsp:sp>
    <dsp:sp modelId="{D2408717-B530-41AC-B5CE-E14FAEC5B062}">
      <dsp:nvSpPr>
        <dsp:cNvPr id="0" name=""/>
        <dsp:cNvSpPr/>
      </dsp:nvSpPr>
      <dsp:spPr>
        <a:xfrm>
          <a:off x="0" y="2067209"/>
          <a:ext cx="6096000" cy="1141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kern="1200" dirty="0"/>
        </a:p>
      </dsp:txBody>
      <dsp:txXfrm>
        <a:off x="55744" y="2122953"/>
        <a:ext cx="5984512" cy="1030432"/>
      </dsp:txXfrm>
    </dsp:sp>
    <dsp:sp modelId="{8F3B6D51-6576-4847-95F8-097004C88A78}">
      <dsp:nvSpPr>
        <dsp:cNvPr id="0" name=""/>
        <dsp:cNvSpPr/>
      </dsp:nvSpPr>
      <dsp:spPr>
        <a:xfrm>
          <a:off x="0" y="3313620"/>
          <a:ext cx="6096000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SGK,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sách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tập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thước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thẳng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bảng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nhóm</a:t>
          </a:r>
          <a:endParaRPr lang="en-US" sz="2800" kern="1200" dirty="0">
            <a:solidFill>
              <a:schemeClr val="tx1"/>
            </a:solidFill>
            <a:latin typeface="+mj-lt"/>
          </a:endParaRPr>
        </a:p>
      </dsp:txBody>
      <dsp:txXfrm>
        <a:off x="0" y="3313620"/>
        <a:ext cx="6096000" cy="101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GV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Đvđ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: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biến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đổi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sz="1200" b="1" i="1" smtClean="0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  <m:d>
                      <m:d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thì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đã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phân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nhân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tử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GV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Đvđ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: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biến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đổi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 smtClean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𝒙^𝟐−𝟏𝟎𝒙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i="0" smtClean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𝟐𝒙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(𝟑𝒙−𝟓)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thì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đã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phân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 smtClean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𝒙^𝟐−𝟏𝟎𝒙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nhân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tử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88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GV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Đvđ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: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biến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đổi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sz="1200" b="1" i="1" smtClean="0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  <m:d>
                      <m:d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thì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đã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phân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nhân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tử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GV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Đvđ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: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biến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đổi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 smtClean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𝒙^𝟐−𝟏𝟎𝒙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i="0" smtClean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𝟐𝒙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(𝟑𝒙−𝟓)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thì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đã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phân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 smtClean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𝒙^𝟐−𝟏𝟎𝒙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nhân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tử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89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78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ấn</a:t>
            </a:r>
            <a:r>
              <a:rPr lang="en-US" baseline="0" dirty="0"/>
              <a:t> vào start để bắt đầu tính giờ.</a:t>
            </a:r>
          </a:p>
          <a:p>
            <a:r>
              <a:rPr lang="en-US" baseline="0" dirty="0"/>
              <a:t>-Muốn chọn phương án nào thì ấn vào phần chữ cái trước p/a đó.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sile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1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ấn</a:t>
            </a:r>
            <a:r>
              <a:rPr lang="en-US" baseline="0" dirty="0"/>
              <a:t> vào start để bắt đầu tính giờ.</a:t>
            </a:r>
          </a:p>
          <a:p>
            <a:r>
              <a:rPr lang="en-US" baseline="0" dirty="0"/>
              <a:t>-Muốn chọn phương án nào thì ấn vào phần chữ cái trước p/a đó.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sile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51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ấn</a:t>
            </a:r>
            <a:r>
              <a:rPr lang="en-US" baseline="0" dirty="0"/>
              <a:t> vào start để bắt đầu tính giờ.</a:t>
            </a:r>
          </a:p>
          <a:p>
            <a:r>
              <a:rPr lang="en-US" baseline="0" dirty="0"/>
              <a:t>-Muốn chọn phương án nào thì ấn vào phần chữ cái trước p/a đó.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sile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9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ấn</a:t>
            </a:r>
            <a:r>
              <a:rPr lang="en-US" baseline="0" dirty="0"/>
              <a:t> vào start để bắt đầu tính giờ.</a:t>
            </a:r>
          </a:p>
          <a:p>
            <a:r>
              <a:rPr lang="en-US" baseline="0" dirty="0"/>
              <a:t>-Muốn chọn phương án nào thì ấn vào phần chữ cái trước p/a đó.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sile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6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ấn</a:t>
            </a:r>
            <a:r>
              <a:rPr lang="en-US" baseline="0" dirty="0"/>
              <a:t> vào start để bắt đầu tính giờ.</a:t>
            </a:r>
          </a:p>
          <a:p>
            <a:r>
              <a:rPr lang="en-US" baseline="0" dirty="0"/>
              <a:t>-Muốn chọn phương án nào thì ấn vào phần chữ cái trước p/a đó.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sile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59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ấn</a:t>
            </a:r>
            <a:r>
              <a:rPr lang="en-US" baseline="0" dirty="0"/>
              <a:t> vào start để bắt đầu tính giờ.</a:t>
            </a:r>
          </a:p>
          <a:p>
            <a:r>
              <a:rPr lang="en-US" baseline="0" dirty="0"/>
              <a:t>-Muốn chọn phương án nào thì ấn vào phần chữ cái trước p/a đó.</a:t>
            </a:r>
          </a:p>
          <a:p>
            <a:r>
              <a:rPr lang="en-US" baseline="0" dirty="0"/>
              <a:t>-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chuông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sile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0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BE5A3A-290B-4650-8837-C7DF6B09D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AAB943A-05E5-4DBB-9439-4AA9AB58B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37A2A3E-C51E-4812-928F-9F6EDF7D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7793D6-E57D-4A32-9BA2-23F3DF08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8CFE39-66CB-4FC5-B2FF-60BABF3E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4C8E96-EA78-40BF-BDB6-5AD323A5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FAEDDC-B817-4EED-9D53-E7D15904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E5799D-AEA1-46D7-9F99-374B9CA0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9E9318-9CF6-4ACA-A5CE-86634953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FD000B7-C01C-4DE0-BFB4-7BE0BE31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D6E89E-E412-49B0-BE62-F2EE4A2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81F4A66-C7C1-48F5-AAB5-5A374166A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6AEB-16D5-42CA-9537-FAD06C88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0061A-2295-4F39-894F-8BF3905A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EAFA22-2B3E-47BF-8F5E-F64F8650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0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761EA5-4D33-4A36-8325-0AFDE806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9285093-E273-47EC-8BFD-2D378C93B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00BCDF-53F2-4681-B896-B97C759BB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86C5409-E40F-4002-9C0B-84C74584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3742CB6-7BBC-4CCA-A49E-F4B0DB85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BB5FB3-9A75-4DFD-82CE-F2954A16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50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5CC030-E22D-4C7E-B82F-6C746FBE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1C16AB-9FFB-4D1E-9898-18C98397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848FA3B-CE27-4FB9-967B-9D7414F8D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3946EAB-6249-4D4C-BE84-13FD26323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CB35F50-BC3C-4EE3-8A42-9DE4B0D93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54FDB98-3C96-4BC5-8100-EFDBD032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E02A3A8-70AB-4CBC-B228-8EE92B60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71F50C4-EB83-47B1-B971-F20016E9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76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D26466-4061-4AEE-A69B-CB196B06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4544B7C-8624-48E3-9CF2-AFFE26A3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1F059B1-CAD6-423E-A9CD-390BFB12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24A03B-D71E-48E8-A1BE-FD13DDD6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6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6476802-3A7D-45C0-A6D8-6AA8567F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B13712D-5B04-4E6A-8A0F-5C289249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A2E22E9-1CDF-4FDC-AAE0-4533882E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1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277932-5BE4-45E5-AC8E-FACA9EA3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281689-A220-4734-AC81-35FC709D0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C09AB8-6206-4767-ADA0-0F5BFE4C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F5A107-BA2F-4CEF-9B32-74906C30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10382E-E862-41C1-A96E-11E22F41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0F9C6B-8592-414D-89CA-B1BFD2E6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0DA8BF-E5D9-46F3-BF21-BD184503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43884FC-7CB4-4A84-8786-D3B218280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92C80B-F672-4040-9ED6-176F3D427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76CA2F-89E0-48FF-B7DB-B7435BE2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80E76E-FA8D-4FBC-BCFF-C35B8797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EBF6CBD-9D8A-44F6-BEBD-EA780CC7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1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D26D3B-4D83-4901-B953-D52E007D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921C6C4-6DBC-4E30-97B6-5A0B683E9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6BC1D8-FBB1-44B4-AD6C-9A98F65D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06A809-2D05-4F49-A350-721D1F61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D31A982-DCE9-4452-B352-F525A3C4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1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8643E9C-D4D0-4C27-9B92-8E7B64182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8D2274-438C-4DFA-AB47-D2EC50A51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6C0C3D-3E8C-4FA2-9C4A-FB6A74AB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C93262-3164-4660-9FF4-3F62E2AF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2037D9B-155D-4BA7-B28F-D052B396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7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3" y="303976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52277" y="64877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52277" y="136265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400350" y="2040258"/>
            <a:ext cx="675000" cy="324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064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BC07D31-4B56-4456-B116-34D42111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194F17A-712D-4687-B4B7-996AFB00A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CCD1E4-6DA5-4A95-A4B6-EECB6CDD6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9C4D9-BB03-4C0C-9630-F5D180F654E4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198DB4-ACDF-494E-933C-55FE66AC6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8B1083-D58F-4699-A741-E7EA53845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8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36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20" Type="http://schemas.openxmlformats.org/officeDocument/2006/relationships/comments" Target="../comments/comment1.xml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35.png"/><Relationship Id="rId5" Type="http://schemas.openxmlformats.org/officeDocument/2006/relationships/audio" Target="../media/audio1.wav"/><Relationship Id="rId15" Type="http://schemas.openxmlformats.org/officeDocument/2006/relationships/image" Target="../media/image23.gif"/><Relationship Id="rId10" Type="http://schemas.openxmlformats.org/officeDocument/2006/relationships/image" Target="../media/image32.png"/><Relationship Id="rId19" Type="http://schemas.openxmlformats.org/officeDocument/2006/relationships/image" Target="../media/image29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2.gif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3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41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40.png"/><Relationship Id="rId5" Type="http://schemas.openxmlformats.org/officeDocument/2006/relationships/audio" Target="../media/audio1.wav"/><Relationship Id="rId15" Type="http://schemas.openxmlformats.org/officeDocument/2006/relationships/image" Target="../media/image23.gif"/><Relationship Id="rId10" Type="http://schemas.openxmlformats.org/officeDocument/2006/relationships/image" Target="../media/image37.png"/><Relationship Id="rId19" Type="http://schemas.openxmlformats.org/officeDocument/2006/relationships/image" Target="../media/image2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2.gif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8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46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45.png"/><Relationship Id="rId5" Type="http://schemas.openxmlformats.org/officeDocument/2006/relationships/audio" Target="../media/audio1.wav"/><Relationship Id="rId15" Type="http://schemas.openxmlformats.org/officeDocument/2006/relationships/image" Target="../media/image23.gif"/><Relationship Id="rId10" Type="http://schemas.openxmlformats.org/officeDocument/2006/relationships/image" Target="../media/image42.png"/><Relationship Id="rId19" Type="http://schemas.openxmlformats.org/officeDocument/2006/relationships/image" Target="../media/image29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2.gif"/><Relationship Id="rId1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20.png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50.png"/><Relationship Id="rId17" Type="http://schemas.openxmlformats.org/officeDocument/2006/relationships/image" Target="../media/image27.png"/><Relationship Id="rId2" Type="http://schemas.openxmlformats.org/officeDocument/2006/relationships/audio" Target="../media/media1.mp3"/><Relationship Id="rId16" Type="http://schemas.openxmlformats.org/officeDocument/2006/relationships/image" Target="../media/image23.gif"/><Relationship Id="rId20" Type="http://schemas.openxmlformats.org/officeDocument/2006/relationships/image" Target="../media/image51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4.png"/><Relationship Id="rId5" Type="http://schemas.openxmlformats.org/officeDocument/2006/relationships/audio" Target="../media/audio1.wav"/><Relationship Id="rId15" Type="http://schemas.openxmlformats.org/officeDocument/2006/relationships/slide" Target="slide10.xml"/><Relationship Id="rId10" Type="http://schemas.openxmlformats.org/officeDocument/2006/relationships/image" Target="../media/image47.png"/><Relationship Id="rId19" Type="http://schemas.microsoft.com/office/2007/relationships/hdphoto" Target="../media/hdphoto2.wdp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2.gif"/><Relationship Id="rId1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comments" Target="../comments/comment4.xml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0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4.png"/><Relationship Id="rId5" Type="http://schemas.openxmlformats.org/officeDocument/2006/relationships/audio" Target="../media/audio1.wav"/><Relationship Id="rId15" Type="http://schemas.openxmlformats.org/officeDocument/2006/relationships/image" Target="../media/image23.gif"/><Relationship Id="rId10" Type="http://schemas.openxmlformats.org/officeDocument/2006/relationships/image" Target="../media/image23.png"/><Relationship Id="rId19" Type="http://schemas.openxmlformats.org/officeDocument/2006/relationships/image" Target="../media/image2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2.gif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4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12" Type="http://schemas.openxmlformats.org/officeDocument/2006/relationships/image" Target="../media/image33.png"/><Relationship Id="rId17" Type="http://schemas.microsoft.com/office/2007/relationships/hdphoto" Target="../media/hdphoto2.wdp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31.png"/><Relationship Id="rId5" Type="http://schemas.openxmlformats.org/officeDocument/2006/relationships/audio" Target="../media/audio1.wav"/><Relationship Id="rId15" Type="http://schemas.openxmlformats.org/officeDocument/2006/relationships/image" Target="../media/image27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2.gif"/><Relationship Id="rId1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hỗ dành sẵn cho Nội dung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1" y="7"/>
            <a:ext cx="7252232" cy="5143493"/>
          </a:xfrm>
          <a:prstGeom prst="rect">
            <a:avLst/>
          </a:prstGeom>
        </p:spPr>
      </p:pic>
      <p:sp>
        <p:nvSpPr>
          <p:cNvPr id="18" name="Rectangle 1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4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Hộp Văn bản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-1" y="717592"/>
            <a:ext cx="91394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  <p:sp>
        <p:nvSpPr>
          <p:cNvPr id="10" name="Hộp Văn bản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2285" y="1962661"/>
            <a:ext cx="9139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8 (CÁNH DIỀU )</a:t>
            </a:r>
          </a:p>
        </p:txBody>
      </p:sp>
      <p:sp>
        <p:nvSpPr>
          <p:cNvPr id="12" name="Hộp Văn bản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9C44B3-5CCE-402B-9E16-576A3ABE7C3E}"/>
              </a:ext>
            </a:extLst>
          </p:cNvPr>
          <p:cNvSpPr txBox="1"/>
          <p:nvPr/>
        </p:nvSpPr>
        <p:spPr>
          <a:xfrm>
            <a:off x="-2285" y="222914"/>
            <a:ext cx="9141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………….</a:t>
            </a:r>
          </a:p>
        </p:txBody>
      </p:sp>
      <p:sp>
        <p:nvSpPr>
          <p:cNvPr id="3" name="Hộp Văn bản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4481BA-ED31-BA76-9951-A8335D963B9D}"/>
              </a:ext>
            </a:extLst>
          </p:cNvPr>
          <p:cNvSpPr txBox="1"/>
          <p:nvPr/>
        </p:nvSpPr>
        <p:spPr>
          <a:xfrm>
            <a:off x="381959" y="2954931"/>
            <a:ext cx="8732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GVSB: Nguyễn 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Hải Yến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24" y="-209631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2189189" y="3313447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: Rounded Corners 5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89" y="3313447"/>
                <a:ext cx="3132000" cy="810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5934791" y="3340403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: Rounded Corners 5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91" y="3340403"/>
                <a:ext cx="3132000" cy="810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482106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736504" y="3563878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/>
              <p:nvPr/>
            </p:nvSpPr>
            <p:spPr>
              <a:xfrm>
                <a:off x="2438400" y="238142"/>
                <a:ext cx="6553200" cy="148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 3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thành nhân tử ta được </a:t>
                </a:r>
                <a:endParaRPr lang="vi-VN" sz="3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38142"/>
                <a:ext cx="6553200" cy="1487780"/>
              </a:xfrm>
              <a:prstGeom prst="rect">
                <a:avLst/>
              </a:prstGeom>
              <a:blipFill>
                <a:blip r:embed="rId12"/>
                <a:stretch>
                  <a:fillRect l="-2140" t="-5328" b="-11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5928498" y="2088135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vi-VN" sz="2800" b="1" dirty="0">
                    <a:solidFill>
                      <a:schemeClr val="bg1"/>
                    </a:solidFill>
                    <a:latin typeface="+mj-lt"/>
                  </a:rPr>
                  <a:t>. </a:t>
                </a:r>
                <a:endParaRPr lang="en-US" sz="28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498" y="2088135"/>
                <a:ext cx="3132000" cy="810000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2198943" y="2092010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943" y="2092010"/>
                <a:ext cx="3132000" cy="810000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813" y="4380580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41" name="Picture 173">
            <a:hlinkClick r:id="" action="ppaction://noaction"/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40" y="3940654"/>
            <a:ext cx="879853" cy="87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40" y="104363"/>
            <a:ext cx="785191" cy="4934779"/>
          </a:xfrm>
          <a:prstGeom prst="rect">
            <a:avLst/>
          </a:prstGeom>
          <a:gradFill>
            <a:gsLst>
              <a:gs pos="61052">
                <a:srgbClr val="ED7D31">
                  <a:lumMod val="75000"/>
                </a:srgbClr>
              </a:gs>
              <a:gs pos="4000">
                <a:srgbClr val="4472C4">
                  <a:lumMod val="75000"/>
                </a:srgbClr>
              </a:gs>
              <a:gs pos="29000">
                <a:srgbClr val="70AD47">
                  <a:lumMod val="97000"/>
                  <a:lumOff val="3000"/>
                </a:srgbClr>
              </a:gs>
              <a:gs pos="100000">
                <a:srgbClr val="00B0F0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3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rgbClr val="FFC000">
                  <a:lumMod val="75000"/>
                </a:srgbClr>
              </a:gs>
              <a:gs pos="100000">
                <a:srgbClr val="5B9BD5">
                  <a:lumMod val="75000"/>
                </a:srgbClr>
              </a:gs>
            </a:gsLst>
            <a:lin ang="30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57386" y="104363"/>
            <a:ext cx="1895584" cy="1853671"/>
            <a:chOff x="-494973" y="1043791"/>
            <a:chExt cx="3009379" cy="2964766"/>
          </a:xfrm>
        </p:grpSpPr>
        <p:sp>
          <p:nvSpPr>
            <p:cNvPr id="50" name="Sun 49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FF00">
                  <a:alpha val="96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409283" y="568159"/>
            <a:ext cx="960120" cy="960120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409283" y="553079"/>
            <a:ext cx="960120" cy="975201"/>
          </a:xfrm>
          <a:prstGeom prst="flowChartConnector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477863" y="629198"/>
            <a:ext cx="822960" cy="82296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670471" y="58784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702744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652014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679461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66216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477866" y="606430"/>
            <a:ext cx="99378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68613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644144" y="582404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711756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652014" y="59441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607959" y="626796"/>
            <a:ext cx="93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82858" y="587840"/>
            <a:ext cx="457200" cy="457200"/>
          </a:xfrm>
          <a:prstGeom prst="rect">
            <a:avLst/>
          </a:prstGeom>
        </p:spPr>
      </p:pic>
      <p:pic>
        <p:nvPicPr>
          <p:cNvPr id="75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1388369"/>
            <a:ext cx="1693512" cy="232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3" y="3313448"/>
            <a:ext cx="1244140" cy="8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482106" y="2350818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715087" y="2368691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2950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5" grpId="0" animBg="1"/>
      <p:bldP spid="57" grpId="0" animBg="1"/>
      <p:bldP spid="60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 animBg="1"/>
      <p:bldP spid="48" grpId="0" animBg="1"/>
      <p:bldP spid="48" grpId="1" animBg="1"/>
      <p:bldP spid="61" grpId="0" animBg="1"/>
      <p:bldP spid="62" grpId="0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54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24" y="-209631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2164819" y="2104787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: Rounded Corners 5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819" y="2104787"/>
                <a:ext cx="3132000" cy="810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5934791" y="3340403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: Rounded Corners 5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91" y="3340403"/>
                <a:ext cx="3132000" cy="810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482106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712134" y="2355218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8" name="TextBox 5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/>
              <p:nvPr/>
            </p:nvSpPr>
            <p:spPr>
              <a:xfrm>
                <a:off x="2509838" y="423880"/>
                <a:ext cx="6553200" cy="1026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 4</a:t>
                </a:r>
                <a:r>
                  <a:rPr lang="en-US" sz="30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0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838" y="423880"/>
                <a:ext cx="6553200" cy="1026115"/>
              </a:xfrm>
              <a:prstGeom prst="rect">
                <a:avLst/>
              </a:prstGeom>
              <a:blipFill>
                <a:blip r:embed="rId12"/>
                <a:stretch>
                  <a:fillRect l="-2233" t="-773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5928498" y="2088135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2800" b="1" dirty="0">
                    <a:solidFill>
                      <a:schemeClr val="bg1"/>
                    </a:solidFill>
                    <a:latin typeface="+mj-lt"/>
                  </a:rPr>
                  <a:t>. </a:t>
                </a:r>
                <a:endParaRPr lang="en-US" sz="28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498" y="2088135"/>
                <a:ext cx="3132000" cy="810000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2195694" y="3321543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94" y="3321543"/>
                <a:ext cx="3132000" cy="810000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813" y="4380580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41" name="Picture 173">
            <a:hlinkClick r:id="" action="ppaction://noaction"/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40" y="3940654"/>
            <a:ext cx="879853" cy="87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40" y="104363"/>
            <a:ext cx="785191" cy="4934779"/>
          </a:xfrm>
          <a:prstGeom prst="rect">
            <a:avLst/>
          </a:prstGeom>
          <a:gradFill>
            <a:gsLst>
              <a:gs pos="61052">
                <a:srgbClr val="ED7D31">
                  <a:lumMod val="75000"/>
                </a:srgbClr>
              </a:gs>
              <a:gs pos="4000">
                <a:srgbClr val="4472C4">
                  <a:lumMod val="75000"/>
                </a:srgbClr>
              </a:gs>
              <a:gs pos="29000">
                <a:srgbClr val="70AD47">
                  <a:lumMod val="97000"/>
                  <a:lumOff val="3000"/>
                </a:srgbClr>
              </a:gs>
              <a:gs pos="100000">
                <a:srgbClr val="00B0F0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3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rgbClr val="FFC000">
                  <a:lumMod val="75000"/>
                </a:srgbClr>
              </a:gs>
              <a:gs pos="100000">
                <a:srgbClr val="5B9BD5">
                  <a:lumMod val="75000"/>
                </a:srgbClr>
              </a:gs>
            </a:gsLst>
            <a:lin ang="30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57386" y="104363"/>
            <a:ext cx="1895584" cy="1853671"/>
            <a:chOff x="-494973" y="1043791"/>
            <a:chExt cx="3009379" cy="2964766"/>
          </a:xfrm>
        </p:grpSpPr>
        <p:sp>
          <p:nvSpPr>
            <p:cNvPr id="50" name="Sun 49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FF00">
                  <a:alpha val="96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409283" y="568159"/>
            <a:ext cx="960120" cy="960120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409283" y="553079"/>
            <a:ext cx="960120" cy="975201"/>
          </a:xfrm>
          <a:prstGeom prst="flowChartConnector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477863" y="629198"/>
            <a:ext cx="822960" cy="82296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670471" y="58784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702744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652014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679461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66216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477866" y="606430"/>
            <a:ext cx="99378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68613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644144" y="582404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711756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652014" y="59441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607959" y="626796"/>
            <a:ext cx="93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82858" y="587840"/>
            <a:ext cx="457200" cy="457200"/>
          </a:xfrm>
          <a:prstGeom prst="rect">
            <a:avLst/>
          </a:prstGeom>
        </p:spPr>
      </p:pic>
      <p:pic>
        <p:nvPicPr>
          <p:cNvPr id="75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1388369"/>
            <a:ext cx="1693512" cy="232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3" y="3313448"/>
            <a:ext cx="1244140" cy="8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5482106" y="2350818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711838" y="3598224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935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5" grpId="0" animBg="1"/>
      <p:bldP spid="57" grpId="0" animBg="1"/>
      <p:bldP spid="60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 animBg="1"/>
      <p:bldP spid="48" grpId="0" animBg="1"/>
      <p:bldP spid="48" grpId="1" animBg="1"/>
      <p:bldP spid="61" grpId="0" animBg="1"/>
      <p:bldP spid="62" grpId="0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54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50" y="-238521"/>
            <a:ext cx="7557016" cy="194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2189189" y="3313447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𝟑𝐱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9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: Rounded Corners 5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89" y="3313447"/>
                <a:ext cx="3132000" cy="810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5941032" y="2132265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𝟗𝐱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9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Rectangle: Rounded Corners 5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032" y="2132265"/>
                <a:ext cx="3132000" cy="810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488347" y="2379615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7" name="Oval 5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736504" y="3563878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/>
              <p:nvPr/>
            </p:nvSpPr>
            <p:spPr>
              <a:xfrm>
                <a:off x="2546760" y="362539"/>
                <a:ext cx="6631548" cy="1119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5: </a:t>
                </a:r>
                <a:r>
                  <a:rPr lang="en-US" sz="3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tích đa thức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𝟐𝟕</m:t>
                        </m:r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3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3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thành nhân tử ta được </a:t>
                </a:r>
                <a:endParaRPr lang="vi-VN" sz="33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760" y="362539"/>
                <a:ext cx="6631548" cy="1119474"/>
              </a:xfrm>
              <a:prstGeom prst="rect">
                <a:avLst/>
              </a:prstGeom>
              <a:blipFill>
                <a:blip r:embed="rId12"/>
                <a:stretch>
                  <a:fillRect l="-2482" t="-7609" b="-17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2209602" y="2132265"/>
                <a:ext cx="3200247" cy="865472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𝟑𝐱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9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602" y="2132265"/>
                <a:ext cx="3200247" cy="865472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5941032" y="3335501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𝟑𝐱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en-US" sz="1950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9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9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95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032" y="3335501"/>
                <a:ext cx="3132000" cy="810000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813" y="4380580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41" name="Picture 173">
            <a:hlinkClick r:id="" action="ppaction://noaction"/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40" y="3940654"/>
            <a:ext cx="879853" cy="87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40" y="104363"/>
            <a:ext cx="785191" cy="4934779"/>
          </a:xfrm>
          <a:prstGeom prst="rect">
            <a:avLst/>
          </a:prstGeom>
          <a:gradFill>
            <a:gsLst>
              <a:gs pos="61052">
                <a:srgbClr val="ED7D31">
                  <a:lumMod val="75000"/>
                </a:srgbClr>
              </a:gs>
              <a:gs pos="4000">
                <a:srgbClr val="4472C4">
                  <a:lumMod val="75000"/>
                </a:srgbClr>
              </a:gs>
              <a:gs pos="29000">
                <a:srgbClr val="70AD47">
                  <a:lumMod val="97000"/>
                  <a:lumOff val="3000"/>
                </a:srgbClr>
              </a:gs>
              <a:gs pos="100000">
                <a:srgbClr val="00B0F0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3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rgbClr val="FFC000">
                  <a:lumMod val="75000"/>
                </a:srgbClr>
              </a:gs>
              <a:gs pos="100000">
                <a:srgbClr val="5B9BD5">
                  <a:lumMod val="75000"/>
                </a:srgbClr>
              </a:gs>
            </a:gsLst>
            <a:lin ang="30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57386" y="104363"/>
            <a:ext cx="1895584" cy="1853671"/>
            <a:chOff x="-494973" y="1043791"/>
            <a:chExt cx="3009379" cy="2964766"/>
          </a:xfrm>
        </p:grpSpPr>
        <p:sp>
          <p:nvSpPr>
            <p:cNvPr id="50" name="Sun 49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FF00">
                  <a:alpha val="96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409283" y="568159"/>
            <a:ext cx="960120" cy="960120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409283" y="553079"/>
            <a:ext cx="960120" cy="975201"/>
          </a:xfrm>
          <a:prstGeom prst="flowChartConnector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477863" y="629198"/>
            <a:ext cx="822960" cy="82296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670471" y="58784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702744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652014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679461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66216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477866" y="606430"/>
            <a:ext cx="99378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68613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644144" y="582404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711756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652014" y="59441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607959" y="626796"/>
            <a:ext cx="93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82858" y="587840"/>
            <a:ext cx="457200" cy="457200"/>
          </a:xfrm>
          <a:prstGeom prst="rect">
            <a:avLst/>
          </a:prstGeom>
        </p:spPr>
      </p:pic>
      <p:pic>
        <p:nvPicPr>
          <p:cNvPr id="75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1388369"/>
            <a:ext cx="1693512" cy="232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3" y="3313448"/>
            <a:ext cx="1244140" cy="8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1763210" y="241449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457176" y="3612182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644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5" grpId="0" animBg="1"/>
      <p:bldP spid="57" grpId="0" animBg="1"/>
      <p:bldP spid="60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 animBg="1"/>
      <p:bldP spid="48" grpId="0" animBg="1"/>
      <p:bldP spid="48" grpId="1" animBg="1"/>
      <p:bldP spid="61" grpId="0" animBg="1"/>
      <p:bldP spid="62" grpId="0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54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1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24" y="-209631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2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5934791" y="2148402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: Rounded Corners 5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91" y="2148402"/>
                <a:ext cx="3132000" cy="810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5934791" y="3340403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2800" b="1" dirty="0">
                    <a:solidFill>
                      <a:schemeClr val="bg1"/>
                    </a:solidFill>
                  </a:rPr>
                  <a:t>.</a:t>
                </a:r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: Rounded Corners 5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91" y="3340403"/>
                <a:ext cx="3132000" cy="810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482106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5482106" y="239883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3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/>
              <p:nvPr/>
            </p:nvSpPr>
            <p:spPr>
              <a:xfrm>
                <a:off x="2438400" y="459597"/>
                <a:ext cx="6553200" cy="1099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 1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59597"/>
                <a:ext cx="6553200" cy="1099532"/>
              </a:xfrm>
              <a:prstGeom prst="rect">
                <a:avLst/>
              </a:prstGeom>
              <a:blipFill>
                <a:blip r:embed="rId12"/>
                <a:stretch>
                  <a:fillRect l="-2326" t="-6630" b="-15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2209602" y="2151813"/>
                <a:ext cx="3132000" cy="810000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vi-VN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2800" b="1" dirty="0">
                    <a:solidFill>
                      <a:schemeClr val="bg1"/>
                    </a:solidFill>
                    <a:latin typeface="+mj-lt"/>
                  </a:rPr>
                  <a:t>. </a:t>
                </a:r>
                <a:endParaRPr lang="en-US" sz="28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602" y="2151813"/>
                <a:ext cx="3132000" cy="81000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2246612" y="3320786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2800" b="1" dirty="0">
                    <a:solidFill>
                      <a:schemeClr val="bg1"/>
                    </a:solidFill>
                  </a:rPr>
                  <a:t>.</a:t>
                </a:r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612" y="3320786"/>
                <a:ext cx="3132000" cy="810000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0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8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41" name="Picture 173">
            <a:hlinkClick r:id="rId15" action="ppaction://hlinksldjump"/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39" y="3940653"/>
            <a:ext cx="879853" cy="87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rgbClr val="ED7D31">
                  <a:lumMod val="75000"/>
                </a:srgbClr>
              </a:gs>
              <a:gs pos="4000">
                <a:srgbClr val="4472C4">
                  <a:lumMod val="75000"/>
                </a:srgbClr>
              </a:gs>
              <a:gs pos="29000">
                <a:srgbClr val="70AD47">
                  <a:lumMod val="97000"/>
                  <a:lumOff val="3000"/>
                </a:srgbClr>
              </a:gs>
              <a:gs pos="100000">
                <a:srgbClr val="00B0F0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rgbClr val="FFC000">
                  <a:lumMod val="75000"/>
                </a:srgbClr>
              </a:gs>
              <a:gs pos="100000">
                <a:srgbClr val="5B9BD5">
                  <a:lumMod val="75000"/>
                </a:srgbClr>
              </a:gs>
            </a:gsLst>
            <a:lin ang="30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57386" y="104362"/>
            <a:ext cx="1895584" cy="1853671"/>
            <a:chOff x="-494973" y="1043791"/>
            <a:chExt cx="3009379" cy="2964766"/>
          </a:xfrm>
        </p:grpSpPr>
        <p:sp>
          <p:nvSpPr>
            <p:cNvPr id="50" name="Sun 49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FF00">
                  <a:alpha val="96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409283" y="568159"/>
            <a:ext cx="960120" cy="960120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409283" y="553079"/>
            <a:ext cx="960120" cy="975201"/>
          </a:xfrm>
          <a:prstGeom prst="flowChartConnector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477863" y="629198"/>
            <a:ext cx="822960" cy="82296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670470" y="58784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702743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652013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679460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662168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477865" y="606430"/>
            <a:ext cx="99378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686138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644143" y="582404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711755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652013" y="59441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607958" y="626796"/>
            <a:ext cx="93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582858" y="587840"/>
            <a:ext cx="457200" cy="457200"/>
          </a:xfrm>
          <a:prstGeom prst="rect">
            <a:avLst/>
          </a:prstGeom>
        </p:spPr>
      </p:pic>
      <p:pic>
        <p:nvPicPr>
          <p:cNvPr id="75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503" y="1389888"/>
            <a:ext cx="2566145" cy="276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3" y="3313447"/>
            <a:ext cx="1454727" cy="93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1763210" y="241449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1762756" y="359746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4600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5" grpId="0" animBg="1"/>
      <p:bldP spid="57" grpId="0" animBg="1"/>
      <p:bldP spid="60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 animBg="1"/>
      <p:bldP spid="48" grpId="0" animBg="1"/>
      <p:bldP spid="48" grpId="1" animBg="1"/>
      <p:bldP spid="61" grpId="0" animBg="1"/>
      <p:bldP spid="62" grpId="0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54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$15.2023.9$9+K4lPs7H94VUqPe2XwIsfPRnrXQE//QTEXxb8/8N4CNc6FpgZahzpTjFhMzSA7T/nHJa11DE8Ng2TP3iAmRczFlmslSuUNOgUeb6yRvs0=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" y="1786216"/>
            <a:ext cx="749444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HẰNG ĐẲNG THỨC VÀO PHÂN TÍCH ĐA THỨC THÀNH NHÂN TỬ </a:t>
            </a:r>
          </a:p>
        </p:txBody>
      </p:sp>
      <p:sp>
        <p:nvSpPr>
          <p:cNvPr id="6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230831" y="1234362"/>
            <a:ext cx="1351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</p:txBody>
      </p:sp>
      <p:sp>
        <p:nvSpPr>
          <p:cNvPr id="7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262667" y="636342"/>
            <a:ext cx="575106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</a:p>
        </p:txBody>
      </p:sp>
      <p:sp>
        <p:nvSpPr>
          <p:cNvPr id="8" name="Rectangl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340638" y="143647"/>
            <a:ext cx="234423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</a:p>
        </p:txBody>
      </p:sp>
      <p:sp>
        <p:nvSpPr>
          <p:cNvPr id="9" name="Hình chữ nhật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33549" y="4277612"/>
            <a:ext cx="1759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7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2" name="Rectangle 1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04800" y="112395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chung vào phân tích đa thức thành nhân tử.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69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28600" y="20955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tabLst>
                <a:tab pos="900430" algn="l"/>
              </a:tabLs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vận dụng hằng đẳng thức thông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28600" y="1574959"/>
                <a:ext cx="8763000" cy="2215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Hoạt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động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3: 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Nhóm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hạng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đầu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sử</a:t>
                </a:r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dụng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hằng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đẳng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nhóm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trên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nhân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74959"/>
                <a:ext cx="8763000" cy="2215991"/>
              </a:xfrm>
              <a:prstGeom prst="rect">
                <a:avLst/>
              </a:prstGeom>
              <a:blipFill>
                <a:blip r:embed="rId3"/>
                <a:stretch>
                  <a:fillRect l="-1809" t="-3846" r="-146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768827" y="3787377"/>
            <a:ext cx="1375173" cy="137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1FB394-1E20-15CB-01DE-910584668E3C}"/>
              </a:ext>
            </a:extLst>
          </p:cNvPr>
          <p:cNvSpPr/>
          <p:nvPr/>
        </p:nvSpPr>
        <p:spPr>
          <a:xfrm>
            <a:off x="304800" y="57150"/>
            <a:ext cx="15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353149" y="514350"/>
                <a:ext cx="863845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Để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đa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thành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nhân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tử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làm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như</a:t>
                </a:r>
                <a:r>
                  <a:rPr lang="en-US" sz="32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sau:</a:t>
                </a:r>
                <a:endParaRPr lang="en-US" sz="32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49" y="514350"/>
                <a:ext cx="8638451" cy="1077218"/>
              </a:xfrm>
              <a:prstGeom prst="rect">
                <a:avLst/>
              </a:prstGeom>
              <a:blipFill>
                <a:blip r:embed="rId3"/>
                <a:stretch>
                  <a:fillRect l="-1835" t="-7910" r="-1764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533400" y="1428750"/>
                <a:ext cx="4247125" cy="583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428750"/>
                <a:ext cx="4247125" cy="583365"/>
              </a:xfrm>
              <a:prstGeom prst="rect">
                <a:avLst/>
              </a:prstGeom>
              <a:blipFill>
                <a:blip r:embed="rId4"/>
                <a:stretch>
                  <a:fillRect t="-2083" r="-2011" b="-26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79897" y="2145629"/>
                <a:ext cx="46543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97" y="2145629"/>
                <a:ext cx="465435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28600" y="3191530"/>
                <a:ext cx="35034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91530"/>
                <a:ext cx="350346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685800" y="4120575"/>
                <a:ext cx="353507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Rectangle 8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20575"/>
                <a:ext cx="353507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4724400" y="2227243"/>
            <a:ext cx="42250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endParaRPr lang="en-US" sz="2800" dirty="0"/>
          </a:p>
        </p:txBody>
      </p:sp>
      <p:sp>
        <p:nvSpPr>
          <p:cNvPr id="6" name="Left Arrow 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4038600" y="3486150"/>
            <a:ext cx="374849" cy="784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4495800" y="3141643"/>
            <a:ext cx="502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Left Arrow 10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4495800" y="2526031"/>
            <a:ext cx="415002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4006155"/>
            <a:ext cx="472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Left Arrow 14"/>
          <p:cNvSpPr/>
          <p:nvPr/>
        </p:nvSpPr>
        <p:spPr>
          <a:xfrm flipV="1">
            <a:off x="4038600" y="4354831"/>
            <a:ext cx="415002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825564" y="923051"/>
            <a:ext cx="6282402" cy="426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xét: Cách làm như trên được gọi là phân tích đa thức thành nhân tử bằng phương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 vận dụng hằng đẳng thức thông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 số hạng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đặt nhân tử chung.</a:t>
            </a:r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7" grpId="0"/>
      <p:bldP spid="8" grpId="0"/>
      <p:bldP spid="9" grpId="0"/>
      <p:bldP spid="10" grpId="0"/>
      <p:bldP spid="6" grpId="0" animBg="1"/>
      <p:bldP spid="13" grpId="0"/>
      <p:bldP spid="11" grpId="0" animBg="1"/>
      <p:bldP spid="14" grpId="0"/>
      <p:bldP spid="15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285750"/>
                <a:ext cx="8499992" cy="2333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Ví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dụ</a:t>
                </a:r>
                <a:r>
                  <a:rPr 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3: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hân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mỗi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sau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thành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nhân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tử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6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6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zh-CN" sz="36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600" b="0" i="1" smtClean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zh-CN" sz="36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5750"/>
                <a:ext cx="8499992" cy="2333459"/>
              </a:xfrm>
              <a:prstGeom prst="rect">
                <a:avLst/>
              </a:prstGeom>
              <a:blipFill>
                <a:blip r:embed="rId2"/>
                <a:stretch>
                  <a:fillRect l="-2152" t="-4439" b="-7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45027" y="3787377"/>
            <a:ext cx="1298973" cy="12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 descr="OPL20U25GSXzBJYl68kk8uQGfFKzs7yb1M4KJWUiLk6ZEvGF+qCIPSnY57AbBFCvTW$15.2023.9$9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61766568"/>
              </p:ext>
            </p:extLst>
          </p:nvPr>
        </p:nvGraphicFramePr>
        <p:xfrm>
          <a:off x="2590800" y="666750"/>
          <a:ext cx="6096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621090"/>
                <a:ext cx="849999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3200" b="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b="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3200" b="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3200" i="1" smtClean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sz="3200" i="1" dirty="0">
                  <a:latin typeface="Cambria Math" panose="020405030504060302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21090"/>
                <a:ext cx="8499992" cy="584775"/>
              </a:xfrm>
              <a:prstGeom prst="rect">
                <a:avLst/>
              </a:prstGeom>
              <a:blipFill>
                <a:blip r:embed="rId2"/>
                <a:stretch>
                  <a:fillRect l="-179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0" y="2114550"/>
                <a:ext cx="477496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altLang="zh-CN" sz="3200" i="1" dirty="0">
                  <a:latin typeface="Cambria Math" panose="020405030504060302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14550"/>
                <a:ext cx="4774962" cy="584775"/>
              </a:xfrm>
              <a:prstGeom prst="rect">
                <a:avLst/>
              </a:prstGeom>
              <a:blipFill>
                <a:blip r:embed="rId3"/>
                <a:stretch>
                  <a:fillRect l="-319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28600" y="209550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Giải</a:t>
            </a:r>
            <a:endParaRPr lang="en-US" altLang="zh-CN" sz="3200" b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286000" y="1200151"/>
                <a:ext cx="6705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)+(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32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200151"/>
                <a:ext cx="67056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514600" y="1682175"/>
                <a:ext cx="53710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)(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682175"/>
                <a:ext cx="5371022" cy="584775"/>
              </a:xfrm>
              <a:prstGeom prst="rect">
                <a:avLst/>
              </a:prstGeom>
              <a:blipFill>
                <a:blip r:embed="rId5"/>
                <a:stretch>
                  <a:fillRect t="-14583" r="-1930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286000" y="2618422"/>
                <a:ext cx="5943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字魂59号-创粗黑" panose="00000500000000000000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d>
                  </m:oMath>
                </a14:m>
                <a:endParaRPr lang="en-US" altLang="zh-CN" sz="3200" i="1" dirty="0">
                  <a:latin typeface="Cambria Math" panose="020405030504060302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618422"/>
                <a:ext cx="59436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447800" y="3105150"/>
                <a:ext cx="6858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e>
                      </m:d>
                    </m:oMath>
                  </m:oMathPara>
                </a14:m>
                <a:endParaRPr lang="en-US" altLang="zh-CN" sz="32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105150"/>
                <a:ext cx="68580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524000" y="3629620"/>
                <a:ext cx="7086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begChr m:val="{"/>
                          <m:endChr m:val="]"/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[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en-US" altLang="zh-CN" sz="32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29620"/>
                <a:ext cx="70866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133600" y="4171950"/>
                <a:ext cx="4572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3200" i="1" smtClean="0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3200" i="1" dirty="0">
                  <a:latin typeface="Cambria Math" panose="020405030504060302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171950"/>
                <a:ext cx="45720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438400" y="4640818"/>
                <a:ext cx="54059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640818"/>
                <a:ext cx="540590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8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" grpId="0"/>
      <p:bldP spid="3" grpId="0"/>
      <p:bldP spid="5" grpId="0"/>
      <p:bldP spid="7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57150"/>
                <a:ext cx="6248400" cy="5016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Ví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dụ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Từ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miếng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bìa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dạng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bán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(cm),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bạn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Hạnh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khoét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giữa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bán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(cm)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(0&lt;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r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(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5).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công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còn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miếng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bìa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dưới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dạng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còn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miếng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bìa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biết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bán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8 cm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hiệu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bán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2,5 cm.</a:t>
                </a: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150"/>
                <a:ext cx="6248400" cy="5016758"/>
              </a:xfrm>
              <a:prstGeom prst="rect">
                <a:avLst/>
              </a:prstGeom>
              <a:blipFill>
                <a:blip r:embed="rId2"/>
                <a:stretch>
                  <a:fillRect l="-2439" t="-1701" r="-4000" b="-2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70" y="3562350"/>
            <a:ext cx="1561730" cy="1561730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" t="912" r="67020" b="59090"/>
          <a:stretch/>
        </p:blipFill>
        <p:spPr>
          <a:xfrm>
            <a:off x="6324600" y="895350"/>
            <a:ext cx="2209800" cy="1981200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6934200" y="295275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562035"/>
                <a:ext cx="849999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:r>
                  <a:rPr lang="en-US" altLang="zh-CN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iện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miếng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bìa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bán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zh-CN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l-GR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 (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3200" b="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62035"/>
                <a:ext cx="8499992" cy="1077218"/>
              </a:xfrm>
              <a:prstGeom prst="rect">
                <a:avLst/>
              </a:prstGeom>
              <a:blipFill>
                <a:blip r:embed="rId2"/>
                <a:stretch>
                  <a:fillRect l="-1793" t="-7910" r="-2224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04800" y="133350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Giải</a:t>
            </a:r>
            <a:endParaRPr lang="en-US" altLang="zh-CN" sz="3200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28600" y="3486150"/>
                <a:ext cx="89154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:r>
                  <a:rPr lang="en-US" altLang="zh-CN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Từ</a:t>
                </a:r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câu</a:t>
                </a:r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a, ta </a:t>
                </a:r>
                <a:r>
                  <a:rPr lang="en-US" altLang="zh-CN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thấy</a:t>
                </a:r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còn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miếng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bìa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altLang="zh-CN" sz="3200" dirty="0"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l-GR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20</m:t>
                    </m:r>
                    <m:r>
                      <a:rPr lang="el-GR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86150"/>
                <a:ext cx="8915400" cy="1569660"/>
              </a:xfrm>
              <a:prstGeom prst="rect">
                <a:avLst/>
              </a:prstGeom>
              <a:blipFill>
                <a:blip r:embed="rId3"/>
                <a:stretch>
                  <a:fillRect l="-1778" t="-5447" b="-11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28600" y="1544419"/>
                <a:ext cx="85344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iện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miếng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bìa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tròn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bị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khoét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bán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kính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zh-CN" alt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l-GR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 (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44419"/>
                <a:ext cx="8534400" cy="1077218"/>
              </a:xfrm>
              <a:prstGeom prst="rect">
                <a:avLst/>
              </a:prstGeom>
              <a:blipFill>
                <a:blip r:embed="rId4"/>
                <a:stretch>
                  <a:fillRect l="-1857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28600" y="2486620"/>
                <a:ext cx="89154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Vì </a:t>
                </a:r>
                <a:r>
                  <a:rPr lang="en-US" altLang="zh-CN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vậy</a:t>
                </a:r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diện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phần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còn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lại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miếng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bìa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l-GR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l-GR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𝜋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86620"/>
                <a:ext cx="8915400" cy="1077218"/>
              </a:xfrm>
              <a:prstGeom prst="rect">
                <a:avLst/>
              </a:prstGeom>
              <a:blipFill>
                <a:blip r:embed="rId5"/>
                <a:stretch>
                  <a:fillRect l="-1778" t="-7910" r="-2873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8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304800" y="1047750"/>
                <a:ext cx="85344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−6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+5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     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+4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−8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47750"/>
                <a:ext cx="8534400" cy="1077218"/>
              </a:xfrm>
              <a:prstGeom prst="rect">
                <a:avLst/>
              </a:prstGeom>
              <a:blipFill>
                <a:blip r:embed="rId2"/>
                <a:stretch>
                  <a:fillRect l="-1786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03055" y="1986975"/>
            <a:ext cx="992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52400" y="2482155"/>
                <a:ext cx="8001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−6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+5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482155"/>
                <a:ext cx="8001000" cy="584775"/>
              </a:xfrm>
              <a:prstGeom prst="rect">
                <a:avLst/>
              </a:prstGeom>
              <a:blipFill>
                <a:blip r:embed="rId3"/>
                <a:stretch>
                  <a:fillRect l="-1523" t="-1042" b="-27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28600" y="20419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26)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371600" y="2971621"/>
                <a:ext cx="6705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−6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−5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971621"/>
                <a:ext cx="67056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990600" y="3477220"/>
                <a:ext cx="6934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=3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−5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477220"/>
                <a:ext cx="69342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676400" y="4059019"/>
                <a:ext cx="4572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32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059019"/>
                <a:ext cx="4572000" cy="584775"/>
              </a:xfrm>
              <a:prstGeom prst="rect">
                <a:avLst/>
              </a:prstGeom>
              <a:blipFill>
                <a:blip r:embed="rId6"/>
                <a:stretch>
                  <a:fillRect l="-333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905000" y="4629150"/>
                <a:ext cx="454259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[3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−5]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Rectangle 8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629150"/>
                <a:ext cx="4542590" cy="584775"/>
              </a:xfrm>
              <a:prstGeom prst="rect">
                <a:avLst/>
              </a:prstGeom>
              <a:blipFill>
                <a:blip r:embed="rId7"/>
                <a:stretch>
                  <a:fillRect t="-15625" r="-2416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3375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381000" y="539175"/>
                <a:ext cx="501714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39175"/>
                <a:ext cx="5017143" cy="584775"/>
              </a:xfrm>
              <a:prstGeom prst="rect">
                <a:avLst/>
              </a:prstGeom>
              <a:blipFill>
                <a:blip r:embed="rId2"/>
                <a:stretch>
                  <a:fillRect l="-315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990600" y="1084005"/>
                <a:ext cx="7239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sz="3200" b="0" i="1" smtClean="0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3200" b="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3200" b="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sz="3200" b="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𝑥𝑦</m:t>
                          </m:r>
                          <m:r>
                            <a:rPr lang="en-US" altLang="zh-CN" sz="3200" b="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b="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CN" sz="3200" b="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3200" b="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altLang="zh-CN" sz="3200" i="1" dirty="0">
                  <a:latin typeface="Cambria Math" panose="020405030504060302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084005"/>
                <a:ext cx="723900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447800" y="1724620"/>
                <a:ext cx="64770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𝑥𝑦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altLang="zh-CN" sz="32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24620"/>
                <a:ext cx="64770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905000" y="2248585"/>
                <a:ext cx="4572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sz="3200" i="1">
                          <a:latin typeface="Cambria Math" panose="02040503050406030204" pitchFamily="18" charset="0"/>
                          <a:ea typeface="字魂59号-创粗黑" panose="00000500000000000000" pitchFamily="2" charset="-122"/>
                          <a:cs typeface="Times New Roman" panose="020206030504050203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CN" sz="3200" i="1">
                                      <a:latin typeface="Cambria Math" panose="02040503050406030204" pitchFamily="18" charset="0"/>
                                      <a:ea typeface="字魂59号-创粗黑" panose="00000500000000000000" pitchFamily="2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sz="3200" i="1">
                              <a:latin typeface="Cambria Math" panose="02040503050406030204" pitchFamily="18" charset="0"/>
                              <a:ea typeface="字魂59号-创粗黑" panose="00000500000000000000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3200" i="1">
                                  <a:latin typeface="Cambria Math" panose="02040503050406030204" pitchFamily="18" charset="0"/>
                                  <a:ea typeface="字魂59号-创粗黑" panose="00000500000000000000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3200" i="1" dirty="0">
                  <a:latin typeface="Cambria Math" panose="020405030504060302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248585"/>
                <a:ext cx="45720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171228" y="2876550"/>
                <a:ext cx="51439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228" y="2876550"/>
                <a:ext cx="5143972" cy="584775"/>
              </a:xfrm>
              <a:prstGeom prst="rect">
                <a:avLst/>
              </a:prstGeom>
              <a:blipFill>
                <a:blip r:embed="rId6"/>
                <a:stretch>
                  <a:fillRect l="-94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23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52400" y="3409950"/>
                <a:ext cx="5405519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+1−4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409950"/>
                <a:ext cx="5405519" cy="1077218"/>
              </a:xfrm>
              <a:prstGeom prst="rect">
                <a:avLst/>
              </a:prstGeom>
              <a:blipFill>
                <a:blip r:embed="rId2"/>
                <a:stretch>
                  <a:fillRect l="-2818" t="-7910" r="-1917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28599" y="133350"/>
            <a:ext cx="86254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vận dụng hằng đẳng thức thông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28599" y="1657350"/>
            <a:ext cx="862548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228600" y="287655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45027" y="3787377"/>
            <a:ext cx="1298973" cy="129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03055" y="361950"/>
            <a:ext cx="992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385681" y="895350"/>
                <a:ext cx="396358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+1−4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81" y="895350"/>
                <a:ext cx="3963586" cy="584775"/>
              </a:xfrm>
              <a:prstGeom prst="rect">
                <a:avLst/>
              </a:prstGeom>
              <a:blipFill>
                <a:blip r:embed="rId2"/>
                <a:stretch>
                  <a:fillRect l="-3846" t="-14583" r="-3077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52401" y="1581150"/>
                <a:ext cx="518159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+1)−</m:t>
                      </m:r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1581150"/>
                <a:ext cx="5181599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-914400" y="2036624"/>
                <a:ext cx="8458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−1−2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−1+2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14400" y="2036624"/>
                <a:ext cx="84582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381000" y="2618422"/>
                <a:ext cx="7315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18422"/>
                <a:ext cx="7315200" cy="584775"/>
              </a:xfrm>
              <a:prstGeom prst="rect">
                <a:avLst/>
              </a:prstGeom>
              <a:blipFill>
                <a:blip r:embed="rId5"/>
                <a:stretch>
                  <a:fillRect l="-2167" t="-14737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021976" y="3200221"/>
                <a:ext cx="774102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)−(2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76" y="3200221"/>
                <a:ext cx="7741024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1764254" y="3766080"/>
                <a:ext cx="7010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𝑥𝑦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254" y="3766080"/>
                <a:ext cx="70104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2133600" y="4350855"/>
                <a:ext cx="5181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350855"/>
                <a:ext cx="5181600" cy="584775"/>
              </a:xfrm>
              <a:prstGeom prst="rect">
                <a:avLst/>
              </a:prstGeom>
              <a:blipFill>
                <a:blip r:embed="rId8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4572000" y="1605975"/>
                <a:ext cx="365683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−1)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−(2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05975"/>
                <a:ext cx="3656835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7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$15.2023.9$9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303054" y="-19050"/>
                <a:ext cx="8536145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vay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triệu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ngân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lãi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suất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%/</m:t>
                    </m:r>
                  </m:oMath>
                </a14:m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bác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54" y="-19050"/>
                <a:ext cx="8536145" cy="2062103"/>
              </a:xfrm>
              <a:prstGeom prst="rect">
                <a:avLst/>
              </a:prstGeom>
              <a:blipFill>
                <a:blip r:embed="rId2"/>
                <a:stretch>
                  <a:fillRect l="-1857" t="-4142" r="-2929" b="-8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303055" y="1910775"/>
            <a:ext cx="992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/>
              <p:nvPr/>
            </p:nvSpPr>
            <p:spPr>
              <a:xfrm>
                <a:off x="914400" y="2558102"/>
                <a:ext cx="5008743" cy="6232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+3.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%=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(1+3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%)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$15.2023.9$9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58102"/>
                <a:ext cx="5008743" cy="6232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333750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13335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 descr="OPL20U25GSXzBJYl68kk8uQGfFKzs7yb1M4KJWUiLk6ZEvGF+qCIPSnY57AbBFCvTW$15.2023.9$9+K4lPs7H94VUqPe2XwIsfPRnrXQE//QTEXxb8/8N4CNc6FpgZahzpTjFhMzSA7T/nHJa11DE8Ng2TP3iAmRczFlmslSuUNOgUeb6yRvs0="/>
          <p:cNvSpPr/>
          <p:nvPr/>
        </p:nvSpPr>
        <p:spPr>
          <a:xfrm>
            <a:off x="152400" y="742950"/>
            <a:ext cx="88392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SGK.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7"/>
            <a:ext cx="2271617" cy="1061829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93265" y="1863382"/>
            <a:ext cx="173133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3600" dirty="0"/>
          </a:p>
        </p:txBody>
      </p:sp>
      <p:pic>
        <p:nvPicPr>
          <p:cNvPr id="6" name="Hình ảnh 5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3D71070-71A1-45C8-9C26-C4959E46F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20" name="Text 2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DCFA29-5FD8-9448-94FE-494797748810}"/>
              </a:ext>
            </a:extLst>
          </p:cNvPr>
          <p:cNvSpPr txBox="1"/>
          <p:nvPr/>
        </p:nvSpPr>
        <p:spPr>
          <a:xfrm>
            <a:off x="1398476" y="1059797"/>
            <a:ext cx="63470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Luật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chơi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: </a:t>
            </a:r>
          </a:p>
          <a:p>
            <a:pPr algn="just" defTabSz="685800">
              <a:defRPr/>
            </a:pP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- Chia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lớp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làm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2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nhóm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.</a:t>
            </a:r>
          </a:p>
          <a:p>
            <a:pPr algn="just" defTabSz="685800">
              <a:defRPr/>
            </a:pP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-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5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câu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hỏi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mỗi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câu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thời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gian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suy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nghĩ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trong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15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giây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khi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hết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giờ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nhóm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nào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có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tín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hiệu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nhanh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nhất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sẽ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được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trước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.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Nếu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sai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quyền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sẽ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dành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cho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nhóm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còn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lại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.</a:t>
            </a:r>
          </a:p>
          <a:p>
            <a:pPr algn="just" defTabSz="685800">
              <a:defRPr/>
            </a:pP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-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Nhóm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giành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chiến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thắng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sẽ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là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nhóm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trả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lời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được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nhiều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câu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nhất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và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trong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thời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gian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nhanh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 err="1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nhất</a:t>
            </a:r>
            <a:r>
              <a:rPr kumimoji="1" lang="en-US" altLang="zh-CN" sz="2400" dirty="0">
                <a:solidFill>
                  <a:srgbClr val="FCDFF8"/>
                </a:soli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.</a:t>
            </a:r>
            <a:endParaRPr kumimoji="1" lang="zh-CN" altLang="en-US" sz="2400" dirty="0">
              <a:solidFill>
                <a:srgbClr val="FCDFF8"/>
              </a:soli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EEAD232-507E-439F-9C11-EDC7B6289950}"/>
              </a:ext>
            </a:extLst>
          </p:cNvPr>
          <p:cNvSpPr/>
          <p:nvPr/>
        </p:nvSpPr>
        <p:spPr>
          <a:xfrm>
            <a:off x="1678251" y="1"/>
            <a:ext cx="5559389" cy="636815"/>
          </a:xfrm>
          <a:prstGeom prst="roundRect">
            <a:avLst/>
          </a:prstGeom>
          <a:solidFill>
            <a:srgbClr val="724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A3.OpenSans-San"/>
            </a:endParaRPr>
          </a:p>
        </p:txBody>
      </p:sp>
      <p:sp>
        <p:nvSpPr>
          <p:cNvPr id="27" name="Text 2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DCFA29-5FD8-9448-94FE-494797748810}"/>
              </a:ext>
            </a:extLst>
          </p:cNvPr>
          <p:cNvSpPr txBox="1"/>
          <p:nvPr/>
        </p:nvSpPr>
        <p:spPr>
          <a:xfrm>
            <a:off x="1851863" y="44668"/>
            <a:ext cx="5165197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 prst="convex"/>
            </a:sp3d>
          </a:bodyPr>
          <a:lstStyle/>
          <a:p>
            <a:pPr algn="r" defTabSz="685800">
              <a:defRPr/>
            </a:pPr>
            <a:r>
              <a:rPr kumimoji="1" lang="en-US" altLang="zh-CN" sz="3000" b="1">
                <a:ln/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NHÓM NÀO NHANH HƠN ?</a:t>
            </a:r>
            <a:endParaRPr kumimoji="1" lang="zh-CN" altLang="en-US" sz="3000" b="1" dirty="0">
              <a:ln/>
              <a:solidFill>
                <a:srgbClr val="FFFF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Nhóm 10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D24AA7-51F6-4717-A5D5-A5E532C32693}"/>
              </a:ext>
            </a:extLst>
          </p:cNvPr>
          <p:cNvGrpSpPr/>
          <p:nvPr/>
        </p:nvGrpSpPr>
        <p:grpSpPr>
          <a:xfrm rot="17502153">
            <a:off x="-482614" y="243507"/>
            <a:ext cx="2351998" cy="1661993"/>
            <a:chOff x="-109765" y="-2784667"/>
            <a:chExt cx="3135997" cy="2215990"/>
          </a:xfrm>
        </p:grpSpPr>
        <p:sp>
          <p:nvSpPr>
            <p:cNvPr id="10" name="Hình chữ nhật 9">
              <a:extLst>
                <a:ext uri="{FF2B5EF4-FFF2-40B4-BE49-F238E27FC236}">
                  <a16:creationId xmlns:a16="http://schemas.microsoft.com/office/drawing/2014/main" id="{A01C6333-0683-4BDA-8A86-0FEB0C34E264}"/>
                </a:ext>
              </a:extLst>
            </p:cNvPr>
            <p:cNvSpPr/>
            <p:nvPr/>
          </p:nvSpPr>
          <p:spPr>
            <a:xfrm>
              <a:off x="-109765" y="-2784667"/>
              <a:ext cx="1561110" cy="221599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defTabSz="685800">
                <a:defRPr/>
              </a:pPr>
              <a:r>
                <a:rPr lang="en-US" sz="10350" b="1">
                  <a:ln/>
                  <a:solidFill>
                    <a:srgbClr val="FF0000"/>
                  </a:solidFill>
                  <a:latin typeface="A3.OpenSans-San"/>
                </a:rPr>
                <a:t>G</a:t>
              </a:r>
              <a:endParaRPr lang="vi-VN" sz="10350" b="1">
                <a:ln/>
                <a:solidFill>
                  <a:srgbClr val="FF0000"/>
                </a:solidFill>
                <a:latin typeface="A3.OpenSans-San"/>
              </a:endParaRPr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33D1740E-1969-423C-9A87-D78B06B70D7D}"/>
                </a:ext>
              </a:extLst>
            </p:cNvPr>
            <p:cNvSpPr/>
            <p:nvPr/>
          </p:nvSpPr>
          <p:spPr>
            <a:xfrm>
              <a:off x="1034866" y="-2276835"/>
              <a:ext cx="851516" cy="120032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defTabSz="685800">
                <a:defRPr/>
              </a:pPr>
              <a:r>
                <a:rPr lang="en-US" sz="5400" b="1">
                  <a:ln/>
                  <a:solidFill>
                    <a:srgbClr val="FFCE54"/>
                  </a:solidFill>
                  <a:latin typeface="A3.OpenSans-San"/>
                </a:rPr>
                <a:t>A</a:t>
              </a:r>
              <a:endParaRPr lang="vi-VN" sz="5400" b="1">
                <a:ln/>
                <a:solidFill>
                  <a:srgbClr val="FFCE54"/>
                </a:solidFill>
                <a:latin typeface="A3.OpenSans-San"/>
              </a:endParaRPr>
            </a:p>
          </p:txBody>
        </p:sp>
        <p:sp>
          <p:nvSpPr>
            <p:cNvPr id="23" name="Hình chữ nhật 22">
              <a:extLst>
                <a:ext uri="{FF2B5EF4-FFF2-40B4-BE49-F238E27FC236}">
                  <a16:creationId xmlns:a16="http://schemas.microsoft.com/office/drawing/2014/main" id="{F4599EA0-8789-4CA5-B87F-97C0D62E3916}"/>
                </a:ext>
              </a:extLst>
            </p:cNvPr>
            <p:cNvSpPr/>
            <p:nvPr/>
          </p:nvSpPr>
          <p:spPr>
            <a:xfrm>
              <a:off x="1583025" y="-1969092"/>
              <a:ext cx="954109" cy="120032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defTabSz="685800">
                <a:defRPr/>
              </a:pPr>
              <a:r>
                <a:rPr lang="en-US" sz="5400" b="1">
                  <a:ln/>
                  <a:solidFill>
                    <a:srgbClr val="4FC1E9"/>
                  </a:solidFill>
                  <a:latin typeface="A3.OpenSans-San"/>
                </a:rPr>
                <a:t>M</a:t>
              </a:r>
              <a:endParaRPr lang="vi-VN" sz="5400" b="1">
                <a:ln/>
                <a:solidFill>
                  <a:srgbClr val="4FC1E9"/>
                </a:solidFill>
                <a:latin typeface="A3.OpenSans-San"/>
              </a:endParaRPr>
            </a:p>
          </p:txBody>
        </p:sp>
        <p:sp>
          <p:nvSpPr>
            <p:cNvPr id="28" name="Hình chữ nhật 27">
              <a:extLst>
                <a:ext uri="{FF2B5EF4-FFF2-40B4-BE49-F238E27FC236}">
                  <a16:creationId xmlns:a16="http://schemas.microsoft.com/office/drawing/2014/main" id="{FFCC302B-D390-45EC-8922-56F0A4C4C2F6}"/>
                </a:ext>
              </a:extLst>
            </p:cNvPr>
            <p:cNvSpPr/>
            <p:nvPr/>
          </p:nvSpPr>
          <p:spPr>
            <a:xfrm>
              <a:off x="2226012" y="-2148768"/>
              <a:ext cx="800220" cy="120032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 defTabSz="685800">
                <a:defRPr/>
              </a:pPr>
              <a:r>
                <a:rPr lang="en-US" sz="5400" b="1">
                  <a:ln/>
                  <a:solidFill>
                    <a:srgbClr val="48CFAD">
                      <a:lumMod val="75000"/>
                    </a:srgbClr>
                  </a:solidFill>
                  <a:latin typeface="A3.OpenSans-San"/>
                </a:rPr>
                <a:t>E</a:t>
              </a:r>
              <a:endParaRPr lang="vi-VN" sz="5400" b="1">
                <a:ln/>
                <a:solidFill>
                  <a:srgbClr val="48CFAD">
                    <a:lumMod val="75000"/>
                  </a:srgbClr>
                </a:solidFill>
                <a:latin typeface="A3.OpenSans-S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56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$15.2023.9$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843"/>
            <a:ext cx="9153474" cy="5148343"/>
          </a:xfrm>
          <a:prstGeom prst="rect">
            <a:avLst/>
          </a:prstGeom>
        </p:spPr>
      </p:pic>
      <p:sp>
        <p:nvSpPr>
          <p:cNvPr id="2" name="Rectangle 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2331847" y="714061"/>
            <a:ext cx="5495732" cy="1652816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Trò</a:t>
            </a:r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chơi</a:t>
            </a:r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trắc</a:t>
            </a:r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nghiệm</a:t>
            </a:r>
            <a:endParaRPr lang="en-US" sz="405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23" y="1791358"/>
            <a:ext cx="4518914" cy="303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24" y="-209631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2189189" y="3313447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28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Rectangle: Rounded Corners 5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89" y="3313447"/>
                <a:ext cx="3132000" cy="810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5934791" y="3340403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2800" b="1" dirty="0">
                    <a:solidFill>
                      <a:schemeClr val="bg1"/>
                    </a:solidFill>
                  </a:rPr>
                  <a:t>.</a:t>
                </a:r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: Rounded Corners 5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91" y="3340403"/>
                <a:ext cx="3132000" cy="810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482106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736504" y="3563878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/>
              <p:nvPr/>
            </p:nvSpPr>
            <p:spPr>
              <a:xfrm>
                <a:off x="2438400" y="459598"/>
                <a:ext cx="6553200" cy="1088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 1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571FB0A-124C-4001-A982-10355E214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59598"/>
                <a:ext cx="6553200" cy="1088375"/>
              </a:xfrm>
              <a:prstGeom prst="rect">
                <a:avLst/>
              </a:prstGeom>
              <a:blipFill>
                <a:blip r:embed="rId12"/>
                <a:stretch>
                  <a:fillRect l="-2326" t="-6704" b="-16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2209602" y="2151813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2800" b="1" dirty="0">
                    <a:solidFill>
                      <a:schemeClr val="bg1"/>
                    </a:solidFill>
                    <a:latin typeface="+mj-lt"/>
                  </a:rPr>
                  <a:t>. </a:t>
                </a:r>
                <a:endParaRPr lang="en-US" sz="2800" b="1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602" y="2151813"/>
                <a:ext cx="3132000" cy="810000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5965962" y="2098801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vi-VN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vi-VN" sz="2800" b="1" dirty="0">
                    <a:solidFill>
                      <a:schemeClr val="bg1"/>
                    </a:solidFill>
                  </a:rPr>
                  <a:t>.</a:t>
                </a:r>
                <a:endParaRPr lang="en-US" sz="28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962" y="2098801"/>
                <a:ext cx="3132000" cy="810000"/>
              </a:xfrm>
              <a:prstGeom prst="round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813" y="4380580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41" name="Picture 173">
            <a:hlinkClick r:id="" action="ppaction://noaction"/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40" y="3940654"/>
            <a:ext cx="879853" cy="87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40" y="104363"/>
            <a:ext cx="785191" cy="4934779"/>
          </a:xfrm>
          <a:prstGeom prst="rect">
            <a:avLst/>
          </a:prstGeom>
          <a:gradFill>
            <a:gsLst>
              <a:gs pos="61052">
                <a:srgbClr val="ED7D31">
                  <a:lumMod val="75000"/>
                </a:srgbClr>
              </a:gs>
              <a:gs pos="4000">
                <a:srgbClr val="4472C4">
                  <a:lumMod val="75000"/>
                </a:srgbClr>
              </a:gs>
              <a:gs pos="29000">
                <a:srgbClr val="70AD47">
                  <a:lumMod val="97000"/>
                  <a:lumOff val="3000"/>
                </a:srgbClr>
              </a:gs>
              <a:gs pos="100000">
                <a:srgbClr val="00B0F0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3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rgbClr val="FFC000">
                  <a:lumMod val="75000"/>
                </a:srgbClr>
              </a:gs>
              <a:gs pos="100000">
                <a:srgbClr val="5B9BD5">
                  <a:lumMod val="75000"/>
                </a:srgbClr>
              </a:gs>
            </a:gsLst>
            <a:lin ang="30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57386" y="104363"/>
            <a:ext cx="1895584" cy="1853671"/>
            <a:chOff x="-494973" y="1043791"/>
            <a:chExt cx="3009379" cy="2964766"/>
          </a:xfrm>
        </p:grpSpPr>
        <p:sp>
          <p:nvSpPr>
            <p:cNvPr id="50" name="Sun 49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FF00">
                  <a:alpha val="96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409283" y="568159"/>
            <a:ext cx="960120" cy="960120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409283" y="553079"/>
            <a:ext cx="960120" cy="975201"/>
          </a:xfrm>
          <a:prstGeom prst="flowChartConnector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477863" y="629198"/>
            <a:ext cx="822960" cy="82296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670471" y="58784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702744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652014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679461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66216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477866" y="606430"/>
            <a:ext cx="99378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68613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644144" y="582404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711756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652014" y="59441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607959" y="626796"/>
            <a:ext cx="93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582858" y="587840"/>
            <a:ext cx="457200" cy="457200"/>
          </a:xfrm>
          <a:prstGeom prst="rect">
            <a:avLst/>
          </a:prstGeom>
        </p:spPr>
      </p:pic>
      <p:pic>
        <p:nvPicPr>
          <p:cNvPr id="75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1388369"/>
            <a:ext cx="1693512" cy="232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3" y="3313448"/>
            <a:ext cx="1244140" cy="8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1763210" y="241449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482106" y="2375482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1028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5" grpId="0" animBg="1"/>
      <p:bldP spid="57" grpId="0" animBg="1"/>
      <p:bldP spid="60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 animBg="1"/>
      <p:bldP spid="48" grpId="0" animBg="1"/>
      <p:bldP spid="48" grpId="1" animBg="1"/>
      <p:bldP spid="61" grpId="0" animBg="1"/>
      <p:bldP spid="62" grpId="0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54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8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24" y="-209631"/>
            <a:ext cx="7557016" cy="222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: Rounded Corners 5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/>
              <p:nvPr/>
            </p:nvSpPr>
            <p:spPr>
              <a:xfrm>
                <a:off x="2189189" y="3313447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5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: Rounded Corners 50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5E844F2-37E7-4DB0-8326-D2F205443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9189" y="3313447"/>
                <a:ext cx="3132000" cy="81000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: Rounded Corners 5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/>
              <p:nvPr/>
            </p:nvSpPr>
            <p:spPr>
              <a:xfrm>
                <a:off x="5941032" y="2132265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25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: Rounded Corners 51" descr="OPL20U25GSXzBJYl68kk8uQGfFKzs7yb1M4KJWUiLk6ZEvGF+qCIPSnY57AbBFCvTW$15.2023.9$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C8D4153-E005-4F09-8ACD-294368F2B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032" y="2132265"/>
                <a:ext cx="3132000" cy="810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5488347" y="2379615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7" name="Oval 56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1736504" y="3563878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60" name="TextBox 59" descr="OPL20U25GSXzBJYl68kk8uQGfFKzs7yb1M4KJWUiLk6ZEvGF+qCIPSnY57AbBFCvTW$15.2023.9$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2264534" y="227776"/>
            <a:ext cx="6631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Trong những phép biến đổi sau đây, </a:t>
            </a:r>
            <a:r>
              <a:rPr lang="en-US" sz="3200" spc="15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 biến đổi nào không phải là phân tích đa thức thành nhân 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17DC954F-049A-4CB6-9277-A19C240C2D3E}"/>
                  </a:ext>
                </a:extLst>
              </p:cNvPr>
              <p:cNvSpPr/>
              <p:nvPr/>
            </p:nvSpPr>
            <p:spPr>
              <a:xfrm>
                <a:off x="2209602" y="2132265"/>
                <a:ext cx="3200247" cy="865472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5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Rectangle: Rounded Corners 4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7DC954F-049A-4CB6-9277-A19C240C2D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602" y="2132265"/>
                <a:ext cx="3200247" cy="865472"/>
              </a:xfrm>
              <a:prstGeom prst="round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5539E4C0-AC94-4D8B-9070-D122DDCE4A7E}"/>
                  </a:ext>
                </a:extLst>
              </p:cNvPr>
              <p:cNvSpPr/>
              <p:nvPr/>
            </p:nvSpPr>
            <p:spPr>
              <a:xfrm>
                <a:off x="5941032" y="3335501"/>
                <a:ext cx="3132000" cy="810000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250" b="1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−(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2250" b="1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5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539E4C0-AC94-4D8B-9070-D122DDCE4A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032" y="3335501"/>
                <a:ext cx="3132000" cy="810000"/>
              </a:xfrm>
              <a:prstGeom prst="round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121">
            <a:extLst>
              <a:ext uri="{FF2B5EF4-FFF2-40B4-BE49-F238E27FC236}">
                <a16:creationId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813" y="4380580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3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3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41" name="Picture 173">
            <a:hlinkClick r:id="" action="ppaction://noaction"/>
            <a:extLst>
              <a:ext uri="{FF2B5EF4-FFF2-40B4-BE49-F238E27FC236}">
                <a16:creationId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40" y="3940654"/>
            <a:ext cx="879853" cy="87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520940" y="104363"/>
            <a:ext cx="785191" cy="4934779"/>
          </a:xfrm>
          <a:prstGeom prst="rect">
            <a:avLst/>
          </a:prstGeom>
          <a:gradFill>
            <a:gsLst>
              <a:gs pos="61052">
                <a:srgbClr val="ED7D31">
                  <a:lumMod val="75000"/>
                </a:srgbClr>
              </a:gs>
              <a:gs pos="4000">
                <a:srgbClr val="4472C4">
                  <a:lumMod val="75000"/>
                </a:srgbClr>
              </a:gs>
              <a:gs pos="29000">
                <a:srgbClr val="70AD47">
                  <a:lumMod val="97000"/>
                  <a:lumOff val="3000"/>
                </a:srgbClr>
              </a:gs>
              <a:gs pos="100000">
                <a:srgbClr val="00B0F0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Circle: Hollow 78">
            <a:extLst>
              <a:ext uri="{FF2B5EF4-FFF2-40B4-BE49-F238E27FC236}">
                <a16:creationId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43336" y="104363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rgbClr val="FFC000">
                  <a:lumMod val="75000"/>
                </a:srgbClr>
              </a:gs>
              <a:gs pos="100000">
                <a:srgbClr val="5B9BD5">
                  <a:lumMod val="75000"/>
                </a:srgbClr>
              </a:gs>
            </a:gsLst>
            <a:lin ang="30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57386" y="104363"/>
            <a:ext cx="1895584" cy="1853671"/>
            <a:chOff x="-494973" y="1043791"/>
            <a:chExt cx="3009379" cy="2964766"/>
          </a:xfrm>
        </p:grpSpPr>
        <p:sp>
          <p:nvSpPr>
            <p:cNvPr id="50" name="Sun 49">
              <a:extLst>
                <a:ext uri="{FF2B5EF4-FFF2-40B4-BE49-F238E27FC236}">
                  <a16:creationId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solidFill>
                <a:srgbClr val="FFFF00">
                  <a:alpha val="96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83">
                <a:defRPr/>
              </a:pPr>
              <a:endParaRPr lang="en-US" sz="135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409283" y="568159"/>
            <a:ext cx="960120" cy="960120"/>
          </a:xfrm>
          <a:prstGeom prst="flowChartConnector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409283" y="553079"/>
            <a:ext cx="960120" cy="975201"/>
          </a:xfrm>
          <a:prstGeom prst="flowChartConnector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477863" y="629198"/>
            <a:ext cx="822960" cy="822960"/>
          </a:xfrm>
          <a:prstGeom prst="flowChartConnector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783"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670471" y="58784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702744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652014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679461" y="606430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66216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477866" y="606430"/>
            <a:ext cx="99378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686139" y="591698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644144" y="582404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711756" y="57696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652014" y="594417"/>
            <a:ext cx="52443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607959" y="626796"/>
            <a:ext cx="93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582858" y="587840"/>
            <a:ext cx="457200" cy="457200"/>
          </a:xfrm>
          <a:prstGeom prst="rect">
            <a:avLst/>
          </a:prstGeom>
        </p:spPr>
      </p:pic>
      <p:pic>
        <p:nvPicPr>
          <p:cNvPr id="75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" y="1388369"/>
            <a:ext cx="1693512" cy="232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3" y="3313448"/>
            <a:ext cx="1244140" cy="85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1763210" y="241449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5457176" y="3612182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261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0003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4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3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stop">
                                      <p:cBhvr>
                                        <p:cTn id="208" dur="1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  <p:bldLst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5" grpId="0" animBg="1"/>
      <p:bldP spid="57" grpId="0" animBg="1"/>
      <p:bldP spid="60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7" grpId="0" animBg="1"/>
      <p:bldP spid="48" grpId="0" animBg="1"/>
      <p:bldP spid="48" grpId="1" animBg="1"/>
      <p:bldP spid="61" grpId="0" animBg="1"/>
      <p:bldP spid="62" grpId="0" animBg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54" grpId="0" animBg="1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18433</TotalTime>
  <Words>2030</Words>
  <Application>Microsoft Office PowerPoint</Application>
  <PresentationFormat>On-screen Show (16:9)</PresentationFormat>
  <Paragraphs>291</Paragraphs>
  <Slides>30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A3.OpenSans-San</vt:lpstr>
      <vt:lpstr>Aharoni</vt:lpstr>
      <vt:lpstr>Arial</vt:lpstr>
      <vt:lpstr>Calibri</vt:lpstr>
      <vt:lpstr>Calibri Light</vt:lpstr>
      <vt:lpstr>Cambria Math</vt:lpstr>
      <vt:lpstr>Times New Roman</vt:lpstr>
      <vt:lpstr>字魂59号-创粗黑</vt:lpstr>
      <vt:lpstr>思源黑体 Heavy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TGPM</cp:lastModifiedBy>
  <cp:revision>366</cp:revision>
  <dcterms:created xsi:type="dcterms:W3CDTF">2021-07-22T17:31:00Z</dcterms:created>
  <dcterms:modified xsi:type="dcterms:W3CDTF">2025-05-17T02:15:09Z</dcterms:modified>
</cp:coreProperties>
</file>