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67" r:id="rId13"/>
    <p:sldId id="275" r:id="rId14"/>
    <p:sldId id="268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#9Slide03 Bebas Neue Bold" panose="020B0606020202050201" pitchFamily="34" charset="0"/>
      <p:bold r:id="rId21"/>
    </p:embeddedFont>
    <p:embeddedFont>
      <p:font typeface="#9Slide03 BoosterNextFYBlack" panose="02000A03000000020004" pitchFamily="2" charset="0"/>
      <p:regular r:id="rId22"/>
    </p:embeddedFont>
    <p:embeddedFont>
      <p:font typeface="#9Slide03 Noto Sans Bold" panose="020B0802040504020204" pitchFamily="34" charset="0"/>
      <p:bold r:id="rId23"/>
    </p:embeddedFont>
    <p:embeddedFont>
      <p:font typeface="Arimo Bold" panose="020B0604020202020204" charset="0"/>
      <p:regular r:id="rId24"/>
    </p:embeddedFont>
    <p:embeddedFont>
      <p:font typeface="Asap SemiBold" panose="020B0604020202020204" charset="0"/>
      <p:regular r:id="rId25"/>
    </p:embeddedFont>
    <p:embeddedFont>
      <p:font typeface="Asap SemiBold Bold" panose="020B0604020202020204" charset="0"/>
      <p:regular r:id="rId26"/>
    </p:embeddedFont>
    <p:embeddedFont>
      <p:font typeface="Big Shoulders Display Bold" panose="020B0604020202020204" charset="0"/>
      <p:regular r:id="rId27"/>
    </p:embeddedFont>
    <p:embeddedFont>
      <p:font typeface="Bungee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iny" panose="020B0604020202020204" charset="0"/>
      <p:regular r:id="rId33"/>
    </p:embeddedFont>
    <p:embeddedFont>
      <p:font typeface="Josefin Sans Regular" panose="020B0604020202020204" charset="0"/>
      <p:regular r:id="rId34"/>
    </p:embeddedFont>
    <p:embeddedFont>
      <p:font typeface="Mali" panose="020B0604020202020204" charset="-34"/>
      <p:regular r:id="rId35"/>
    </p:embeddedFont>
    <p:embeddedFont>
      <p:font typeface="Muli Black" panose="020B0604020202020204" charset="0"/>
      <p:regular r:id="rId36"/>
    </p:embeddedFont>
    <p:embeddedFont>
      <p:font typeface="Noto Sans Bold" panose="020B0604020202020204" charset="0"/>
      <p:regular r:id="rId37"/>
    </p:embeddedFont>
    <p:embeddedFont>
      <p:font typeface="Nunito Sans Regular Bold" panose="020B0604020202020204" charset="0"/>
      <p:regular r:id="rId38"/>
    </p:embeddedFont>
    <p:embeddedFont>
      <p:font typeface="Sriracha" panose="020B0604020202020204" charset="-34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72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png"/><Relationship Id="rId18" Type="http://schemas.openxmlformats.org/officeDocument/2006/relationships/image" Target="../media/image9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17" Type="http://schemas.openxmlformats.org/officeDocument/2006/relationships/image" Target="../media/image89.png"/><Relationship Id="rId2" Type="http://schemas.openxmlformats.org/officeDocument/2006/relationships/image" Target="../media/image74.jpeg"/><Relationship Id="rId16" Type="http://schemas.openxmlformats.org/officeDocument/2006/relationships/image" Target="../media/image88.svg"/><Relationship Id="rId20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svg"/><Relationship Id="rId19" Type="http://schemas.openxmlformats.org/officeDocument/2006/relationships/image" Target="../media/image91.png"/><Relationship Id="rId4" Type="http://schemas.openxmlformats.org/officeDocument/2006/relationships/image" Target="../media/image76.svg"/><Relationship Id="rId9" Type="http://schemas.openxmlformats.org/officeDocument/2006/relationships/image" Target="../media/image81.png"/><Relationship Id="rId14" Type="http://schemas.openxmlformats.org/officeDocument/2006/relationships/image" Target="../media/image8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7.sv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svg"/><Relationship Id="rId3" Type="http://schemas.openxmlformats.org/officeDocument/2006/relationships/image" Target="../media/image107.svg"/><Relationship Id="rId7" Type="http://schemas.openxmlformats.org/officeDocument/2006/relationships/image" Target="../media/image111.svg"/><Relationship Id="rId12" Type="http://schemas.openxmlformats.org/officeDocument/2006/relationships/image" Target="../media/image11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30.svg"/><Relationship Id="rId3" Type="http://schemas.openxmlformats.org/officeDocument/2006/relationships/image" Target="../media/image119.svg"/><Relationship Id="rId7" Type="http://schemas.openxmlformats.org/officeDocument/2006/relationships/image" Target="../media/image32.svg"/><Relationship Id="rId12" Type="http://schemas.openxmlformats.org/officeDocument/2006/relationships/image" Target="../media/image2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23.svg"/><Relationship Id="rId5" Type="http://schemas.openxmlformats.org/officeDocument/2006/relationships/image" Target="../media/image26.svg"/><Relationship Id="rId15" Type="http://schemas.openxmlformats.org/officeDocument/2006/relationships/image" Target="../media/image28.svg"/><Relationship Id="rId10" Type="http://schemas.openxmlformats.org/officeDocument/2006/relationships/image" Target="../media/image122.png"/><Relationship Id="rId4" Type="http://schemas.openxmlformats.org/officeDocument/2006/relationships/image" Target="../media/image25.png"/><Relationship Id="rId9" Type="http://schemas.openxmlformats.org/officeDocument/2006/relationships/image" Target="../media/image121.sv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48.svg"/><Relationship Id="rId21" Type="http://schemas.openxmlformats.org/officeDocument/2006/relationships/image" Target="../media/image66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23" Type="http://schemas.openxmlformats.org/officeDocument/2006/relationships/image" Target="../media/image68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-618" y="3387450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-516064" y="4158639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216537" y="-676859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-620551" y="8165986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59510">
            <a:off x="12022103" y="9464972"/>
            <a:ext cx="1075028" cy="11570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3128">
            <a:off x="17089241" y="7789066"/>
            <a:ext cx="1539821" cy="5627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798318">
            <a:off x="4498566" y="9489861"/>
            <a:ext cx="2017772" cy="12766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211809">
            <a:off x="14736727" y="-251002"/>
            <a:ext cx="1264965" cy="13615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331250">
            <a:off x="17630075" y="4309826"/>
            <a:ext cx="1315850" cy="10622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5628841">
            <a:off x="17251803" y="3271141"/>
            <a:ext cx="1538166" cy="8194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488984">
            <a:off x="7586040" y="-652399"/>
            <a:ext cx="1334812" cy="135701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869695" y="3010135"/>
            <a:ext cx="12548611" cy="3347998"/>
            <a:chOff x="0" y="-76200"/>
            <a:chExt cx="16731481" cy="4463997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76200"/>
              <a:ext cx="16731481" cy="8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Sriracha"/>
                </a:rPr>
                <a:t>CHỦ ĐỀ 3 - BÀI 13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529816"/>
              <a:ext cx="16731481" cy="16773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7"/>
                </a:lnSpc>
              </a:pPr>
              <a:r>
                <a:rPr lang="en-US" sz="12800" spc="-426" dirty="0">
                  <a:solidFill>
                    <a:srgbClr val="FBE675"/>
                  </a:solidFill>
                  <a:latin typeface="#9Slide03 Bebas Neue Bold" panose="020B0606020202050201" pitchFamily="34" charset="0"/>
                </a:rPr>
                <a:t>MỘT SỐ NGUYÊN LIỆU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399238" y="3592142"/>
              <a:ext cx="11933004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 spc="-72">
                  <a:solidFill>
                    <a:srgbClr val="FFFFFF"/>
                  </a:solidFill>
                  <a:latin typeface="Mali"/>
                </a:rPr>
                <a:t>NHÓM V1.KHTN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9262" y="3314700"/>
            <a:ext cx="14849475" cy="4219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ap SemiBold"/>
              </a:rPr>
              <a:t>   </a:t>
            </a:r>
            <a:r>
              <a:rPr lang="en-US" sz="4800" b="1" dirty="0" err="1">
                <a:solidFill>
                  <a:srgbClr val="FF66C4"/>
                </a:solidFill>
              </a:rPr>
              <a:t>Nghiên</a:t>
            </a:r>
            <a:r>
              <a:rPr lang="en-US" sz="4800" b="1" dirty="0">
                <a:solidFill>
                  <a:srgbClr val="FF66C4"/>
                </a:solidFill>
              </a:rPr>
              <a:t> </a:t>
            </a:r>
            <a:r>
              <a:rPr lang="en-US" sz="4800" b="1" dirty="0" err="1">
                <a:solidFill>
                  <a:srgbClr val="FF66C4"/>
                </a:solidFill>
              </a:rPr>
              <a:t>cứu</a:t>
            </a:r>
            <a:r>
              <a:rPr lang="en-US" sz="4800" b="1" dirty="0">
                <a:solidFill>
                  <a:srgbClr val="FF66C4"/>
                </a:solidFill>
              </a:rPr>
              <a:t> </a:t>
            </a:r>
            <a:r>
              <a:rPr lang="en-US" sz="4800" b="1" dirty="0" err="1">
                <a:solidFill>
                  <a:srgbClr val="FF66C4"/>
                </a:solidFill>
              </a:rPr>
              <a:t>thông</a:t>
            </a:r>
            <a:r>
              <a:rPr lang="en-US" sz="4800" b="1" dirty="0">
                <a:solidFill>
                  <a:srgbClr val="FF66C4"/>
                </a:solidFill>
              </a:rPr>
              <a:t> tin</a:t>
            </a:r>
            <a:r>
              <a:rPr lang="en-US" sz="4800" b="1" dirty="0">
                <a:solidFill>
                  <a:srgbClr val="FE502D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trong</a:t>
            </a:r>
            <a:r>
              <a:rPr lang="en-US" sz="4800" b="1" dirty="0">
                <a:solidFill>
                  <a:srgbClr val="FFFFFF"/>
                </a:solidFill>
              </a:rPr>
              <a:t> SGK </a:t>
            </a:r>
            <a:r>
              <a:rPr lang="en-US" sz="4800" b="1" dirty="0" err="1">
                <a:solidFill>
                  <a:srgbClr val="FFFFFF"/>
                </a:solidFill>
              </a:rPr>
              <a:t>hoặc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intermet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để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hoàn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thành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bảng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thành</a:t>
            </a:r>
            <a:r>
              <a:rPr lang="en-US" sz="4800" b="1" dirty="0">
                <a:solidFill>
                  <a:srgbClr val="FBE675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phần</a:t>
            </a:r>
            <a:r>
              <a:rPr lang="en-US" sz="4800" b="1" dirty="0">
                <a:solidFill>
                  <a:srgbClr val="FBE675"/>
                </a:solidFill>
              </a:rPr>
              <a:t>, </a:t>
            </a:r>
            <a:r>
              <a:rPr lang="en-US" sz="4800" b="1" dirty="0" err="1">
                <a:solidFill>
                  <a:srgbClr val="FBE675"/>
                </a:solidFill>
              </a:rPr>
              <a:t>ứng</a:t>
            </a:r>
            <a:r>
              <a:rPr lang="en-US" sz="4800" b="1" dirty="0">
                <a:solidFill>
                  <a:srgbClr val="FBE675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dụng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của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đá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vôi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và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quặng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sắt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trong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phiếu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học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tập</a:t>
            </a:r>
            <a:r>
              <a:rPr lang="en-US" sz="4800" b="1" dirty="0">
                <a:solidFill>
                  <a:srgbClr val="FFFFFF"/>
                </a:solidFill>
              </a:rPr>
              <a:t> 2.</a:t>
            </a:r>
            <a:endParaRPr kumimoji="0" lang="en-US" sz="47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ap Semi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743200" y="577519"/>
            <a:ext cx="14159393" cy="137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83" b="0" i="0" u="none" strike="noStrike" kern="1200" cap="none" spc="0" normalizeH="0" baseline="0" noProof="0" dirty="0">
                <a:ln>
                  <a:noFill/>
                </a:ln>
                <a:solidFill>
                  <a:srgbClr val="FF0099"/>
                </a:solidFill>
                <a:effectLst/>
                <a:uLnTx/>
                <a:uFillTx/>
                <a:latin typeface="Big Shoulders Display Bold"/>
                <a:ea typeface="+mn-ea"/>
                <a:cs typeface="+mn-cs"/>
              </a:rPr>
              <a:t>HOẠT ĐỘNG NHÓM</a:t>
            </a:r>
          </a:p>
        </p:txBody>
      </p:sp>
      <p:pic>
        <p:nvPicPr>
          <p:cNvPr id="4" name="Green Countdown Timer 30 sec ( v 188 ) LED clock timer with sound effects HD">
            <a:hlinkClick r:id="" action="ppaction://media"/>
            <a:extLst>
              <a:ext uri="{FF2B5EF4-FFF2-40B4-BE49-F238E27FC236}">
                <a16:creationId xmlns:a16="http://schemas.microsoft.com/office/drawing/2014/main" id="{BC5254A5-30E0-47D1-B5C0-925205666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4193"/>
            <a:ext cx="4191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8787329-04A0-4971-8B97-4C566AFBD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439805"/>
              </p:ext>
            </p:extLst>
          </p:nvPr>
        </p:nvGraphicFramePr>
        <p:xfrm>
          <a:off x="876301" y="1790699"/>
          <a:ext cx="16573499" cy="7993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0268">
                  <a:extLst>
                    <a:ext uri="{9D8B030D-6E8A-4147-A177-3AD203B41FA5}">
                      <a16:colId xmlns:a16="http://schemas.microsoft.com/office/drawing/2014/main" val="2914843098"/>
                    </a:ext>
                  </a:extLst>
                </a:gridCol>
                <a:gridCol w="6442679">
                  <a:extLst>
                    <a:ext uri="{9D8B030D-6E8A-4147-A177-3AD203B41FA5}">
                      <a16:colId xmlns:a16="http://schemas.microsoft.com/office/drawing/2014/main" val="1595335292"/>
                    </a:ext>
                  </a:extLst>
                </a:gridCol>
                <a:gridCol w="6730552">
                  <a:extLst>
                    <a:ext uri="{9D8B030D-6E8A-4147-A177-3AD203B41FA5}">
                      <a16:colId xmlns:a16="http://schemas.microsoft.com/office/drawing/2014/main" val="3123898309"/>
                    </a:ext>
                  </a:extLst>
                </a:gridCol>
              </a:tblGrid>
              <a:tr h="87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ĐÁ VÔI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QUẶNG SẮT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930995057"/>
                  </a:ext>
                </a:extLst>
              </a:tr>
              <a:tr h="12015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628878813"/>
                  </a:ext>
                </a:extLst>
              </a:tr>
              <a:tr h="23382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421637825"/>
                  </a:ext>
                </a:extLst>
              </a:tr>
              <a:tr h="35762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342229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00BFE50-7F87-4E53-9478-A3F0742DBB52}"/>
              </a:ext>
            </a:extLst>
          </p:cNvPr>
          <p:cNvSpPr txBox="1"/>
          <p:nvPr/>
        </p:nvSpPr>
        <p:spPr>
          <a:xfrm>
            <a:off x="2514600" y="502741"/>
            <a:ext cx="13030200" cy="76944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BẢNG. THÀNH PHẦN, ỨNG DỤNG CỦA ĐÁ VÔI  VÀ QUẶNG SẮT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1581C-E459-4426-8B9A-3E826FB834F0}"/>
              </a:ext>
            </a:extLst>
          </p:cNvPr>
          <p:cNvSpPr txBox="1"/>
          <p:nvPr/>
        </p:nvSpPr>
        <p:spPr>
          <a:xfrm>
            <a:off x="5105400" y="2972110"/>
            <a:ext cx="4876800" cy="5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Calcium carbonate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6FF071-8AA6-445C-B774-16FC036C5290}"/>
              </a:ext>
            </a:extLst>
          </p:cNvPr>
          <p:cNvSpPr txBox="1"/>
          <p:nvPr/>
        </p:nvSpPr>
        <p:spPr>
          <a:xfrm>
            <a:off x="11620502" y="2972110"/>
            <a:ext cx="3924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oxit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sắt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BC543-1282-4674-8AB6-56387E450085}"/>
              </a:ext>
            </a:extLst>
          </p:cNvPr>
          <p:cNvSpPr txBox="1"/>
          <p:nvPr/>
        </p:nvSpPr>
        <p:spPr>
          <a:xfrm>
            <a:off x="4381500" y="3761054"/>
            <a:ext cx="6210300" cy="2332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tỉnh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phía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Bắc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Bắc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Trung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bộ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(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Ninh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Bình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Thanh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Hóa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91FC9F-F2B4-45BD-82DC-90EBC33CC11C}"/>
              </a:ext>
            </a:extLst>
          </p:cNvPr>
          <p:cNvSpPr txBox="1"/>
          <p:nvPr/>
        </p:nvSpPr>
        <p:spPr>
          <a:xfrm>
            <a:off x="11126129" y="4013808"/>
            <a:ext cx="5441796" cy="1490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Thái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Nguyên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Cao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Bằng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Tĩnh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C6E503-FDD2-409B-9D00-8E484E970003}"/>
              </a:ext>
            </a:extLst>
          </p:cNvPr>
          <p:cNvSpPr txBox="1"/>
          <p:nvPr/>
        </p:nvSpPr>
        <p:spPr>
          <a:xfrm>
            <a:off x="4502304" y="6288679"/>
            <a:ext cx="6210300" cy="317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vôi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sống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FontTx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Làm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đường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làm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bê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tông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FontTx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trong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cao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su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phòng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…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99196B-C964-4A0A-8D65-2A1AF8E72FB0}"/>
              </a:ext>
            </a:extLst>
          </p:cNvPr>
          <p:cNvSpPr txBox="1"/>
          <p:nvPr/>
        </p:nvSpPr>
        <p:spPr>
          <a:xfrm>
            <a:off x="11098251" y="7059718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chế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tạo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gang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thép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6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8" t="10625" b="10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476287">
            <a:off x="594589" y="5576054"/>
            <a:ext cx="1636855" cy="14344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626401" y="-486273"/>
            <a:ext cx="2059574" cy="23452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455682" y="6944173"/>
            <a:ext cx="3954095" cy="4019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2576">
            <a:off x="13065680" y="6337347"/>
            <a:ext cx="6888671" cy="70950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62257" y="-486273"/>
            <a:ext cx="2825743" cy="26767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09287">
            <a:off x="-1444020" y="-1029078"/>
            <a:ext cx="5088259" cy="46534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117660" y="431201"/>
            <a:ext cx="1403852" cy="17196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92795">
            <a:off x="5855565" y="9550498"/>
            <a:ext cx="2608683" cy="6687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172088">
            <a:off x="16164948" y="3915435"/>
            <a:ext cx="1996615" cy="109995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896598" y="1335744"/>
            <a:ext cx="11265741" cy="146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4"/>
              </a:lnSpc>
            </a:pPr>
            <a:r>
              <a:rPr lang="en-US" sz="9857" dirty="0">
                <a:solidFill>
                  <a:srgbClr val="EB4634"/>
                </a:solidFill>
                <a:latin typeface="Bungee Bold"/>
              </a:rPr>
              <a:t>NHIỆM VỤ Ở NHÀ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55760" y="3050628"/>
            <a:ext cx="12160073" cy="5634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47"/>
              </a:lnSpc>
            </a:pPr>
            <a:r>
              <a:rPr lang="en-US" sz="5199">
                <a:solidFill>
                  <a:srgbClr val="5DC352"/>
                </a:solidFill>
                <a:latin typeface="Asap SemiBold"/>
              </a:rPr>
              <a:t>Tìm hiểu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 các tác động của việc khai thác nguyên liệu tới môi trường; </a:t>
            </a:r>
            <a:r>
              <a:rPr lang="en-US" sz="5199">
                <a:solidFill>
                  <a:srgbClr val="5DC352"/>
                </a:solidFill>
                <a:latin typeface="Asap SemiBold"/>
              </a:rPr>
              <a:t>đề xuất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 cách sử dụng nguyên liệu đó hiệu quả và đảm bảo phát triển bền vững và </a:t>
            </a:r>
            <a:r>
              <a:rPr lang="en-US" sz="5199">
                <a:solidFill>
                  <a:srgbClr val="5DC352"/>
                </a:solidFill>
                <a:latin typeface="Asap SemiBold"/>
              </a:rPr>
              <a:t>trình bày 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sản phẩm dưới dạng sơ đồ tư duy, video, ppt.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414" y="488227"/>
            <a:ext cx="16398593" cy="1889918"/>
            <a:chOff x="0" y="0"/>
            <a:chExt cx="18404706" cy="212112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259927" cy="1976340"/>
            </a:xfrm>
            <a:custGeom>
              <a:avLst/>
              <a:gdLst/>
              <a:ahLst/>
              <a:cxnLst/>
              <a:rect l="l" t="t" r="r" b="b"/>
              <a:pathLst>
                <a:path w="18259927" h="1976340">
                  <a:moveTo>
                    <a:pt x="0" y="0"/>
                  </a:moveTo>
                  <a:lnTo>
                    <a:pt x="18259927" y="0"/>
                  </a:lnTo>
                  <a:lnTo>
                    <a:pt x="18259927" y="1976340"/>
                  </a:lnTo>
                  <a:lnTo>
                    <a:pt x="0" y="1976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404706" cy="2121120"/>
            </a:xfrm>
            <a:custGeom>
              <a:avLst/>
              <a:gdLst/>
              <a:ahLst/>
              <a:cxnLst/>
              <a:rect l="l" t="t" r="r" b="b"/>
              <a:pathLst>
                <a:path w="18404706" h="2121120">
                  <a:moveTo>
                    <a:pt x="18259927" y="1976340"/>
                  </a:moveTo>
                  <a:lnTo>
                    <a:pt x="18404706" y="1976340"/>
                  </a:lnTo>
                  <a:lnTo>
                    <a:pt x="18404706" y="2121120"/>
                  </a:lnTo>
                  <a:lnTo>
                    <a:pt x="18259927" y="2121120"/>
                  </a:lnTo>
                  <a:lnTo>
                    <a:pt x="18259927" y="197634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76340"/>
                  </a:lnTo>
                  <a:lnTo>
                    <a:pt x="0" y="1976340"/>
                  </a:lnTo>
                  <a:lnTo>
                    <a:pt x="0" y="144780"/>
                  </a:lnTo>
                  <a:close/>
                  <a:moveTo>
                    <a:pt x="0" y="1976340"/>
                  </a:moveTo>
                  <a:lnTo>
                    <a:pt x="144780" y="1976340"/>
                  </a:lnTo>
                  <a:lnTo>
                    <a:pt x="144780" y="2121120"/>
                  </a:lnTo>
                  <a:lnTo>
                    <a:pt x="0" y="2121120"/>
                  </a:lnTo>
                  <a:lnTo>
                    <a:pt x="0" y="1976340"/>
                  </a:lnTo>
                  <a:close/>
                  <a:moveTo>
                    <a:pt x="18259927" y="144780"/>
                  </a:moveTo>
                  <a:lnTo>
                    <a:pt x="18404706" y="144780"/>
                  </a:lnTo>
                  <a:lnTo>
                    <a:pt x="18404706" y="1976340"/>
                  </a:lnTo>
                  <a:lnTo>
                    <a:pt x="18259927" y="1976340"/>
                  </a:lnTo>
                  <a:lnTo>
                    <a:pt x="18259927" y="144780"/>
                  </a:lnTo>
                  <a:close/>
                  <a:moveTo>
                    <a:pt x="144780" y="1976340"/>
                  </a:moveTo>
                  <a:lnTo>
                    <a:pt x="18259927" y="1976340"/>
                  </a:lnTo>
                  <a:lnTo>
                    <a:pt x="18259927" y="2121120"/>
                  </a:lnTo>
                  <a:lnTo>
                    <a:pt x="144780" y="2121120"/>
                  </a:lnTo>
                  <a:lnTo>
                    <a:pt x="144780" y="1976340"/>
                  </a:lnTo>
                  <a:close/>
                  <a:moveTo>
                    <a:pt x="18259927" y="0"/>
                  </a:moveTo>
                  <a:lnTo>
                    <a:pt x="18404706" y="0"/>
                  </a:lnTo>
                  <a:lnTo>
                    <a:pt x="18404706" y="144780"/>
                  </a:lnTo>
                  <a:lnTo>
                    <a:pt x="18259927" y="144780"/>
                  </a:lnTo>
                  <a:lnTo>
                    <a:pt x="1825992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259927" y="0"/>
                  </a:lnTo>
                  <a:lnTo>
                    <a:pt x="1825992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242813" y="614036"/>
            <a:ext cx="15448037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75"/>
              </a:lnSpc>
            </a:pPr>
            <a:r>
              <a:rPr lang="en-US" sz="8625" dirty="0">
                <a:solidFill>
                  <a:srgbClr val="3A4654"/>
                </a:solidFill>
                <a:latin typeface="Muli Black Bold"/>
              </a:rPr>
              <a:t>NHIỆM VỤ CỤ THỂ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934823" y="2668611"/>
            <a:ext cx="5324477" cy="6983998"/>
            <a:chOff x="0" y="0"/>
            <a:chExt cx="5975843" cy="783838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85364" y="2668611"/>
            <a:ext cx="5324477" cy="6983998"/>
            <a:chOff x="0" y="0"/>
            <a:chExt cx="5975843" cy="7838382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5768" y="2668611"/>
            <a:ext cx="5324477" cy="6983998"/>
            <a:chOff x="0" y="0"/>
            <a:chExt cx="5975843" cy="7838382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028700" y="2958139"/>
            <a:ext cx="4740288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 u="sng">
                <a:solidFill>
                  <a:srgbClr val="2A7DE1"/>
                </a:solidFill>
                <a:latin typeface="Asap SemiBold Bold"/>
              </a:rPr>
              <a:t>Nhóm 1,3:</a:t>
            </a:r>
            <a:r>
              <a:rPr lang="en-US" sz="4100">
                <a:solidFill>
                  <a:srgbClr val="2A7DE1"/>
                </a:solidFill>
                <a:latin typeface="Asap SemiBold"/>
              </a:rPr>
              <a:t> </a:t>
            </a: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Asap SemiBold"/>
              </a:rPr>
              <a:t>Tìm hiểu tác động của việc khai thác đá vôi tới môi trường và đề xuất cách sử dụng nguyên liệu đó hiệu quả, đảm bảo phát triển bền vững.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41006" y="2939089"/>
            <a:ext cx="4851651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u="sng">
                <a:solidFill>
                  <a:srgbClr val="2A7DE1"/>
                </a:solidFill>
                <a:latin typeface="Asap SemiBold Bold"/>
              </a:rPr>
              <a:t>Nhóm 2,5:</a:t>
            </a:r>
          </a:p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Asap SemiBold"/>
              </a:rPr>
              <a:t>Tìm hiểu tác động của việc khai thác quặng sắt tới môi trường và đề xuất cách sử dụng nguyên liệu đó hiệu quả, đảm bảo phát triển bền vững.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86232" y="2958139"/>
            <a:ext cx="4821659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u="sng">
                <a:solidFill>
                  <a:srgbClr val="2A7DE1"/>
                </a:solidFill>
                <a:latin typeface="Asap SemiBold Bold"/>
              </a:rPr>
              <a:t>Nhóm 4,6: </a:t>
            </a:r>
          </a:p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Asap SemiBold"/>
              </a:rPr>
              <a:t>Tìm hiểu tác động của việc khai thác quặng nhôm tới môi trường và đề xuất cách sử dụng nguyên liệu đó hiệu quả, đảm bảo phát triển bền vững.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10194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753897" y="-3756485"/>
            <a:ext cx="9577530" cy="5012789"/>
            <a:chOff x="0" y="0"/>
            <a:chExt cx="12770040" cy="668371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215935" y="1137470"/>
              <a:ext cx="9146236" cy="513852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3407869" y="407727"/>
              <a:ext cx="9146236" cy="5138522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751562" y="7850633"/>
            <a:ext cx="20472841" cy="7858749"/>
            <a:chOff x="0" y="0"/>
            <a:chExt cx="27297121" cy="1047833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720175"/>
              <a:ext cx="9146236" cy="513852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 flipH="1">
              <a:off x="11279754" y="2120594"/>
              <a:ext cx="9146236" cy="513852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472325" flipH="1">
              <a:off x="18116156" y="2669905"/>
              <a:ext cx="9146236" cy="5138522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-2349174" y="7931509"/>
            <a:ext cx="22928419" cy="5284094"/>
            <a:chOff x="0" y="0"/>
            <a:chExt cx="30571226" cy="704545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242011" y="470636"/>
              <a:ext cx="7338650" cy="412298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06247">
              <a:off x="15935879" y="2222024"/>
              <a:ext cx="7338650" cy="412298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5990470" y="2451836"/>
              <a:ext cx="7338650" cy="412298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734840">
              <a:off x="10113737" y="2239691"/>
              <a:ext cx="7338650" cy="412298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493953" flipH="1">
              <a:off x="22975200" y="504172"/>
              <a:ext cx="7338650" cy="4122987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2383304" y="-2906599"/>
            <a:ext cx="11597498" cy="5780837"/>
            <a:chOff x="0" y="0"/>
            <a:chExt cx="15463331" cy="7707782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569261"/>
              <a:ext cx="9146236" cy="513852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317095" y="0"/>
              <a:ext cx="9146236" cy="5138522"/>
            </a:xfrm>
            <a:prstGeom prst="rect">
              <a:avLst/>
            </a:prstGeom>
          </p:spPr>
        </p:pic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97766" flipH="1">
            <a:off x="-3429838" y="-3028751"/>
            <a:ext cx="6859677" cy="385389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80482">
            <a:off x="17254401" y="7514453"/>
            <a:ext cx="708956" cy="114347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779">
            <a:off x="7870175" y="9413503"/>
            <a:ext cx="550162" cy="887358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 rot="679187">
            <a:off x="11292989" y="-150711"/>
            <a:ext cx="899791" cy="867049"/>
            <a:chOff x="0" y="0"/>
            <a:chExt cx="1199722" cy="1156065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3402">
              <a:off x="766909" y="3874"/>
              <a:ext cx="426506" cy="687913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3666">
              <a:off x="10323" y="28399"/>
              <a:ext cx="695222" cy="1121325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1975">
            <a:off x="3960506" y="9440415"/>
            <a:ext cx="810362" cy="77058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75619">
            <a:off x="15688028" y="9229406"/>
            <a:ext cx="727791" cy="69206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22585">
            <a:off x="834100" y="8390692"/>
            <a:ext cx="894672" cy="79381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96150">
            <a:off x="12422767" y="9442941"/>
            <a:ext cx="673347" cy="59744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22194" y="-123825"/>
            <a:ext cx="18243612" cy="235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Cách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sử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dụng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nguyên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liệu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hiệu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quả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và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đảm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bảo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phát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triển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bền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vững</a:t>
            </a:r>
            <a:endParaRPr lang="en-US" sz="6800" dirty="0">
              <a:solidFill>
                <a:srgbClr val="EB4634"/>
              </a:solidFill>
              <a:latin typeface="Muli Black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07217" y="2502653"/>
            <a:ext cx="15945714" cy="7465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Sử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dụng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tối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đa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thải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nghiệp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thải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dân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dụng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làm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để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vật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xây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dựng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thay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tự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nhiên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Hạn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chế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khẩu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thô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mà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đầu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tư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những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phẩm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có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giá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trị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hoạch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khai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thác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quặng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đá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vôi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theo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hiện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đại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trình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khép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kín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...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để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tăng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khai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thác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tài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và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bảo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môi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trường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35655" y="617779"/>
            <a:ext cx="10399945" cy="9458663"/>
            <a:chOff x="-258724" y="123825"/>
            <a:chExt cx="13866594" cy="12611552"/>
          </a:xfrm>
        </p:grpSpPr>
        <p:sp>
          <p:nvSpPr>
            <p:cNvPr id="3" name="TextBox 3"/>
            <p:cNvSpPr txBox="1"/>
            <p:nvPr/>
          </p:nvSpPr>
          <p:spPr>
            <a:xfrm>
              <a:off x="0" y="123825"/>
              <a:ext cx="13291211" cy="1491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59"/>
                </a:lnSpc>
              </a:pPr>
              <a:r>
                <a:rPr lang="en-US" sz="8000">
                  <a:solidFill>
                    <a:srgbClr val="F7B4A7"/>
                  </a:solidFill>
                  <a:latin typeface="Josefin Sans Bold Bold"/>
                </a:rPr>
                <a:t>LUYỆN TẬP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58724" y="1992520"/>
              <a:ext cx="13866594" cy="107428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480"/>
                </a:lnSpc>
              </a:pP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Hãy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cho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biết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đâu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là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nguyên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liệu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tự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nhiên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,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đâu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là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nguyên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liệu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nhân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tạo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trong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các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quá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trình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sau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: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1.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Nước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biển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muối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2.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Đá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vôi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xi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măng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3.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mía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đường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4.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Đường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sử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dụng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bánh,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kẹo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5.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sét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sử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dụng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gạch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,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ngói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6.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Quặng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bôxit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nhôm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7.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cây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gỗ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giấy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8.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Dầu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oliu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mĩ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phẩm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9.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Muối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Kali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nitrat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phân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bón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hóa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học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10.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Cát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thủy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tinh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760"/>
                </a:lnSpc>
              </a:pPr>
              <a:endParaRPr lang="en-US" sz="3200" dirty="0">
                <a:solidFill>
                  <a:srgbClr val="FEFEFE"/>
                </a:solidFill>
                <a:latin typeface="Arimo Bold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4844" y="-1543971"/>
            <a:ext cx="6755642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70380" y="1664921"/>
            <a:ext cx="1194327" cy="25861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83347" y="1736490"/>
            <a:ext cx="5357753" cy="55915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80980" y="1292305"/>
            <a:ext cx="3144039" cy="2440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6820" y="5273392"/>
            <a:ext cx="1894295" cy="4252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818326" y="6172200"/>
            <a:ext cx="3486358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0154" y="-913673"/>
            <a:ext cx="11113777" cy="111009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33624" y="-1228424"/>
            <a:ext cx="11113777" cy="111009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18861">
            <a:off x="10755618" y="-7129375"/>
            <a:ext cx="13918397" cy="92114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71075">
            <a:off x="15234902" y="7414862"/>
            <a:ext cx="2539876" cy="14685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07924">
            <a:off x="-692895" y="6429543"/>
            <a:ext cx="6350422" cy="63504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40492">
            <a:off x="386479" y="4815216"/>
            <a:ext cx="1303776" cy="487807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55140" y="1209821"/>
            <a:ext cx="13935372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30"/>
              </a:lnSpc>
              <a:spcBef>
                <a:spcPct val="0"/>
              </a:spcBef>
            </a:pPr>
            <a:r>
              <a:rPr lang="en-US" sz="8025" dirty="0">
                <a:solidFill>
                  <a:srgbClr val="F1F1F1"/>
                </a:solidFill>
                <a:latin typeface="Bungee Bold"/>
              </a:rPr>
              <a:t>VẬN DỤNG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602282" y="4322041"/>
            <a:ext cx="11045337" cy="2987432"/>
            <a:chOff x="0" y="0"/>
            <a:chExt cx="35446694" cy="9587265"/>
          </a:xfrm>
        </p:grpSpPr>
        <p:sp>
          <p:nvSpPr>
            <p:cNvPr id="10" name="Freeform 10"/>
            <p:cNvSpPr/>
            <p:nvPr/>
          </p:nvSpPr>
          <p:spPr>
            <a:xfrm>
              <a:off x="304800" y="304800"/>
              <a:ext cx="35141895" cy="9282465"/>
            </a:xfrm>
            <a:custGeom>
              <a:avLst/>
              <a:gdLst/>
              <a:ahLst/>
              <a:cxnLst/>
              <a:rect l="l" t="t" r="r" b="b"/>
              <a:pathLst>
                <a:path w="35141895" h="9282465">
                  <a:moveTo>
                    <a:pt x="35141895" y="0"/>
                  </a:moveTo>
                  <a:lnTo>
                    <a:pt x="35141895" y="9282465"/>
                  </a:lnTo>
                  <a:lnTo>
                    <a:pt x="0" y="9282465"/>
                  </a:lnTo>
                  <a:lnTo>
                    <a:pt x="0" y="8977665"/>
                  </a:lnTo>
                  <a:lnTo>
                    <a:pt x="34837095" y="8977665"/>
                  </a:lnTo>
                  <a:lnTo>
                    <a:pt x="34837095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5141895" cy="9282465"/>
            </a:xfrm>
            <a:custGeom>
              <a:avLst/>
              <a:gdLst/>
              <a:ahLst/>
              <a:cxnLst/>
              <a:rect l="l" t="t" r="r" b="b"/>
              <a:pathLst>
                <a:path w="35141895" h="9282465">
                  <a:moveTo>
                    <a:pt x="0" y="0"/>
                  </a:moveTo>
                  <a:lnTo>
                    <a:pt x="35141895" y="0"/>
                  </a:lnTo>
                  <a:lnTo>
                    <a:pt x="35141895" y="9282465"/>
                  </a:lnTo>
                  <a:lnTo>
                    <a:pt x="0" y="9282465"/>
                  </a:lnTo>
                  <a:close/>
                </a:path>
              </a:pathLst>
            </a:custGeom>
            <a:solidFill>
              <a:srgbClr val="8B86D6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864822" y="4587685"/>
            <a:ext cx="10520256" cy="2370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371"/>
              </a:lnSpc>
              <a:spcBef>
                <a:spcPct val="0"/>
              </a:spcBef>
            </a:pPr>
            <a:r>
              <a:rPr lang="en-US" sz="4551">
                <a:solidFill>
                  <a:srgbClr val="FFFFFF"/>
                </a:solidFill>
                <a:latin typeface="Josefin Sans Regular"/>
              </a:rPr>
              <a:t>Em có thể làm được những sản phẩm nào khi </a:t>
            </a:r>
            <a:r>
              <a:rPr lang="en-US" sz="4551">
                <a:solidFill>
                  <a:srgbClr val="FFDE59"/>
                </a:solidFill>
                <a:latin typeface="Josefin Sans Regular"/>
              </a:rPr>
              <a:t>sử dụng các chất thải sinh hoạt làm nguyên liệu.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890672" y="1362221"/>
            <a:ext cx="2539412" cy="25255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38367" y="-1137947"/>
            <a:ext cx="2275894" cy="227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179" t="2358" r="117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28131" y="876300"/>
            <a:ext cx="6750769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EDBD3C"/>
                </a:solidFill>
                <a:latin typeface="Sriracha"/>
              </a:rPr>
              <a:t>TRÒ CHƠI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30225" y="3429000"/>
            <a:ext cx="13746583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5757"/>
                </a:solidFill>
                <a:latin typeface="Bungee"/>
              </a:rPr>
              <a:t>AI THÔNG MINH HƠN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9907" y="3117850"/>
            <a:ext cx="15925337" cy="495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Trong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thời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gian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1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phút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,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sẽ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quan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sát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hình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ảnh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hãy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viết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tên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vật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liệu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xuất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hiện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vào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bảng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phụ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.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viết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được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nhiều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đúng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sẽ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chiến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thắng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.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chiến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thắng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có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quyền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nói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với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còn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lại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là</a:t>
            </a:r>
            <a:r>
              <a:rPr lang="en-US" sz="4000" spc="400" dirty="0">
                <a:solidFill>
                  <a:srgbClr val="000000"/>
                </a:solidFill>
                <a:latin typeface="Muli Black"/>
              </a:rPr>
              <a:t> 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“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Tôi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thông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minh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hơn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!”</a:t>
            </a:r>
            <a:r>
              <a:rPr lang="en-US" sz="4000" spc="400" dirty="0">
                <a:solidFill>
                  <a:srgbClr val="000000"/>
                </a:solidFill>
                <a:latin typeface="Muli Black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374461" y="819755"/>
            <a:ext cx="11596228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  <a:spcBef>
                <a:spcPct val="0"/>
              </a:spcBef>
            </a:pPr>
            <a:r>
              <a:rPr lang="en-US" sz="10999" dirty="0">
                <a:solidFill>
                  <a:srgbClr val="CFFF00"/>
                </a:solidFill>
                <a:latin typeface="Muli Black Bold"/>
              </a:rPr>
              <a:t>LUẬT CHƠI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NTT_KHTN6_CĐ3_Bài 13_Trò chơi (1)">
            <a:hlinkClick r:id="" action="ppaction://media"/>
            <a:extLst>
              <a:ext uri="{FF2B5EF4-FFF2-40B4-BE49-F238E27FC236}">
                <a16:creationId xmlns:a16="http://schemas.microsoft.com/office/drawing/2014/main" id="{80CC25E5-3F36-4267-AA78-B722F56DC2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577" b="24626"/>
          <a:stretch>
            <a:fillRect/>
          </a:stretch>
        </p:blipFill>
        <p:spPr>
          <a:xfrm>
            <a:off x="10520628" y="4877633"/>
            <a:ext cx="8010303" cy="56740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1" r="38887" b="11460"/>
          <a:stretch>
            <a:fillRect/>
          </a:stretch>
        </p:blipFill>
        <p:spPr>
          <a:xfrm rot="-10800000">
            <a:off x="-242931" y="-110423"/>
            <a:ext cx="6858019" cy="65140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00125" y="1966241"/>
            <a:ext cx="8115300" cy="6144675"/>
            <a:chOff x="0" y="0"/>
            <a:chExt cx="16770037" cy="12697795"/>
          </a:xfrm>
        </p:grpSpPr>
        <p:sp>
          <p:nvSpPr>
            <p:cNvPr id="5" name="Freeform 5"/>
            <p:cNvSpPr/>
            <p:nvPr/>
          </p:nvSpPr>
          <p:spPr>
            <a:xfrm>
              <a:off x="304800" y="30480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16465237" y="0"/>
                  </a:moveTo>
                  <a:lnTo>
                    <a:pt x="16465237" y="12392995"/>
                  </a:lnTo>
                  <a:lnTo>
                    <a:pt x="0" y="12392995"/>
                  </a:lnTo>
                  <a:lnTo>
                    <a:pt x="0" y="12088195"/>
                  </a:lnTo>
                  <a:lnTo>
                    <a:pt x="16160437" y="12088195"/>
                  </a:lnTo>
                  <a:lnTo>
                    <a:pt x="16160437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0" y="0"/>
                  </a:moveTo>
                  <a:lnTo>
                    <a:pt x="16465237" y="0"/>
                  </a:lnTo>
                  <a:lnTo>
                    <a:pt x="16465237" y="12392995"/>
                  </a:lnTo>
                  <a:lnTo>
                    <a:pt x="0" y="12392995"/>
                  </a:lnTo>
                  <a:close/>
                </a:path>
              </a:pathLst>
            </a:custGeom>
            <a:solidFill>
              <a:srgbClr val="8F8CC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505236" y="2071163"/>
            <a:ext cx="7754064" cy="6039753"/>
            <a:chOff x="0" y="0"/>
            <a:chExt cx="16023552" cy="12480977"/>
          </a:xfrm>
        </p:grpSpPr>
        <p:sp>
          <p:nvSpPr>
            <p:cNvPr id="8" name="Freeform 8"/>
            <p:cNvSpPr/>
            <p:nvPr/>
          </p:nvSpPr>
          <p:spPr>
            <a:xfrm>
              <a:off x="304800" y="30480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15718752" y="0"/>
                  </a:moveTo>
                  <a:lnTo>
                    <a:pt x="15718752" y="12176177"/>
                  </a:lnTo>
                  <a:lnTo>
                    <a:pt x="0" y="12176177"/>
                  </a:lnTo>
                  <a:lnTo>
                    <a:pt x="0" y="11871377"/>
                  </a:lnTo>
                  <a:lnTo>
                    <a:pt x="15413952" y="11871377"/>
                  </a:lnTo>
                  <a:lnTo>
                    <a:pt x="15413952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0" y="0"/>
                  </a:moveTo>
                  <a:lnTo>
                    <a:pt x="15718752" y="0"/>
                  </a:lnTo>
                  <a:lnTo>
                    <a:pt x="15718752" y="12176177"/>
                  </a:lnTo>
                  <a:lnTo>
                    <a:pt x="0" y="12176177"/>
                  </a:lnTo>
                  <a:close/>
                </a:path>
              </a:pathLst>
            </a:custGeom>
            <a:solidFill>
              <a:srgbClr val="A982C8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350650" y="2137838"/>
            <a:ext cx="6756579" cy="8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3"/>
              </a:lnSpc>
              <a:spcBef>
                <a:spcPct val="0"/>
              </a:spcBef>
            </a:pPr>
            <a:r>
              <a:rPr lang="en-US" sz="5911" dirty="0" err="1">
                <a:solidFill>
                  <a:srgbClr val="FBE675"/>
                </a:solidFill>
                <a:latin typeface="Muli Black"/>
              </a:rPr>
              <a:t>Vật</a:t>
            </a:r>
            <a:r>
              <a:rPr lang="en-US" sz="5911" dirty="0">
                <a:solidFill>
                  <a:srgbClr val="FBE675"/>
                </a:solidFill>
                <a:latin typeface="Muli Black"/>
              </a:rPr>
              <a:t> </a:t>
            </a:r>
            <a:r>
              <a:rPr lang="en-US" sz="5911" dirty="0" err="1">
                <a:solidFill>
                  <a:srgbClr val="FBE675"/>
                </a:solidFill>
                <a:latin typeface="Muli Black"/>
              </a:rPr>
              <a:t>liệu</a:t>
            </a:r>
            <a:endParaRPr lang="en-US" sz="5911" dirty="0">
              <a:solidFill>
                <a:srgbClr val="FBE675"/>
              </a:solidFill>
              <a:latin typeface="Muli Black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505236" y="2267696"/>
            <a:ext cx="6756579" cy="8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3"/>
              </a:lnSpc>
              <a:spcBef>
                <a:spcPct val="0"/>
              </a:spcBef>
            </a:pPr>
            <a:r>
              <a:rPr lang="en-US" sz="5911">
                <a:solidFill>
                  <a:srgbClr val="CFFF00"/>
                </a:solidFill>
                <a:latin typeface="Muli Black"/>
              </a:rPr>
              <a:t>Nguyên liệu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337" y="7368639"/>
            <a:ext cx="3827776" cy="38277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00000">
            <a:off x="1074578" y="238623"/>
            <a:ext cx="3305068" cy="32870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37351">
            <a:off x="14695342" y="359101"/>
            <a:ext cx="3877462" cy="2241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12704">
            <a:off x="16562207" y="5788796"/>
            <a:ext cx="1185193" cy="443439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28700" y="3216362"/>
            <a:ext cx="8115300" cy="459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 dirty="0">
                <a:solidFill>
                  <a:srgbClr val="FFFFFF"/>
                </a:solidFill>
                <a:latin typeface="Asap SemiBold"/>
              </a:rPr>
              <a:t>Gang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T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hủy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tinh</a:t>
            </a:r>
            <a:endParaRPr lang="en-US" sz="52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N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hựa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PVC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N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hôm</a:t>
            </a:r>
            <a:endParaRPr lang="en-US" sz="52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ts val="7280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Gỗ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24618" y="3316186"/>
            <a:ext cx="8115300" cy="366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>
                <a:solidFill>
                  <a:srgbClr val="FFFFFF"/>
                </a:solidFill>
                <a:latin typeface="Asap SemiBold"/>
              </a:rPr>
              <a:t>Đá vôi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Q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uặng sắt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C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át</a:t>
            </a:r>
          </a:p>
          <a:p>
            <a:pPr algn="ctr">
              <a:lnSpc>
                <a:spcPts val="7280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D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ầu mỏ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464665" y="-4313965"/>
            <a:ext cx="13358669" cy="1891493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38497" y="567551"/>
            <a:ext cx="17117425" cy="9080952"/>
            <a:chOff x="0" y="0"/>
            <a:chExt cx="5790339" cy="30718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90339" cy="3071828"/>
            </a:xfrm>
            <a:custGeom>
              <a:avLst/>
              <a:gdLst/>
              <a:ahLst/>
              <a:cxnLst/>
              <a:rect l="l" t="t" r="r" b="b"/>
              <a:pathLst>
                <a:path w="5790339" h="3071828">
                  <a:moveTo>
                    <a:pt x="5665879" y="3071828"/>
                  </a:moveTo>
                  <a:lnTo>
                    <a:pt x="124460" y="3071828"/>
                  </a:lnTo>
                  <a:cubicBezTo>
                    <a:pt x="55880" y="3071828"/>
                    <a:pt x="0" y="3015948"/>
                    <a:pt x="0" y="29473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65879" y="0"/>
                  </a:lnTo>
                  <a:cubicBezTo>
                    <a:pt x="5734459" y="0"/>
                    <a:pt x="5790339" y="55880"/>
                    <a:pt x="5790339" y="124460"/>
                  </a:cubicBezTo>
                  <a:lnTo>
                    <a:pt x="5790339" y="2947368"/>
                  </a:lnTo>
                  <a:cubicBezTo>
                    <a:pt x="5790339" y="3015948"/>
                    <a:pt x="5734459" y="3071828"/>
                    <a:pt x="5665879" y="3071828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967054" y="1816576"/>
            <a:ext cx="9292246" cy="120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>
                <a:solidFill>
                  <a:srgbClr val="000000"/>
                </a:solidFill>
                <a:latin typeface="Bungee"/>
              </a:rPr>
              <a:t>HOẠT ĐỘNG NHÓM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9265" y="2541429"/>
            <a:ext cx="6128902" cy="617521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967054" y="3623436"/>
            <a:ext cx="9292246" cy="4128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65"/>
              </a:lnSpc>
            </a:pPr>
            <a:r>
              <a:rPr lang="en-US" sz="4246" dirty="0">
                <a:solidFill>
                  <a:srgbClr val="000000"/>
                </a:solidFill>
                <a:latin typeface="Asap SemiBold"/>
              </a:rPr>
              <a:t>HS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dựa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nguồn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gốc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của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các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nguyên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liệu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,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thảo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luận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nhóm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sắp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xếp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các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nguyên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liệu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sau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bảng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cho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phù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hợp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.</a:t>
            </a:r>
          </a:p>
          <a:p>
            <a:pPr algn="just">
              <a:lnSpc>
                <a:spcPts val="8365"/>
              </a:lnSpc>
            </a:pPr>
            <a:endParaRPr lang="en-US" sz="4246" dirty="0">
              <a:solidFill>
                <a:srgbClr val="000000"/>
              </a:solidFill>
              <a:latin typeface="Asap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419" y="1028700"/>
            <a:ext cx="3866961" cy="3749279"/>
            <a:chOff x="0" y="0"/>
            <a:chExt cx="5155948" cy="49990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8706" r="8706"/>
            <a:stretch>
              <a:fillRect/>
            </a:stretch>
          </p:blipFill>
          <p:spPr>
            <a:xfrm>
              <a:off x="0" y="0"/>
              <a:ext cx="5155948" cy="38285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4"/>
            <p:cNvSpPr txBox="1"/>
            <p:nvPr/>
          </p:nvSpPr>
          <p:spPr>
            <a:xfrm>
              <a:off x="1328595" y="4074479"/>
              <a:ext cx="2535224" cy="924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2A7DE1"/>
                  </a:solidFill>
                  <a:latin typeface="Noto Sans Bold"/>
                </a:rPr>
                <a:t>Đá vôi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9992" y="1107968"/>
            <a:ext cx="3895883" cy="3670011"/>
            <a:chOff x="0" y="0"/>
            <a:chExt cx="5194511" cy="48933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9601" r="9601"/>
            <a:stretch>
              <a:fillRect/>
            </a:stretch>
          </p:blipFill>
          <p:spPr>
            <a:xfrm>
              <a:off x="0" y="0"/>
              <a:ext cx="5194511" cy="3617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7"/>
            <p:cNvSpPr txBox="1"/>
            <p:nvPr/>
          </p:nvSpPr>
          <p:spPr>
            <a:xfrm>
              <a:off x="611963" y="3959263"/>
              <a:ext cx="3970586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5321F"/>
                  </a:solidFill>
                  <a:latin typeface="Asap SemiBold Bold"/>
                </a:rPr>
                <a:t>Quặng sắt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45656" y="1107968"/>
            <a:ext cx="3899532" cy="3670011"/>
            <a:chOff x="0" y="0"/>
            <a:chExt cx="5199375" cy="48933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t="4548" b="14348"/>
            <a:stretch>
              <a:fillRect/>
            </a:stretch>
          </p:blipFill>
          <p:spPr>
            <a:xfrm>
              <a:off x="0" y="0"/>
              <a:ext cx="5199375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10"/>
            <p:cNvSpPr txBox="1"/>
            <p:nvPr/>
          </p:nvSpPr>
          <p:spPr>
            <a:xfrm>
              <a:off x="683497" y="3959263"/>
              <a:ext cx="3832381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D771C"/>
                  </a:solidFill>
                  <a:latin typeface="Asap SemiBold Bold"/>
                </a:rPr>
                <a:t>Dầu oliu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74523" y="1028700"/>
            <a:ext cx="3727618" cy="3749279"/>
            <a:chOff x="0" y="0"/>
            <a:chExt cx="4970157" cy="499903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4970157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3"/>
            <p:cNvSpPr txBox="1"/>
            <p:nvPr/>
          </p:nvSpPr>
          <p:spPr>
            <a:xfrm>
              <a:off x="1726499" y="4064954"/>
              <a:ext cx="1744266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A6158"/>
                  </a:solidFill>
                  <a:latin typeface="Asap SemiBold Bold"/>
                </a:rPr>
                <a:t>Bơ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55419" y="6128953"/>
            <a:ext cx="3824669" cy="3765617"/>
            <a:chOff x="0" y="0"/>
            <a:chExt cx="5099558" cy="502082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 l="8377" r="8377"/>
            <a:stretch>
              <a:fillRect/>
            </a:stretch>
          </p:blipFill>
          <p:spPr>
            <a:xfrm>
              <a:off x="0" y="0"/>
              <a:ext cx="5099558" cy="3952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TextBox 16"/>
            <p:cNvSpPr txBox="1"/>
            <p:nvPr/>
          </p:nvSpPr>
          <p:spPr>
            <a:xfrm>
              <a:off x="1345280" y="4086738"/>
              <a:ext cx="2370793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322F5D"/>
                  </a:solidFill>
                  <a:latin typeface="Asap SemiBold Bold"/>
                </a:rPr>
                <a:t>Cát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904514" y="5985540"/>
            <a:ext cx="4106838" cy="3909030"/>
            <a:chOff x="0" y="0"/>
            <a:chExt cx="5475784" cy="5212040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5475784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TextBox 19"/>
            <p:cNvSpPr txBox="1"/>
            <p:nvPr/>
          </p:nvSpPr>
          <p:spPr>
            <a:xfrm>
              <a:off x="877448" y="4277955"/>
              <a:ext cx="3803557" cy="9340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 dirty="0" err="1">
                  <a:solidFill>
                    <a:srgbClr val="2A7DE1"/>
                  </a:solidFill>
                  <a:latin typeface="Asap SemiBold Bold"/>
                </a:rPr>
                <a:t>Nước</a:t>
              </a:r>
              <a:r>
                <a:rPr lang="en-US" sz="4199" dirty="0">
                  <a:solidFill>
                    <a:srgbClr val="2A7DE1"/>
                  </a:solidFill>
                  <a:latin typeface="Asap SemiBold Bold"/>
                </a:rPr>
                <a:t> </a:t>
              </a:r>
              <a:r>
                <a:rPr lang="en-US" sz="4199" dirty="0" err="1">
                  <a:solidFill>
                    <a:srgbClr val="2A7DE1"/>
                  </a:solidFill>
                  <a:latin typeface="Asap SemiBold Bold"/>
                </a:rPr>
                <a:t>biển</a:t>
              </a:r>
              <a:endParaRPr lang="en-US" sz="4199" dirty="0">
                <a:solidFill>
                  <a:srgbClr val="2A7DE1"/>
                </a:solidFill>
                <a:latin typeface="Asap SemiBold Bold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45656" y="5947440"/>
            <a:ext cx="3899532" cy="3947130"/>
            <a:chOff x="0" y="0"/>
            <a:chExt cx="5199375" cy="526284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/>
            <a:srcRect l="14505" r="14505"/>
            <a:stretch>
              <a:fillRect/>
            </a:stretch>
          </p:blipFill>
          <p:spPr>
            <a:xfrm>
              <a:off x="0" y="0"/>
              <a:ext cx="5199375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TextBox 22"/>
            <p:cNvSpPr txBox="1"/>
            <p:nvPr/>
          </p:nvSpPr>
          <p:spPr>
            <a:xfrm>
              <a:off x="1358235" y="4328755"/>
              <a:ext cx="2482905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1E1C40"/>
                  </a:solidFill>
                  <a:latin typeface="Asap SemiBold Bold"/>
                </a:rPr>
                <a:t>Nho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593416" y="5899572"/>
            <a:ext cx="4233435" cy="3994998"/>
            <a:chOff x="0" y="0"/>
            <a:chExt cx="5644580" cy="5326663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9"/>
            <a:srcRect r="9823"/>
            <a:stretch>
              <a:fillRect/>
            </a:stretch>
          </p:blipFill>
          <p:spPr>
            <a:xfrm>
              <a:off x="0" y="0"/>
              <a:ext cx="5644580" cy="41653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5" name="TextBox 25"/>
            <p:cNvSpPr txBox="1"/>
            <p:nvPr/>
          </p:nvSpPr>
          <p:spPr>
            <a:xfrm>
              <a:off x="1782279" y="4392578"/>
              <a:ext cx="2080022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000000"/>
                  </a:solidFill>
                  <a:latin typeface="Asap SemiBold"/>
                </a:rPr>
                <a:t>Đường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6889532" cy="8229600"/>
            <a:chOff x="0" y="0"/>
            <a:chExt cx="1762262" cy="210503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739402" cy="2077096"/>
            </a:xfrm>
            <a:custGeom>
              <a:avLst/>
              <a:gdLst/>
              <a:ahLst/>
              <a:cxnLst/>
              <a:rect l="l" t="t" r="r" b="b"/>
              <a:pathLst>
                <a:path w="1739402" h="2077096">
                  <a:moveTo>
                    <a:pt x="1739402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865186" y="0"/>
                  </a:lnTo>
                  <a:lnTo>
                    <a:pt x="1720352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768612" cy="2103766"/>
            </a:xfrm>
            <a:custGeom>
              <a:avLst/>
              <a:gdLst/>
              <a:ahLst/>
              <a:cxnLst/>
              <a:rect l="l" t="t" r="r" b="b"/>
              <a:pathLst>
                <a:path w="1768612" h="2103766">
                  <a:moveTo>
                    <a:pt x="1734322" y="21590"/>
                  </a:moveTo>
                  <a:cubicBezTo>
                    <a:pt x="1735592" y="34290"/>
                    <a:pt x="1735592" y="44450"/>
                    <a:pt x="1736862" y="54610"/>
                  </a:cubicBezTo>
                  <a:cubicBezTo>
                    <a:pt x="1739402" y="94943"/>
                    <a:pt x="1740672" y="139255"/>
                    <a:pt x="1743212" y="181984"/>
                  </a:cubicBezTo>
                  <a:cubicBezTo>
                    <a:pt x="1743212" y="243705"/>
                    <a:pt x="1755912" y="1460703"/>
                    <a:pt x="1762262" y="1522423"/>
                  </a:cubicBezTo>
                  <a:cubicBezTo>
                    <a:pt x="1768612" y="1615795"/>
                    <a:pt x="1764802" y="1710750"/>
                    <a:pt x="1764802" y="1804121"/>
                  </a:cubicBezTo>
                  <a:cubicBezTo>
                    <a:pt x="1764802" y="1886415"/>
                    <a:pt x="1766072" y="1962379"/>
                    <a:pt x="1767342" y="2042806"/>
                  </a:cubicBezTo>
                  <a:cubicBezTo>
                    <a:pt x="1767342" y="2064396"/>
                    <a:pt x="1767342" y="2078366"/>
                    <a:pt x="1767342" y="2102496"/>
                  </a:cubicBezTo>
                  <a:cubicBezTo>
                    <a:pt x="1744482" y="2102496"/>
                    <a:pt x="1724162" y="2103766"/>
                    <a:pt x="1703666" y="2102496"/>
                  </a:cubicBezTo>
                  <a:cubicBezTo>
                    <a:pt x="1618327" y="2097416"/>
                    <a:pt x="1531674" y="2103766"/>
                    <a:pt x="1446335" y="2098685"/>
                  </a:cubicBezTo>
                  <a:cubicBezTo>
                    <a:pt x="1395131" y="2094875"/>
                    <a:pt x="1345241" y="2097416"/>
                    <a:pt x="1294037" y="2094875"/>
                  </a:cubicBezTo>
                  <a:cubicBezTo>
                    <a:pt x="1270405" y="2093606"/>
                    <a:pt x="1246772" y="2092335"/>
                    <a:pt x="1223140" y="2091066"/>
                  </a:cubicBezTo>
                  <a:cubicBezTo>
                    <a:pt x="1208698" y="2091066"/>
                    <a:pt x="1195569" y="2092335"/>
                    <a:pt x="1181127" y="2092335"/>
                  </a:cubicBezTo>
                  <a:cubicBezTo>
                    <a:pt x="1144365" y="2091066"/>
                    <a:pt x="1043270" y="2092335"/>
                    <a:pt x="1006509" y="2091066"/>
                  </a:cubicBezTo>
                  <a:cubicBezTo>
                    <a:pt x="980251" y="2089796"/>
                    <a:pt x="455085" y="2098685"/>
                    <a:pt x="428827" y="2097416"/>
                  </a:cubicBezTo>
                  <a:cubicBezTo>
                    <a:pt x="422262" y="2097416"/>
                    <a:pt x="414385" y="2098685"/>
                    <a:pt x="407820" y="2098685"/>
                  </a:cubicBezTo>
                  <a:cubicBezTo>
                    <a:pt x="392065" y="2098685"/>
                    <a:pt x="377623" y="2099956"/>
                    <a:pt x="361868" y="2099956"/>
                  </a:cubicBezTo>
                  <a:cubicBezTo>
                    <a:pt x="322481" y="2099956"/>
                    <a:pt x="284406" y="2098685"/>
                    <a:pt x="245019" y="2097416"/>
                  </a:cubicBezTo>
                  <a:cubicBezTo>
                    <a:pt x="221386" y="2096146"/>
                    <a:pt x="197754" y="2094875"/>
                    <a:pt x="175434" y="2093606"/>
                  </a:cubicBezTo>
                  <a:cubicBezTo>
                    <a:pt x="133421" y="2092335"/>
                    <a:pt x="91408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585" y="30480"/>
                    <a:pt x="79592" y="29210"/>
                  </a:cubicBezTo>
                  <a:cubicBezTo>
                    <a:pt x="115040" y="25400"/>
                    <a:pt x="150489" y="22860"/>
                    <a:pt x="187251" y="20320"/>
                  </a:cubicBezTo>
                  <a:cubicBezTo>
                    <a:pt x="212196" y="17780"/>
                    <a:pt x="237141" y="16510"/>
                    <a:pt x="260774" y="13970"/>
                  </a:cubicBezTo>
                  <a:cubicBezTo>
                    <a:pt x="284406" y="11430"/>
                    <a:pt x="309352" y="8890"/>
                    <a:pt x="332984" y="8890"/>
                  </a:cubicBezTo>
                  <a:cubicBezTo>
                    <a:pt x="359242" y="7620"/>
                    <a:pt x="385501" y="10160"/>
                    <a:pt x="411759" y="8890"/>
                  </a:cubicBezTo>
                  <a:cubicBezTo>
                    <a:pt x="444582" y="8890"/>
                    <a:pt x="1039332" y="6350"/>
                    <a:pt x="1072155" y="5080"/>
                  </a:cubicBezTo>
                  <a:cubicBezTo>
                    <a:pt x="1103665" y="3810"/>
                    <a:pt x="1135174" y="2540"/>
                    <a:pt x="1167997" y="2540"/>
                  </a:cubicBezTo>
                  <a:cubicBezTo>
                    <a:pt x="1221827" y="1270"/>
                    <a:pt x="1274343" y="0"/>
                    <a:pt x="1328173" y="0"/>
                  </a:cubicBezTo>
                  <a:cubicBezTo>
                    <a:pt x="1350492" y="0"/>
                    <a:pt x="1374125" y="2540"/>
                    <a:pt x="1396444" y="2540"/>
                  </a:cubicBezTo>
                  <a:cubicBezTo>
                    <a:pt x="1458151" y="3810"/>
                    <a:pt x="1521171" y="5080"/>
                    <a:pt x="1582878" y="7620"/>
                  </a:cubicBezTo>
                  <a:cubicBezTo>
                    <a:pt x="1615701" y="8890"/>
                    <a:pt x="1648524" y="12700"/>
                    <a:pt x="1681347" y="16510"/>
                  </a:cubicBezTo>
                  <a:cubicBezTo>
                    <a:pt x="1689224" y="16510"/>
                    <a:pt x="1697102" y="16510"/>
                    <a:pt x="1703666" y="16510"/>
                  </a:cubicBezTo>
                  <a:cubicBezTo>
                    <a:pt x="1715272" y="17780"/>
                    <a:pt x="1724162" y="20320"/>
                    <a:pt x="1734322" y="21590"/>
                  </a:cubicBezTo>
                  <a:close/>
                  <a:moveTo>
                    <a:pt x="1744482" y="2085985"/>
                  </a:moveTo>
                  <a:cubicBezTo>
                    <a:pt x="1745752" y="2069476"/>
                    <a:pt x="1747022" y="2056776"/>
                    <a:pt x="1747022" y="2044076"/>
                  </a:cubicBezTo>
                  <a:cubicBezTo>
                    <a:pt x="1745752" y="1954466"/>
                    <a:pt x="1744482" y="1870590"/>
                    <a:pt x="1744482" y="1780383"/>
                  </a:cubicBezTo>
                  <a:cubicBezTo>
                    <a:pt x="1744482" y="1739236"/>
                    <a:pt x="1747022" y="1698089"/>
                    <a:pt x="1745752" y="1656942"/>
                  </a:cubicBezTo>
                  <a:cubicBezTo>
                    <a:pt x="1745752" y="1618960"/>
                    <a:pt x="1744482" y="1579396"/>
                    <a:pt x="1743212" y="1541414"/>
                  </a:cubicBezTo>
                  <a:cubicBezTo>
                    <a:pt x="1738132" y="1482859"/>
                    <a:pt x="1726702" y="270608"/>
                    <a:pt x="1726702" y="212053"/>
                  </a:cubicBezTo>
                  <a:cubicBezTo>
                    <a:pt x="1724162" y="162993"/>
                    <a:pt x="1721622" y="112351"/>
                    <a:pt x="1719082" y="63500"/>
                  </a:cubicBezTo>
                  <a:cubicBezTo>
                    <a:pt x="1717812" y="44450"/>
                    <a:pt x="1716542" y="43180"/>
                    <a:pt x="1699728" y="41910"/>
                  </a:cubicBezTo>
                  <a:cubicBezTo>
                    <a:pt x="1695789" y="41910"/>
                    <a:pt x="1693163" y="41910"/>
                    <a:pt x="1689224" y="40640"/>
                  </a:cubicBezTo>
                  <a:cubicBezTo>
                    <a:pt x="1656401" y="36830"/>
                    <a:pt x="1622266" y="31750"/>
                    <a:pt x="1589443" y="30480"/>
                  </a:cubicBezTo>
                  <a:cubicBezTo>
                    <a:pt x="1509355" y="26670"/>
                    <a:pt x="1427954" y="25400"/>
                    <a:pt x="1347867" y="22860"/>
                  </a:cubicBezTo>
                  <a:cubicBezTo>
                    <a:pt x="1336050" y="22860"/>
                    <a:pt x="1322921" y="22860"/>
                    <a:pt x="1311105" y="22860"/>
                  </a:cubicBezTo>
                  <a:cubicBezTo>
                    <a:pt x="1291411" y="22860"/>
                    <a:pt x="1271718" y="22860"/>
                    <a:pt x="1253337" y="22860"/>
                  </a:cubicBezTo>
                  <a:cubicBezTo>
                    <a:pt x="1211324" y="22860"/>
                    <a:pt x="1169310" y="22860"/>
                    <a:pt x="1128610" y="24130"/>
                  </a:cubicBezTo>
                  <a:cubicBezTo>
                    <a:pt x="1093161" y="25400"/>
                    <a:pt x="495785" y="29210"/>
                    <a:pt x="460337" y="29210"/>
                  </a:cubicBezTo>
                  <a:cubicBezTo>
                    <a:pt x="402569" y="29210"/>
                    <a:pt x="344800" y="26670"/>
                    <a:pt x="287032" y="33020"/>
                  </a:cubicBezTo>
                  <a:cubicBezTo>
                    <a:pt x="256835" y="36830"/>
                    <a:pt x="227951" y="36830"/>
                    <a:pt x="199067" y="38100"/>
                  </a:cubicBezTo>
                  <a:cubicBezTo>
                    <a:pt x="149176" y="41910"/>
                    <a:pt x="99285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1211" y="2068206"/>
                    <a:pt x="79592" y="2069476"/>
                    <a:pt x="96660" y="2069476"/>
                  </a:cubicBezTo>
                  <a:cubicBezTo>
                    <a:pt x="121605" y="2069476"/>
                    <a:pt x="147863" y="2066935"/>
                    <a:pt x="172809" y="2069476"/>
                  </a:cubicBezTo>
                  <a:cubicBezTo>
                    <a:pt x="213509" y="2073285"/>
                    <a:pt x="254209" y="2075826"/>
                    <a:pt x="294910" y="2074556"/>
                  </a:cubicBezTo>
                  <a:cubicBezTo>
                    <a:pt x="321168" y="2073285"/>
                    <a:pt x="346113" y="2075826"/>
                    <a:pt x="372372" y="2075826"/>
                  </a:cubicBezTo>
                  <a:cubicBezTo>
                    <a:pt x="410446" y="2075826"/>
                    <a:pt x="448521" y="2074556"/>
                    <a:pt x="486595" y="2075826"/>
                  </a:cubicBezTo>
                  <a:cubicBezTo>
                    <a:pt x="543050" y="2077096"/>
                    <a:pt x="1162746" y="2066935"/>
                    <a:pt x="1220514" y="2069476"/>
                  </a:cubicBezTo>
                  <a:cubicBezTo>
                    <a:pt x="1245459" y="2070746"/>
                    <a:pt x="1270405" y="2072016"/>
                    <a:pt x="1294037" y="2072016"/>
                  </a:cubicBezTo>
                  <a:cubicBezTo>
                    <a:pt x="1337363" y="2074556"/>
                    <a:pt x="1379377" y="2070746"/>
                    <a:pt x="1422703" y="2074556"/>
                  </a:cubicBezTo>
                  <a:cubicBezTo>
                    <a:pt x="1458151" y="2077096"/>
                    <a:pt x="1493600" y="2077096"/>
                    <a:pt x="1529049" y="2079635"/>
                  </a:cubicBezTo>
                  <a:cubicBezTo>
                    <a:pt x="1581565" y="2083446"/>
                    <a:pt x="1634082" y="2085985"/>
                    <a:pt x="1686598" y="2087256"/>
                  </a:cubicBezTo>
                  <a:cubicBezTo>
                    <a:pt x="1706292" y="2087256"/>
                    <a:pt x="1724162" y="2085985"/>
                    <a:pt x="1744482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414313" flipH="1" flipV="1">
            <a:off x="-1159566" y="6810041"/>
            <a:ext cx="5057184" cy="505718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028700"/>
            <a:ext cx="7802716" cy="8229600"/>
            <a:chOff x="0" y="0"/>
            <a:chExt cx="1995844" cy="21050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527502">
            <a:off x="13881331" y="5697129"/>
            <a:ext cx="6276569" cy="650556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456584" y="1028700"/>
            <a:ext cx="7802716" cy="8229600"/>
            <a:chOff x="0" y="0"/>
            <a:chExt cx="1995844" cy="2105036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FBCCDB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15902" y="8390266"/>
            <a:ext cx="3256196" cy="18967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13100" y="7159150"/>
            <a:ext cx="2461801" cy="20709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619091">
            <a:off x="16546721" y="1487806"/>
            <a:ext cx="2998835" cy="8124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2396" t="5969"/>
          <a:stretch>
            <a:fillRect/>
          </a:stretch>
        </p:blipFill>
        <p:spPr>
          <a:xfrm rot="427615" flipV="1">
            <a:off x="-1414037" y="-419656"/>
            <a:ext cx="3034132" cy="176455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82857">
            <a:off x="14745702" y="8406737"/>
            <a:ext cx="603072" cy="3876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462278" flipH="1">
            <a:off x="15516366" y="7429322"/>
            <a:ext cx="2599212" cy="29294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64324" y="7159150"/>
            <a:ext cx="2025995" cy="281388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6096253">
            <a:off x="2703646" y="8322556"/>
            <a:ext cx="652527" cy="4194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70941" y="1710335"/>
            <a:ext cx="625025" cy="67876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889878" y="9470690"/>
            <a:ext cx="625025" cy="6787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142280" y="-247745"/>
            <a:ext cx="1001720" cy="108785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7259300" y="541953"/>
            <a:ext cx="625025" cy="678765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717837" y="2044394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2"/>
              </a:lnSpc>
            </a:pP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Nguyên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liệu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tự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nhiên</a:t>
            </a:r>
            <a:endParaRPr lang="en-US" sz="4700" spc="9" dirty="0">
              <a:solidFill>
                <a:srgbClr val="FBE675"/>
              </a:solidFill>
              <a:latin typeface="Coiny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102988" y="1960687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2"/>
              </a:lnSpc>
            </a:pPr>
            <a:r>
              <a:rPr lang="en-US" sz="4700" spc="9">
                <a:solidFill>
                  <a:srgbClr val="000000"/>
                </a:solidFill>
                <a:latin typeface="Coiny Bold"/>
              </a:rPr>
              <a:t>Nguyên liệu nhân tạo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17837" y="3451259"/>
            <a:ext cx="6195263" cy="363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Đá vôi.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Quặng sắt.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Nước biển.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Cát.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Quả nho.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145720" y="3413159"/>
            <a:ext cx="6424443" cy="230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Dầu oliu.</a:t>
            </a:r>
          </a:p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Bơ.</a:t>
            </a:r>
          </a:p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Đường.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5" y="2674866"/>
            <a:ext cx="16744950" cy="648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7"/>
              </a:lnSpc>
            </a:pPr>
            <a:r>
              <a:rPr lang="en-US" sz="4799" dirty="0">
                <a:solidFill>
                  <a:srgbClr val="FFFFFF"/>
                </a:solidFill>
                <a:latin typeface="Asap SemiBold"/>
              </a:rPr>
              <a:t>   Cho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các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hóa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chất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và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dụng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cụ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cần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thiết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: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Đá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vôi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hydroclohidric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acid,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nước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đinh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sắt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ống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nghiệm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ống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hút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đĩa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thủy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tinh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kẹp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gỗ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…</a:t>
            </a:r>
          </a:p>
          <a:p>
            <a:pPr algn="just">
              <a:lnSpc>
                <a:spcPts val="8687"/>
              </a:lnSpc>
            </a:pPr>
            <a:r>
              <a:rPr lang="en-US" sz="4799" dirty="0">
                <a:solidFill>
                  <a:srgbClr val="FFFFFF"/>
                </a:solidFill>
                <a:latin typeface="Asap SemiBold"/>
              </a:rPr>
              <a:t>    </a:t>
            </a:r>
            <a:r>
              <a:rPr lang="en-US" sz="4799" u="sng" dirty="0" err="1">
                <a:solidFill>
                  <a:srgbClr val="FFFFFF"/>
                </a:solidFill>
                <a:latin typeface="Asap SemiBold"/>
              </a:rPr>
              <a:t>Yêu</a:t>
            </a:r>
            <a:r>
              <a:rPr lang="en-US" sz="4799" u="sng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u="sng" dirty="0" err="1">
                <a:solidFill>
                  <a:srgbClr val="FFFFFF"/>
                </a:solidFill>
                <a:latin typeface="Asap SemiBold"/>
              </a:rPr>
              <a:t>cầu</a:t>
            </a:r>
            <a:r>
              <a:rPr lang="en-US" sz="4799" u="sng" dirty="0">
                <a:solidFill>
                  <a:srgbClr val="FFFFFF"/>
                </a:solidFill>
                <a:latin typeface="Asap SemiBold"/>
              </a:rPr>
              <a:t>: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Hãy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thảo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luận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nhóm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đề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xuất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phương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án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rồi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tiến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hành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thí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nghiệm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để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tìm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hiểu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tính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chất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của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đá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vôi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và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hoàn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thành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phiếu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học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tập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2.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64304" y="625973"/>
            <a:ext cx="14159393" cy="137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3"/>
              </a:lnSpc>
            </a:pPr>
            <a:r>
              <a:rPr lang="en-US" sz="10283" dirty="0">
                <a:solidFill>
                  <a:srgbClr val="FF0099"/>
                </a:solidFill>
                <a:latin typeface="Big Shoulders Display Bold"/>
              </a:rPr>
              <a:t>HOẠT ĐỘNG NHÓM</a:t>
            </a:r>
          </a:p>
        </p:txBody>
      </p:sp>
      <p:pic>
        <p:nvPicPr>
          <p:cNvPr id="4" name="Green Countdown Timer 30 sec ( v 188 ) LED clock timer with sound effects HD">
            <a:hlinkClick r:id="" action="ppaction://media"/>
            <a:extLst>
              <a:ext uri="{FF2B5EF4-FFF2-40B4-BE49-F238E27FC236}">
                <a16:creationId xmlns:a16="http://schemas.microsoft.com/office/drawing/2014/main" id="{BC5254A5-30E0-47D1-B5C0-925205666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4193"/>
            <a:ext cx="41910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823</Words>
  <Application>Microsoft Office PowerPoint</Application>
  <PresentationFormat>Custom</PresentationFormat>
  <Paragraphs>95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Muli Black</vt:lpstr>
      <vt:lpstr>Sriracha</vt:lpstr>
      <vt:lpstr>Coiny</vt:lpstr>
      <vt:lpstr>Noto Sans Bold</vt:lpstr>
      <vt:lpstr>Coiny Bold</vt:lpstr>
      <vt:lpstr>Big Shoulders Display Bold</vt:lpstr>
      <vt:lpstr>Calibri</vt:lpstr>
      <vt:lpstr>Josefin Sans Bold Bold</vt:lpstr>
      <vt:lpstr>#9Slide03 BoosterNextFYBlack</vt:lpstr>
      <vt:lpstr>Muli Black Bold</vt:lpstr>
      <vt:lpstr>Josefin Sans Regular</vt:lpstr>
      <vt:lpstr>Times New Roman</vt:lpstr>
      <vt:lpstr>Arial</vt:lpstr>
      <vt:lpstr>#9Slide03 Bebas Neue Bold</vt:lpstr>
      <vt:lpstr>#9Slide03 Noto Sans Bold</vt:lpstr>
      <vt:lpstr>Bungee</vt:lpstr>
      <vt:lpstr>Asap SemiBold Bold</vt:lpstr>
      <vt:lpstr>Bungee Bold</vt:lpstr>
      <vt:lpstr>Nunito Sans Regular Bold</vt:lpstr>
      <vt:lpstr>Arimo Bold</vt:lpstr>
      <vt:lpstr>Mali</vt:lpstr>
      <vt:lpstr>Asap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KNTT_CĐ3_BÀI 13</dc:title>
  <cp:lastModifiedBy>Giang Huong</cp:lastModifiedBy>
  <cp:revision>24</cp:revision>
  <dcterms:created xsi:type="dcterms:W3CDTF">2006-08-16T00:00:00Z</dcterms:created>
  <dcterms:modified xsi:type="dcterms:W3CDTF">2021-06-10T10:58:59Z</dcterms:modified>
  <dc:identifier>DAEfxbGHp_w</dc:identifier>
</cp:coreProperties>
</file>