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9" r:id="rId3"/>
    <p:sldMasterId id="2147483717" r:id="rId4"/>
    <p:sldMasterId id="2147483959" r:id="rId5"/>
    <p:sldMasterId id="2147483985" r:id="rId6"/>
    <p:sldMasterId id="2147483998" r:id="rId7"/>
    <p:sldMasterId id="2147484010" r:id="rId8"/>
    <p:sldMasterId id="2147484022" r:id="rId9"/>
    <p:sldMasterId id="2147484034" r:id="rId10"/>
    <p:sldMasterId id="2147484059" r:id="rId11"/>
  </p:sldMasterIdLst>
  <p:notesMasterIdLst>
    <p:notesMasterId r:id="rId44"/>
  </p:notesMasterIdLst>
  <p:sldIdLst>
    <p:sldId id="287" r:id="rId12"/>
    <p:sldId id="288" r:id="rId13"/>
    <p:sldId id="289" r:id="rId14"/>
    <p:sldId id="290" r:id="rId15"/>
    <p:sldId id="291" r:id="rId16"/>
    <p:sldId id="267" r:id="rId17"/>
    <p:sldId id="285" r:id="rId18"/>
    <p:sldId id="257" r:id="rId19"/>
    <p:sldId id="256" r:id="rId20"/>
    <p:sldId id="258" r:id="rId21"/>
    <p:sldId id="259" r:id="rId22"/>
    <p:sldId id="260" r:id="rId23"/>
    <p:sldId id="304" r:id="rId24"/>
    <p:sldId id="305" r:id="rId25"/>
    <p:sldId id="306" r:id="rId26"/>
    <p:sldId id="329" r:id="rId27"/>
    <p:sldId id="308" r:id="rId28"/>
    <p:sldId id="331" r:id="rId29"/>
    <p:sldId id="310" r:id="rId30"/>
    <p:sldId id="322" r:id="rId31"/>
    <p:sldId id="311" r:id="rId32"/>
    <p:sldId id="312" r:id="rId33"/>
    <p:sldId id="313" r:id="rId34"/>
    <p:sldId id="325" r:id="rId35"/>
    <p:sldId id="324" r:id="rId36"/>
    <p:sldId id="314" r:id="rId37"/>
    <p:sldId id="315" r:id="rId38"/>
    <p:sldId id="316" r:id="rId39"/>
    <p:sldId id="317" r:id="rId40"/>
    <p:sldId id="318" r:id="rId41"/>
    <p:sldId id="320" r:id="rId42"/>
    <p:sldId id="321" r:id="rId43"/>
  </p:sldIdLst>
  <p:sldSz cx="12192000" cy="6858000"/>
  <p:notesSz cx="6858000" cy="9144000"/>
  <p:embeddedFontLst>
    <p:embeddedFont>
      <p:font typeface="Cambria Math" panose="02040503050406030204" pitchFamily="18" charset="0"/>
      <p:regular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3" clrIdx="0">
    <p:extLst>
      <p:ext uri="{19B8F6BF-5375-455C-9EA6-DF929625EA0E}">
        <p15:presenceInfo xmlns:p15="http://schemas.microsoft.com/office/powerpoint/2012/main" userId="Tạ Thị Mai" providerId="None"/>
      </p:ext>
    </p:extLst>
  </p:cmAuthor>
  <p:cmAuthor id="2" name="ADMIN" initials="A" lastIdx="1" clrIdx="1"/>
  <p:cmAuthor id="3" name="Welcome" initials="W" lastIdx="11" clrIdx="2"/>
  <p:cmAuthor id="4" name="Win 10 Mac" initials="W1M" lastIdx="10" clrIdx="3">
    <p:extLst>
      <p:ext uri="{19B8F6BF-5375-455C-9EA6-DF929625EA0E}">
        <p15:presenceInfo xmlns:p15="http://schemas.microsoft.com/office/powerpoint/2012/main" userId="Win 10 Mac" providerId="None"/>
      </p:ext>
    </p:extLst>
  </p:cmAuthor>
  <p:cmAuthor id="5" name="Admin" initials="A" lastIdx="11" clrIdx="4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CC00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35" d="100"/>
          <a:sy n="35" d="100"/>
        </p:scale>
        <p:origin x="52" y="5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font" Target="fonts/font3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font" Target="fonts/font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notesMaster" Target="notesMasters/notesMaster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23-07-29T23:25:50.507" idx="8">
    <p:pos x="10" y="10"/>
    <p:text>TPB2: mình đã thêm Note hướng dẫn thao tác chơi, thầy cô xem có nhất trí ko.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23-07-29T23:29:25.243" idx="9">
    <p:pos x="10" y="10"/>
    <p:text>TPB2: mình đã thêm Note hướng dẫn thao tác chơi, thầy cô xem có nhất trí ko.</p:text>
    <p:extLst>
      <p:ext uri="{C676402C-5697-4E1C-873F-D02D1690AC5C}">
        <p15:threadingInfo xmlns:p15="http://schemas.microsoft.com/office/powerpoint/2012/main" timeZoneBias="-420"/>
      </p:ext>
    </p:extLst>
  </p:cm>
  <p:cm authorId="5" dt="2023-07-29T23:41:30.831" idx="11">
    <p:pos x="106" y="106"/>
    <p:text>TPB2: cả 4 phần thưởng đều giống nhau là tràng pháo tay thì ko nên, thầy cô thêm một số hình thức khác cho phong phú và HS thích hơn như: điểm 9, điểm 10, cộng 1 điểm vào bài KT thường xuyên, ...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23-07-23T16:38:44.845" idx="2">
    <p:pos x="10" y="10"/>
    <p:text>TPB2: mình có sửa câu hỏi và dòng tiêu đề của câu trả lời và bổ sung ND so sánh, thầy cô xem có nhất trí ko nhé.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SGK/71– 77, KHBD, thước thẳng, bảng phụ hoặc máy tính, máy chiếu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/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vi-VN" sz="28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28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7C640BC9-3B54-462E-81CB-2C5C26E6BC7C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thẳng, bảng nh</a:t>
          </a:r>
          <a:r>
            <a: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ó</a:t>
          </a:r>
          <a:r>
            <a:rPr lang="vi-VN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FF963-9027-4683-9E96-547AE7F71337}" type="parTrans" cxnId="{0C9C6203-F4AB-4245-B661-DDE3B284A297}">
      <dgm:prSet/>
      <dgm:spPr/>
      <dgm:t>
        <a:bodyPr/>
        <a:lstStyle/>
        <a:p>
          <a:endParaRPr lang="en-US"/>
        </a:p>
      </dgm:t>
    </dgm:pt>
    <dgm:pt modelId="{64865A18-553A-4E74-892F-46AD1B65C9B8}" type="sibTrans" cxnId="{0C9C6203-F4AB-4245-B661-DDE3B284A297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/>
      <dgm:spPr/>
      <dgm:t>
        <a:bodyPr/>
        <a:lstStyle/>
        <a:p>
          <a:endParaRPr lang="en-US" sz="2300" dirty="0"/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C9C6203-F4AB-4245-B661-DDE3B284A297}" srcId="{3B33AAEF-2BF8-4EBB-A3B1-62835B5C81BF}" destId="{7C640BC9-3B54-462E-81CB-2C5C26E6BC7C}" srcOrd="1" destOrd="0" parTransId="{4D2FF963-9027-4683-9E96-547AE7F71337}" sibTransId="{64865A18-553A-4E74-892F-46AD1B65C9B8}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8C2EF9A6-E286-4D8C-9B5D-AA58CB61699C}" type="presOf" srcId="{7C640BC9-3B54-462E-81CB-2C5C26E6BC7C}" destId="{8F3B6D51-6576-4847-95F8-097004C88A78}" srcOrd="0" destOrd="1" presId="urn:microsoft.com/office/officeart/2005/8/layout/vList2"/>
    <dgm:cxn modelId="{949833C7-880F-431F-9337-C36D09FD7E69}" srcId="{8E595FF9-7F13-4589-ADB1-A98CFA417FE8}" destId="{D71F825F-8A65-4BDA-BC7A-08775CC4F943}" srcOrd="1" destOrd="0" parTransId="{340B0917-AE02-47E8-991A-57C2FEF6B492}" sibTransId="{EEA8AB36-2CE6-4B2C-BE03-742C9EF0AE15}"/>
    <dgm:cxn modelId="{BA5B9CD6-AF1A-4D79-8DC3-9ED6964CB5F5}" type="presOf" srcId="{D71F825F-8A65-4BDA-BC7A-08775CC4F943}" destId="{0DFB8EA2-E9F4-4E7D-B5BF-ABC527E44C63}" srcOrd="0" destOrd="1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22821"/>
          <a:ext cx="8128000" cy="153504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64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64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64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64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6400" kern="1200" dirty="0"/>
        </a:p>
      </dsp:txBody>
      <dsp:txXfrm>
        <a:off x="74934" y="97755"/>
        <a:ext cx="7978132" cy="1385172"/>
      </dsp:txXfrm>
    </dsp:sp>
    <dsp:sp modelId="{0DFB8EA2-E9F4-4E7D-B5BF-ABC527E44C63}">
      <dsp:nvSpPr>
        <dsp:cNvPr id="0" name=""/>
        <dsp:cNvSpPr/>
      </dsp:nvSpPr>
      <dsp:spPr>
        <a:xfrm>
          <a:off x="0" y="1550133"/>
          <a:ext cx="8128000" cy="125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SGK/71– 77, KHBD, thước thẳng, bảng phụ hoặc máy tính, máy chiếu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300" kern="1200" dirty="0"/>
        </a:p>
      </dsp:txBody>
      <dsp:txXfrm>
        <a:off x="0" y="1550133"/>
        <a:ext cx="8128000" cy="1258560"/>
      </dsp:txXfrm>
    </dsp:sp>
    <dsp:sp modelId="{D2408717-B530-41AC-B5CE-E14FAEC5B062}">
      <dsp:nvSpPr>
        <dsp:cNvPr id="0" name=""/>
        <dsp:cNvSpPr/>
      </dsp:nvSpPr>
      <dsp:spPr>
        <a:xfrm>
          <a:off x="0" y="2699063"/>
          <a:ext cx="8128000" cy="153504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64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64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64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6400" kern="1200" dirty="0"/>
        </a:p>
      </dsp:txBody>
      <dsp:txXfrm>
        <a:off x="74934" y="2773997"/>
        <a:ext cx="7978132" cy="1385172"/>
      </dsp:txXfrm>
    </dsp:sp>
    <dsp:sp modelId="{8F3B6D51-6576-4847-95F8-097004C88A78}">
      <dsp:nvSpPr>
        <dsp:cNvPr id="0" name=""/>
        <dsp:cNvSpPr/>
      </dsp:nvSpPr>
      <dsp:spPr>
        <a:xfrm>
          <a:off x="0" y="4343733"/>
          <a:ext cx="8128000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28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28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thẳng, bảng nh</a:t>
          </a:r>
          <a:r>
            <a:rPr 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ó</a:t>
          </a:r>
          <a:r>
            <a:rPr lang="vi-VN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343733"/>
        <a:ext cx="8128000" cy="1059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8809E-5D01-481E-B6DF-10F1BC64E9D5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322BB-6F06-415F-A36D-B4C87499E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77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8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84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486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798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vào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hộp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quà để ra câu hỏi tương ứng (Lưu ý: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 vào thân của hộp quà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 quay lại hộp quà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mới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biến mất).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322BB-6F06-415F-A36D-B4C87499E7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10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 HS trả lời đúng thì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vào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nắp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hộp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quà để mở phần thưởng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slide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322BB-6F06-415F-A36D-B4C87499E7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41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322BB-6F06-415F-A36D-B4C87499E7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49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322BB-6F06-415F-A36D-B4C87499E7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2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322BB-6F06-415F-A36D-B4C87499E7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77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322BB-6F06-415F-A36D-B4C87499E7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56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9644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747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69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636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768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170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419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905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38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77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346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988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8420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994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648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153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983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3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932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390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470B8-96F8-42D0-9FB1-FD414F8B4E3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845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5494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038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2250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919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554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50616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7303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6182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7870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23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8F3F0-BBE0-4656-ADE2-E0CA7BB6F2D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94327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473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000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023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92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6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144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1379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022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97712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86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ED7EF-0440-4F9E-A644-D13ECD56D55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923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509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85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E9FF7-F5C4-4B75-B312-7A2B0AADEC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851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B56F3-24BB-45BE-BD1E-E26A863B096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32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9138A9-B139-4FBA-BD61-A63595AC75F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896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19DCA-20B6-4A7F-9287-D29CBE4F4E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007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4CC13-3719-4BC0-9941-BCD22F2E39B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665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C473A-74A1-46F3-8D2E-10C923B7E15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944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4B6EE-3F1C-40A8-BAA7-D8D1D25FA34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595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49DCD-488C-48E6-B562-9E2144C6FF4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810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789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6447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45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857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972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24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470B8-96F8-42D0-9FB1-FD414F8B4E3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185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8F3F0-BBE0-4656-ADE2-E0CA7BB6F2D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4772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ED7EF-0440-4F9E-A644-D13ECD56D55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88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E9FF7-F5C4-4B75-B312-7A2B0AADEC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832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B56F3-24BB-45BE-BD1E-E26A863B096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593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9138A9-B139-4FBA-BD61-A63595AC75F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345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19DCA-20B6-4A7F-9287-D29CBE4F4E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7528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4CC13-3719-4BC0-9941-BCD22F2E39B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906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C473A-74A1-46F3-8D2E-10C923B7E15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388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4B6EE-3F1C-40A8-BAA7-D8D1D25FA34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17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49DCD-488C-48E6-B562-9E2144C6FF4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14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6647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9768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478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6516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785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9068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2470B8-96F8-42D0-9FB1-FD414F8B4E3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9248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8F3F0-BBE0-4656-ADE2-E0CA7BB6F2D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6324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ED7EF-0440-4F9E-A644-D13ECD56D55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894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E9FF7-F5C4-4B75-B312-7A2B0AADEC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768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B56F3-24BB-45BE-BD1E-E26A863B096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3237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9138A9-B139-4FBA-BD61-A63595AC75F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641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19DCA-20B6-4A7F-9287-D29CBE4F4E3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8254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4CC13-3719-4BC0-9941-BCD22F2E39B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381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C473A-74A1-46F3-8D2E-10C923B7E15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1307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4B6EE-3F1C-40A8-BAA7-D8D1D25FA34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6986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49DCD-488C-48E6-B562-9E2144C6FF4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4601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1981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20422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08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3593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386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6181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891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6508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52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7697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4893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3703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29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7589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3722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0386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3835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5446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BE5A3A-290B-4650-8837-C7DF6B09D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AAB943A-05E5-4DBB-9439-4AA9AB58B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7A2A3E-C51E-4812-928F-9F6EDF7D6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7793D6-E57D-4A32-9BA2-23F3DF08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8CFE39-66CB-4FC5-B2FF-60BABF3E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2882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4C8E96-EA78-40BF-BDB6-5AD323A5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FAEDDC-B817-4EED-9D53-E7D15904C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E5799D-AEA1-46D7-9F99-374B9CA0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9E9318-9CF6-4ACA-A5CE-86634953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FD000B7-C01C-4DE0-BFB4-7BE0BE31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9755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D6E89E-E412-49B0-BE62-F2EE4A2B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81F4A66-C7C1-48F5-AAB5-5A374166A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D16AEB-16D5-42CA-9537-FAD06C886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10061A-2295-4F39-894F-8BF3905A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EAFA22-2B3E-47BF-8F5E-F64F8650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60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761EA5-4D33-4A36-8325-0AFDE8063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285093-E273-47EC-8BFD-2D378C93B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200BCDF-53F2-4681-B896-B97C759BB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6C5409-E40F-4002-9C0B-84C74584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742CB6-7BBC-4CCA-A49E-F4B0DB85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BB5FB3-9A75-4DFD-82CE-F2954A16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56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5CC030-E22D-4C7E-B82F-6C746FBE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1C16AB-9FFB-4D1E-9898-18C983971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48FA3B-CE27-4FB9-967B-9D7414F8D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3946EAB-6249-4D4C-BE84-13FD26323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CB35F50-BC3C-4EE3-8A42-9DE4B0D93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54FDB98-3C96-4BC5-8100-EFDBD032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E02A3A8-70AB-4CBC-B228-8EE92B60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71F50C4-EB83-47B1-B971-F20016E9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2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D26466-4061-4AEE-A69B-CB196B06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4544B7C-8624-48E3-9CF2-AFFE26A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1F059B1-CAD6-423E-A9CD-390BFB122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24A03B-D71E-48E8-A1BE-FD13DDD6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450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6476802-3A7D-45C0-A6D8-6AA8567F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B13712D-5B04-4E6A-8A0F-5C289249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A2E22E9-1CDF-4FDC-AAE0-4533882E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90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277932-5BE4-45E5-AC8E-FACA9EA3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281689-A220-4734-AC81-35FC709D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C09AB8-6206-4767-ADA0-0F5BFE4C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DF5A107-BA2F-4CEF-9B32-74906C30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10382E-E862-41C1-A96E-11E22F41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0F9C6B-8592-414D-89CA-B1BFD2E6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123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0DA8BF-E5D9-46F3-BF21-BD184503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43884FC-7CB4-4A84-8786-D3B218280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92C80B-F672-4040-9ED6-176F3D427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76CA2F-89E0-48FF-B7DB-B7435BE2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80E76E-FA8D-4FBC-BCFF-C35B87976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EBF6CBD-9D8A-44F6-BEBD-EA780CC7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244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D26D3B-4D83-4901-B953-D52E007D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921C6C4-6DBC-4E30-97B6-5A0B683E9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6BC1D8-FBB1-44B4-AD6C-9A98F65D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06A809-2D05-4F49-A350-721D1F61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D31A982-DCE9-4452-B352-F525A3C4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616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8643E9C-D4D0-4C27-9B92-8E7B64182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8D2274-438C-4DFA-AB47-D2EC50A51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6C0C3D-3E8C-4FA2-9C4A-FB6A74AB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C93262-3164-4660-9FF4-3F62E2AF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2037D9B-155D-4BA7-B28F-D052B396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988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6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69703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69703" y="181687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200467" y="2720344"/>
            <a:ext cx="900000" cy="432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002256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931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633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32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408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3186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577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706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847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065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5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015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101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393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2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9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7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DC4E-CFE1-4DE4-BA6A-B2F2775B3CE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54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DC4E-CFE1-4DE4-BA6A-B2F2775B3CE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62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90DC4E-CFE1-4DE4-BA6A-B2F2775B3CE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DA37A-0C24-43CE-ACA7-57CFE4C03F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8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41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BC07D31-4B56-4456-B116-34D42111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94F17A-712D-4687-B4B7-996AFB00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CCD1E4-6DA5-4A95-A4B6-EECB6CDD6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DE9C4D9-BB03-4C0C-9630-F5D180F654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198DB4-ACDF-494E-933C-55FE66AC6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8B1083-D58F-4699-A741-E7EA53845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020C7E6-65DD-4795-8988-78B3EDD8A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79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3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84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5/17/2025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82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slide" Target="slide8.xml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12" Type="http://schemas.openxmlformats.org/officeDocument/2006/relationships/image" Target="../media/image36.jpeg"/><Relationship Id="rId17" Type="http://schemas.openxmlformats.org/officeDocument/2006/relationships/image" Target="../media/image40.gif"/><Relationship Id="rId2" Type="http://schemas.openxmlformats.org/officeDocument/2006/relationships/video" Target="../media/media2.mp4"/><Relationship Id="rId16" Type="http://schemas.openxmlformats.org/officeDocument/2006/relationships/image" Target="../media/image39.gif"/><Relationship Id="rId20" Type="http://schemas.openxmlformats.org/officeDocument/2006/relationships/image" Target="../media/image45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44.png"/><Relationship Id="rId24" Type="http://schemas.openxmlformats.org/officeDocument/2006/relationships/audio" Target="../media/audio1.wav"/><Relationship Id="rId5" Type="http://schemas.openxmlformats.org/officeDocument/2006/relationships/audio" Target="../media/audio1.wav"/><Relationship Id="rId15" Type="http://schemas.openxmlformats.org/officeDocument/2006/relationships/image" Target="../media/image38.gif"/><Relationship Id="rId10" Type="http://schemas.openxmlformats.org/officeDocument/2006/relationships/image" Target="../media/image28.png"/><Relationship Id="rId19" Type="http://schemas.openxmlformats.org/officeDocument/2006/relationships/image" Target="../media/image42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Relationship Id="rId14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slide" Target="slide8.xml"/><Relationship Id="rId18" Type="http://schemas.openxmlformats.org/officeDocument/2006/relationships/image" Target="../media/image41.gif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12" Type="http://schemas.openxmlformats.org/officeDocument/2006/relationships/image" Target="../media/image36.jpeg"/><Relationship Id="rId17" Type="http://schemas.openxmlformats.org/officeDocument/2006/relationships/image" Target="../media/image40.gif"/><Relationship Id="rId2" Type="http://schemas.openxmlformats.org/officeDocument/2006/relationships/video" Target="../media/media2.mp4"/><Relationship Id="rId16" Type="http://schemas.openxmlformats.org/officeDocument/2006/relationships/image" Target="../media/image39.gif"/><Relationship Id="rId20" Type="http://schemas.openxmlformats.org/officeDocument/2006/relationships/image" Target="../media/image43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46.png"/><Relationship Id="rId5" Type="http://schemas.openxmlformats.org/officeDocument/2006/relationships/audio" Target="../media/audio1.wav"/><Relationship Id="rId15" Type="http://schemas.openxmlformats.org/officeDocument/2006/relationships/image" Target="../media/image38.gif"/><Relationship Id="rId10" Type="http://schemas.openxmlformats.org/officeDocument/2006/relationships/image" Target="../media/image30.png"/><Relationship Id="rId19" Type="http://schemas.openxmlformats.org/officeDocument/2006/relationships/image" Target="../media/image42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9.png"/><Relationship Id="rId14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7.gif"/><Relationship Id="rId18" Type="http://schemas.openxmlformats.org/officeDocument/2006/relationships/image" Target="../media/image42.gif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12" Type="http://schemas.openxmlformats.org/officeDocument/2006/relationships/slide" Target="slide8.xml"/><Relationship Id="rId17" Type="http://schemas.openxmlformats.org/officeDocument/2006/relationships/image" Target="../media/image41.gif"/><Relationship Id="rId2" Type="http://schemas.openxmlformats.org/officeDocument/2006/relationships/video" Target="../media/media2.mp4"/><Relationship Id="rId16" Type="http://schemas.openxmlformats.org/officeDocument/2006/relationships/image" Target="../media/image40.gif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36.jpeg"/><Relationship Id="rId5" Type="http://schemas.openxmlformats.org/officeDocument/2006/relationships/audio" Target="../media/audio1.wav"/><Relationship Id="rId15" Type="http://schemas.openxmlformats.org/officeDocument/2006/relationships/image" Target="../media/image39.gif"/><Relationship Id="rId10" Type="http://schemas.openxmlformats.org/officeDocument/2006/relationships/image" Target="../media/image32.png"/><Relationship Id="rId19" Type="http://schemas.openxmlformats.org/officeDocument/2006/relationships/image" Target="../media/image4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1.png"/><Relationship Id="rId14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sc-online.com/assetrepository/viewasset?id=1508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7" Type="http://schemas.openxmlformats.org/officeDocument/2006/relationships/image" Target="../media/image6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7.xml"/><Relationship Id="rId6" Type="http://schemas.openxmlformats.org/officeDocument/2006/relationships/package" Target="../embeddings/Microsoft_Word_Document.docx"/><Relationship Id="rId5" Type="http://schemas.openxmlformats.org/officeDocument/2006/relationships/image" Target="../media/image60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7" Type="http://schemas.openxmlformats.org/officeDocument/2006/relationships/image" Target="../media/image4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7.xml"/><Relationship Id="rId6" Type="http://schemas.openxmlformats.org/officeDocument/2006/relationships/hyperlink" Target="https://www.wisc-online.com/assetrepository/viewasset?id=1508" TargetMode="External"/><Relationship Id="rId5" Type="http://schemas.openxmlformats.org/officeDocument/2006/relationships/image" Target="../media/image48.jpeg"/><Relationship Id="rId4" Type="http://schemas.openxmlformats.org/officeDocument/2006/relationships/image" Target="../media/image62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13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slideLayout" Target="../slideLayouts/slideLayout137.xml"/><Relationship Id="rId7" Type="http://schemas.openxmlformats.org/officeDocument/2006/relationships/oleObject" Target="../embeddings/oleObject4.bin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9.wmf"/><Relationship Id="rId11" Type="http://schemas.openxmlformats.org/officeDocument/2006/relationships/image" Target="../media/image65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0.png"/><Relationship Id="rId4" Type="http://schemas.openxmlformats.org/officeDocument/2006/relationships/image" Target="../media/image66.png"/><Relationship Id="rId9" Type="http://schemas.openxmlformats.org/officeDocument/2006/relationships/hyperlink" Target="https://www.publicdomainpictures.net/en/view-image.php?image=317882&amp;picture=abstract-backgroun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7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7" Type="http://schemas.openxmlformats.org/officeDocument/2006/relationships/image" Target="../media/image49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7.xml"/><Relationship Id="rId6" Type="http://schemas.openxmlformats.org/officeDocument/2006/relationships/hyperlink" Target="https://www.wisc-online.com/assetrepository/viewasset?id=1508" TargetMode="External"/><Relationship Id="rId5" Type="http://schemas.openxmlformats.org/officeDocument/2006/relationships/image" Target="../media/image48.jpeg"/><Relationship Id="rId4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3" Type="http://schemas.openxmlformats.org/officeDocument/2006/relationships/oleObject" Target="../embeddings/oleObject3.bin"/><Relationship Id="rId7" Type="http://schemas.openxmlformats.org/officeDocument/2006/relationships/image" Target="../media/image48.jpe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77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74.emf"/><Relationship Id="rId4" Type="http://schemas.openxmlformats.org/officeDocument/2006/relationships/image" Target="../media/image59.wmf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oleObject" Target="../embeddings/oleObject3.bin"/><Relationship Id="rId7" Type="http://schemas.openxmlformats.org/officeDocument/2006/relationships/hyperlink" Target="https://www.wisc-online.com/assetrepository/viewasset?id=1508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48.jpeg"/><Relationship Id="rId5" Type="http://schemas.openxmlformats.org/officeDocument/2006/relationships/oleObject" Target="../embeddings/oleObject4.bin"/><Relationship Id="rId4" Type="http://schemas.openxmlformats.org/officeDocument/2006/relationships/image" Target="../media/image59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4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6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sc-online.com/assetrepository/viewasset?id=1508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78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0.png"/><Relationship Id="rId18" Type="http://schemas.openxmlformats.org/officeDocument/2006/relationships/slide" Target="slide13.xml"/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33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slide" Target="slide11.xml"/><Relationship Id="rId5" Type="http://schemas.openxmlformats.org/officeDocument/2006/relationships/slide" Target="slide9.xml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19" Type="http://schemas.openxmlformats.org/officeDocument/2006/relationships/comments" Target="../comments/comment1.xml"/><Relationship Id="rId4" Type="http://schemas.openxmlformats.org/officeDocument/2006/relationships/image" Target="../media/image24.jpeg"/><Relationship Id="rId9" Type="http://schemas.openxmlformats.org/officeDocument/2006/relationships/image" Target="../media/image27.png"/><Relationship Id="rId1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7.gif"/><Relationship Id="rId18" Type="http://schemas.openxmlformats.org/officeDocument/2006/relationships/image" Target="../media/image4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12" Type="http://schemas.openxmlformats.org/officeDocument/2006/relationships/slide" Target="slide8.xml"/><Relationship Id="rId17" Type="http://schemas.openxmlformats.org/officeDocument/2006/relationships/image" Target="../media/image41.gif"/><Relationship Id="rId2" Type="http://schemas.openxmlformats.org/officeDocument/2006/relationships/video" Target="../media/media2.mp4"/><Relationship Id="rId16" Type="http://schemas.openxmlformats.org/officeDocument/2006/relationships/image" Target="../media/image40.gif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36.jpeg"/><Relationship Id="rId5" Type="http://schemas.openxmlformats.org/officeDocument/2006/relationships/audio" Target="../media/audio1.wav"/><Relationship Id="rId15" Type="http://schemas.openxmlformats.org/officeDocument/2006/relationships/image" Target="../media/image39.gif"/><Relationship Id="rId23" Type="http://schemas.openxmlformats.org/officeDocument/2006/relationships/comments" Target="../comments/comment2.xml"/><Relationship Id="rId10" Type="http://schemas.openxmlformats.org/officeDocument/2006/relationships/image" Target="../media/image26.png"/><Relationship Id="rId19" Type="http://schemas.openxmlformats.org/officeDocument/2006/relationships/image" Target="../media/image4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Relationship Id="rId14" Type="http://schemas.openxmlformats.org/officeDocument/2006/relationships/image" Target="../media/image38.gif"/><Relationship Id="rId22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hỗ dành sẵn cho Nội dung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56857" y="9"/>
            <a:ext cx="9669643" cy="6857991"/>
          </a:xfrm>
          <a:prstGeom prst="rect">
            <a:avLst/>
          </a:prstGeom>
        </p:spPr>
      </p:pic>
      <p:sp>
        <p:nvSpPr>
          <p:cNvPr id="18" name="Rectangle 1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9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ộp Văn bản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-1" y="956790"/>
            <a:ext cx="1218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10" name="Hộp Văn bản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3046" y="2616881"/>
            <a:ext cx="12185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12" name="Hộp Văn bản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-3047" y="297220"/>
            <a:ext cx="1218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  <p:sp>
        <p:nvSpPr>
          <p:cNvPr id="2" name="Hộp Văn bản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EFA0880-2A0B-83F1-523B-9060F237610C}"/>
              </a:ext>
            </a:extLst>
          </p:cNvPr>
          <p:cNvSpPr txBox="1"/>
          <p:nvPr/>
        </p:nvSpPr>
        <p:spPr>
          <a:xfrm>
            <a:off x="1180027" y="4158690"/>
            <a:ext cx="8732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GVSB: Nguyễn 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Hải Yến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5697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tràng pháo tay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itchFamily="2" charset="2"/>
            </a:endParaRPr>
          </a:p>
        </p:txBody>
      </p:sp>
      <p:sp>
        <p:nvSpPr>
          <p:cNvPr id="27" name="Rectangle: Folded Corner 2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89211" y="275770"/>
            <a:ext cx="10032353" cy="223560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2: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Điểm thuộc đồ thị hàm số </a:t>
            </a:r>
            <a:r>
              <a:rPr lang="en-US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</a:t>
            </a:r>
            <a:r>
              <a:rPr lang="en-US" sz="3200" b="0" i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– 2</a:t>
            </a:r>
            <a:r>
              <a:rPr lang="en-US" sz="3200" b="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lang="en-US" sz="3200" b="0" i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là:</a:t>
            </a:r>
          </a:p>
          <a:p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	A.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(– 1 ; – 2)                 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(1 ; 2)</a:t>
            </a:r>
          </a:p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	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(0 ; – 2)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(– 1 ; 2)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Folded Corner 27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/>
              <p:nvPr/>
            </p:nvSpPr>
            <p:spPr>
              <a:xfrm>
                <a:off x="508000" y="2601432"/>
                <a:ext cx="10013564" cy="1310655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án: D, vì thay </a:t>
                </a:r>
                <a:r>
                  <a:rPr lang="en-US" sz="3200" b="0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3200" b="0" i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= – 1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vào hàm số </a:t>
                </a:r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n-US" sz="3200" i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= – 2</a:t>
                </a:r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3200" b="0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n-US" sz="3200" b="0" i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= – 2.(– 1) = 2 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nên </a:t>
                </a:r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Q</a:t>
                </a:r>
                <a:r>
                  <a:rPr lang="en-US" sz="3200" i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(– 1 ; 2)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thuộc đồ thị hàm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n-US" sz="3200" i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= – 2</a:t>
                </a:r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sz="3200" b="0" i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i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: Folded Corner 27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2601432"/>
                <a:ext cx="10013564" cy="1310655"/>
              </a:xfrm>
              <a:prstGeom prst="foldedCorner">
                <a:avLst/>
              </a:prstGeom>
              <a:blipFill>
                <a:blip r:embed="rId11"/>
                <a:stretch>
                  <a:fillRect l="-1522" t="-5581" r="-15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6012407" y="5709177"/>
            <a:ext cx="2438330" cy="250979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 descr="OPL20U25GSXzBJYl68kk8uQGfFKzs7yb1M4KJWUiLk6ZEvGF+qCIPSnY57AbBFCvTW$15.2023.9$9+K4lPs7H94VUqPe2XwIsfPRnrXQE//QTEXxb8/8N4CNc6FpgZahzpTjFhMzSA7T/nHJa11DE8Ng2TP3iAmRczFlmslSuUNOgUeb6yRvs0=">
            <a:hlinkClick r:id="rId13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5892701" y="4745359"/>
            <a:ext cx="2310938" cy="899514"/>
          </a:xfrm>
          <a:prstGeom prst="homePlate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7154369" y="4858253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1" y="1976009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4706" y="932186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0" name="ĐẾM NGƯỢC 10 GIÂY- CÓ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50492" y="153441"/>
            <a:ext cx="990556" cy="77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564032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endParaRPr lang="en-US" sz="2400" b="1" dirty="0">
              <a:solidFill>
                <a:srgbClr val="FF7C8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: Folded Corner 26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/>
              <p:nvPr/>
            </p:nvSpPr>
            <p:spPr>
              <a:xfrm>
                <a:off x="773210" y="107125"/>
                <a:ext cx="9622971" cy="2359344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endParaRPr>
              </a:p>
              <a:p>
                <a:pPr algn="just"/>
                <a:r>
                  <a:rPr lang="en-US" sz="3200" b="1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Câu 3: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Trong mặt phẳng tọa độ </a:t>
                </a:r>
                <a:r>
                  <a:rPr lang="en-US" sz="3200" b="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Oxy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, các điểm có hoành độ bằng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itchFamily="18" charset="0"/>
                      </a:rPr>
                      <m:t>0</m:t>
                    </m:r>
                  </m:oMath>
                </a14:m>
                <a:endParaRPr lang="en-US" sz="3200" b="0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endParaRPr>
              </a:p>
              <a:p>
                <a:pPr marL="514350" indent="-514350" algn="ctr">
                  <a:buAutoNum type="alphaUcPeriod"/>
                </a:pP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nằm trên trục hoành. 		  B. nằm trên trục tung.</a:t>
                </a: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 C. là điểm </a:t>
                </a:r>
                <a:r>
                  <a:rPr lang="en-US" sz="3200" b="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3200" b="0" i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(0 ;2)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.                          D. là gốc tọa độ. </a:t>
                </a:r>
                <a:endParaRPr lang="en-US" sz="3200" b="0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endParaRPr>
              </a:p>
              <a:p>
                <a:pPr algn="ctr"/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Rectangle: Folded Corner 26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210" y="107125"/>
                <a:ext cx="9622971" cy="2359344"/>
              </a:xfrm>
              <a:prstGeom prst="foldedCorner">
                <a:avLst/>
              </a:prstGeom>
              <a:blipFill>
                <a:blip r:embed="rId11"/>
                <a:stretch>
                  <a:fillRect l="-1648" t="-5426" r="-15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: Folded Corner 2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773210" y="2617672"/>
            <a:ext cx="962297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án: B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5781122" y="5709177"/>
            <a:ext cx="2438330" cy="250979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 descr="OPL20U25GSXzBJYl68kk8uQGfFKzs7yb1M4KJWUiLk6ZEvGF+qCIPSnY57AbBFCvTW$15.2023.9$9+K4lPs7H94VUqPe2XwIsfPRnrXQE//QTEXxb8/8N4CNc6FpgZahzpTjFhMzSA7T/nHJa11DE8Ng2TP3iAmRczFlmslSuUNOgUeb6yRvs0=">
            <a:hlinkClick r:id="rId13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5648327" y="4741879"/>
            <a:ext cx="2310938" cy="899514"/>
          </a:xfrm>
          <a:prstGeom prst="homePlate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923084" y="472786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621" y="214786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0492" y="96298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1" name="ĐẾM NGƯỢC 10 GIÂY- CÓ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50492" y="184235"/>
            <a:ext cx="990556" cy="77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552446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184235"/>
            <a:ext cx="9622971" cy="231782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4: 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Đồ thị của hàm số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</a:t>
            </a:r>
            <a:r>
              <a:rPr lang="en-US" sz="3200" i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lang="en-US" sz="3200" i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5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là một đường thẳng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	    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cắt trục tung tại điểm có tung độ bằng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A. </a:t>
            </a:r>
            <a:r>
              <a:rPr lang="en-US" sz="3200" b="0" i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	       B. </a:t>
            </a:r>
            <a:r>
              <a:rPr lang="en-US" sz="3200" b="0" i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	         C. </a:t>
            </a:r>
            <a:r>
              <a:rPr lang="en-US" sz="3200" b="0" i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   D. </a:t>
            </a:r>
            <a:r>
              <a:rPr lang="en-US" sz="3200" b="0" i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– 5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762194"/>
            <a:ext cx="1060258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án: D</a:t>
            </a:r>
          </a:p>
        </p:txBody>
      </p:sp>
      <p:sp>
        <p:nvSpPr>
          <p:cNvPr id="33" name="Rectangle 3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5775863" y="5516269"/>
            <a:ext cx="2438330" cy="250979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 descr="OPL20U25GSXzBJYl68kk8uQGfFKzs7yb1M4KJWUiLk6ZEvGF+qCIPSnY57AbBFCvTW$15.2023.9$9+K4lPs7H94VUqPe2XwIsfPRnrXQE//QTEXxb8/8N4CNc6FpgZahzpTjFhMzSA7T/nHJa11DE8Ng2TP3iAmRczFlmslSuUNOgUeb6yRvs0=">
            <a:hlinkClick r:id="rId12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5708065" y="4607139"/>
            <a:ext cx="2310938" cy="899514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959910" y="460731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621" y="213112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1870" y="96298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540" y="3957432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1" name="ĐẾM NGƯỢC 10 GIÂY- CÓ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50492" y="184235"/>
            <a:ext cx="990556" cy="77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-17704" y="0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16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328198" y="2819400"/>
            <a:ext cx="6680482" cy="233910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4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THỊ CỦA HÀM SỐ </a:t>
            </a:r>
          </a:p>
          <a:p>
            <a:pPr algn="ctr" defTabSz="1219170"/>
            <a:r>
              <a:rPr lang="en-US" sz="4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 NHẤT </a:t>
            </a:r>
            <a:r>
              <a:rPr lang="en-US" sz="4800" b="1" i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ax + b</a:t>
            </a:r>
          </a:p>
          <a:p>
            <a:pPr algn="ctr" defTabSz="1219170"/>
            <a:r>
              <a:rPr lang="en-US" sz="4800" b="1" i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i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800" b="1" i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0)</a:t>
            </a:r>
            <a:endParaRPr lang="en-US" sz="48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308310" y="1645817"/>
            <a:ext cx="1801134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</a:p>
        </p:txBody>
      </p:sp>
      <p:sp>
        <p:nvSpPr>
          <p:cNvPr id="7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2129170" y="848456"/>
            <a:ext cx="6776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1219170"/>
            <a:r>
              <a:rPr lang="en-US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HÀM SỐ VÀ ĐỒ THỊ</a:t>
            </a:r>
          </a:p>
        </p:txBody>
      </p:sp>
      <p:sp>
        <p:nvSpPr>
          <p:cNvPr id="8" name="Rectangl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234308" y="191529"/>
            <a:ext cx="35653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/>
            <a:r>
              <a:rPr lang="en-US" sz="44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III</a:t>
            </a:r>
          </a:p>
        </p:txBody>
      </p:sp>
      <p:sp>
        <p:nvSpPr>
          <p:cNvPr id="9" name="Hình chữ nhật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2711411" y="5703483"/>
            <a:ext cx="2345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/>
            <a:r>
              <a:rPr lang="en-US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lang="vi-VN" sz="54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4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85301" y="2403851"/>
            <a:ext cx="6237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  <p:sp>
        <p:nvSpPr>
          <p:cNvPr id="7" name="Google Shape;163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  <p:sp>
        <p:nvSpPr>
          <p:cNvPr id="8" name="Google Shape;157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</p:spTree>
    <p:extLst>
      <p:ext uri="{BB962C8B-B14F-4D97-AF65-F5344CB8AC3E}">
        <p14:creationId xmlns:p14="http://schemas.microsoft.com/office/powerpoint/2010/main" val="336333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6012" r="14448" b="2"/>
          <a:stretch/>
        </p:blipFill>
        <p:spPr>
          <a:xfrm>
            <a:off x="8720184" y="2320614"/>
            <a:ext cx="1851540" cy="2109863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22" name="Picture 2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821784" y="2611162"/>
            <a:ext cx="1528764" cy="1528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ular Callout 17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3977306" y="2327976"/>
                <a:ext cx="4470400" cy="2032000"/>
              </a:xfrm>
              <a:prstGeom prst="wedgeRoundRectCallou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vẽ đồ thị hàm số 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= ax 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≠ 0)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làm như thế nào?</a:t>
                </a:r>
              </a:p>
            </p:txBody>
          </p:sp>
        </mc:Choice>
        <mc:Fallback xmlns="">
          <p:sp>
            <p:nvSpPr>
              <p:cNvPr id="18" name="Rounded Rectangular Callout 17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306" y="2327976"/>
                <a:ext cx="4470400" cy="2032000"/>
              </a:xfrm>
              <a:prstGeom prst="wedgeRoundRectCallout">
                <a:avLst/>
              </a:prstGeom>
              <a:blipFill>
                <a:blip r:embed="rId5"/>
                <a:stretch>
                  <a:fillRect r="-2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03201" y="683068"/>
            <a:ext cx="7063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36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 Vẽ đồ thị của hàm số bậc nhất:</a:t>
            </a:r>
            <a:endParaRPr lang="zh-CN" altLang="en-US" sz="36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609600" y="1144807"/>
            <a:ext cx="10926923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1: Xét hàm số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ax </a:t>
            </a:r>
            <a:r>
              <a:rPr lang="en-US" sz="3600" b="1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0)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defTabSz="1219170"/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334736" y="2320614"/>
            <a:ext cx="11656318" cy="2133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vẽ đồ thị hàm số 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ax </a:t>
            </a:r>
            <a:r>
              <a:rPr lang="en-US" sz="360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0),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thể xác định điểm 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sz="3600" b="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rồi vẽ đường thẳng đi qua hai điểm 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080610" y="88621"/>
            <a:ext cx="10355720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ax + b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1" grpId="0"/>
      <p:bldP spid="2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343" y="4395458"/>
            <a:ext cx="22923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03201" y="683068"/>
            <a:ext cx="7063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36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 Vẽ đồ thị của hàm số bậc nhất:</a:t>
            </a:r>
            <a:endParaRPr lang="zh-CN" altLang="en-US" sz="36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609600" y="1144807"/>
            <a:ext cx="10926923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1: Xét hàm số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ax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0)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defTabSz="1219170"/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/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080610" y="88621"/>
            <a:ext cx="10355720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ax + b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1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664482" y="1727742"/>
            <a:ext cx="9956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VD 3: 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đồ thị của hàm số </a:t>
            </a:r>
            <a:r>
              <a:rPr lang="en-US" sz="37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– 2</a:t>
            </a:r>
            <a:r>
              <a:rPr lang="en-US" sz="37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2" descr="OPL20U25GSXzBJYl68kk8uQGfFKzs7yb1M4KJWUiLk6ZEvGF+qCIPSnY57AbBFCvTW$15.2023.9$9+K4lPs7H94VUqPe2XwIsfPRnrXQE//QTEXxb8/8N4CNc6FpgZahzpTjFhMzSA7T/nHJa11DE8Ng2TP3iAmRczFlmslSuUNOgUeb6yRvs0="/>
              <p:cNvSpPr txBox="1"/>
              <p:nvPr/>
            </p:nvSpPr>
            <p:spPr>
              <a:xfrm>
                <a:off x="785699" y="2446174"/>
                <a:ext cx="10668000" cy="2390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9170">
                  <a:defRPr/>
                </a:pPr>
                <a:r>
                  <a:rPr lang="en-US" sz="3733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733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 defTabSz="1219170">
                  <a:defRPr/>
                </a:pPr>
                <a:r>
                  <a:rPr lang="en-US" sz="3733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– 2,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được điểm 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 ; – 2)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thuộc đồ thị của hàm số 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– 2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1219170">
                  <a:defRPr/>
                </a:pPr>
                <a:endPara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2" descr="OPL20U25GSXzBJYl68kk8uQGfFKzs7yb1M4KJWUiLk6ZEvGF+qCIPSnY57AbBFCvTW$15.2023.9$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699" y="2446174"/>
                <a:ext cx="10668000" cy="2390141"/>
              </a:xfrm>
              <a:prstGeom prst="rect">
                <a:avLst/>
              </a:prstGeom>
              <a:blipFill>
                <a:blip r:embed="rId3"/>
                <a:stretch>
                  <a:fillRect l="-1886" t="-4337" r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0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859518" y="4297221"/>
            <a:ext cx="10668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>
              <a:defRPr/>
            </a:pP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đồ thị của hàm số </a:t>
            </a:r>
            <a:r>
              <a:rPr lang="en-US" sz="37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– 2</a:t>
            </a:r>
            <a:r>
              <a:rPr lang="en-US" sz="37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đường thẳng đi qua hai điểm </a:t>
            </a:r>
            <a:r>
              <a:rPr lang="en-US" sz="37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733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sz="3733" b="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0)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37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733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; – 2)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518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394" y="1361729"/>
            <a:ext cx="4067175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337" y="2763226"/>
            <a:ext cx="1905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063" y="4052212"/>
            <a:ext cx="8382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224" y="1766231"/>
            <a:ext cx="1564309" cy="2994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14180">
            <a:off x="3887014" y="1755069"/>
            <a:ext cx="3730792" cy="343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1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832" y="4049917"/>
            <a:ext cx="1905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073038" y="3760742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A</a:t>
            </a:r>
            <a:endParaRPr lang="en-US" sz="2800" dirty="0"/>
          </a:p>
        </p:txBody>
      </p:sp>
      <p:pic>
        <p:nvPicPr>
          <p:cNvPr id="18" name="Picture 10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85776" y="1989859"/>
            <a:ext cx="4902200" cy="49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5004360" y="2728390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3200" dirty="0"/>
          </a:p>
        </p:txBody>
      </p:sp>
      <p:sp>
        <p:nvSpPr>
          <p:cNvPr id="12" name="Rectangle 1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409720" y="4327186"/>
            <a:ext cx="18293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000000"/>
                </a:solidFill>
                <a:latin typeface="Times New Roman"/>
                <a:ea typeface="Times New Roman"/>
              </a:rPr>
              <a:t>y = – 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</a:rPr>
              <a:t>2</a:t>
            </a:r>
            <a:r>
              <a:rPr lang="en-US" sz="3600" i="1" dirty="0">
                <a:solidFill>
                  <a:srgbClr val="000000"/>
                </a:solidFill>
                <a:latin typeface="Times New Roman"/>
                <a:ea typeface="Times New Roman"/>
              </a:rPr>
              <a:t>x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2751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 descr="OPL20U25GSXzBJYl68kk8uQGfFKzs7yb1M4KJWUiLk6ZEvGF+qCIPSnY57AbBFCvTW$15.2023.9$9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511852"/>
              </p:ext>
            </p:extLst>
          </p:nvPr>
        </p:nvGraphicFramePr>
        <p:xfrm>
          <a:off x="2098750" y="2424066"/>
          <a:ext cx="6908800" cy="2199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3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2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9583">
                <a:tc>
                  <a:txBody>
                    <a:bodyPr/>
                    <a:lstStyle/>
                    <a:p>
                      <a:pPr algn="ctr"/>
                      <a:r>
                        <a:rPr lang="en-US" sz="37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583">
                <a:tc>
                  <a:txBody>
                    <a:bodyPr/>
                    <a:lstStyle/>
                    <a:p>
                      <a:pPr algn="ctr"/>
                      <a:r>
                        <a:rPr lang="en-US" sz="37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434" name="Picture 2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347" y="2289603"/>
            <a:ext cx="22923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03201" y="683068"/>
            <a:ext cx="7063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36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 Vẽ đồ thị của hàm số bậc nhất:</a:t>
            </a:r>
            <a:endParaRPr lang="zh-CN" altLang="en-US" sz="36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080610" y="88621"/>
            <a:ext cx="10355720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ax + b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585940" y="1220410"/>
            <a:ext cx="118872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Xét hàm số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ax + b </a:t>
            </a:r>
            <a:r>
              <a:rPr lang="en-US" sz="3600" b="1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0,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i="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≠ 0)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defTabSz="1219170">
              <a:defRPr/>
            </a:pP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defRPr/>
            </a:pP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2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923610" y="1720893"/>
            <a:ext cx="1122488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hàm số</a:t>
            </a:r>
            <a:r>
              <a:rPr lang="en-US" sz="36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ax + b </a:t>
            </a:r>
            <a:r>
              <a:rPr lang="en-US" sz="360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0, 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sz="3600" i="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≠ 0).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bảng sau:</a:t>
            </a:r>
          </a:p>
        </p:txBody>
      </p:sp>
      <p:sp>
        <p:nvSpPr>
          <p:cNvPr id="17" name="TextBox 4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5088579" y="3798379"/>
            <a:ext cx="9144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6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5219214" y="3798379"/>
            <a:ext cx="609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7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7625783" y="2621883"/>
            <a:ext cx="609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" name="Picture 19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3"/>
          <a:stretch>
            <a:fillRect/>
          </a:stretch>
        </p:blipFill>
        <p:spPr>
          <a:xfrm>
            <a:off x="5766131" y="3144736"/>
            <a:ext cx="1219200" cy="287867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3"/>
          <a:stretch>
            <a:fillRect/>
          </a:stretch>
        </p:blipFill>
        <p:spPr>
          <a:xfrm>
            <a:off x="5766131" y="3144736"/>
            <a:ext cx="1219200" cy="287867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272169"/>
              </p:ext>
            </p:extLst>
          </p:nvPr>
        </p:nvGraphicFramePr>
        <p:xfrm>
          <a:off x="7625783" y="2421876"/>
          <a:ext cx="584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83920" imgH="1066680" progId="Equation.DSMT4">
                  <p:embed/>
                </p:oleObj>
              </mc:Choice>
              <mc:Fallback>
                <p:oleObj name="Equation" r:id="rId4" imgW="583920" imgH="1066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5783" y="2421876"/>
                        <a:ext cx="5842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435481"/>
              </p:ext>
            </p:extLst>
          </p:nvPr>
        </p:nvGraphicFramePr>
        <p:xfrm>
          <a:off x="1512888" y="4797277"/>
          <a:ext cx="8358187" cy="224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8396068" imgH="2261753" progId="Word.Document.12">
                  <p:embed/>
                </p:oleObj>
              </mc:Choice>
              <mc:Fallback>
                <p:oleObj name="Document" r:id="rId6" imgW="8396068" imgH="226175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2888" y="4797277"/>
                        <a:ext cx="8358187" cy="224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492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8" grpId="1"/>
      <p:bldP spid="19" grpId="0"/>
      <p:bldP spid="1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ular Callout 17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2383032" y="2938792"/>
                <a:ext cx="7568292" cy="2032000"/>
              </a:xfrm>
              <a:prstGeom prst="wedgeRoundRectCallou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vẽ đồ thị hàm số </a:t>
                </a:r>
                <a:r>
                  <a:rPr lang="en-US" sz="36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= ax + b</a:t>
                </a:r>
              </a:p>
              <a:p>
                <a:pPr algn="ctr" defTabSz="1219170">
                  <a:defRPr/>
                </a:pPr>
                <a:r>
                  <a:rPr lang="en-US" sz="360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60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i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≠ 0, </a:t>
                </a:r>
                <a:r>
                  <a:rPr lang="en-US" sz="36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i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≠ 0)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làm như thế nào?</a:t>
                </a:r>
              </a:p>
            </p:txBody>
          </p:sp>
        </mc:Choice>
        <mc:Fallback xmlns="">
          <p:sp>
            <p:nvSpPr>
              <p:cNvPr id="18" name="Rounded Rectangular Callout 17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032" y="2938792"/>
                <a:ext cx="7568292" cy="2032000"/>
              </a:xfrm>
              <a:prstGeom prst="wedgeRoundRectCallou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924514" y="2587532"/>
            <a:ext cx="10485328" cy="2844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lnSpc>
                <a:spcPct val="150000"/>
              </a:lnSpc>
              <a:defRPr/>
            </a:pPr>
            <a:endParaRPr lang="en-US" sz="3733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980949"/>
              </p:ext>
            </p:extLst>
          </p:nvPr>
        </p:nvGraphicFramePr>
        <p:xfrm>
          <a:off x="1085850" y="2712637"/>
          <a:ext cx="10066338" cy="480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395777" imgH="4968590" progId="Word.Document.12">
                  <p:embed/>
                </p:oleObj>
              </mc:Choice>
              <mc:Fallback>
                <p:oleObj name="Document" r:id="rId3" imgW="10395777" imgH="496859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85850" y="2712637"/>
                        <a:ext cx="10066338" cy="4802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6012" r="14448" b="2"/>
          <a:stretch/>
        </p:blipFill>
        <p:spPr>
          <a:xfrm>
            <a:off x="10176342" y="2972421"/>
            <a:ext cx="1851540" cy="2109863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22" name="Picture 2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337730" y="3173935"/>
            <a:ext cx="1528764" cy="1528764"/>
          </a:xfrm>
          <a:prstGeom prst="rect">
            <a:avLst/>
          </a:prstGeom>
        </p:spPr>
      </p:pic>
      <p:sp>
        <p:nvSpPr>
          <p:cNvPr id="7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29339" y="688947"/>
            <a:ext cx="7063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36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 Vẽ đồ thị của hàm số bậc nhất:</a:t>
            </a:r>
            <a:endParaRPr lang="zh-CN" altLang="en-US" sz="36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306748" y="94500"/>
            <a:ext cx="10355720" cy="6667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ax + b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1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805575" y="1615419"/>
            <a:ext cx="118872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Xét hàm số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ax + b </a:t>
            </a:r>
            <a:r>
              <a:rPr lang="en-US" sz="3600" b="1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0, 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i="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≠ 0)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defTabSz="1219170">
              <a:defRPr/>
            </a:pP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9170">
              <a:defRPr/>
            </a:pP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447457" y="1217491"/>
            <a:ext cx="3886636" cy="795764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$15.2023.9$9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3286482760"/>
              </p:ext>
            </p:extLst>
          </p:nvPr>
        </p:nvGraphicFramePr>
        <p:xfrm>
          <a:off x="3231915" y="83820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42674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717047" y="238354"/>
            <a:ext cx="10268910" cy="331525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+mj-lt"/>
              </a:rPr>
              <a:t>So sánh sự giống và khác nhau của đồ thị hàm số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cách vẽ đồ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dirty="0">
                <a:latin typeface="+mj-lt"/>
              </a:rPr>
              <a:t>trong hai trường hợp</a:t>
            </a:r>
            <a:r>
              <a:rPr lang="en-US" sz="3200" dirty="0">
                <a:latin typeface="+mj-lt"/>
              </a:rPr>
              <a:t>:</a:t>
            </a:r>
            <a:r>
              <a:rPr lang="vi-VN" sz="3200" dirty="0">
                <a:latin typeface="+mj-lt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ax </a:t>
            </a:r>
            <a:r>
              <a:rPr lang="en-US" sz="3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0)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</a:p>
          <a:p>
            <a:pPr algn="just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ax + b </a:t>
            </a:r>
            <a:r>
              <a:rPr lang="en-US" sz="3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0,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sz="3200" i="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≠ 0)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orizontal Scroll 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-4916" y="-743977"/>
            <a:ext cx="12196916" cy="8059182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Giống: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đồ thị của hàm số bậc nhất.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rường hợp 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ax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0),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ax + b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0, 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≠ 0)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vẽ đồ thị hàm số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ax </a:t>
            </a:r>
            <a:r>
              <a:rPr lang="en-US" sz="3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0)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chỉ cần xác định thêm 1 điểm thuộc đồ thị hàm số đó, còn để vẽ đồ thị hàm số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ax + b </a:t>
            </a:r>
            <a:r>
              <a:rPr lang="en-US" sz="3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0, </a:t>
            </a:r>
            <a:r>
              <a:rPr lang="en-US" sz="32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sz="3200" i="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≠ 0)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cần xác định cả 2 điểm thuộc đồ thị hàm số.</a:t>
            </a:r>
          </a:p>
        </p:txBody>
      </p:sp>
    </p:spTree>
    <p:extLst>
      <p:ext uri="{BB962C8B-B14F-4D97-AF65-F5344CB8AC3E}">
        <p14:creationId xmlns:p14="http://schemas.microsoft.com/office/powerpoint/2010/main" val="40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$15.2023.9$9+K4lPs7H94VUqPe2XwIsfPRnrXQE//QTEXxb8/8N4CNc6FpgZahzpTjFhMzSA7T/nHJa11DE8Ng2TP3iAmRczFlmslSuUNOgUeb6yRvs0="/>
              <p:cNvSpPr txBox="1"/>
              <p:nvPr/>
            </p:nvSpPr>
            <p:spPr>
              <a:xfrm>
                <a:off x="558800" y="1642092"/>
                <a:ext cx="11988800" cy="3539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defRPr/>
                </a:pP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pPr defTabSz="1219170">
                  <a:defRPr/>
                </a:pP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Với </a:t>
                </a:r>
                <a:r>
                  <a:rPr lang="en-US" sz="3600" b="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600" b="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 </a:t>
                </a: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:r>
                  <a:rPr lang="en-US" sz="3600" b="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600" b="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được điểm </a:t>
                </a:r>
                <a:r>
                  <a:rPr lang="en-US" sz="3600" b="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3600" b="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 ; 2)</a:t>
                </a: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thuộc đồ thị </a:t>
                </a:r>
              </a:p>
              <a:p>
                <a:pPr defTabSz="1219170">
                  <a:defRPr/>
                </a:pP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 số </a:t>
                </a:r>
                <a:r>
                  <a:rPr lang="en-US" sz="36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60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– 2</a:t>
                </a:r>
                <a:r>
                  <a:rPr lang="en-US" sz="36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60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+ 2.</a:t>
                </a:r>
                <a:endPara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1219170">
                  <a:defRPr/>
                </a:pP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36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:r>
                  <a:rPr lang="en-US" sz="36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60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600" b="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được điểm </a:t>
                </a:r>
                <a:r>
                  <a:rPr lang="en-US" sz="36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360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600" b="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360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:r>
                  <a:rPr lang="en-US" sz="3600" b="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thuộc đồ thị </a:t>
                </a:r>
              </a:p>
              <a:p>
                <a:pPr defTabSz="1219170">
                  <a:defRPr/>
                </a:pP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 số </a:t>
                </a:r>
                <a:r>
                  <a:rPr lang="en-US" sz="36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60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– 2</a:t>
                </a:r>
                <a:r>
                  <a:rPr lang="en-US" sz="36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60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+ 2.</a:t>
                </a:r>
                <a:endPara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1219170">
                  <a:defRPr/>
                </a:pPr>
                <a:endPara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$15.2023.9$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00" y="1642092"/>
                <a:ext cx="11988800" cy="3539046"/>
              </a:xfrm>
              <a:prstGeom prst="rect">
                <a:avLst/>
              </a:prstGeom>
              <a:blipFill>
                <a:blip r:embed="rId4"/>
                <a:stretch>
                  <a:fillRect l="-1577" t="-2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910023" y="4263692"/>
            <a:ext cx="8590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đồ thị hàm số</a:t>
            </a:r>
            <a:r>
              <a:rPr lang="en-US" sz="36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– 2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đường </a:t>
            </a:r>
          </a:p>
          <a:p>
            <a:pPr defTabSz="1219170">
              <a:lnSpc>
                <a:spcPct val="150000"/>
              </a:lnSpc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đi qua hai điểm 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sz="3600" b="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2), 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sz="3600" b="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0)</a:t>
            </a:r>
            <a:r>
              <a:rPr lang="en-US" sz="3600" b="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601507"/>
              </p:ext>
            </p:extLst>
          </p:nvPr>
        </p:nvGraphicFramePr>
        <p:xfrm>
          <a:off x="4927600" y="2929467"/>
          <a:ext cx="1219200" cy="287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216000" progId="Equation.DSMT4">
                  <p:embed/>
                </p:oleObj>
              </mc:Choice>
              <mc:Fallback>
                <p:oleObj name="Equation" r:id="rId5" imgW="914400" imgH="2160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27600" y="2929467"/>
                        <a:ext cx="1219200" cy="287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582953"/>
              </p:ext>
            </p:extLst>
          </p:nvPr>
        </p:nvGraphicFramePr>
        <p:xfrm>
          <a:off x="4927600" y="2929467"/>
          <a:ext cx="1219200" cy="287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14400" imgH="216000" progId="Equation.DSMT4">
                  <p:embed/>
                </p:oleObj>
              </mc:Choice>
              <mc:Fallback>
                <p:oleObj name="Equation" r:id="rId7" imgW="914400" imgH="2160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27600" y="2929467"/>
                        <a:ext cx="1219200" cy="287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609600" y="1209060"/>
            <a:ext cx="837764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VD 4: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đồ thị của hàm số 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60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– 2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0349" r="20345" b="-4"/>
          <a:stretch/>
        </p:blipFill>
        <p:spPr>
          <a:xfrm>
            <a:off x="9632470" y="3925383"/>
            <a:ext cx="2554853" cy="29003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038" y="4244105"/>
            <a:ext cx="1895717" cy="1895717"/>
          </a:xfrm>
          <a:prstGeom prst="rect">
            <a:avLst/>
          </a:prstGeom>
        </p:spPr>
      </p:pic>
      <p:pic>
        <p:nvPicPr>
          <p:cNvPr id="9" name="Đồng hồ đếm ngược 2 phút có tiếng" descr="OPL20U25GSXzBJYl68kk8uQGfFKzs7yb1M4KJWUiLk6ZEvGF+qCIPSnY57AbBFCvTW$15.2023.9$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27601" y="5854791"/>
            <a:ext cx="1590718" cy="894779"/>
          </a:xfrm>
          <a:prstGeom prst="rect">
            <a:avLst/>
          </a:prstGeom>
        </p:spPr>
      </p:pic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25552" y="691723"/>
            <a:ext cx="7063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36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 Vẽ đồ thị của hàm số bậc nhất:</a:t>
            </a:r>
            <a:endParaRPr lang="zh-CN" altLang="en-US" sz="36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102961" y="97276"/>
            <a:ext cx="10355720" cy="6667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ax + b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2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  <p:bldP spid="10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8935">
            <a:off x="3056490" y="381215"/>
            <a:ext cx="4902200" cy="49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79" y="1299702"/>
            <a:ext cx="17526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118565" y="2952290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en-US" sz="3200" dirty="0"/>
          </a:p>
        </p:txBody>
      </p:sp>
      <p:pic>
        <p:nvPicPr>
          <p:cNvPr id="19466" name="Picture 10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786" y="1203643"/>
            <a:ext cx="364807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5670878" y="2034846"/>
            <a:ext cx="434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3200" dirty="0"/>
          </a:p>
        </p:txBody>
      </p:sp>
      <p:pic>
        <p:nvPicPr>
          <p:cNvPr id="19467" name="Picture 11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59" y="4219732"/>
            <a:ext cx="187642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10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293382" y="2013284"/>
            <a:ext cx="4126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6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0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val Callout 1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2053244" y="2575017"/>
                <a:ext cx="8794865" cy="2335876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Nhắc lại cách vẽ đồ thị hàm số bậc nhất trong hai trường hợp: hàm số dạng </a:t>
                </a:r>
                <a:r>
                  <a:rPr lang="en-US" sz="32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= ax </a:t>
                </a:r>
                <a:r>
                  <a:rPr lang="en-US" sz="3200" b="0" i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200" b="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200" b="0" i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i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≠ 0)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 số dạng </a:t>
                </a:r>
              </a:p>
              <a:p>
                <a:pPr algn="ctr"/>
                <a:r>
                  <a:rPr lang="en-US" sz="32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= ax + b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i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200" b="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200" b="0" i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i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≠ 0, </a:t>
                </a:r>
                <a:r>
                  <a:rPr lang="en-US" sz="3200" b="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b="0" i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≠ 0)?</a:t>
                </a:r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val Callout 1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244" y="2575017"/>
                <a:ext cx="8794865" cy="2335876"/>
              </a:xfrm>
              <a:prstGeom prst="wedgeEllipseCallou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orizontal Scroll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357052" y="783748"/>
            <a:ext cx="11632919" cy="5390629"/>
          </a:xfrm>
          <a:prstGeom prst="horizontalScroll">
            <a:avLst/>
          </a:prstGeom>
          <a:solidFill>
            <a:schemeClr val="bg1"/>
          </a:solidFill>
          <a:ln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7545606"/>
              </p:ext>
            </p:extLst>
          </p:nvPr>
        </p:nvGraphicFramePr>
        <p:xfrm>
          <a:off x="1119188" y="1931988"/>
          <a:ext cx="10793412" cy="496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610861" imgH="4850108" progId="Word.Document.12">
                  <p:embed/>
                </p:oleObj>
              </mc:Choice>
              <mc:Fallback>
                <p:oleObj name="Document" r:id="rId3" imgW="10610861" imgH="485010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9188" y="1931988"/>
                        <a:ext cx="10793412" cy="4964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35579" y="680652"/>
            <a:ext cx="7063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36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 Vẽ đồ thị của hàm số bậc nhất:</a:t>
            </a:r>
            <a:endParaRPr lang="zh-CN" altLang="en-US" sz="36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112988" y="86205"/>
            <a:ext cx="10355720" cy="6667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ax + b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29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945700"/>
              </p:ext>
            </p:extLst>
          </p:nvPr>
        </p:nvGraphicFramePr>
        <p:xfrm>
          <a:off x="4927600" y="2929467"/>
          <a:ext cx="1219200" cy="287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929467"/>
                        <a:ext cx="1219200" cy="287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722626"/>
              </p:ext>
            </p:extLst>
          </p:nvPr>
        </p:nvGraphicFramePr>
        <p:xfrm>
          <a:off x="4927600" y="2929467"/>
          <a:ext cx="1219200" cy="287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929467"/>
                        <a:ext cx="1219200" cy="287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779157" y="1245056"/>
            <a:ext cx="9956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LT2: 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 đồ thị của hàm số </a:t>
            </a:r>
            <a:r>
              <a:rPr kumimoji="0" lang="en-US" sz="37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3</a:t>
            </a:r>
            <a:r>
              <a:rPr kumimoji="0" lang="en-US" sz="37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6012" r="14448" b="2"/>
          <a:stretch/>
        </p:blipFill>
        <p:spPr>
          <a:xfrm>
            <a:off x="10226182" y="4670017"/>
            <a:ext cx="1851540" cy="2109863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21" name="Picture 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387569" y="4960565"/>
            <a:ext cx="1528764" cy="1528764"/>
          </a:xfrm>
          <a:prstGeom prst="rect">
            <a:avLst/>
          </a:prstGeom>
        </p:spPr>
      </p:pic>
      <p:sp>
        <p:nvSpPr>
          <p:cNvPr id="7" name="Rectangle 6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075211" y="574148"/>
            <a:ext cx="7338227" cy="6663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 3: Vẽ đồ thị hàm số bậc nhất.</a:t>
            </a:r>
          </a:p>
        </p:txBody>
      </p:sp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202866" y="1887212"/>
            <a:ext cx="6958315" cy="6663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Vẽ đồ thị của hàm số </a:t>
            </a:r>
            <a:r>
              <a:rPr lang="en-US" sz="373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sz="373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+ 2.</a:t>
            </a:r>
            <a:endParaRPr lang="en-US" sz="373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360230" y="3054465"/>
            <a:ext cx="6096000" cy="18143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7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chia lớp thành 2 dãy:</a:t>
            </a:r>
          </a:p>
          <a:p>
            <a:r>
              <a:rPr lang="en-US" sz="37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Dãy 1: làm luyện tập 2 ý a.</a:t>
            </a:r>
          </a:p>
          <a:p>
            <a:r>
              <a:rPr lang="en-US" sz="37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Dãy 2: làm luyện tập 2 ý b.</a:t>
            </a:r>
          </a:p>
        </p:txBody>
      </p:sp>
    </p:spTree>
    <p:extLst>
      <p:ext uri="{BB962C8B-B14F-4D97-AF65-F5344CB8AC3E}">
        <p14:creationId xmlns:p14="http://schemas.microsoft.com/office/powerpoint/2010/main" val="28151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42" name="Picture 106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766" y="714554"/>
            <a:ext cx="422910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901039" y="989262"/>
            <a:ext cx="11988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graphicFrame>
        <p:nvGraphicFramePr>
          <p:cNvPr id="12" name="Object 1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215155"/>
              </p:ext>
            </p:extLst>
          </p:nvPr>
        </p:nvGraphicFramePr>
        <p:xfrm>
          <a:off x="4927600" y="2929467"/>
          <a:ext cx="1219200" cy="287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929467"/>
                        <a:ext cx="1219200" cy="287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990704"/>
              </p:ext>
            </p:extLst>
          </p:nvPr>
        </p:nvGraphicFramePr>
        <p:xfrm>
          <a:off x="4927600" y="2929467"/>
          <a:ext cx="1219200" cy="287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216000" progId="Equation.DSMT4">
                  <p:embed/>
                </p:oleObj>
              </mc:Choice>
              <mc:Fallback>
                <p:oleObj name="Equation" r:id="rId5" imgW="914400" imgH="2160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929467"/>
                        <a:ext cx="1219200" cy="287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578860" y="295822"/>
            <a:ext cx="9956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LT2: 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đồ thị của hàm số </a:t>
            </a:r>
            <a:r>
              <a:rPr lang="en-US" sz="3733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3</a:t>
            </a:r>
            <a:r>
              <a:rPr lang="en-US" sz="37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$15.2023.9$9+K4lPs7H94VUqPe2XwIsfPRnrXQE//QTEXxb8/8N4CNc6FpgZahzpTjFhMzSA7T/nHJa11DE8Ng2TP3iAmRczFlmslSuUNOgUeb6yRvs0="/>
              <p:cNvSpPr/>
              <p:nvPr/>
            </p:nvSpPr>
            <p:spPr>
              <a:xfrm>
                <a:off x="1058486" y="1635052"/>
                <a:ext cx="5283200" cy="35390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219170"/>
                <a:r>
                  <a:rPr lang="vi-VN" sz="3733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Với 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</a:t>
                </a:r>
                <a:r>
                  <a:rPr lang="vi-VN" sz="3733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thì 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</a:t>
                </a:r>
                <a:r>
                  <a:rPr lang="vi-VN" sz="3733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</a:t>
                </a:r>
              </a:p>
              <a:p>
                <a:pPr defTabSz="1219170"/>
                <a:r>
                  <a:rPr lang="vi-VN" sz="3733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được 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sz="3733" b="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3)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733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thuộc đồ thị hàm số</a:t>
                </a:r>
                <a:r>
                  <a:rPr lang="en-US" sz="3733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1219170"/>
                <a:r>
                  <a:rPr lang="vi-VN" sz="3733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Vậy đồ thị hàm số 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vi-VN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733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là đường thẳng đi qua hai điểm 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 ; 0)</a:t>
                </a:r>
                <a:r>
                  <a:rPr lang="vi-VN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733" dirty="0">
                    <a:solidFill>
                      <a:prstClr val="black"/>
                    </a:solidFill>
                    <a:latin typeface="Times New Roman" panose="02020603050405020304" pitchFamily="18" charset="0"/>
                  </a:rPr>
                  <a:t>và 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sz="3733" b="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3)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$15.2023.9$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486" y="1635052"/>
                <a:ext cx="5283200" cy="3539046"/>
              </a:xfrm>
              <a:prstGeom prst="rect">
                <a:avLst/>
              </a:prstGeom>
              <a:blipFill>
                <a:blip r:embed="rId6"/>
                <a:stretch>
                  <a:fillRect l="-3811" t="-2926" r="-1270" b="-5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10226182" y="4670017"/>
            <a:ext cx="1851540" cy="2109863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21" name="Picture 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387569" y="4960565"/>
            <a:ext cx="1528764" cy="1528764"/>
          </a:xfrm>
          <a:prstGeom prst="rect">
            <a:avLst/>
          </a:prstGeom>
        </p:spPr>
      </p:pic>
      <p:cxnSp>
        <p:nvCxnSpPr>
          <p:cNvPr id="6" name="Straight Connector 5" descr="OPL20U25GSXzBJYl68kk8uQGfFKzs7yb1M4KJWUiLk6ZEvGF+qCIPSnY57AbBFCvTW$15.2023.9$9+K4lPs7H94VUqPe2XwIsfPRnrXQE//QTEXxb8/8N4CNc6FpgZahzpTjFhMzSA7T/nHJa11DE8Ng2TP3iAmRczFlmslSuUNOgUeb6yRvs0="/>
          <p:cNvCxnSpPr/>
          <p:nvPr/>
        </p:nvCxnSpPr>
        <p:spPr>
          <a:xfrm>
            <a:off x="6326807" y="1590914"/>
            <a:ext cx="0" cy="36273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749341" y="4694505"/>
            <a:ext cx="1385316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3</a:t>
            </a:r>
            <a:r>
              <a:rPr lang="en-US" sz="37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dirty="0"/>
          </a:p>
        </p:txBody>
      </p:sp>
      <p:pic>
        <p:nvPicPr>
          <p:cNvPr id="14443" name="Picture 107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957" y="1061884"/>
            <a:ext cx="1597846" cy="4470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07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$15.2023.9$9+K4lPs7H94VUqPe2XwIsfPRnrXQE//QTEXxb8/8N4CNc6FpgZahzpTjFhMzSA7T/nHJa11DE8Ng2TP3iAmRczFlmslSuUNOgUeb6yRvs0="/>
              <p:cNvSpPr txBox="1"/>
              <p:nvPr/>
            </p:nvSpPr>
            <p:spPr>
              <a:xfrm>
                <a:off x="558800" y="1041171"/>
                <a:ext cx="11988800" cy="3539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defRPr/>
                </a:pPr>
                <a:r>
                  <a:rPr lang="en-US" sz="3733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pPr defTabSz="1219170">
                  <a:defRPr/>
                </a:pP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Với 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 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được điểm 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 ; 2)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thuộc đồ thị </a:t>
                </a:r>
              </a:p>
              <a:p>
                <a:pPr defTabSz="1219170">
                  <a:defRPr/>
                </a:pP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 số 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= 2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+ 2.</a:t>
                </a:r>
                <a:endPara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1219170">
                  <a:defRPr/>
                </a:pP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733" b="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37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được điểm 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733" b="0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; 0)</a:t>
                </a: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thuộc đồ thị </a:t>
                </a:r>
              </a:p>
              <a:p>
                <a:pPr defTabSz="1219170">
                  <a:defRPr/>
                </a:pPr>
                <a:r>
                  <a:rPr lang="en-US" sz="3733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 số 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  <a:r>
                  <a:rPr lang="en-US" sz="3733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733" i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+ 2.</a:t>
                </a:r>
                <a:endPara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1219170">
                  <a:defRPr/>
                </a:pPr>
                <a:endPara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$15.2023.9$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00" y="1041171"/>
                <a:ext cx="11988800" cy="3539046"/>
              </a:xfrm>
              <a:prstGeom prst="rect">
                <a:avLst/>
              </a:prstGeom>
              <a:blipFill>
                <a:blip r:embed="rId2"/>
                <a:stretch>
                  <a:fillRect l="-1679" t="-3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1289050" y="4014472"/>
            <a:ext cx="10363200" cy="1815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defRPr/>
            </a:pP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đồ thị hàm số</a:t>
            </a:r>
            <a:r>
              <a:rPr lang="en-US" sz="3733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37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sz="37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 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đường </a:t>
            </a:r>
          </a:p>
          <a:p>
            <a:pPr algn="just" defTabSz="1219170">
              <a:lnSpc>
                <a:spcPct val="150000"/>
              </a:lnSpc>
              <a:defRPr/>
            </a:pP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đi qua hai điểm </a:t>
            </a:r>
            <a:r>
              <a:rPr lang="en-US" sz="37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733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 ; 2), </a:t>
            </a:r>
            <a:r>
              <a:rPr lang="en-US" sz="37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733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(– 1 ; 0)</a:t>
            </a:r>
            <a:r>
              <a:rPr lang="en-US" sz="3733" b="0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321630"/>
              </p:ext>
            </p:extLst>
          </p:nvPr>
        </p:nvGraphicFramePr>
        <p:xfrm>
          <a:off x="4927600" y="2929467"/>
          <a:ext cx="1219200" cy="287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929467"/>
                        <a:ext cx="1219200" cy="287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204582"/>
              </p:ext>
            </p:extLst>
          </p:nvPr>
        </p:nvGraphicFramePr>
        <p:xfrm>
          <a:off x="4927600" y="2929467"/>
          <a:ext cx="1219200" cy="287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216000" progId="Equation.DSMT4">
                  <p:embed/>
                </p:oleObj>
              </mc:Choice>
              <mc:Fallback>
                <p:oleObj name="Equation" r:id="rId5" imgW="914400" imgH="2160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929467"/>
                        <a:ext cx="1219200" cy="287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609600" y="346869"/>
            <a:ext cx="9956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LT2: 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b)Vẽ đồ thị của hàm số </a:t>
            </a:r>
            <a:r>
              <a:rPr lang="en-US" sz="37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733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sz="37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733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+ 2.</a:t>
            </a:r>
            <a:endParaRPr lang="en-US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10226182" y="4670017"/>
            <a:ext cx="1851540" cy="2109863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9" name="Picture 1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387569" y="4960565"/>
            <a:ext cx="1528764" cy="15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8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3.9$9+K4lPs7H94VUqPe2XwIsfPRnrXQE//QTEXxb8/8N4CNc6FpgZahzpTjFhMzSA7T/nHJa11DE8Ng2TP3iAmRczFlmslSuUNOgUeb6yRvs0=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71" y="317910"/>
            <a:ext cx="4801091" cy="5065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175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812800" y="685800"/>
            <a:ext cx="4314613" cy="424688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16"/>
            <a:ext cx="3093627" cy="2979963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5433453" y="2420197"/>
            <a:ext cx="3251200" cy="748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1219170"/>
            <a:r>
              <a:rPr lang="en-GB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7694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1153627" y="2784661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3458134" y="1905002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84" y="1966072"/>
            <a:ext cx="3103563" cy="3103563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16800" y="2682551"/>
            <a:ext cx="3103563" cy="3103563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11" y="2720067"/>
            <a:ext cx="2082307" cy="2082307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3" cy="1847248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3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1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8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41859" y="449474"/>
            <a:ext cx="104223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đi bộ chuyển động đều trên đường thẳng với vận tốc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thay đổi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Gọi </a:t>
            </a:r>
            <a:r>
              <a:rPr lang="en-US" sz="3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(km)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quãng đường đi được trong </a:t>
            </a:r>
            <a:r>
              <a:rPr lang="en-US" sz="3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(h)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Tìm vận tốc đi bộ của người đó biết quãng đường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một hàm số bậc nhất theo biến số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đồ thị như hình vẽ dưới đây.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6012" r="14448" b="2"/>
          <a:stretch/>
        </p:blipFill>
        <p:spPr>
          <a:xfrm>
            <a:off x="2939365" y="4748137"/>
            <a:ext cx="1851540" cy="2109863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2939365" y="5151758"/>
            <a:ext cx="1528764" cy="1528764"/>
          </a:xfrm>
          <a:prstGeom prst="rect">
            <a:avLst/>
          </a:prstGeom>
        </p:spPr>
      </p:pic>
      <p:pic>
        <p:nvPicPr>
          <p:cNvPr id="2" name="Picture 1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963" y="2471743"/>
            <a:ext cx="4780724" cy="455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5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812651" y="764646"/>
            <a:ext cx="89179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latin typeface="+mj-lt"/>
              </a:rPr>
              <a:t>Giải:</a:t>
            </a:r>
            <a:endParaRPr lang="en-US" sz="3600" b="1" dirty="0">
              <a:latin typeface="+mj-lt"/>
            </a:endParaRPr>
          </a:p>
          <a:p>
            <a:r>
              <a:rPr lang="vi-VN" sz="3600" dirty="0">
                <a:latin typeface="+mj-lt"/>
              </a:rPr>
              <a:t>Gọi vận tốc đi bộ của người đó là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(km/h) </a:t>
            </a:r>
            <a:r>
              <a:rPr lang="vi-VN" sz="3600" dirty="0">
                <a:latin typeface="+mj-lt"/>
              </a:rPr>
              <a:t>thì </a:t>
            </a:r>
            <a:endParaRPr lang="en-US" sz="3600" dirty="0">
              <a:latin typeface="+mj-lt"/>
            </a:endParaRPr>
          </a:p>
          <a:p>
            <a:r>
              <a:rPr lang="en-US" sz="3600" dirty="0">
                <a:latin typeface="+mj-lt"/>
              </a:rPr>
              <a:t>                            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v.t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latin typeface="+mj-lt"/>
              </a:rPr>
              <a:t>Vì quãng đường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600" dirty="0">
                <a:latin typeface="+mj-lt"/>
              </a:rPr>
              <a:t> là một hàm số bậc nhất theo biến số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latin typeface="+mj-lt"/>
              </a:rPr>
              <a:t>  có đồ thị đi qua điểm </a:t>
            </a:r>
            <a:r>
              <a:rPr lang="en-US" sz="3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 ; 2)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600" dirty="0">
                <a:latin typeface="+mj-lt"/>
              </a:rPr>
              <a:t>nên thay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 </a:t>
            </a:r>
            <a:r>
              <a:rPr lang="vi-VN" sz="3600" dirty="0">
                <a:latin typeface="+mj-lt"/>
              </a:rPr>
              <a:t>vào hàm số ta được:</a:t>
            </a:r>
            <a:endParaRPr lang="en-US" sz="3600" dirty="0">
              <a:latin typeface="+mj-lt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2 =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Vậy vận tốc đi bộ của người đó là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km/h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646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812800" y="1498601"/>
            <a:ext cx="10363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HƯỚNG DẪN VỀ NHÀ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540000" y="2921000"/>
            <a:ext cx="8026400" cy="2390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</a:rPr>
              <a:t>– Ôn lại 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</a:t>
            </a: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</a:rPr>
              <a:t>đồ thị hàm số bậc nhất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1219170"/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</a:rPr>
              <a:t>– Làm bài tập: 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</a:rPr>
              <a:t> (SGK/77)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defTabSz="1219170"/>
            <a:r>
              <a:rPr lang="vi-VN" sz="3733" dirty="0">
                <a:solidFill>
                  <a:prstClr val="black"/>
                </a:solidFill>
                <a:latin typeface="Times New Roman" panose="02020603050405020304" pitchFamily="18" charset="0"/>
              </a:rPr>
              <a:t>– Xem trước nội dung tiết sau: 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số góc của đường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ax </a:t>
            </a:r>
            <a:r>
              <a:rPr lang="en-US" sz="3733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7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733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7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733" i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0)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951305" y="5810869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/>
            <a:r>
              <a:rPr lang="en-US" sz="7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Calibri"/>
              </a:rPr>
              <a:t>CÁC HOẠT ĐỘNG</a:t>
            </a:r>
            <a:endParaRPr lang="vi-VN" sz="72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BACC6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2" name="Nhóm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endParaRPr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Mở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đầu</a:t>
              </a:r>
              <a:endParaRPr lang="en-US" sz="3200" b="1" dirty="0">
                <a:solidFill>
                  <a:srgbClr val="002060"/>
                </a:solidFill>
                <a:latin typeface="Calibri"/>
              </a:endParaRPr>
            </a:p>
          </p:txBody>
        </p:sp>
      </p:grpSp>
      <p:grpSp>
        <p:nvGrpSpPr>
          <p:cNvPr id="13" name="Nhóm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endParaRPr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thành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kiến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thức</a:t>
              </a:r>
              <a:endParaRPr lang="en-US" sz="3200" b="1" dirty="0">
                <a:solidFill>
                  <a:srgbClr val="002060"/>
                </a:solidFill>
                <a:latin typeface="Calibri"/>
              </a:endParaRPr>
            </a:p>
          </p:txBody>
        </p:sp>
      </p:grpSp>
      <p:grpSp>
        <p:nvGrpSpPr>
          <p:cNvPr id="15" name="Nhóm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endParaRPr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Luyện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tập</a:t>
              </a:r>
              <a:endParaRPr lang="en-US" sz="3200" b="1" dirty="0">
                <a:solidFill>
                  <a:srgbClr val="002060"/>
                </a:solidFill>
                <a:latin typeface="Calibri"/>
              </a:endParaRPr>
            </a:p>
          </p:txBody>
        </p:sp>
      </p:grpSp>
      <p:sp>
        <p:nvSpPr>
          <p:cNvPr id="16" name="Google Shape;162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 sz="1867"/>
          </a:p>
        </p:txBody>
      </p:sp>
      <p:grpSp>
        <p:nvGrpSpPr>
          <p:cNvPr id="14" name="Nhóm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endParaRPr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236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1219170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Hình ảnh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4206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033829" y="4301328"/>
            <a:ext cx="81243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44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 descr="OPL20U25GSXzBJYl68kk8uQGfFKzs7yb1M4KJWUiLk6ZEvGF+qCIPSnY57AbBFCvTW$15.2023.9$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712"/>
            <a:ext cx="12192000" cy="6928898"/>
          </a:xfrm>
          <a:prstGeom prst="rect">
            <a:avLst/>
          </a:prstGeom>
        </p:spPr>
      </p:pic>
      <p:sp>
        <p:nvSpPr>
          <p:cNvPr id="4" name="Text 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E2FE90-506F-457D-A771-793AAC2D7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916" y="1903553"/>
            <a:ext cx="1015043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Luật chơi: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 4 hộp quà bí mật tương ứng với bốn câu hỏi học sinh cần phải trả lời. Mỗi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ọc sinh sẽ lựa chọn hộp quà bất kì và trả lời câu hỏi của hộp quà đó trong thời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gian 10 giây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 Trả lời đúng nhận được phần thưởng trong hộp quà, trả lời sai nhường cơ hội trả lời cho bạn khác.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0" name="Object 12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C6C42E-CCEA-4E6D-8737-36804AF1A9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45503"/>
              </p:ext>
            </p:extLst>
          </p:nvPr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130" name="Object 129">
                        <a:extLst>
                          <a:ext uri="{FF2B5EF4-FFF2-40B4-BE49-F238E27FC236}">
                            <a16:creationId xmlns:a16="http://schemas.microsoft.com/office/drawing/2014/main" id="{08C6C42E-CCEA-4E6D-8737-36804AF1A9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ct 13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5958C8F-ACFD-47C2-8A15-7EBF106EDE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721379"/>
              </p:ext>
            </p:extLst>
          </p:nvPr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131" name="Object 130">
                        <a:extLst>
                          <a:ext uri="{FF2B5EF4-FFF2-40B4-BE49-F238E27FC236}">
                            <a16:creationId xmlns:a16="http://schemas.microsoft.com/office/drawing/2014/main" id="{A5958C8F-ACFD-47C2-8A15-7EBF106EDE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30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hlinkClick r:id="rId5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36" y="967546"/>
            <a:ext cx="1969179" cy="1743607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111" y="599303"/>
            <a:ext cx="2060627" cy="1383912"/>
          </a:xfrm>
          <a:prstGeom prst="rect">
            <a:avLst/>
          </a:prstGeom>
        </p:spPr>
      </p:pic>
      <p:pic>
        <p:nvPicPr>
          <p:cNvPr id="10" name="Picture 9" descr="OPL20U25GSXzBJYl68kk8uQGfFKzs7yb1M4KJWUiLk6ZEvGF+qCIPSnY57AbBFCvTW$15.2023.9$9+K4lPs7H94VUqPe2XwIsfPRnrXQE//QTEXxb8/8N4CNc6FpgZahzpTjFhMzSA7T/nHJa11DE8Ng2TP3iAmRczFlmslSuUNOgUeb6yRvs0=">
            <a:hlinkClick r:id="rId8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016" y="930650"/>
            <a:ext cx="1969179" cy="1743607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291" y="599303"/>
            <a:ext cx="2060627" cy="1383912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$15.2023.9$9+K4lPs7H94VUqPe2XwIsfPRnrXQE//QTEXxb8/8N4CNc6FpgZahzpTjFhMzSA7T/nHJa11DE8Ng2TP3iAmRczFlmslSuUNOgUeb6yRvs0=">
            <a:hlinkClick r:id="rId11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150363"/>
            <a:ext cx="1969179" cy="1743607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9" y="3703963"/>
            <a:ext cx="2060627" cy="1383912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$15.2023.9$9+K4lPs7H94VUqPe2XwIsfPRnrXQE//QTEXxb8/8N4CNc6FpgZahzpTjFhMzSA7T/nHJa11DE8Ng2TP3iAmRczFlmslSuUNOgUeb6yRvs0=">
            <a:hlinkClick r:id="rId14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01" y="4216071"/>
            <a:ext cx="1969179" cy="1743607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78" y="3703963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2" name="Right Arrow 1">
            <a:hlinkClick r:id="rId18" action="ppaction://hlinksldjump"/>
          </p:cNvPr>
          <p:cNvSpPr/>
          <p:nvPr/>
        </p:nvSpPr>
        <p:spPr>
          <a:xfrm>
            <a:off x="11098060" y="5959678"/>
            <a:ext cx="657617" cy="349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 err="1">
                <a:solidFill>
                  <a:srgbClr val="99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200" b="1" dirty="0">
                <a:solidFill>
                  <a:srgbClr val="99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solidFill>
                  <a:srgbClr val="99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sz="2200" b="1" dirty="0">
                <a:solidFill>
                  <a:srgbClr val="99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solidFill>
                  <a:srgbClr val="99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sz="2200" b="1" dirty="0">
                <a:solidFill>
                  <a:srgbClr val="99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solidFill>
                  <a:srgbClr val="99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lang="en-US" sz="2200" b="1" dirty="0">
              <a:solidFill>
                <a:srgbClr val="99CC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95121" y="359650"/>
            <a:ext cx="9870621" cy="227199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1: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Đồ thị hàm số </a:t>
            </a:r>
            <a:r>
              <a:rPr lang="en-US" sz="2800" b="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 = ax + b</a:t>
            </a:r>
            <a:r>
              <a:rPr lang="en-US" sz="2800" b="0" i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b="0" i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0" i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>
                <a:solidFill>
                  <a:schemeClr val="tx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≠ 0)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/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endParaRPr lang="en-US" sz="3200" b="1" i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72181" y="2910665"/>
            <a:ext cx="914507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án: A</a:t>
            </a:r>
          </a:p>
        </p:txBody>
      </p:sp>
      <p:sp>
        <p:nvSpPr>
          <p:cNvPr id="33" name="Rectangle 3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5977613" y="5841563"/>
            <a:ext cx="2438330" cy="250979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 descr="OPL20U25GSXzBJYl68kk8uQGfFKzs7yb1M4KJWUiLk6ZEvGF+qCIPSnY57AbBFCvTW$15.2023.9$9+K4lPs7H94VUqPe2XwIsfPRnrXQE//QTEXxb8/8N4CNc6FpgZahzpTjFhMzSA7T/nHJa11DE8Ng2TP3iAmRczFlmslSuUNOgUeb6yRvs0=">
            <a:hlinkClick r:id="rId12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5892701" y="4932432"/>
            <a:ext cx="2310938" cy="899514"/>
          </a:xfrm>
          <a:prstGeom prst="homePlate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7178642" y="493545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8981">
            <a:off x="4806718" y="4656367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2190" y="157831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3" name="ĐẾM NGƯỢC 10 GIÂY- CÓ CHUÔNG BÁO HẾT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47073" y="177780"/>
            <a:ext cx="990556" cy="7787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2181" y="1262143"/>
            <a:ext cx="108217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AutoNum type="alphaUcPeriod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là một đường thẳng. 				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 đi qua gốc tọa độ.  	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là một đường thẳng đi qua gốc tọa độ.  	D.  là một đường tròn.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1867</Words>
  <Application>Microsoft Office PowerPoint</Application>
  <PresentationFormat>Widescreen</PresentationFormat>
  <Paragraphs>163</Paragraphs>
  <Slides>32</Slides>
  <Notes>10</Notes>
  <HiddenSlides>0</HiddenSlides>
  <MMClips>6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Calibri</vt:lpstr>
      <vt:lpstr>Arial</vt:lpstr>
      <vt:lpstr>Times New Roman</vt:lpstr>
      <vt:lpstr>Tahoma</vt:lpstr>
      <vt:lpstr>Calibri Light</vt:lpstr>
      <vt:lpstr>Cambria Math</vt:lpstr>
      <vt:lpstr>思源黑体 Heavy</vt:lpstr>
      <vt:lpstr>Office Theme</vt:lpstr>
      <vt:lpstr>Custom Design</vt:lpstr>
      <vt:lpstr>1_Custom Design</vt:lpstr>
      <vt:lpstr>3_Custom Design</vt:lpstr>
      <vt:lpstr>1_Office Theme</vt:lpstr>
      <vt:lpstr>Chủ đề Office</vt:lpstr>
      <vt:lpstr>2_Office Theme</vt:lpstr>
      <vt:lpstr>3_Office Theme</vt:lpstr>
      <vt:lpstr>4_Office Theme</vt:lpstr>
      <vt:lpstr>5_Office Theme</vt:lpstr>
      <vt:lpstr>6_Office Theme</vt:lpstr>
      <vt:lpstr>Equation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TGPM</cp:lastModifiedBy>
  <cp:revision>134</cp:revision>
  <dcterms:created xsi:type="dcterms:W3CDTF">2018-05-24T12:43:45Z</dcterms:created>
  <dcterms:modified xsi:type="dcterms:W3CDTF">2025-05-17T00:43:20Z</dcterms:modified>
</cp:coreProperties>
</file>