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610" r:id="rId3"/>
    <p:sldId id="281" r:id="rId4"/>
    <p:sldId id="282" r:id="rId5"/>
    <p:sldId id="497" r:id="rId6"/>
    <p:sldId id="585" r:id="rId7"/>
    <p:sldId id="605" r:id="rId8"/>
    <p:sldId id="580" r:id="rId9"/>
    <p:sldId id="308" r:id="rId10"/>
    <p:sldId id="583" r:id="rId11"/>
    <p:sldId id="313" r:id="rId12"/>
    <p:sldId id="584" r:id="rId13"/>
    <p:sldId id="310" r:id="rId14"/>
    <p:sldId id="612" r:id="rId15"/>
    <p:sldId id="326" r:id="rId16"/>
    <p:sldId id="614" r:id="rId17"/>
    <p:sldId id="571" r:id="rId18"/>
    <p:sldId id="616" r:id="rId19"/>
    <p:sldId id="604" r:id="rId20"/>
    <p:sldId id="586" r:id="rId21"/>
    <p:sldId id="606" r:id="rId22"/>
    <p:sldId id="618" r:id="rId23"/>
    <p:sldId id="587" r:id="rId24"/>
    <p:sldId id="626" r:id="rId25"/>
    <p:sldId id="620" r:id="rId26"/>
    <p:sldId id="484" r:id="rId27"/>
    <p:sldId id="607" r:id="rId28"/>
    <p:sldId id="608" r:id="rId29"/>
    <p:sldId id="573" r:id="rId30"/>
    <p:sldId id="590" r:id="rId31"/>
    <p:sldId id="624" r:id="rId32"/>
    <p:sldId id="574" r:id="rId33"/>
    <p:sldId id="543" r:id="rId34"/>
    <p:sldId id="575" r:id="rId35"/>
    <p:sldId id="591" r:id="rId36"/>
    <p:sldId id="576" r:id="rId37"/>
    <p:sldId id="577" r:id="rId38"/>
    <p:sldId id="613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ung" initials="d" lastIdx="1" clrIdx="2">
    <p:extLst>
      <p:ext uri="{19B8F6BF-5375-455C-9EA6-DF929625EA0E}">
        <p15:presenceInfo xmlns:p15="http://schemas.microsoft.com/office/powerpoint/2012/main" userId="d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8BCD43"/>
    <a:srgbClr val="DE4654"/>
    <a:srgbClr val="9B3AC6"/>
    <a:srgbClr val="02023C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7" d="100"/>
          <a:sy n="47" d="100"/>
        </p:scale>
        <p:origin x="6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8,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8,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</a:endParaRPr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F035D454-FA18-40B8-82AD-FD407F81CA9F}">
      <dgm:prSet phldrT="[Text]" custT="1"/>
      <dgm:spPr/>
      <dgm:t>
        <a:bodyPr/>
        <a:lstStyle/>
        <a:p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/>
        </a:p>
      </dgm:t>
    </dgm:pt>
    <dgm:pt modelId="{7A4C0F93-2634-49D0-BDD4-53E189FD919F}" type="parTrans" cxnId="{5DCEC1B5-F4E1-44CC-821B-0E8EC0E0688B}">
      <dgm:prSet/>
      <dgm:spPr/>
      <dgm:t>
        <a:bodyPr/>
        <a:lstStyle/>
        <a:p>
          <a:endParaRPr lang="en-US"/>
        </a:p>
      </dgm:t>
    </dgm:pt>
    <dgm:pt modelId="{232ECA24-7850-4CD4-B849-BD44361A1DD0}" type="sibTrans" cxnId="{5DCEC1B5-F4E1-44CC-821B-0E8EC0E0688B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-4378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2012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5DCEC1B5-F4E1-44CC-821B-0E8EC0E0688B}" srcId="{8E595FF9-7F13-4589-ADB1-A98CFA417FE8}" destId="{F035D454-FA18-40B8-82AD-FD407F81CA9F}" srcOrd="1" destOrd="0" parTransId="{7A4C0F93-2634-49D0-BDD4-53E189FD919F}" sibTransId="{232ECA24-7850-4CD4-B849-BD44361A1DD0}"/>
    <dgm:cxn modelId="{192787B7-5A6C-43CF-9FDE-8877FBDE1872}" type="presOf" srcId="{F035D454-FA18-40B8-82AD-FD407F81CA9F}" destId="{0DFB8EA2-E9F4-4E7D-B5BF-ABC527E44C63}" srcOrd="0" destOrd="1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0"/>
          <a:ext cx="6096000" cy="9921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48433" y="48433"/>
        <a:ext cx="5999134" cy="895294"/>
      </dsp:txXfrm>
    </dsp:sp>
    <dsp:sp modelId="{0DFB8EA2-E9F4-4E7D-B5BF-ABC527E44C63}">
      <dsp:nvSpPr>
        <dsp:cNvPr id="0" name=""/>
        <dsp:cNvSpPr/>
      </dsp:nvSpPr>
      <dsp:spPr>
        <a:xfrm>
          <a:off x="0" y="992317"/>
          <a:ext cx="6096000" cy="95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8,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</dsp:txBody>
      <dsp:txXfrm>
        <a:off x="0" y="992317"/>
        <a:ext cx="6096000" cy="959962"/>
      </dsp:txXfrm>
    </dsp:sp>
    <dsp:sp modelId="{D2408717-B530-41AC-B5CE-E14FAEC5B062}">
      <dsp:nvSpPr>
        <dsp:cNvPr id="0" name=""/>
        <dsp:cNvSpPr/>
      </dsp:nvSpPr>
      <dsp:spPr>
        <a:xfrm>
          <a:off x="0" y="1980423"/>
          <a:ext cx="6096000" cy="9921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48433" y="2028856"/>
        <a:ext cx="5999134" cy="895294"/>
      </dsp:txXfrm>
    </dsp:sp>
    <dsp:sp modelId="{8F3B6D51-6576-4847-95F8-097004C88A78}">
      <dsp:nvSpPr>
        <dsp:cNvPr id="0" name=""/>
        <dsp:cNvSpPr/>
      </dsp:nvSpPr>
      <dsp:spPr>
        <a:xfrm>
          <a:off x="0" y="2944440"/>
          <a:ext cx="6096000" cy="1398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8,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thẳng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dạ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</dsp:txBody>
      <dsp:txXfrm>
        <a:off x="0" y="2944440"/>
        <a:ext cx="6096000" cy="139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75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.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treo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kthuc</a:t>
            </a:r>
            <a:r>
              <a:rPr lang="en-US" dirty="0"/>
              <a:t>. HĐ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pháo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, ko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/>
              <a:t>. Trước</a:t>
            </a:r>
            <a:r>
              <a:rPr lang="en-US" baseline="0"/>
              <a:t> khi HĐN GV y/c HS gấp SGK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8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(</a:t>
            </a:r>
            <a:r>
              <a:rPr lang="en-US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 ở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)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Sau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oval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A, B, C ,D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8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1.wm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oleObject" Target="../embeddings/oleObject11.bin"/><Relationship Id="rId17" Type="http://schemas.openxmlformats.org/officeDocument/2006/relationships/slide" Target="slide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wmf"/><Relationship Id="rId5" Type="http://schemas.openxmlformats.org/officeDocument/2006/relationships/audio" Target="../media/audio4.wav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Document3.docx"/><Relationship Id="rId10" Type="http://schemas.openxmlformats.org/officeDocument/2006/relationships/image" Target="../media/image46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6.wav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9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6.jpeg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1.wm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oleObject" Target="../embeddings/oleObject3.bin"/><Relationship Id="rId17" Type="http://schemas.openxmlformats.org/officeDocument/2006/relationships/slide" Target="slide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0.wmf"/><Relationship Id="rId5" Type="http://schemas.openxmlformats.org/officeDocument/2006/relationships/audio" Target="../media/audio4.wav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3.wav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6.w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oleObject" Target="../embeddings/oleObject7.bin"/><Relationship Id="rId17" Type="http://schemas.openxmlformats.org/officeDocument/2006/relationships/slide" Target="slide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5.wmf"/><Relationship Id="rId5" Type="http://schemas.openxmlformats.org/officeDocument/2006/relationships/audio" Target="../media/audio4.wav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3.wav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0" y="-42126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6E44B6-6616-48B6-84B7-9847A81D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-158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05DA2D-444D-4FD5-9E07-409E3BE5828D}"/>
              </a:ext>
            </a:extLst>
          </p:cNvPr>
          <p:cNvSpPr/>
          <p:nvPr/>
        </p:nvSpPr>
        <p:spPr>
          <a:xfrm>
            <a:off x="460595" y="1685659"/>
            <a:ext cx="67663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45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TOÁN 8 (cánh diều)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426E85-2800-9272-ADB9-BD3A3F9A8FBF}"/>
              </a:ext>
            </a:extLst>
          </p:cNvPr>
          <p:cNvSpPr txBox="1"/>
          <p:nvPr/>
        </p:nvSpPr>
        <p:spPr>
          <a:xfrm>
            <a:off x="411931" y="3013265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Hải 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6470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L20U25GSXzBJYl68kk8uQGfFKzs7yb1M4KJWUiLk6ZEvGF+qCIPSnY57AbBFCvTW$15.2023.9$9+K4lPs7H94VUqPe2XwIsfPRnrXQE//QTEXxb8/8N4CNc6FpgZahzpTjFhMzSA7T/nHJa11DE8Ng2TP3iAmRczFlmslSuUNOgUeb6yRvs0=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"/>
            <a:ext cx="2320529" cy="35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179565" y="413657"/>
            <a:ext cx="6019800" cy="2476500"/>
          </a:xfrm>
          <a:prstGeom prst="cloudCallout">
            <a:avLst>
              <a:gd name="adj1" fmla="val -44435"/>
              <a:gd name="adj2" fmla="val 7003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82" name="Picture 6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914650"/>
            <a:ext cx="1543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Left 5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2DBCCF4D-0B05-4C43-B5B7-28F7BF74D0CB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5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38200" y="1657350"/>
            <a:ext cx="8077200" cy="2432447"/>
          </a:xfrm>
          <a:prstGeom prst="roundRect">
            <a:avLst>
              <a:gd name="adj" fmla="val 86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762000" y="175041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Câu 3: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Cho hàm số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y =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– 2. Giá trị của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tương ứng với </a:t>
            </a:r>
            <a:r>
              <a:rPr lang="nl-NL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= 5 là: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219200" y="2704522"/>
            <a:ext cx="838200" cy="523220"/>
            <a:chOff x="838200" y="1888407"/>
            <a:chExt cx="838200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a)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403451"/>
                </p:ext>
              </p:extLst>
            </p:nvPr>
          </p:nvGraphicFramePr>
          <p:xfrm>
            <a:off x="1236663" y="1987550"/>
            <a:ext cx="43973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177480" progId="Equation.DSMT4">
                    <p:embed/>
                  </p:oleObj>
                </mc:Choice>
                <mc:Fallback>
                  <p:oleObj name="Equation" r:id="rId8" imgW="203040" imgH="17748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6663" y="1987550"/>
                          <a:ext cx="439737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029200" y="3474245"/>
            <a:ext cx="838200" cy="523220"/>
            <a:chOff x="838200" y="1888407"/>
            <a:chExt cx="8382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d)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262063" y="1987765"/>
            <a:ext cx="24765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77480" progId="Equation.DSMT4">
                    <p:embed/>
                  </p:oleObj>
                </mc:Choice>
                <mc:Fallback>
                  <p:oleObj name="Equation" r:id="rId10" imgW="114120" imgH="17748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063" y="1987765"/>
                          <a:ext cx="247650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219200" y="3474245"/>
            <a:ext cx="838200" cy="523220"/>
            <a:chOff x="838200" y="1888407"/>
            <a:chExt cx="838200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c)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265237" y="1987765"/>
            <a:ext cx="411163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440" imgH="177480" progId="Equation.DSMT4">
                    <p:embed/>
                  </p:oleObj>
                </mc:Choice>
                <mc:Fallback>
                  <p:oleObj name="Equation" r:id="rId12" imgW="190440" imgH="1774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5237" y="1987765"/>
                          <a:ext cx="411163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029200" y="2702065"/>
            <a:ext cx="838200" cy="523220"/>
            <a:chOff x="838200" y="1888407"/>
            <a:chExt cx="8382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b)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236663" y="1986832"/>
            <a:ext cx="439737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03040" imgH="177480" progId="Equation.DSMT4">
                    <p:embed/>
                  </p:oleObj>
                </mc:Choice>
                <mc:Fallback>
                  <p:oleObj name="Equation" r:id="rId14" imgW="20304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6663" y="1986832"/>
                          <a:ext cx="439737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Oval 24" descr="OPL20U25GSXzBJYl68kk8uQGfFKzs7yb1M4KJWUiLk6ZEvGF+qCIPSnY57AbBFCvTW$15.2023.9$9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1219200" y="2778265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26" name="Oval 25" descr="OPL20U25GSXzBJYl68kk8uQGfFKzs7yb1M4KJWUiLk6ZEvGF+qCIPSnY57AbBFCvTW$15.2023.9$9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5029200" y="3540265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27" name="Oval 26" descr="OPL20U25GSXzBJYl68kk8uQGfFKzs7yb1M4KJWUiLk6ZEvGF+qCIPSnY57AbBFCvTW$15.2023.9$9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1219200" y="3540265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28" name="Oval 27" descr="OPL20U25GSXzBJYl68kk8uQGfFKzs7yb1M4KJWUiLk6ZEvGF+qCIPSnY57AbBFCvTW$15.2023.9$9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5029200" y="2778265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A5DEC067-75FC-449A-97C0-668E3354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9D4D9B72-BF8F-4F37-9382-CF5A0798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C15D2E31-5667-488E-8BC9-0693A548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39ED2506-323C-4237-AC8C-146938405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985A0658-0D39-4F6C-8F49-53C03950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Oval 17">
            <a:extLst>
              <a:ext uri="{FF2B5EF4-FFF2-40B4-BE49-F238E27FC236}">
                <a16:creationId xmlns:a16="http://schemas.microsoft.com/office/drawing/2014/main" id="{55BA1275-FBCD-4AEC-B9CF-314BD5F48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AD351300-F6ED-46B8-8255-B7ECCF9F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Oval 19">
            <a:extLst>
              <a:ext uri="{FF2B5EF4-FFF2-40B4-BE49-F238E27FC236}">
                <a16:creationId xmlns:a16="http://schemas.microsoft.com/office/drawing/2014/main" id="{0C168B32-D528-41AE-B969-FE6111B7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DCDCF800-C2DF-49EF-A71D-C20C5E6A7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4F6389AF-441C-461D-AB4C-5C1E58DA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Oval 22">
            <a:extLst>
              <a:ext uri="{FF2B5EF4-FFF2-40B4-BE49-F238E27FC236}">
                <a16:creationId xmlns:a16="http://schemas.microsoft.com/office/drawing/2014/main" id="{BA05B267-27BF-49E3-AC97-51E7E4F4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"/>
            <a:ext cx="1871980" cy="1608818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5" name="Oval 28">
            <a:extLst>
              <a:ext uri="{FF2B5EF4-FFF2-40B4-BE49-F238E27FC236}">
                <a16:creationId xmlns:a16="http://schemas.microsoft.com/office/drawing/2014/main" id="{6E3C35B7-6E5F-4A5D-9947-FBB79A4C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150"/>
            <a:ext cx="1871980" cy="1608818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541E84-5146-41DE-B824-1B46FBF8C96B}"/>
              </a:ext>
            </a:extLst>
          </p:cNvPr>
          <p:cNvGrpSpPr/>
          <p:nvPr/>
        </p:nvGrpSpPr>
        <p:grpSpPr>
          <a:xfrm>
            <a:off x="800100" y="57150"/>
            <a:ext cx="1600200" cy="1691841"/>
            <a:chOff x="838201" y="955219"/>
            <a:chExt cx="1600200" cy="169184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C5BF33C-C2B6-49D2-A727-2F73FFEE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BF8A32A-0EF2-45CD-A3E0-6AF07A0F02B1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7827E758-0B75-43D2-87D1-204AD742AE0F}"/>
              </a:ext>
            </a:extLst>
          </p:cNvPr>
          <p:cNvSpPr/>
          <p:nvPr/>
        </p:nvSpPr>
        <p:spPr>
          <a:xfrm>
            <a:off x="2090737" y="3257550"/>
            <a:ext cx="2595563" cy="838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Explosion: 14 Points 57">
            <a:extLst>
              <a:ext uri="{FF2B5EF4-FFF2-40B4-BE49-F238E27FC236}">
                <a16:creationId xmlns:a16="http://schemas.microsoft.com/office/drawing/2014/main" id="{60C1C1F9-811A-41EC-A8CC-A5171F4F8866}"/>
              </a:ext>
            </a:extLst>
          </p:cNvPr>
          <p:cNvSpPr/>
          <p:nvPr/>
        </p:nvSpPr>
        <p:spPr>
          <a:xfrm>
            <a:off x="2057083" y="2571750"/>
            <a:ext cx="2743517" cy="8381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Explosion: 14 Points 58">
            <a:extLst>
              <a:ext uri="{FF2B5EF4-FFF2-40B4-BE49-F238E27FC236}">
                <a16:creationId xmlns:a16="http://schemas.microsoft.com/office/drawing/2014/main" id="{32207C4C-2966-4A99-AFFD-A496F456E80E}"/>
              </a:ext>
            </a:extLst>
          </p:cNvPr>
          <p:cNvSpPr/>
          <p:nvPr/>
        </p:nvSpPr>
        <p:spPr>
          <a:xfrm>
            <a:off x="5851685" y="2495550"/>
            <a:ext cx="2758915" cy="9143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Explosion: 14 Points 59">
            <a:extLst>
              <a:ext uri="{FF2B5EF4-FFF2-40B4-BE49-F238E27FC236}">
                <a16:creationId xmlns:a16="http://schemas.microsoft.com/office/drawing/2014/main" id="{AD3C8A7A-73E3-46C3-91FA-3120A9B4ED06}"/>
              </a:ext>
            </a:extLst>
          </p:cNvPr>
          <p:cNvSpPr/>
          <p:nvPr/>
        </p:nvSpPr>
        <p:spPr>
          <a:xfrm>
            <a:off x="5834063" y="3333750"/>
            <a:ext cx="2928937" cy="7619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rrow: Left 3">
            <a:hlinkClick r:id="rId17" action="ppaction://hlinksldjump"/>
            <a:extLst>
              <a:ext uri="{FF2B5EF4-FFF2-40B4-BE49-F238E27FC236}">
                <a16:creationId xmlns:a16="http://schemas.microsoft.com/office/drawing/2014/main" id="{8F278036-CB96-42D0-A0FB-1957EDEB7D2D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2F562-C1F1-4CFA-B43F-F95B49D6F27C}"/>
              </a:ext>
            </a:extLst>
          </p:cNvPr>
          <p:cNvSpPr txBox="1"/>
          <p:nvPr/>
        </p:nvSpPr>
        <p:spPr>
          <a:xfrm>
            <a:off x="800100" y="4248150"/>
            <a:ext cx="819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ta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3.5 – 2 = 13</a:t>
            </a:r>
          </a:p>
        </p:txBody>
      </p:sp>
    </p:spTree>
    <p:extLst>
      <p:ext uri="{BB962C8B-B14F-4D97-AF65-F5344CB8AC3E}">
        <p14:creationId xmlns:p14="http://schemas.microsoft.com/office/powerpoint/2010/main" val="1166961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2" grpId="0" animBg="1"/>
      <p:bldP spid="58" grpId="0" animBg="1"/>
      <p:bldP spid="59" grpId="0" animBg="1"/>
      <p:bldP spid="60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L20U25GSXzBJYl68kk8uQGfFKzs7yb1M4KJWUiLk6ZEvGF+qCIPSnY57AbBFCvTW$15.2023.9$9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2206229" cy="35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5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000500" y="438150"/>
            <a:ext cx="4648200" cy="2362200"/>
          </a:xfrm>
          <a:prstGeom prst="cloudCallout">
            <a:avLst>
              <a:gd name="adj1" fmla="val -42056"/>
              <a:gd name="adj2" fmla="val 7003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4583" name="Text Box 7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486400" y="3086100"/>
            <a:ext cx="4572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.VnTime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84" name="Oval 8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172200" y="2800350"/>
            <a:ext cx="1257300" cy="131445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Arrow: Left 6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CE7EEE77-6AFC-4DF2-9820-318DD4ED2E9E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5883362-0A06-41B2-899D-CAD4E3E44336}"/>
              </a:ext>
            </a:extLst>
          </p:cNvPr>
          <p:cNvSpPr txBox="1"/>
          <p:nvPr/>
        </p:nvSpPr>
        <p:spPr>
          <a:xfrm>
            <a:off x="609600" y="1885950"/>
            <a:ext cx="796723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Arrow: Left 2" descr="OPL20U25GSXzBJYl68kk8uQGfFKzs7yb1M4KJWUiLk6ZEvGF+qCIPSnY57AbBFCvTW$15.2023.9$9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998EBC4A-A024-4206-90B0-23C1B644703E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143000" y="1767822"/>
            <a:ext cx="7477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BẬC NHẤT</a:t>
            </a:r>
          </a:p>
          <a:p>
            <a:pPr algn="ctr"/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ax + b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3889" y="1234362"/>
            <a:ext cx="1505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133600" y="631297"/>
            <a:ext cx="50826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solidFill>
                  <a:srgbClr val="8BCD4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 SỐ VÀ ĐỒ THỊ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46862" y="143647"/>
            <a:ext cx="253178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3: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A95A28-9233-42F3-A208-E2D0C9F99ED6}"/>
              </a:ext>
            </a:extLst>
          </p:cNvPr>
          <p:cNvSpPr/>
          <p:nvPr/>
        </p:nvSpPr>
        <p:spPr>
          <a:xfrm>
            <a:off x="381000" y="127635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vào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giải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quyết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C88816-8D0C-4663-820F-7974685932D5}"/>
              </a:ext>
            </a:extLst>
          </p:cNvPr>
          <p:cNvGrpSpPr/>
          <p:nvPr/>
        </p:nvGrpSpPr>
        <p:grpSpPr>
          <a:xfrm>
            <a:off x="726620" y="996043"/>
            <a:ext cx="7915492" cy="3864996"/>
            <a:chOff x="726620" y="996043"/>
            <a:chExt cx="7915492" cy="3864996"/>
          </a:xfrm>
        </p:grpSpPr>
        <p:sp>
          <p:nvSpPr>
            <p:cNvPr id="36" name="Sun 35">
              <a:extLst>
                <a:ext uri="{FF2B5EF4-FFF2-40B4-BE49-F238E27FC236}">
                  <a16:creationId xmlns:a16="http://schemas.microsoft.com/office/drawing/2014/main" id="{170264B4-0E65-487D-B2DD-5F0679F79498}"/>
                </a:ext>
              </a:extLst>
            </p:cNvPr>
            <p:cNvSpPr/>
            <p:nvPr/>
          </p:nvSpPr>
          <p:spPr>
            <a:xfrm>
              <a:off x="726620" y="996043"/>
              <a:ext cx="3237355" cy="308610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85425E-DBAC-46E8-8DF5-66E732EC17CF}"/>
                </a:ext>
              </a:extLst>
            </p:cNvPr>
            <p:cNvSpPr txBox="1"/>
            <p:nvPr/>
          </p:nvSpPr>
          <p:spPr>
            <a:xfrm>
              <a:off x="3963976" y="1802888"/>
              <a:ext cx="46781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kiến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  <p:pic>
          <p:nvPicPr>
            <p:cNvPr id="38" name="Hình ảnh 3" descr="Ảnh có chứa văn bản, bảng trắng&#10;&#10;Mô tả được tạo tự động">
              <a:extLst>
                <a:ext uri="{FF2B5EF4-FFF2-40B4-BE49-F238E27FC236}">
                  <a16:creationId xmlns:a16="http://schemas.microsoft.com/office/drawing/2014/main" id="{9645AB5E-96EC-492C-B19D-F479C0F6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073" y="2674299"/>
              <a:ext cx="2186740" cy="2186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735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8C63C4-F848-4187-BADE-0BDF780D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600"/>
            <a:ext cx="2194243" cy="12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2715DC-6C3A-4C6C-B9D8-996E5938ED8F}"/>
              </a:ext>
            </a:extLst>
          </p:cNvPr>
          <p:cNvSpPr/>
          <p:nvPr/>
        </p:nvSpPr>
        <p:spPr>
          <a:xfrm>
            <a:off x="76199" y="1191863"/>
            <a:ext cx="8763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chi.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580563-173E-41DB-8FD5-FF258CDE0818}"/>
              </a:ext>
            </a:extLst>
          </p:cNvPr>
          <p:cNvSpPr txBox="1"/>
          <p:nvPr/>
        </p:nvSpPr>
        <p:spPr>
          <a:xfrm>
            <a:off x="76200" y="2038350"/>
            <a:ext cx="8823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B99B7-AE2C-4EAA-9551-88BF0BB5FEBD}"/>
              </a:ext>
            </a:extLst>
          </p:cNvPr>
          <p:cNvSpPr txBox="1"/>
          <p:nvPr/>
        </p:nvSpPr>
        <p:spPr>
          <a:xfrm>
            <a:off x="3182220" y="770282"/>
            <a:ext cx="2989980" cy="523220"/>
          </a:xfrm>
          <a:prstGeom prst="rect">
            <a:avLst/>
          </a:prstGeom>
          <a:noFill/>
          <a:effectLst>
            <a:glow rad="127000">
              <a:srgbClr val="DE4654"/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B3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  <p:sp>
        <p:nvSpPr>
          <p:cNvPr id="28" name="Rectangle 2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228601" y="15254"/>
            <a:ext cx="67055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</p:spTree>
    <p:extLst>
      <p:ext uri="{BB962C8B-B14F-4D97-AF65-F5344CB8AC3E}">
        <p14:creationId xmlns:p14="http://schemas.microsoft.com/office/powerpoint/2010/main" val="44327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33400" y="1529581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Giá bán 1 kg vải thiều loại I là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35000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đồng.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Viết công thức biểu thị số tiền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(đồng) thu được khi 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kg vải thiều loại I. Hỏi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có phải là hàm số bậc nhất của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hay không?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tiền thu được khi bán 15 kg vải thiều loại I.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Cần bán bao nhiêu kg vải thiều loại I để thu được số 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1400000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đồng?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F165917-36D9-4632-8C70-597FBB81218C}"/>
              </a:ext>
            </a:extLst>
          </p:cNvPr>
          <p:cNvSpPr txBox="1"/>
          <p:nvPr/>
        </p:nvSpPr>
        <p:spPr>
          <a:xfrm>
            <a:off x="508326" y="1047750"/>
            <a:ext cx="300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(SGK/68):</a:t>
            </a:r>
          </a:p>
        </p:txBody>
      </p:sp>
      <p:pic>
        <p:nvPicPr>
          <p:cNvPr id="28" name="Picture 2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B4E0C1-B096-49AC-B1F9-D80B8FD59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72400" y="114300"/>
            <a:ext cx="1409699" cy="1409699"/>
          </a:xfrm>
          <a:prstGeom prst="rect">
            <a:avLst/>
          </a:prstGeom>
        </p:spPr>
      </p:pic>
      <p:sp>
        <p:nvSpPr>
          <p:cNvPr id="7" name="Rectangl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6096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</p:spTree>
    <p:extLst>
      <p:ext uri="{BB962C8B-B14F-4D97-AF65-F5344CB8AC3E}">
        <p14:creationId xmlns:p14="http://schemas.microsoft.com/office/powerpoint/2010/main" val="214888529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57200" y="177148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ông thức biểu thị số tiền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(đồng) thu được khi 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kg vải thiều loại I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.</a:t>
            </a:r>
          </a:p>
        </p:txBody>
      </p:sp>
      <p:sp>
        <p:nvSpPr>
          <p:cNvPr id="29" name="TextBox 2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39DE37-4E2A-4FD1-8841-4171CE55445D}"/>
              </a:ext>
            </a:extLst>
          </p:cNvPr>
          <p:cNvSpPr txBox="1"/>
          <p:nvPr/>
        </p:nvSpPr>
        <p:spPr>
          <a:xfrm>
            <a:off x="434568" y="3169192"/>
            <a:ext cx="81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Số tiền thu được khi bán 15 kg vải thiều loại I là:</a:t>
            </a:r>
          </a:p>
        </p:txBody>
      </p:sp>
      <p:sp>
        <p:nvSpPr>
          <p:cNvPr id="30" name="TextBox 2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D484A7-C476-40B2-8531-B00BF523F13F}"/>
              </a:ext>
            </a:extLst>
          </p:cNvPr>
          <p:cNvSpPr txBox="1"/>
          <p:nvPr/>
        </p:nvSpPr>
        <p:spPr>
          <a:xfrm>
            <a:off x="448056" y="4079205"/>
            <a:ext cx="823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Số kg vải thiều loại I cần bán để thu được số 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1400000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đồng là: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4800" y="100332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 SGK/68):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06303" y="126493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99041" y="2697167"/>
            <a:ext cx="4839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 hàm số bậc nhất 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625334" y="2202375"/>
            <a:ext cx="2013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35000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7" name="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555136" y="3631424"/>
            <a:ext cx="4607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35000 . 15 = 525000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(đồng)</a:t>
            </a:r>
            <a:endParaRPr lang="en-US" sz="2800" dirty="0"/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971800" y="4556259"/>
            <a:ext cx="4525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1400000 : 35000 = 40 (kg).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28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372566704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0AD35B-3E6E-4724-A72D-340474A5E718}"/>
              </a:ext>
            </a:extLst>
          </p:cNvPr>
          <p:cNvSpPr txBox="1"/>
          <p:nvPr/>
        </p:nvSpPr>
        <p:spPr>
          <a:xfrm>
            <a:off x="3360233" y="958599"/>
            <a:ext cx="2989980" cy="523220"/>
          </a:xfrm>
          <a:prstGeom prst="rect">
            <a:avLst/>
          </a:prstGeom>
          <a:noFill/>
          <a:effectLst>
            <a:glow rad="127000">
              <a:srgbClr val="DE4654"/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B3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  <p:sp>
        <p:nvSpPr>
          <p:cNvPr id="20" name="TextBox 1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7" name="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33400" y="1504950"/>
            <a:ext cx="822960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1960,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Fahrenheit.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Fahrenheit,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32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212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0AD35B-3E6E-4724-A72D-340474A5E718}"/>
              </a:ext>
            </a:extLst>
          </p:cNvPr>
          <p:cNvSpPr txBox="1"/>
          <p:nvPr/>
        </p:nvSpPr>
        <p:spPr>
          <a:xfrm>
            <a:off x="3200400" y="895350"/>
            <a:ext cx="2989980" cy="523220"/>
          </a:xfrm>
          <a:prstGeom prst="rect">
            <a:avLst/>
          </a:prstGeom>
          <a:noFill/>
          <a:effectLst>
            <a:glow rad="127000">
              <a:srgbClr val="DE4654"/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B3A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9A3FCC-2CDE-45CC-A718-6D1ED0401D12}"/>
                  </a:ext>
                </a:extLst>
              </p:cNvPr>
              <p:cNvSpPr/>
              <p:nvPr/>
            </p:nvSpPr>
            <p:spPr>
              <a:xfrm>
                <a:off x="56964" y="1504950"/>
                <a:ext cx="9039667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Thuỵ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Anders Celsius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Celsius),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100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phổ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E9A3FCC-2CDE-45CC-A718-6D1ED0401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4" y="1504950"/>
                <a:ext cx="9039667" cy="2569934"/>
              </a:xfrm>
              <a:prstGeom prst="rect">
                <a:avLst/>
              </a:prstGeom>
              <a:blipFill>
                <a:blip r:embed="rId2"/>
                <a:stretch>
                  <a:fillRect l="-1349" t="-1663" r="-1416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8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15293"/>
              </p:ext>
            </p:extLst>
          </p:nvPr>
        </p:nvGraphicFramePr>
        <p:xfrm>
          <a:off x="3124200" y="2335232"/>
          <a:ext cx="23320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431640" progId="Equation.DSMT4">
                  <p:embed/>
                </p:oleObj>
              </mc:Choice>
              <mc:Fallback>
                <p:oleObj name="Equation" r:id="rId3" imgW="1015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35232"/>
                        <a:ext cx="233203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DD6F34-E04D-468A-8A47-8CAABF650B0E}"/>
              </a:ext>
            </a:extLst>
          </p:cNvPr>
          <p:cNvSpPr txBox="1"/>
          <p:nvPr/>
        </p:nvSpPr>
        <p:spPr>
          <a:xfrm>
            <a:off x="228600" y="101039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 SGK/68; 69):</a:t>
            </a:r>
          </a:p>
        </p:txBody>
      </p:sp>
      <p:pic>
        <p:nvPicPr>
          <p:cNvPr id="29" name="Picture 2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C3CDC8-5013-4978-BF67-FBE54AA790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543800" y="71417"/>
            <a:ext cx="1656480" cy="1656480"/>
          </a:xfrm>
          <a:prstGeom prst="rect">
            <a:avLst/>
          </a:prstGeom>
        </p:spPr>
      </p:pic>
      <p:sp>
        <p:nvSpPr>
          <p:cNvPr id="9" name="Rectangl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7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1" name="Rectangle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81000" y="142875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Để đổi từ độ Fahrenheit (độ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 sang độ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Celsius (độ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), người ta dùng công thức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phải là hàm số bậc nhất của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không? Vì sao?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có phải là hàm số bậc nhất của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không? Vì sao?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Hãy tính nhiệt độ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khi biết nhiệt độ theo 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100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9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DD6F34-E04D-468A-8A47-8CAABF650B0E}"/>
              </a:ext>
            </a:extLst>
          </p:cNvPr>
          <p:cNvSpPr txBox="1"/>
          <p:nvPr/>
        </p:nvSpPr>
        <p:spPr>
          <a:xfrm>
            <a:off x="533400" y="104775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 SGK/68; 69):</a:t>
            </a: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30569" y="159133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4" name="Object 3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98369"/>
              </p:ext>
            </p:extLst>
          </p:nvPr>
        </p:nvGraphicFramePr>
        <p:xfrm>
          <a:off x="-87312" y="2035441"/>
          <a:ext cx="5648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65227" imgH="921479" progId="Word.Document.12">
                  <p:embed/>
                </p:oleObj>
              </mc:Choice>
              <mc:Fallback>
                <p:oleObj name="Document" r:id="rId3" imgW="5965227" imgH="921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7312" y="2035441"/>
                        <a:ext cx="5648325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4112"/>
              </p:ext>
            </p:extLst>
          </p:nvPr>
        </p:nvGraphicFramePr>
        <p:xfrm>
          <a:off x="3352800" y="2029958"/>
          <a:ext cx="58785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65227" imgH="921479" progId="Word.Document.12">
                  <p:embed/>
                </p:oleObj>
              </mc:Choice>
              <mc:Fallback>
                <p:oleObj name="Document" r:id="rId5" imgW="5965227" imgH="921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2029958"/>
                        <a:ext cx="5878512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26315" y="3015401"/>
            <a:ext cx="351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</a:p>
        </p:txBody>
      </p:sp>
      <p:graphicFrame>
        <p:nvGraphicFramePr>
          <p:cNvPr id="9" name="Object 8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0739"/>
              </p:ext>
            </p:extLst>
          </p:nvPr>
        </p:nvGraphicFramePr>
        <p:xfrm>
          <a:off x="3646487" y="2884488"/>
          <a:ext cx="5878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5227" imgH="921479" progId="Word.Document.12">
                  <p:embed/>
                </p:oleObj>
              </mc:Choice>
              <mc:Fallback>
                <p:oleObj name="Document" r:id="rId7" imgW="5965227" imgH="921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6487" y="2884488"/>
                        <a:ext cx="587851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0303"/>
              </p:ext>
            </p:extLst>
          </p:nvPr>
        </p:nvGraphicFramePr>
        <p:xfrm>
          <a:off x="293688" y="3722688"/>
          <a:ext cx="58785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5934816" imgH="919410" progId="Word.Document.12">
                  <p:embed/>
                </p:oleObj>
              </mc:Choice>
              <mc:Fallback>
                <p:oleObj name="Document" r:id="rId9" imgW="5934816" imgH="919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3688" y="3722688"/>
                        <a:ext cx="5878512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2" name="Rectangl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65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DD6F34-E04D-468A-8A47-8CAABF650B0E}"/>
              </a:ext>
            </a:extLst>
          </p:cNvPr>
          <p:cNvSpPr txBox="1"/>
          <p:nvPr/>
        </p:nvSpPr>
        <p:spPr>
          <a:xfrm>
            <a:off x="515220" y="1057930"/>
            <a:ext cx="298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(SGK/68):</a:t>
            </a:r>
          </a:p>
        </p:txBody>
      </p:sp>
      <p:sp>
        <p:nvSpPr>
          <p:cNvPr id="20" name="TextBox 19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809547" y="1318444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Rectangle 35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114800" y="44069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94052"/>
              </p:ext>
            </p:extLst>
          </p:nvPr>
        </p:nvGraphicFramePr>
        <p:xfrm>
          <a:off x="4103916" y="3530600"/>
          <a:ext cx="381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9880" imgH="838080" progId="Equation.DSMT4">
                  <p:embed/>
                </p:oleObj>
              </mc:Choice>
              <mc:Fallback>
                <p:oleObj name="Equation" r:id="rId3" imgW="3809880" imgH="8380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916" y="3530600"/>
                        <a:ext cx="3810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01172"/>
              </p:ext>
            </p:extLst>
          </p:nvPr>
        </p:nvGraphicFramePr>
        <p:xfrm>
          <a:off x="84137" y="1773653"/>
          <a:ext cx="5878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965227" imgH="921479" progId="Word.Document.12">
                  <p:embed/>
                </p:oleObj>
              </mc:Choice>
              <mc:Fallback>
                <p:oleObj name="Document" r:id="rId5" imgW="5965227" imgH="921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37" y="1773653"/>
                        <a:ext cx="587851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5379"/>
              </p:ext>
            </p:extLst>
          </p:nvPr>
        </p:nvGraphicFramePr>
        <p:xfrm>
          <a:off x="3739016" y="1756955"/>
          <a:ext cx="5878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34816" imgH="919410" progId="Word.Document.12">
                  <p:embed/>
                </p:oleObj>
              </mc:Choice>
              <mc:Fallback>
                <p:oleObj name="Document" r:id="rId7" imgW="5934816" imgH="919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9016" y="1756955"/>
                        <a:ext cx="587851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922337" y="2611366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graphicFrame>
        <p:nvGraphicFramePr>
          <p:cNvPr id="18" name="Object 17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00873"/>
              </p:ext>
            </p:extLst>
          </p:nvPr>
        </p:nvGraphicFramePr>
        <p:xfrm>
          <a:off x="5294842" y="2457803"/>
          <a:ext cx="4035425" cy="95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4255550" imgH="927871" progId="Word.Document.12">
                  <p:embed/>
                </p:oleObj>
              </mc:Choice>
              <mc:Fallback>
                <p:oleObj name="Document" r:id="rId9" imgW="4255550" imgH="927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4842" y="2457803"/>
                        <a:ext cx="4035425" cy="95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963934" y="3090814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21" name="TextBox 2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552449" y="3648730"/>
            <a:ext cx="365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 (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7221" y="4219268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212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63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438150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952071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36901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87B179-9755-48F5-9E69-65417D8664E4}"/>
              </a:ext>
            </a:extLst>
          </p:cNvPr>
          <p:cNvSpPr/>
          <p:nvPr/>
        </p:nvSpPr>
        <p:spPr>
          <a:xfrm>
            <a:off x="496731" y="1577238"/>
            <a:ext cx="3922869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8B6DA4-3B1A-4796-834E-7AF7F853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07" y="2121065"/>
            <a:ext cx="83962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a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≠ 0)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505200" y="107320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0022" y="572567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EAF325-78B0-420F-9F74-4DF39B9D26ED}"/>
              </a:ext>
            </a:extLst>
          </p:cNvPr>
          <p:cNvSpPr txBox="1"/>
          <p:nvPr/>
        </p:nvSpPr>
        <p:spPr>
          <a:xfrm>
            <a:off x="430983" y="2037207"/>
            <a:ext cx="8636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EBEF16-649C-44FA-8D11-F51D44621462}"/>
              </a:ext>
            </a:extLst>
          </p:cNvPr>
          <p:cNvSpPr txBox="1"/>
          <p:nvPr/>
        </p:nvSpPr>
        <p:spPr>
          <a:xfrm>
            <a:off x="319470" y="1549400"/>
            <a:ext cx="257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(SGK/69)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B24462-7598-484A-879C-B32D45106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8150"/>
            <a:ext cx="1961322" cy="1961322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505200" y="107320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30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222230" y="934581"/>
            <a:ext cx="8269837" cy="2246769"/>
            <a:chOff x="355612" y="1047750"/>
            <a:chExt cx="8104357" cy="2246769"/>
          </a:xfrm>
        </p:grpSpPr>
        <p:grpSp>
          <p:nvGrpSpPr>
            <p:cNvPr id="4" name="Group 3"/>
            <p:cNvGrpSpPr/>
            <p:nvPr/>
          </p:nvGrpSpPr>
          <p:grpSpPr>
            <a:xfrm>
              <a:off x="355612" y="1047750"/>
              <a:ext cx="7324416" cy="2246769"/>
              <a:chOff x="355612" y="1047750"/>
              <a:chExt cx="7324416" cy="224676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5612" y="1047750"/>
                <a:ext cx="732441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Ví dụ 5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sgk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/69)</a:t>
                </a:r>
                <a:r>
                  <a:rPr lang="vi-VN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Ở dưới mặt biển, khi độ sâu tăng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1m thì áp suất nước tăng thêm xấp xỉ                  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Viết công thức biểu thị áp suất nước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t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heo độ sâu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(m)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. Hỏi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có phải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hàm số bậc nhất của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hay không?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5170673"/>
                  </p:ext>
                </p:extLst>
              </p:nvPr>
            </p:nvGraphicFramePr>
            <p:xfrm>
              <a:off x="5838151" y="1906614"/>
              <a:ext cx="1393825" cy="547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647640" imgH="253800" progId="Equation.DSMT4">
                      <p:embed/>
                    </p:oleObj>
                  </mc:Choice>
                  <mc:Fallback>
                    <p:oleObj name="Equation" r:id="rId4" imgW="64764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38151" y="1906614"/>
                            <a:ext cx="1393825" cy="5476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926958"/>
                </p:ext>
              </p:extLst>
            </p:nvPr>
          </p:nvGraphicFramePr>
          <p:xfrm>
            <a:off x="6437494" y="1477008"/>
            <a:ext cx="2022475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39600" imgH="253800" progId="Equation.DSMT4">
                    <p:embed/>
                  </p:oleObj>
                </mc:Choice>
                <mc:Fallback>
                  <p:oleObj name="Equation" r:id="rId6" imgW="939600" imgH="2538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7494" y="1477008"/>
                          <a:ext cx="2022475" cy="547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" name="Pictur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B24462-7598-484A-879C-B32D45106D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36" y="-4980"/>
            <a:ext cx="1351722" cy="1260002"/>
          </a:xfrm>
          <a:prstGeom prst="rect">
            <a:avLst/>
          </a:prstGeom>
        </p:spPr>
      </p:pic>
      <p:sp>
        <p:nvSpPr>
          <p:cNvPr id="7" name="Oval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49935" y="1912908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</p:txBody>
      </p:sp>
      <p:sp>
        <p:nvSpPr>
          <p:cNvPr id="11" name="Oval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58830" y="1894048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58830" y="1888130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58830" y="1899966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58830" y="1897007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49935" y="1895527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058830" y="1894787"/>
            <a:ext cx="838200" cy="5726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Cloud 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935635" y="1809750"/>
            <a:ext cx="1066800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684" y="2991981"/>
            <a:ext cx="8691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Một người thợ lặn ở độ sau 40m dưới mực nước biển. Tính áp suất nước tại vị trí 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thợ lặn đó.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c) Một người thợ lặn chịu đc áp suất tối đa là    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thợ lặn đó chỉ có thể lặn tới độ 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 tối đa là bao nhiêu mét để đảm bảo an toàn?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56499"/>
              </p:ext>
            </p:extLst>
          </p:nvPr>
        </p:nvGraphicFramePr>
        <p:xfrm>
          <a:off x="6750050" y="3842633"/>
          <a:ext cx="22415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842633"/>
                        <a:ext cx="22415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4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74413" y="1510046"/>
            <a:ext cx="292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 5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/69)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E4FAC6-B381-438D-81DC-F9A506CC754C}"/>
              </a:ext>
            </a:extLst>
          </p:cNvPr>
          <p:cNvSpPr txBox="1"/>
          <p:nvPr/>
        </p:nvSpPr>
        <p:spPr>
          <a:xfrm>
            <a:off x="381000" y="3496330"/>
            <a:ext cx="788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Áp suất nước tại vị trí của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thợ lặn đó là:</a:t>
            </a: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782987" y="2986096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10300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x.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535587" y="2995017"/>
            <a:ext cx="4823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là hàm số bậc nhất của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x.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/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81000" y="257305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Công thức biểu thị áp suất nước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(N/m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theo độ sâu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(m)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960452" y="2049830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478090" y="4029730"/>
            <a:ext cx="425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10300.40 = 412 000 (N/m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dirty="0"/>
          </a:p>
        </p:txBody>
      </p:sp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505200" y="107320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60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4" grpId="0"/>
      <p:bldP spid="5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75574" y="1401438"/>
            <a:ext cx="84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 5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/69)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DEB22-EE81-4D8E-B133-ED7516535760}"/>
              </a:ext>
            </a:extLst>
          </p:cNvPr>
          <p:cNvSpPr txBox="1"/>
          <p:nvPr/>
        </p:nvSpPr>
        <p:spPr>
          <a:xfrm>
            <a:off x="391502" y="2190750"/>
            <a:ext cx="843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Times New Roman" pitchFamily="18" charset="0"/>
                <a:cs typeface="Times New Roman" pitchFamily="18" charset="0"/>
              </a:rPr>
              <a:t>c) Với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505 000 (N/m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), </a:t>
            </a:r>
            <a:endParaRPr lang="vi-VN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581400" y="10559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91501" y="3690545"/>
            <a:ext cx="8600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Vậy người thợ lặn đó chỉ 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thể lặn tới độ sâu tối đa là 49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(m) để đảm bảo an toàn.</a:t>
            </a:r>
          </a:p>
        </p:txBody>
      </p:sp>
      <p:sp>
        <p:nvSpPr>
          <p:cNvPr id="10" name="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343401" y="2330788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ta có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505 000 = 10 300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/>
          </a:p>
        </p:txBody>
      </p:sp>
      <p:graphicFrame>
        <p:nvGraphicFramePr>
          <p:cNvPr id="11" name="Object 10" descr="OPL20U25GSXzBJYl68kk8uQGfFKzs7yb1M4KJWUiLk6ZEvGF+qCIPSnY57AbBFCvTW$15.2023.9$9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866249"/>
              </p:ext>
            </p:extLst>
          </p:nvPr>
        </p:nvGraphicFramePr>
        <p:xfrm>
          <a:off x="152401" y="2916063"/>
          <a:ext cx="5878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34816" imgH="919410" progId="Word.Document.12">
                  <p:embed/>
                </p:oleObj>
              </mc:Choice>
              <mc:Fallback>
                <p:oleObj name="Document" r:id="rId3" imgW="5934816" imgH="919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2916063"/>
                        <a:ext cx="587851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505200" y="895350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7622" y="1882273"/>
            <a:ext cx="84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44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7686" y="960894"/>
            <a:ext cx="8352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/69)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Nếu hiện tại nước Anh là mùa đông thì London ở múi giờ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Hà Nội ở múi giờ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Giả sử vào thời điểm mùa đông của nước Anh, giờ London là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(giờ), giờ Hà Nội là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(giờ). Viết công thức biểu thị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Hỏi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có phải là hàm số bậc nhất của 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hay không?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E5E1C9-0DCC-42C8-8F42-05B9E582178B}"/>
              </a:ext>
            </a:extLst>
          </p:cNvPr>
          <p:cNvSpPr/>
          <p:nvPr/>
        </p:nvSpPr>
        <p:spPr>
          <a:xfrm>
            <a:off x="1750530" y="3500262"/>
            <a:ext cx="645862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10A60D-1FC4-400F-99C8-3695EA995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72400" y="71575"/>
            <a:ext cx="1295400" cy="1280975"/>
          </a:xfrm>
          <a:prstGeom prst="rect">
            <a:avLst/>
          </a:prstGeom>
        </p:spPr>
      </p:pic>
      <p:sp>
        <p:nvSpPr>
          <p:cNvPr id="7" name="Rectangl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6096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109194" y="3914443"/>
            <a:ext cx="64008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thức biểu thị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x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+ 7.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066800" y="4484262"/>
            <a:ext cx="514115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là hàm số bậc nhất của </a:t>
            </a:r>
            <a:r>
              <a:rPr lang="en-US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9086" y="549989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ỨNG DỤNG</a:t>
            </a:r>
          </a:p>
        </p:txBody>
      </p:sp>
    </p:spTree>
    <p:extLst>
      <p:ext uri="{BB962C8B-B14F-4D97-AF65-F5344CB8AC3E}">
        <p14:creationId xmlns:p14="http://schemas.microsoft.com/office/powerpoint/2010/main" val="3316166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4800" y="80897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Bài 4 (SGK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/70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tại, Nam đã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đồng. Bạn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ý định mua một chiếc xe đạp trị giá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đồng. Để thực hiện điều kiện trên, bạn Nam đã lên kế hoạch mỗi ngày tiế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kiệm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đồng. Gọi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(đồng) là số tiền bạn Nam tiết kiệm được sau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công thức biểu thị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Hỏi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phải là hàm số bậc nhất của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không?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Hỏi sau bao nhiêu ngày kể từ ngày bắt đầu tiết kiệm thì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có thể mua được chiếc xe đạp 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10A60D-1FC4-400F-99C8-3695EA995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01940" y="88704"/>
            <a:ext cx="1295400" cy="1280975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4800" y="4381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685800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93043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5521FB-7324-43CD-B4A0-BE68D151AAD0}"/>
              </a:ext>
            </a:extLst>
          </p:cNvPr>
          <p:cNvSpPr/>
          <p:nvPr/>
        </p:nvSpPr>
        <p:spPr>
          <a:xfrm>
            <a:off x="241396" y="3834733"/>
            <a:ext cx="8445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340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183236-C23E-4574-A640-7031CD5F04ED}"/>
              </a:ext>
            </a:extLst>
          </p:cNvPr>
          <p:cNvSpPr/>
          <p:nvPr/>
        </p:nvSpPr>
        <p:spPr>
          <a:xfrm>
            <a:off x="282800" y="1398178"/>
            <a:ext cx="860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Rectangl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CD954F-B692-499B-B461-6781052C5D67}"/>
              </a:ext>
            </a:extLst>
          </p:cNvPr>
          <p:cNvSpPr/>
          <p:nvPr/>
        </p:nvSpPr>
        <p:spPr>
          <a:xfrm>
            <a:off x="241396" y="2650138"/>
            <a:ext cx="9055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2000000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5000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+ 300000</a:t>
            </a:r>
          </a:p>
        </p:txBody>
      </p:sp>
      <p:sp>
        <p:nvSpPr>
          <p:cNvPr id="9" name="Rectangle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2B81C-6061-4341-ADB1-D774CC998678}"/>
              </a:ext>
            </a:extLst>
          </p:cNvPr>
          <p:cNvSpPr/>
          <p:nvPr/>
        </p:nvSpPr>
        <p:spPr>
          <a:xfrm>
            <a:off x="241396" y="3443363"/>
            <a:ext cx="8906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(2000000 – 300000):5000 = 340.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 descr="OPL20U25GSXzBJYl68kk8uQGfFKzs7yb1M4KJWUiLk6ZEvGF+qCIPSnY57AbBFCvTW$15.2023.9$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AD8AB89A-165B-4149-B5DB-D38E2E18E637}"/>
              </a:ext>
            </a:extLst>
          </p:cNvPr>
          <p:cNvSpPr/>
          <p:nvPr/>
        </p:nvSpPr>
        <p:spPr>
          <a:xfrm>
            <a:off x="8305800" y="4552950"/>
            <a:ext cx="38064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79170" y="5143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41396" y="2256964"/>
            <a:ext cx="568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931981" y="1809750"/>
            <a:ext cx="3099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5000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+ 300000</a:t>
            </a:r>
          </a:p>
        </p:txBody>
      </p:sp>
      <p:sp>
        <p:nvSpPr>
          <p:cNvPr id="8" name="Rectangle 7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41396" y="3072332"/>
            <a:ext cx="535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2000000 = 5000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+ 300000</a:t>
            </a:r>
          </a:p>
        </p:txBody>
      </p:sp>
      <p:sp>
        <p:nvSpPr>
          <p:cNvPr id="13" name="TextBox 12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256736" y="950618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(SGK/70):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0787" y="90585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19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3" grpId="0"/>
      <p:bldP spid="6" grpId="0"/>
      <p:bldP spid="8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4800" y="1380601"/>
            <a:ext cx="849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50000000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85935" y="925302"/>
            <a:ext cx="3219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bổ sung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A4A357-D576-4955-B49E-537BB7E02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15" y="-81782"/>
            <a:ext cx="1111685" cy="1256930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19A4BC-B616-414C-B465-C415FE733CEA}"/>
              </a:ext>
            </a:extLst>
          </p:cNvPr>
          <p:cNvSpPr txBox="1"/>
          <p:nvPr/>
        </p:nvSpPr>
        <p:spPr>
          <a:xfrm>
            <a:off x="304800" y="3068181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10000000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/>
          </a:p>
        </p:txBody>
      </p:sp>
      <p:sp>
        <p:nvSpPr>
          <p:cNvPr id="9" name="Arrow: Right 8" descr="OPL20U25GSXzBJYl68kk8uQGfFKzs7yb1M4KJWUiLk6ZEvGF+qCIPSnY57AbBFCvTW$15.2023.9$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AEC060B7-E8CE-4C4C-81A3-81B2316BFB6A}"/>
              </a:ext>
            </a:extLst>
          </p:cNvPr>
          <p:cNvSpPr/>
          <p:nvPr/>
        </p:nvSpPr>
        <p:spPr>
          <a:xfrm>
            <a:off x="8305800" y="4629150"/>
            <a:ext cx="40754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301748" y="5143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Oval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062380" y="598565"/>
            <a:ext cx="685800" cy="65253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</p:txBody>
      </p:sp>
      <p:sp>
        <p:nvSpPr>
          <p:cNvPr id="15" name="Oval 1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062380" y="578623"/>
            <a:ext cx="685800" cy="65253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062380" y="585203"/>
            <a:ext cx="685800" cy="652539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Cloud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7010400" y="514350"/>
            <a:ext cx="914400" cy="914400"/>
          </a:xfrm>
          <a:prstGeom prst="cloud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457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10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5" grpId="1" animBg="1"/>
      <p:bldP spid="16" grpId="0" animBg="1"/>
      <p:bldP spid="16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2C43C6-007E-4309-8CD0-332E770D3121}"/>
              </a:ext>
            </a:extLst>
          </p:cNvPr>
          <p:cNvSpPr txBox="1"/>
          <p:nvPr/>
        </p:nvSpPr>
        <p:spPr>
          <a:xfrm>
            <a:off x="76200" y="59055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bổ sung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9EA6BD-DC07-46CF-9033-ECC07D232D47}"/>
              </a:ext>
            </a:extLst>
          </p:cNvPr>
          <p:cNvSpPr/>
          <p:nvPr/>
        </p:nvSpPr>
        <p:spPr>
          <a:xfrm>
            <a:off x="175592" y="1088765"/>
            <a:ext cx="91671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50000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50000000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084C81-8CD2-4572-A21E-5F81AF4500DB}"/>
              </a:ext>
            </a:extLst>
          </p:cNvPr>
          <p:cNvSpPr/>
          <p:nvPr/>
        </p:nvSpPr>
        <p:spPr>
          <a:xfrm>
            <a:off x="152400" y="2095701"/>
            <a:ext cx="9060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10000000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50000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50000000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BDF2DD-FADB-48D5-94CC-EDC85A49CAB3}"/>
              </a:ext>
            </a:extLst>
          </p:cNvPr>
          <p:cNvSpPr txBox="1"/>
          <p:nvPr/>
        </p:nvSpPr>
        <p:spPr>
          <a:xfrm>
            <a:off x="8358626" y="160943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1,5đ</a:t>
            </a: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51215F-7AE9-4E52-B613-534E110FECB0}"/>
              </a:ext>
            </a:extLst>
          </p:cNvPr>
          <p:cNvSpPr txBox="1"/>
          <p:nvPr/>
        </p:nvSpPr>
        <p:spPr>
          <a:xfrm>
            <a:off x="8290892" y="256331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1,5đ</a:t>
            </a:r>
          </a:p>
        </p:txBody>
      </p: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1247AA-F86B-4687-BB14-9E6E3B1D4D3A}"/>
              </a:ext>
            </a:extLst>
          </p:cNvPr>
          <p:cNvSpPr txBox="1"/>
          <p:nvPr/>
        </p:nvSpPr>
        <p:spPr>
          <a:xfrm>
            <a:off x="8557592" y="321793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937FC7-7BE5-4359-A82D-8AB9925F7119}"/>
              </a:ext>
            </a:extLst>
          </p:cNvPr>
          <p:cNvSpPr txBox="1"/>
          <p:nvPr/>
        </p:nvSpPr>
        <p:spPr>
          <a:xfrm>
            <a:off x="8519492" y="392473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</a:t>
            </a: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75592" y="386715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10000000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-28287" y="413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838201" y="25353"/>
            <a:ext cx="7543799" cy="5232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HÀM SỐ BẬC NHẤT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= ax + b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≠ 0)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399" y="1596912"/>
            <a:ext cx="857499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ax+b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≠0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2366486"/>
            <a:ext cx="50337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10000000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50000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50000000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1900" y="591334"/>
            <a:ext cx="84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592" y="3111804"/>
            <a:ext cx="32383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60000000,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16995"/>
              </p:ext>
            </p:extLst>
          </p:nvPr>
        </p:nvGraphicFramePr>
        <p:xfrm>
          <a:off x="2850470" y="3094476"/>
          <a:ext cx="58769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34816" imgH="920849" progId="Word.Document.12">
                  <p:embed/>
                </p:oleObj>
              </mc:Choice>
              <mc:Fallback>
                <p:oleObj name="Document" r:id="rId3" imgW="5934816" imgH="920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0470" y="3094476"/>
                        <a:ext cx="587692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4BDF2DD-FADB-48D5-94CC-EDC85A49CAB3}"/>
              </a:ext>
            </a:extLst>
          </p:cNvPr>
          <p:cNvSpPr txBox="1"/>
          <p:nvPr/>
        </p:nvSpPr>
        <p:spPr>
          <a:xfrm>
            <a:off x="8347337" y="109993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1,5đ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BDF2DD-FADB-48D5-94CC-EDC85A49CAB3}"/>
              </a:ext>
            </a:extLst>
          </p:cNvPr>
          <p:cNvSpPr txBox="1"/>
          <p:nvPr/>
        </p:nvSpPr>
        <p:spPr>
          <a:xfrm>
            <a:off x="8290892" y="208810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1,5đ</a:t>
            </a:r>
          </a:p>
        </p:txBody>
      </p:sp>
    </p:spTree>
    <p:extLst>
      <p:ext uri="{BB962C8B-B14F-4D97-AF65-F5344CB8AC3E}">
        <p14:creationId xmlns:p14="http://schemas.microsoft.com/office/powerpoint/2010/main" val="1043533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/>
      <p:bldP spid="6" grpId="0"/>
      <p:bldP spid="7" grpId="0"/>
      <p:bldP spid="8" grpId="0"/>
      <p:bldP spid="3" grpId="0"/>
      <p:bldP spid="10" grpId="0"/>
      <p:bldP spid="15" grpId="0"/>
      <p:bldP spid="17" grpId="0"/>
      <p:bldP spid="21" grpId="0"/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3E862A7-78C2-4C17-83FE-9F9F352F12EF}"/>
              </a:ext>
            </a:extLst>
          </p:cNvPr>
          <p:cNvSpPr/>
          <p:nvPr/>
        </p:nvSpPr>
        <p:spPr>
          <a:xfrm>
            <a:off x="1066800" y="971550"/>
            <a:ext cx="71628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5; 6 (SGK/70).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D81CAA-9725-45A5-9ECE-BF6E836E914B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855864" y="133350"/>
            <a:ext cx="5859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vi-VN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3DB03D-FC64-430D-A455-84F3C47D8221}"/>
              </a:ext>
            </a:extLst>
          </p:cNvPr>
          <p:cNvGrpSpPr/>
          <p:nvPr/>
        </p:nvGrpSpPr>
        <p:grpSpPr>
          <a:xfrm>
            <a:off x="457200" y="1260909"/>
            <a:ext cx="1600200" cy="1691841"/>
            <a:chOff x="838201" y="955219"/>
            <a:chExt cx="1600200" cy="1691841"/>
          </a:xfrm>
        </p:grpSpPr>
        <p:pic>
          <p:nvPicPr>
            <p:cNvPr id="8" name="Picture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7D0087E-FA63-4558-B423-6690633F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FEAA940-72E4-46F5-9B0B-9C3E90B6A056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F442CE-4DFA-4BAE-AC12-E6E19CE7ED1C}"/>
              </a:ext>
            </a:extLst>
          </p:cNvPr>
          <p:cNvGrpSpPr/>
          <p:nvPr/>
        </p:nvGrpSpPr>
        <p:grpSpPr>
          <a:xfrm>
            <a:off x="2667000" y="1260909"/>
            <a:ext cx="1600200" cy="1691841"/>
            <a:chOff x="838201" y="955219"/>
            <a:chExt cx="1600200" cy="1691841"/>
          </a:xfrm>
        </p:grpSpPr>
        <p:pic>
          <p:nvPicPr>
            <p:cNvPr id="12" name="Picture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531CB003-1E9E-4870-91B7-DB8D7ED4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30E181-4ED6-45B6-B462-234E5ADBB12C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F4C64A-8289-4C56-9F4B-F622291FEDDC}"/>
              </a:ext>
            </a:extLst>
          </p:cNvPr>
          <p:cNvGrpSpPr/>
          <p:nvPr/>
        </p:nvGrpSpPr>
        <p:grpSpPr>
          <a:xfrm>
            <a:off x="4876800" y="1260909"/>
            <a:ext cx="1600200" cy="1691841"/>
            <a:chOff x="838201" y="955219"/>
            <a:chExt cx="1600200" cy="1691841"/>
          </a:xfrm>
        </p:grpSpPr>
        <p:pic>
          <p:nvPicPr>
            <p:cNvPr id="15" name="Picture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F4DEDB0B-9A54-4393-A88B-242A687F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EC632AE-C8AB-4FBC-8BA6-92A99366E115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F29155-580F-45DD-A8FC-AD242B2E4180}"/>
              </a:ext>
            </a:extLst>
          </p:cNvPr>
          <p:cNvGrpSpPr/>
          <p:nvPr/>
        </p:nvGrpSpPr>
        <p:grpSpPr>
          <a:xfrm>
            <a:off x="6934200" y="1260909"/>
            <a:ext cx="1600200" cy="1691841"/>
            <a:chOff x="838201" y="955219"/>
            <a:chExt cx="1600200" cy="1691841"/>
          </a:xfrm>
        </p:grpSpPr>
        <p:pic>
          <p:nvPicPr>
            <p:cNvPr id="18" name="Picture 17">
              <a:hlinkClick r:id="rId7" action="ppaction://hlinksldjump"/>
              <a:extLst>
                <a:ext uri="{FF2B5EF4-FFF2-40B4-BE49-F238E27FC236}">
                  <a16:creationId xmlns:a16="http://schemas.microsoft.com/office/drawing/2014/main" id="{30A8D433-07A2-430D-9A88-41EFFB64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0BAF79-51AE-42F9-864B-5BC21164C180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BB49E4-262E-4853-BE80-30738C9D25D8}"/>
              </a:ext>
            </a:extLst>
          </p:cNvPr>
          <p:cNvSpPr txBox="1"/>
          <p:nvPr/>
        </p:nvSpPr>
        <p:spPr>
          <a:xfrm>
            <a:off x="155575" y="2800350"/>
            <a:ext cx="898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Arrow: Right 8" descr="OPL20U25GSXzBJYl68kk8uQGfFKzs7yb1M4KJWUiLk6ZEvGF+qCIPSnY57AbBFCvTW$15.2023.9$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261B3D3F-8E56-4E24-8726-D2A657AAB672}"/>
              </a:ext>
            </a:extLst>
          </p:cNvPr>
          <p:cNvSpPr/>
          <p:nvPr/>
        </p:nvSpPr>
        <p:spPr>
          <a:xfrm>
            <a:off x="8229599" y="4616232"/>
            <a:ext cx="762001" cy="51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descr="OPL20U25GSXzBJYl68kk8uQGfFKzs7yb1M4KJWUiLk6ZEvGF+qCIPSnY57AbBFCvTW$15.2023.9$9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0A00D9FD-41CC-4612-B5C4-0D5FE712440E}"/>
              </a:ext>
            </a:extLst>
          </p:cNvPr>
          <p:cNvSpPr/>
          <p:nvPr/>
        </p:nvSpPr>
        <p:spPr>
          <a:xfrm>
            <a:off x="855864" y="895350"/>
            <a:ext cx="820536" cy="343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Oval 19" descr="OPL20U25GSXzBJYl68kk8uQGfFKzs7yb1M4KJWUiLk6ZEvGF+qCIPSnY57AbBFCvTW$15.2023.9$9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430940FA-19AE-48B0-A280-2CE9BC117685}"/>
              </a:ext>
            </a:extLst>
          </p:cNvPr>
          <p:cNvSpPr/>
          <p:nvPr/>
        </p:nvSpPr>
        <p:spPr>
          <a:xfrm>
            <a:off x="3080297" y="909843"/>
            <a:ext cx="820536" cy="343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 descr="OPL20U25GSXzBJYl68kk8uQGfFKzs7yb1M4KJWUiLk6ZEvGF+qCIPSnY57AbBFCvTW$15.2023.9$9+K4lPs7H94VUqPe2XwIsfPRnrXQE//QTEXxb8/8N4CNc6FpgZahzpTjFhMzSA7T/nHJa11DE8Ng2TP3iAmRczFlmslSuUNOgUeb6yRvs0=">
            <a:hlinkClick r:id="rId11" action="ppaction://hlinksldjump"/>
            <a:extLst>
              <a:ext uri="{FF2B5EF4-FFF2-40B4-BE49-F238E27FC236}">
                <a16:creationId xmlns:a16="http://schemas.microsoft.com/office/drawing/2014/main" id="{7582E085-B98F-4952-A742-4F15A4AD1F3C}"/>
              </a:ext>
            </a:extLst>
          </p:cNvPr>
          <p:cNvSpPr/>
          <p:nvPr/>
        </p:nvSpPr>
        <p:spPr>
          <a:xfrm>
            <a:off x="5304731" y="895508"/>
            <a:ext cx="820536" cy="343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hlinkClick r:id="rId12" action="ppaction://hlinksldjump"/>
            <a:extLst>
              <a:ext uri="{FF2B5EF4-FFF2-40B4-BE49-F238E27FC236}">
                <a16:creationId xmlns:a16="http://schemas.microsoft.com/office/drawing/2014/main" id="{AD0DDE2D-27EF-481C-80F6-482652A74C67}"/>
              </a:ext>
            </a:extLst>
          </p:cNvPr>
          <p:cNvSpPr/>
          <p:nvPr/>
        </p:nvSpPr>
        <p:spPr>
          <a:xfrm>
            <a:off x="7409063" y="909842"/>
            <a:ext cx="820536" cy="3432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47E73-CB0E-430E-9250-C7CFAA515D3F}"/>
              </a:ext>
            </a:extLst>
          </p:cNvPr>
          <p:cNvGrpSpPr/>
          <p:nvPr/>
        </p:nvGrpSpPr>
        <p:grpSpPr>
          <a:xfrm>
            <a:off x="1428750" y="316329"/>
            <a:ext cx="6153149" cy="4236621"/>
            <a:chOff x="1428750" y="628650"/>
            <a:chExt cx="6153149" cy="4236621"/>
          </a:xfrm>
        </p:grpSpPr>
        <p:sp>
          <p:nvSpPr>
            <p:cNvPr id="27" name="Sun 26">
              <a:extLst>
                <a:ext uri="{FF2B5EF4-FFF2-40B4-BE49-F238E27FC236}">
                  <a16:creationId xmlns:a16="http://schemas.microsoft.com/office/drawing/2014/main" id="{449DB980-CA44-4C25-BC60-CAB5CA4FA9C0}"/>
                </a:ext>
              </a:extLst>
            </p:cNvPr>
            <p:cNvSpPr/>
            <p:nvPr/>
          </p:nvSpPr>
          <p:spPr>
            <a:xfrm>
              <a:off x="1428750" y="628650"/>
              <a:ext cx="3143250" cy="308610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FD2F7C-E298-41BE-A6C3-B5804896CFC7}"/>
                </a:ext>
              </a:extLst>
            </p:cNvPr>
            <p:cNvSpPr txBox="1"/>
            <p:nvPr/>
          </p:nvSpPr>
          <p:spPr>
            <a:xfrm>
              <a:off x="4593265" y="1863382"/>
              <a:ext cx="1731335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đầu</a:t>
              </a:r>
              <a:endParaRPr lang="en-US" sz="3600" dirty="0"/>
            </a:p>
          </p:txBody>
        </p:sp>
        <p:pic>
          <p:nvPicPr>
            <p:cNvPr id="29" name="Hình ảnh 5">
              <a:extLst>
                <a:ext uri="{FF2B5EF4-FFF2-40B4-BE49-F238E27FC236}">
                  <a16:creationId xmlns:a16="http://schemas.microsoft.com/office/drawing/2014/main" id="{6F2D894F-8E9A-4198-B79E-3A80C62F9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1" t="12222" r="20015" b="20370"/>
            <a:stretch/>
          </p:blipFill>
          <p:spPr>
            <a:xfrm>
              <a:off x="5276850" y="2633787"/>
              <a:ext cx="2305049" cy="2231484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954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EB8900-1690-4CD6-AAE7-4B7D5857ADAD}"/>
              </a:ext>
            </a:extLst>
          </p:cNvPr>
          <p:cNvSpPr txBox="1"/>
          <p:nvPr/>
        </p:nvSpPr>
        <p:spPr>
          <a:xfrm>
            <a:off x="2254812" y="2857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MAY MẮN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18E8DC-647B-4D7B-9127-18AEC10EB6E1}"/>
              </a:ext>
            </a:extLst>
          </p:cNvPr>
          <p:cNvSpPr txBox="1"/>
          <p:nvPr/>
        </p:nvSpPr>
        <p:spPr>
          <a:xfrm rot="19000233">
            <a:off x="5282007" y="200975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sp>
        <p:nvSpPr>
          <p:cNvPr id="9" name="TextBox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37A1A9-3EA4-4970-B8F6-536F2D1F44ED}"/>
              </a:ext>
            </a:extLst>
          </p:cNvPr>
          <p:cNvSpPr txBox="1"/>
          <p:nvPr/>
        </p:nvSpPr>
        <p:spPr>
          <a:xfrm rot="1224955">
            <a:off x="2057400" y="137674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sp>
        <p:nvSpPr>
          <p:cNvPr id="10" name="TextBox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465EAB-D853-4122-94A8-3D5ECCB609B2}"/>
              </a:ext>
            </a:extLst>
          </p:cNvPr>
          <p:cNvSpPr txBox="1"/>
          <p:nvPr/>
        </p:nvSpPr>
        <p:spPr>
          <a:xfrm>
            <a:off x="4948736" y="382816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A31FDE-B2A9-41A5-B84D-F9212A19F0B7}"/>
              </a:ext>
            </a:extLst>
          </p:cNvPr>
          <p:cNvSpPr txBox="1"/>
          <p:nvPr/>
        </p:nvSpPr>
        <p:spPr>
          <a:xfrm rot="20366914">
            <a:off x="1143000" y="333375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2" name="Picture 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CAC376-D8EF-42CD-92D3-EB5D2912E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47" y="2800475"/>
            <a:ext cx="1326356" cy="123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FC0336-6BE5-4910-AB41-142C3F500D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14" y="2292635"/>
            <a:ext cx="857250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B6F79C-B2AB-49B2-9C6F-26AEE3EF46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76" y="1244075"/>
            <a:ext cx="857250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E10BCE-B32B-46FC-A4BE-C9DAE28CF4AD}"/>
              </a:ext>
            </a:extLst>
          </p:cNvPr>
          <p:cNvGrpSpPr/>
          <p:nvPr/>
        </p:nvGrpSpPr>
        <p:grpSpPr>
          <a:xfrm>
            <a:off x="365053" y="223914"/>
            <a:ext cx="1600200" cy="1691841"/>
            <a:chOff x="838201" y="955219"/>
            <a:chExt cx="1600200" cy="16918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DE2653-135F-4566-B472-D2853BD9A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00A57C-B762-4E25-B861-257409398272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9" name="Arrow: Left 18" descr="OPL20U25GSXzBJYl68kk8uQGfFKzs7yb1M4KJWUiLk6ZEvGF+qCIPSnY57AbBFCvTW$15.2023.9$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39D5D529-8B2F-414B-BBDA-D251B0845F9C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066800" y="2038350"/>
            <a:ext cx="7772400" cy="2743200"/>
          </a:xfrm>
          <a:prstGeom prst="roundRect">
            <a:avLst>
              <a:gd name="adj" fmla="val 86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447800" y="2909438"/>
            <a:ext cx="839104" cy="523220"/>
            <a:chOff x="838200" y="1888407"/>
            <a:chExt cx="839104" cy="866975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1888407"/>
              <a:ext cx="838200" cy="86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1269739" y="2084501"/>
            <a:ext cx="407565" cy="567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739" y="2084501"/>
                          <a:ext cx="407565" cy="567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257800" y="3877330"/>
            <a:ext cx="876157" cy="523220"/>
            <a:chOff x="838200" y="1888407"/>
            <a:chExt cx="87615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247632" y="1969292"/>
            <a:ext cx="4667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164880" progId="Equation.DSMT4">
                    <p:embed/>
                  </p:oleObj>
                </mc:Choice>
                <mc:Fallback>
                  <p:oleObj name="Equation" r:id="rId10" imgW="215640" imgH="16488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632" y="1969292"/>
                          <a:ext cx="4667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1447800" y="3877330"/>
            <a:ext cx="838200" cy="523220"/>
            <a:chOff x="838200" y="1888407"/>
            <a:chExt cx="838200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249363" y="2000465"/>
            <a:ext cx="2746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363" y="2000465"/>
                          <a:ext cx="27463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5257800" y="2906981"/>
            <a:ext cx="838200" cy="523220"/>
            <a:chOff x="838200" y="1888407"/>
            <a:chExt cx="838200" cy="866976"/>
          </a:xfrm>
        </p:grpSpPr>
        <p:sp>
          <p:nvSpPr>
            <p:cNvPr id="21" name="TextBox 20"/>
            <p:cNvSpPr txBox="1"/>
            <p:nvPr/>
          </p:nvSpPr>
          <p:spPr>
            <a:xfrm>
              <a:off x="838200" y="1888407"/>
              <a:ext cx="838200" cy="86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262218" y="2079754"/>
            <a:ext cx="330467" cy="536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1520" imgH="164880" progId="Equation.DSMT4">
                    <p:embed/>
                  </p:oleObj>
                </mc:Choice>
                <mc:Fallback>
                  <p:oleObj name="Equation" r:id="rId14" imgW="101520" imgH="1648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218" y="2079754"/>
                          <a:ext cx="330467" cy="536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1066800" y="2165929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Câu 1: </a:t>
            </a:r>
            <a:r>
              <a:rPr lang="vi-VN" sz="2800" dirty="0">
                <a:latin typeface="+mj-lt"/>
              </a:rPr>
              <a:t>Cho hàm số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+mj-lt"/>
              </a:rPr>
              <a:t>. Hệ số của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là:</a:t>
            </a:r>
            <a:endParaRPr lang="en-US" sz="2800" dirty="0">
              <a:latin typeface="+mj-lt"/>
            </a:endParaRPr>
          </a:p>
        </p:txBody>
      </p:sp>
      <p:sp>
        <p:nvSpPr>
          <p:cNvPr id="4" name="Oval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447800" y="2965179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25" name="Oval 24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223164" y="4003964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26" name="Oval 2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447800" y="3964132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27" name="Oval 2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5223164" y="3003279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  <p:sp>
        <p:nvSpPr>
          <p:cNvPr id="50" name="Oval 12">
            <a:extLst>
              <a:ext uri="{FF2B5EF4-FFF2-40B4-BE49-F238E27FC236}">
                <a16:creationId xmlns:a16="http://schemas.microsoft.com/office/drawing/2014/main" id="{DFE59DBA-C60F-4A1D-9F71-1EE4CAB8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E14AB3E4-BBE1-47BD-96AD-7A50E86B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Oval 14">
            <a:extLst>
              <a:ext uri="{FF2B5EF4-FFF2-40B4-BE49-F238E27FC236}">
                <a16:creationId xmlns:a16="http://schemas.microsoft.com/office/drawing/2014/main" id="{EB13139B-DD0C-4C54-AF8F-BCB7C35E9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Oval 15">
            <a:extLst>
              <a:ext uri="{FF2B5EF4-FFF2-40B4-BE49-F238E27FC236}">
                <a16:creationId xmlns:a16="http://schemas.microsoft.com/office/drawing/2014/main" id="{91125F9F-14DF-4DA8-AC66-489B61F34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Oval 16">
            <a:extLst>
              <a:ext uri="{FF2B5EF4-FFF2-40B4-BE49-F238E27FC236}">
                <a16:creationId xmlns:a16="http://schemas.microsoft.com/office/drawing/2014/main" id="{504584CA-9875-4F9C-B6A2-2D2AFAA7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D80B42A7-1562-470E-9A5F-33550D446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Oval 18">
            <a:extLst>
              <a:ext uri="{FF2B5EF4-FFF2-40B4-BE49-F238E27FC236}">
                <a16:creationId xmlns:a16="http://schemas.microsoft.com/office/drawing/2014/main" id="{6E359791-1CD0-4632-B352-AAA8E763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Oval 19">
            <a:extLst>
              <a:ext uri="{FF2B5EF4-FFF2-40B4-BE49-F238E27FC236}">
                <a16:creationId xmlns:a16="http://schemas.microsoft.com/office/drawing/2014/main" id="{8AB3CFE2-0744-4BEE-A7B3-A39E4AB0E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2B8F40B1-07E3-48B8-9378-780A0DB1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8D96A036-3F28-4E4A-BF84-36C105A8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0" name="Oval 22">
            <a:extLst>
              <a:ext uri="{FF2B5EF4-FFF2-40B4-BE49-F238E27FC236}">
                <a16:creationId xmlns:a16="http://schemas.microsoft.com/office/drawing/2014/main" id="{F895B272-79CF-466E-A0F3-E2AC7454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6" name="Oval 28">
            <a:extLst>
              <a:ext uri="{FF2B5EF4-FFF2-40B4-BE49-F238E27FC236}">
                <a16:creationId xmlns:a16="http://schemas.microsoft.com/office/drawing/2014/main" id="{7410704C-0589-473E-9038-BB2B0B37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335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CE61214-B25E-4060-B8C0-6B1969985D87}"/>
              </a:ext>
            </a:extLst>
          </p:cNvPr>
          <p:cNvGrpSpPr/>
          <p:nvPr/>
        </p:nvGrpSpPr>
        <p:grpSpPr>
          <a:xfrm>
            <a:off x="838200" y="152400"/>
            <a:ext cx="1600200" cy="1691841"/>
            <a:chOff x="838201" y="955219"/>
            <a:chExt cx="1600200" cy="169184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C3A2D96-EEDE-47F2-A2A8-1E4ACD22C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61282D5-62A0-4619-BE6D-5C304EA2B9C9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8" name="Explosion: 14 Points 37">
            <a:extLst>
              <a:ext uri="{FF2B5EF4-FFF2-40B4-BE49-F238E27FC236}">
                <a16:creationId xmlns:a16="http://schemas.microsoft.com/office/drawing/2014/main" id="{53870456-8CD0-41AD-B1B0-434470FC337A}"/>
              </a:ext>
            </a:extLst>
          </p:cNvPr>
          <p:cNvSpPr/>
          <p:nvPr/>
        </p:nvSpPr>
        <p:spPr>
          <a:xfrm>
            <a:off x="5981050" y="2724150"/>
            <a:ext cx="2781950" cy="109783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0445F638-71B1-49DC-A9C1-A0B9BD317CCA}"/>
              </a:ext>
            </a:extLst>
          </p:cNvPr>
          <p:cNvSpPr/>
          <p:nvPr/>
        </p:nvSpPr>
        <p:spPr>
          <a:xfrm>
            <a:off x="2212062" y="2647950"/>
            <a:ext cx="2702838" cy="11740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Explosion: 14 Points 39">
            <a:extLst>
              <a:ext uri="{FF2B5EF4-FFF2-40B4-BE49-F238E27FC236}">
                <a16:creationId xmlns:a16="http://schemas.microsoft.com/office/drawing/2014/main" id="{2F86E9DD-DFFF-470A-85A0-DB1ABD3E5C05}"/>
              </a:ext>
            </a:extLst>
          </p:cNvPr>
          <p:cNvSpPr/>
          <p:nvPr/>
        </p:nvSpPr>
        <p:spPr>
          <a:xfrm>
            <a:off x="2257419" y="3714750"/>
            <a:ext cx="2619381" cy="97976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Explosion: 14 Points 40">
            <a:extLst>
              <a:ext uri="{FF2B5EF4-FFF2-40B4-BE49-F238E27FC236}">
                <a16:creationId xmlns:a16="http://schemas.microsoft.com/office/drawing/2014/main" id="{F39E4CD8-05B7-4F53-9236-3870EB4C945B}"/>
              </a:ext>
            </a:extLst>
          </p:cNvPr>
          <p:cNvSpPr/>
          <p:nvPr/>
        </p:nvSpPr>
        <p:spPr>
          <a:xfrm>
            <a:off x="6166975" y="3714751"/>
            <a:ext cx="2672225" cy="9797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rrow: Left 41">
            <a:hlinkClick r:id="rId17" action="ppaction://hlinksldjump"/>
            <a:extLst>
              <a:ext uri="{FF2B5EF4-FFF2-40B4-BE49-F238E27FC236}">
                <a16:creationId xmlns:a16="http://schemas.microsoft.com/office/drawing/2014/main" id="{7E53754B-DCD9-4C9E-B3A6-B3A400BA8C3F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7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6" grpId="0" animBg="1"/>
      <p:bldP spid="66" grpId="1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PL20U25GSXzBJYl68kk8uQGfFKzs7yb1M4KJWUiLk6ZEvGF+qCIPSnY57AbBFCvTW$15.2023.9$9+K4lPs7H94VUqPe2XwIsfPRnrXQE//QTEXxb8/8N4CNc6FpgZahzpTjFhMzSA7T/nHJa11DE8Ng2TP3iAmRczFlmslSuUNOgUeb6yRvs0=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2206229" cy="35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14750" y="514350"/>
            <a:ext cx="4210050" cy="2362200"/>
          </a:xfrm>
          <a:prstGeom prst="cloudCallout">
            <a:avLst>
              <a:gd name="adj1" fmla="val -42056"/>
              <a:gd name="adj2" fmla="val 70032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24583" name="Text Box 7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5486400" y="3086100"/>
            <a:ext cx="4572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.VnTime" panose="020B72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84" name="Oval 8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172200" y="2800350"/>
            <a:ext cx="1257300" cy="131445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Arrow: Left 6" descr="OPL20U25GSXzBJYl68kk8uQGfFKzs7yb1M4KJWUiLk6ZEvGF+qCIPSnY57AbBFCvTW$15.2023.9$9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EFDE3542-0E6D-4E62-8BD4-578528FF2AEE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1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57200" y="1885950"/>
            <a:ext cx="8382000" cy="2362200"/>
          </a:xfrm>
          <a:prstGeom prst="roundRect">
            <a:avLst>
              <a:gd name="adj" fmla="val 862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57200" y="190281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2" name="Group 3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838200" y="2856921"/>
            <a:ext cx="2001837" cy="523220"/>
            <a:chOff x="838200" y="1888407"/>
            <a:chExt cx="2001837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a)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1219200" y="1960563"/>
            <a:ext cx="16208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49160" imgH="203040" progId="Equation.DSMT4">
                    <p:embed/>
                  </p:oleObj>
                </mc:Choice>
                <mc:Fallback>
                  <p:oleObj name="Equation" r:id="rId8" imgW="749160" imgH="20304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1960563"/>
                          <a:ext cx="162083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4939651" y="3569356"/>
            <a:ext cx="1905000" cy="523220"/>
            <a:chOff x="838200" y="1888407"/>
            <a:chExt cx="190500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d)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1204913" y="1960777"/>
            <a:ext cx="1538287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711000" imgH="203040" progId="Equation.DSMT4">
                    <p:embed/>
                  </p:oleObj>
                </mc:Choice>
                <mc:Fallback>
                  <p:oleObj name="Equation" r:id="rId10" imgW="71100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913" y="1960777"/>
                          <a:ext cx="1538287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838200" y="3376752"/>
            <a:ext cx="1295400" cy="928687"/>
            <a:chOff x="838200" y="1714715"/>
            <a:chExt cx="1295400" cy="928687"/>
          </a:xfrm>
        </p:grpSpPr>
        <p:sp>
          <p:nvSpPr>
            <p:cNvPr id="18" name="TextBox 17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c)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862763"/>
                </p:ext>
              </p:extLst>
            </p:nvPr>
          </p:nvGraphicFramePr>
          <p:xfrm>
            <a:off x="1227137" y="1714715"/>
            <a:ext cx="906463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19040" imgH="431640" progId="Equation.DSMT4">
                    <p:embed/>
                  </p:oleObj>
                </mc:Choice>
                <mc:Fallback>
                  <p:oleObj name="Equation" r:id="rId12" imgW="419040" imgH="4316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137" y="1714715"/>
                          <a:ext cx="906463" cy="928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4939651" y="2854464"/>
            <a:ext cx="1828800" cy="523220"/>
            <a:chOff x="838200" y="1888407"/>
            <a:chExt cx="182880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838200" y="1888407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b)</a:t>
              </a:r>
              <a:endParaRPr lang="en-US" sz="2800" dirty="0">
                <a:latin typeface="+mj-lt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211263" y="1959845"/>
            <a:ext cx="145573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72840" imgH="203040" progId="Equation.DSMT4">
                    <p:embed/>
                  </p:oleObj>
                </mc:Choice>
                <mc:Fallback>
                  <p:oleObj name="Equation" r:id="rId14" imgW="672840" imgH="20304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1263" y="1959845"/>
                          <a:ext cx="145573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838200" y="274460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u="sng" dirty="0">
              <a:latin typeface="+mj-lt"/>
            </a:endParaRPr>
          </a:p>
        </p:txBody>
      </p:sp>
      <p:sp>
        <p:nvSpPr>
          <p:cNvPr id="28" name="TextBox 27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939651" y="366764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+mj-lt"/>
            </a:endParaRPr>
          </a:p>
        </p:txBody>
      </p:sp>
      <p:sp>
        <p:nvSpPr>
          <p:cNvPr id="36" name="TextBox 3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838200" y="366764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+mj-lt"/>
            </a:endParaRPr>
          </a:p>
        </p:txBody>
      </p:sp>
      <p:sp>
        <p:nvSpPr>
          <p:cNvPr id="39" name="TextBox 38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939651" y="27421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>
              <a:latin typeface="+mj-lt"/>
            </a:endParaRPr>
          </a:p>
        </p:txBody>
      </p:sp>
      <p:sp>
        <p:nvSpPr>
          <p:cNvPr id="41" name="Oval 40">
            <a:hlinkClick r:id="" action="ppaction://noaction"/>
          </p:cNvPr>
          <p:cNvSpPr/>
          <p:nvPr/>
        </p:nvSpPr>
        <p:spPr>
          <a:xfrm>
            <a:off x="838200" y="2952750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A</a:t>
            </a:r>
            <a:endParaRPr lang="en-US" sz="2800" b="1" dirty="0">
              <a:latin typeface="+mj-lt"/>
            </a:endParaRP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4905015" y="3657462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D</a:t>
            </a:r>
            <a:endParaRPr lang="en-US" sz="2800" b="1" dirty="0">
              <a:latin typeface="+mj-lt"/>
            </a:endParaRPr>
          </a:p>
        </p:txBody>
      </p:sp>
      <p:sp>
        <p:nvSpPr>
          <p:cNvPr id="43" name="Oval 42">
            <a:hlinkClick r:id="" action="ppaction://noaction"/>
          </p:cNvPr>
          <p:cNvSpPr/>
          <p:nvPr/>
        </p:nvSpPr>
        <p:spPr>
          <a:xfrm>
            <a:off x="838200" y="3657462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C</a:t>
            </a:r>
            <a:endParaRPr lang="en-US" sz="2800" b="1" dirty="0">
              <a:latin typeface="+mj-lt"/>
            </a:endParaRPr>
          </a:p>
        </p:txBody>
      </p:sp>
      <p:sp>
        <p:nvSpPr>
          <p:cNvPr id="44" name="Oval 43">
            <a:hlinkClick r:id="" action="ppaction://noaction"/>
          </p:cNvPr>
          <p:cNvSpPr/>
          <p:nvPr/>
        </p:nvSpPr>
        <p:spPr>
          <a:xfrm>
            <a:off x="4905015" y="2952750"/>
            <a:ext cx="3810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B</a:t>
            </a:r>
            <a:endParaRPr lang="en-US" sz="2800" b="1" dirty="0">
              <a:latin typeface="+mj-lt"/>
            </a:endParaRP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0D279972-DFE5-47AA-A5D4-0489B32B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D0BB8139-1782-48FE-87FE-BFB3C6956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4E3708D9-023B-4FF9-A659-1DBFBE9F6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BBCA88DB-4E34-4671-95DE-75D6DD53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40D980F0-37A1-42D0-8527-5C51CBF9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0E943640-3A0D-43BF-AAB8-F1C61994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18">
            <a:extLst>
              <a:ext uri="{FF2B5EF4-FFF2-40B4-BE49-F238E27FC236}">
                <a16:creationId xmlns:a16="http://schemas.microsoft.com/office/drawing/2014/main" id="{A76971D4-6911-4FBB-8C4C-E7B9D6F1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D739C365-E8CA-4198-A4C8-69CCAF73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7AD0B748-6DF9-4D96-A84A-92D33CFF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D9D7763E-3941-4114-BD2F-F3D9BD25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Oval 22">
            <a:extLst>
              <a:ext uri="{FF2B5EF4-FFF2-40B4-BE49-F238E27FC236}">
                <a16:creationId xmlns:a16="http://schemas.microsoft.com/office/drawing/2014/main" id="{3552D804-3781-46EA-B89E-5C7B7B48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9" name="Oval 28">
            <a:extLst>
              <a:ext uri="{FF2B5EF4-FFF2-40B4-BE49-F238E27FC236}">
                <a16:creationId xmlns:a16="http://schemas.microsoft.com/office/drawing/2014/main" id="{AB06AEC6-B2B3-4639-84E6-3CF29CB0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3350"/>
            <a:ext cx="1828800" cy="1752600"/>
          </a:xfrm>
          <a:prstGeom prst="ellips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D30FBF-73CD-4FB0-917B-4E858E868290}"/>
              </a:ext>
            </a:extLst>
          </p:cNvPr>
          <p:cNvGrpSpPr/>
          <p:nvPr/>
        </p:nvGrpSpPr>
        <p:grpSpPr>
          <a:xfrm>
            <a:off x="571500" y="157480"/>
            <a:ext cx="1600200" cy="1691841"/>
            <a:chOff x="838201" y="955219"/>
            <a:chExt cx="1600200" cy="169184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6407FD4-42D3-4485-A9E4-968AA8AC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8201" y="955219"/>
              <a:ext cx="1600200" cy="1691841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68DCE7F-E829-4B13-A142-1F6BFA39BB46}"/>
                </a:ext>
              </a:extLst>
            </p:cNvPr>
            <p:cNvSpPr/>
            <p:nvPr/>
          </p:nvSpPr>
          <p:spPr>
            <a:xfrm>
              <a:off x="1143000" y="1352550"/>
              <a:ext cx="5334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3" name="Explosion: 14 Points 52">
            <a:extLst>
              <a:ext uri="{FF2B5EF4-FFF2-40B4-BE49-F238E27FC236}">
                <a16:creationId xmlns:a16="http://schemas.microsoft.com/office/drawing/2014/main" id="{4827AE9A-E166-4BD7-89F6-D83C82CD8074}"/>
              </a:ext>
            </a:extLst>
          </p:cNvPr>
          <p:cNvSpPr/>
          <p:nvPr/>
        </p:nvSpPr>
        <p:spPr>
          <a:xfrm>
            <a:off x="2743200" y="2744608"/>
            <a:ext cx="2286000" cy="74154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Explosion: 14 Points 53">
            <a:extLst>
              <a:ext uri="{FF2B5EF4-FFF2-40B4-BE49-F238E27FC236}">
                <a16:creationId xmlns:a16="http://schemas.microsoft.com/office/drawing/2014/main" id="{E6FF5430-4AFB-4C71-A079-C29AAEFFCE09}"/>
              </a:ext>
            </a:extLst>
          </p:cNvPr>
          <p:cNvSpPr/>
          <p:nvPr/>
        </p:nvSpPr>
        <p:spPr>
          <a:xfrm>
            <a:off x="2171701" y="3486150"/>
            <a:ext cx="2632364" cy="70670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xplosion: 14 Points 54">
            <a:extLst>
              <a:ext uri="{FF2B5EF4-FFF2-40B4-BE49-F238E27FC236}">
                <a16:creationId xmlns:a16="http://schemas.microsoft.com/office/drawing/2014/main" id="{F28F46AD-56E2-439D-973F-2E4087810294}"/>
              </a:ext>
            </a:extLst>
          </p:cNvPr>
          <p:cNvSpPr/>
          <p:nvPr/>
        </p:nvSpPr>
        <p:spPr>
          <a:xfrm>
            <a:off x="6705600" y="2647950"/>
            <a:ext cx="2743200" cy="8381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Explosion: 14 Points 55">
            <a:extLst>
              <a:ext uri="{FF2B5EF4-FFF2-40B4-BE49-F238E27FC236}">
                <a16:creationId xmlns:a16="http://schemas.microsoft.com/office/drawing/2014/main" id="{DC343809-A05E-40B4-9C55-A829CA85FB04}"/>
              </a:ext>
            </a:extLst>
          </p:cNvPr>
          <p:cNvSpPr/>
          <p:nvPr/>
        </p:nvSpPr>
        <p:spPr>
          <a:xfrm>
            <a:off x="6781801" y="3553744"/>
            <a:ext cx="2667000" cy="6391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rrow: Left 56">
            <a:hlinkClick r:id="rId17" action="ppaction://hlinksldjump"/>
            <a:extLst>
              <a:ext uri="{FF2B5EF4-FFF2-40B4-BE49-F238E27FC236}">
                <a16:creationId xmlns:a16="http://schemas.microsoft.com/office/drawing/2014/main" id="{95E65B46-F7FA-4CF9-AE81-CF6A1B8904C4}"/>
              </a:ext>
            </a:extLst>
          </p:cNvPr>
          <p:cNvSpPr/>
          <p:nvPr/>
        </p:nvSpPr>
        <p:spPr>
          <a:xfrm>
            <a:off x="8458200" y="43815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96329-6B8B-4185-B450-9391707B6A1E}"/>
              </a:ext>
            </a:extLst>
          </p:cNvPr>
          <p:cNvSpPr txBox="1"/>
          <p:nvPr/>
        </p:nvSpPr>
        <p:spPr>
          <a:xfrm>
            <a:off x="457200" y="41498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ax +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387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5" grpId="0" animBg="1"/>
      <p:bldP spid="37" grpId="0" animBg="1"/>
      <p:bldP spid="38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  <p:bldP spid="53" grpId="0" animBg="1"/>
      <p:bldP spid="54" grpId="0" animBg="1"/>
      <p:bldP spid="55" grpId="0" animBg="1"/>
      <p:bldP spid="5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2639</Words>
  <Application>Microsoft Office PowerPoint</Application>
  <PresentationFormat>On-screen Show (16:9)</PresentationFormat>
  <Paragraphs>329</Paragraphs>
  <Slides>37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.VnBodoniH</vt:lpstr>
      <vt:lpstr>.VnTime</vt:lpstr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Chủ đề Office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447</cp:revision>
  <dcterms:created xsi:type="dcterms:W3CDTF">2021-07-22T17:31:00Z</dcterms:created>
  <dcterms:modified xsi:type="dcterms:W3CDTF">2025-05-17T00:41:02Z</dcterms:modified>
</cp:coreProperties>
</file>