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33"/>
  </p:notesMasterIdLst>
  <p:sldIdLst>
    <p:sldId id="675" r:id="rId2"/>
    <p:sldId id="648" r:id="rId3"/>
    <p:sldId id="649" r:id="rId4"/>
    <p:sldId id="650" r:id="rId5"/>
    <p:sldId id="653" r:id="rId6"/>
    <p:sldId id="654" r:id="rId7"/>
    <p:sldId id="677" r:id="rId8"/>
    <p:sldId id="679" r:id="rId9"/>
    <p:sldId id="655" r:id="rId10"/>
    <p:sldId id="656" r:id="rId11"/>
    <p:sldId id="657" r:id="rId12"/>
    <p:sldId id="658" r:id="rId13"/>
    <p:sldId id="659" r:id="rId14"/>
    <p:sldId id="660" r:id="rId15"/>
    <p:sldId id="661" r:id="rId16"/>
    <p:sldId id="662" r:id="rId17"/>
    <p:sldId id="663" r:id="rId18"/>
    <p:sldId id="664" r:id="rId19"/>
    <p:sldId id="683" r:id="rId20"/>
    <p:sldId id="681" r:id="rId21"/>
    <p:sldId id="665" r:id="rId22"/>
    <p:sldId id="666" r:id="rId23"/>
    <p:sldId id="667" r:id="rId24"/>
    <p:sldId id="668" r:id="rId25"/>
    <p:sldId id="605" r:id="rId26"/>
    <p:sldId id="669" r:id="rId27"/>
    <p:sldId id="670" r:id="rId28"/>
    <p:sldId id="671" r:id="rId29"/>
    <p:sldId id="672" r:id="rId30"/>
    <p:sldId id="673" r:id="rId31"/>
    <p:sldId id="674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/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579C1"/>
    <a:srgbClr val="47A323"/>
    <a:srgbClr val="E98533"/>
    <a:srgbClr val="F6CFAE"/>
    <a:srgbClr val="FDEADA"/>
    <a:srgbClr val="FFFFCC"/>
    <a:srgbClr val="02023C"/>
    <a:srgbClr val="DE4654"/>
    <a:srgbClr val="8BC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47" d="100"/>
          <a:sy n="47" d="100"/>
        </p:scale>
        <p:origin x="100" y="492"/>
      </p:cViewPr>
      <p:guideLst>
        <p:guide orient="horz" pos="163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 </a:t>
          </a:r>
          <a:r>
            <a:rPr lang="en-US" alt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toán</a:t>
          </a:r>
          <a:r>
            <a: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8, </a:t>
          </a:r>
          <a:r>
            <a:rPr lang="en-US" alt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50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 </a:t>
          </a:r>
          <a:r>
            <a:rPr 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toán</a:t>
          </a:r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8, </a:t>
          </a:r>
          <a:r>
            <a:rPr 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</a:endParaRPr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dạ</a:t>
          </a:r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578C45F3-86DD-4F23-BF8F-057A8C926990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</a:endParaRPr>
        </a:p>
      </dgm:t>
    </dgm:pt>
    <dgm:pt modelId="{E12720AB-8054-4212-8C1B-7445DF0EB8F9}" type="sibTrans" cxnId="{9543479C-F188-497A-8378-6CCF83F47E1A}">
      <dgm:prSet/>
      <dgm:spPr/>
      <dgm:t>
        <a:bodyPr/>
        <a:lstStyle/>
        <a:p>
          <a:endParaRPr lang="en-US"/>
        </a:p>
      </dgm:t>
    </dgm:pt>
    <dgm:pt modelId="{89E4B728-BD2D-4262-99F3-4C1D72A4FFFC}" type="parTrans" cxnId="{9543479C-F188-497A-8378-6CCF83F47E1A}">
      <dgm:prSet/>
      <dgm:spPr/>
      <dgm:t>
        <a:bodyPr/>
        <a:lstStyle/>
        <a:p>
          <a:endParaRPr lang="en-US"/>
        </a:p>
      </dgm:t>
    </dgm:pt>
    <dgm:pt modelId="{F035D454-FA18-40B8-82AD-FD407F81CA9F}">
      <dgm:prSet phldrT="[Text]" custT="1"/>
      <dgm:spPr/>
      <dgm:t>
        <a:bodyPr/>
        <a:lstStyle/>
        <a:p>
          <a:r>
            <a:rPr lang="en-US" alt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/>
        </a:p>
      </dgm:t>
    </dgm:pt>
    <dgm:pt modelId="{7A4C0F93-2634-49D0-BDD4-53E189FD919F}" type="parTrans" cxnId="{5DCEC1B5-F4E1-44CC-821B-0E8EC0E0688B}">
      <dgm:prSet/>
      <dgm:spPr/>
      <dgm:t>
        <a:bodyPr/>
        <a:lstStyle/>
        <a:p>
          <a:endParaRPr lang="en-US"/>
        </a:p>
      </dgm:t>
    </dgm:pt>
    <dgm:pt modelId="{232ECA24-7850-4CD4-B849-BD44361A1DD0}" type="sibTrans" cxnId="{5DCEC1B5-F4E1-44CC-821B-0E8EC0E0688B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-4378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1956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94D07763-1582-4358-9964-159E391A382B}" type="presOf" srcId="{578C45F3-86DD-4F23-BF8F-057A8C926990}" destId="{8F3B6D51-6576-4847-95F8-097004C88A78}" srcOrd="0" destOrd="2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9543479C-F188-497A-8378-6CCF83F47E1A}" srcId="{3B33AAEF-2BF8-4EBB-A3B1-62835B5C81BF}" destId="{578C45F3-86DD-4F23-BF8F-057A8C926990}" srcOrd="2" destOrd="0" parTransId="{89E4B728-BD2D-4262-99F3-4C1D72A4FFFC}" sibTransId="{E12720AB-8054-4212-8C1B-7445DF0EB8F9}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5DCEC1B5-F4E1-44CC-821B-0E8EC0E0688B}" srcId="{8E595FF9-7F13-4589-ADB1-A98CFA417FE8}" destId="{F035D454-FA18-40B8-82AD-FD407F81CA9F}" srcOrd="1" destOrd="0" parTransId="{7A4C0F93-2634-49D0-BDD4-53E189FD919F}" sibTransId="{232ECA24-7850-4CD4-B849-BD44361A1DD0}"/>
    <dgm:cxn modelId="{192787B7-5A6C-43CF-9FDE-8877FBDE1872}" type="presOf" srcId="{F035D454-FA18-40B8-82AD-FD407F81CA9F}" destId="{0DFB8EA2-E9F4-4E7D-B5BF-ABC527E44C63}" srcOrd="0" destOrd="1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0"/>
          <a:ext cx="6096000" cy="99216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kern="1200" dirty="0"/>
        </a:p>
      </dsp:txBody>
      <dsp:txXfrm>
        <a:off x="48433" y="48433"/>
        <a:ext cx="5999134" cy="895294"/>
      </dsp:txXfrm>
    </dsp:sp>
    <dsp:sp modelId="{0DFB8EA2-E9F4-4E7D-B5BF-ABC527E44C63}">
      <dsp:nvSpPr>
        <dsp:cNvPr id="0" name=""/>
        <dsp:cNvSpPr/>
      </dsp:nvSpPr>
      <dsp:spPr>
        <a:xfrm>
          <a:off x="0" y="992317"/>
          <a:ext cx="6096000" cy="959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 </a:t>
          </a:r>
          <a:r>
            <a:rPr lang="en-US" alt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toán</a:t>
          </a:r>
          <a:r>
            <a: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8, </a:t>
          </a:r>
          <a:r>
            <a:rPr lang="en-US" alt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/>
        </a:p>
      </dsp:txBody>
      <dsp:txXfrm>
        <a:off x="0" y="992317"/>
        <a:ext cx="6096000" cy="959962"/>
      </dsp:txXfrm>
    </dsp:sp>
    <dsp:sp modelId="{D2408717-B530-41AC-B5CE-E14FAEC5B062}">
      <dsp:nvSpPr>
        <dsp:cNvPr id="0" name=""/>
        <dsp:cNvSpPr/>
      </dsp:nvSpPr>
      <dsp:spPr>
        <a:xfrm>
          <a:off x="0" y="1979640"/>
          <a:ext cx="6096000" cy="99216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500" kern="1200" dirty="0"/>
        </a:p>
      </dsp:txBody>
      <dsp:txXfrm>
        <a:off x="48433" y="2028073"/>
        <a:ext cx="5999134" cy="895294"/>
      </dsp:txXfrm>
    </dsp:sp>
    <dsp:sp modelId="{8F3B6D51-6576-4847-95F8-097004C88A78}">
      <dsp:nvSpPr>
        <dsp:cNvPr id="0" name=""/>
        <dsp:cNvSpPr/>
      </dsp:nvSpPr>
      <dsp:spPr>
        <a:xfrm>
          <a:off x="0" y="2944440"/>
          <a:ext cx="6096000" cy="1398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 </a:t>
          </a:r>
          <a:r>
            <a:rPr 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toán</a:t>
          </a: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8, </a:t>
          </a:r>
          <a:r>
            <a:rPr 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dạ</a:t>
          </a: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</a:endParaRPr>
        </a:p>
      </dsp:txBody>
      <dsp:txXfrm>
        <a:off x="0" y="2944440"/>
        <a:ext cx="6096000" cy="1398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1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89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77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39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“start 4p”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. </a:t>
            </a:r>
            <a:r>
              <a:rPr lang="en-US"/>
              <a:t>LỖI</a:t>
            </a:r>
            <a:r>
              <a:rPr lang="en-US" baseline="0"/>
              <a:t>  </a:t>
            </a:r>
            <a:r>
              <a:rPr lang="en-US" baseline="0" dirty="0"/>
              <a:t>KHI CHUYỂN TỪ SLIDE NÀY SANG SLIDE KHÁC</a:t>
            </a:r>
            <a:endParaRPr lang="en-US" dirty="0"/>
          </a:p>
          <a:p>
            <a:r>
              <a:rPr lang="en-US" dirty="0"/>
              <a:t>HS </a:t>
            </a:r>
            <a:r>
              <a:rPr lang="en-US" dirty="0" err="1"/>
              <a:t>đọc</a:t>
            </a:r>
            <a:r>
              <a:rPr lang="en-US" dirty="0"/>
              <a:t> VD </a:t>
            </a:r>
            <a:r>
              <a:rPr lang="en-US" dirty="0" err="1"/>
              <a:t>xong</a:t>
            </a:r>
            <a:r>
              <a:rPr lang="en-US" dirty="0"/>
              <a:t>, đ</a:t>
            </a:r>
            <a:r>
              <a:rPr lang="vi-VN" dirty="0"/>
              <a:t>ư</a:t>
            </a:r>
            <a:r>
              <a:rPr lang="en-US" dirty="0"/>
              <a:t>a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ktr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VD2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62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</a:t>
            </a:r>
            <a:r>
              <a:rPr lang="en-US" dirty="0" err="1"/>
              <a:t>đọc</a:t>
            </a:r>
            <a:r>
              <a:rPr lang="en-US" dirty="0"/>
              <a:t> VD </a:t>
            </a:r>
            <a:r>
              <a:rPr lang="en-US" dirty="0" err="1"/>
              <a:t>xong</a:t>
            </a:r>
            <a:r>
              <a:rPr lang="en-US" dirty="0"/>
              <a:t>, đ</a:t>
            </a:r>
            <a:r>
              <a:rPr lang="vi-VN" dirty="0"/>
              <a:t>ư</a:t>
            </a:r>
            <a:r>
              <a:rPr lang="en-US" dirty="0"/>
              <a:t>a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ktr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VD2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42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nx</a:t>
            </a:r>
            <a:r>
              <a:rPr lang="en-US" dirty="0"/>
              <a:t>,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chữa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08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Ý</a:t>
            </a:r>
            <a:r>
              <a:rPr lang="en-US" baseline="0" dirty="0"/>
              <a:t> A, Ý B MỖI Ý CÓ 2 HIỆU ỨNG,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HIỆU</a:t>
            </a:r>
            <a:r>
              <a:rPr lang="en-US" baseline="0" dirty="0"/>
              <a:t> ỨNG LẦN LƯỢT CẶP GIÁ TRỊ X, Y TRONG BẢNG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ĐỀ</a:t>
            </a:r>
            <a:r>
              <a:rPr lang="en-US" baseline="0" dirty="0"/>
              <a:t> BÀI KHI CHÈN THÊM NỘI DUNG THÌ BỊ VỠ VẬY NÊN CÔ CHUYỂN CÔNG THỨC VÀO PPT THEO CÁCH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baseline="0" dirty="0"/>
              <a:t>HIỆU ỨNG RIÊNG LỜI GIẢI VÀ PHÉP TÍNH THỰC HIỆN. Ý A CÓ ÍT NHẤT 3 HIỆU ỨNG, Ý B CÓ 3 HIỆU ỨNG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97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“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tung</a:t>
            </a:r>
            <a:r>
              <a:rPr lang="en-US" dirty="0"/>
              <a:t> </a:t>
            </a:r>
            <a:r>
              <a:rPr lang="en-US" dirty="0" err="1"/>
              <a:t>pháo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.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ng </a:t>
            </a:r>
            <a:r>
              <a:rPr lang="en-US" dirty="0" err="1"/>
              <a:t>tuyết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12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5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5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.wdp"/><Relationship Id="rId18" Type="http://schemas.openxmlformats.org/officeDocument/2006/relationships/slide" Target="slide14.xml"/><Relationship Id="rId26" Type="http://schemas.openxmlformats.org/officeDocument/2006/relationships/image" Target="../media/image39.png"/><Relationship Id="rId3" Type="http://schemas.openxmlformats.org/officeDocument/2006/relationships/audio" Target="../media/audio1.wav"/><Relationship Id="rId21" Type="http://schemas.openxmlformats.org/officeDocument/2006/relationships/slide" Target="slide17.xml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17" Type="http://schemas.microsoft.com/office/2007/relationships/hdphoto" Target="../media/hdphoto7.wdp"/><Relationship Id="rId25" Type="http://schemas.openxmlformats.org/officeDocument/2006/relationships/slide" Target="slide19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24" Type="http://schemas.openxmlformats.org/officeDocument/2006/relationships/image" Target="../media/image38.png"/><Relationship Id="rId5" Type="http://schemas.openxmlformats.org/officeDocument/2006/relationships/image" Target="../media/image29.png"/><Relationship Id="rId15" Type="http://schemas.microsoft.com/office/2007/relationships/hdphoto" Target="../media/hdphoto6.wdp"/><Relationship Id="rId23" Type="http://schemas.openxmlformats.org/officeDocument/2006/relationships/image" Target="../media/image37.gif"/><Relationship Id="rId28" Type="http://schemas.openxmlformats.org/officeDocument/2006/relationships/slide" Target="slide18.xml"/><Relationship Id="rId10" Type="http://schemas.openxmlformats.org/officeDocument/2006/relationships/image" Target="../media/image32.png"/><Relationship Id="rId19" Type="http://schemas.openxmlformats.org/officeDocument/2006/relationships/slide" Target="slide15.xml"/><Relationship Id="rId4" Type="http://schemas.openxmlformats.org/officeDocument/2006/relationships/image" Target="../media/image28.jpeg"/><Relationship Id="rId9" Type="http://schemas.microsoft.com/office/2007/relationships/hdphoto" Target="../media/hdphoto3.wdp"/><Relationship Id="rId14" Type="http://schemas.openxmlformats.org/officeDocument/2006/relationships/image" Target="../media/image34.png"/><Relationship Id="rId22" Type="http://schemas.openxmlformats.org/officeDocument/2006/relationships/image" Target="../media/image36.gif"/><Relationship Id="rId27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11" Type="http://schemas.openxmlformats.org/officeDocument/2006/relationships/slide" Target="slide13.xml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4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5" Type="http://schemas.openxmlformats.org/officeDocument/2006/relationships/slide" Target="slide13.xml"/><Relationship Id="rId4" Type="http://schemas.openxmlformats.org/officeDocument/2006/relationships/image" Target="../media/image44.wmf"/><Relationship Id="rId9" Type="http://schemas.openxmlformats.org/officeDocument/2006/relationships/image" Target="../media/image4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52.png"/><Relationship Id="rId7" Type="http://schemas.openxmlformats.org/officeDocument/2006/relationships/image" Target="../media/image5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$15.2023.9$9+K4lPs7H94VUqPe2XwIsfPRnrXQE//QTEXxb8/8N4CNc6FpgZahzpTjFhMzSA7T/nHJa11DE8Ng2TP3iAmRczFlmslSuUNOgUeb6yRvs0=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>
            <a:fillRect/>
          </a:stretch>
        </p:blipFill>
        <p:spPr>
          <a:xfrm>
            <a:off x="1" y="7"/>
            <a:ext cx="7252232" cy="5143493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$15.2023.9$9+K4lPs7H94VUqPe2XwIsfPRnrXQE//QTEXxb8/8N4CNc6FpgZahzpTjFhMzSA7T/nHJa11DE8Ng2TP3iAmRczFlmslSuUNOgUeb6yRvs0=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-1" y="717592"/>
            <a:ext cx="913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9" name="Hộp Văn bản 8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411931" y="3013265"/>
            <a:ext cx="8732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GVSB: Nguyễn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Hải 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287" y="4612578"/>
            <a:ext cx="9134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– 2024</a:t>
            </a:r>
          </a:p>
        </p:txBody>
      </p:sp>
      <p:sp>
        <p:nvSpPr>
          <p:cNvPr id="12" name="Hộp Văn bản 11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-2285" y="222914"/>
            <a:ext cx="914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  <p:sp>
        <p:nvSpPr>
          <p:cNvPr id="3" name="Rectangle 2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-381000" y="-1583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7" name="Rectangle 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11932" y="1473012"/>
            <a:ext cx="835106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3188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525780" y="1275638"/>
            <a:ext cx="8305800" cy="1447800"/>
            <a:chOff x="754380" y="1123238"/>
            <a:chExt cx="8305800" cy="1447800"/>
          </a:xfrm>
        </p:grpSpPr>
        <p:sp>
          <p:nvSpPr>
            <p:cNvPr id="8" name="TextBox 7"/>
            <p:cNvSpPr txBox="1"/>
            <p:nvPr/>
          </p:nvSpPr>
          <p:spPr>
            <a:xfrm>
              <a:off x="754380" y="1123950"/>
              <a:ext cx="81991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dirty="0">
                  <a:latin typeface="+mj-lt"/>
                </a:rPr>
                <a:t>Hàm số bậc nhất là hàm số được cho bởi công thức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ax + b</a:t>
              </a:r>
              <a:r>
                <a:rPr lang="vi-VN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đó 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a, b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các số cho trước và 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≠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54380" y="1123238"/>
              <a:ext cx="8305800" cy="1447800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914400" y="3980972"/>
            <a:ext cx="6172200" cy="523220"/>
            <a:chOff x="1001149" y="3475970"/>
            <a:chExt cx="6172200" cy="523220"/>
          </a:xfrm>
        </p:grpSpPr>
        <p:sp>
          <p:nvSpPr>
            <p:cNvPr id="10" name="TextBox 9"/>
            <p:cNvSpPr txBox="1"/>
            <p:nvPr/>
          </p:nvSpPr>
          <p:spPr>
            <a:xfrm>
              <a:off x="1001149" y="3475970"/>
              <a:ext cx="617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  <a:r>
                <a:rPr lang="vi-VN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</a:t>
              </a:r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ý: </a:t>
              </a:r>
              <a:r>
                <a:rPr lang="vi-VN" sz="2800" dirty="0">
                  <a:latin typeface="+mj-lt"/>
                </a:rPr>
                <a:t>khi         , ta có </a:t>
              </a:r>
              <a:r>
                <a:rPr lang="vi-VN" sz="2800">
                  <a:latin typeface="+mj-lt"/>
                </a:rPr>
                <a:t>hàm số           </a:t>
              </a:r>
              <a:r>
                <a:rPr lang="vi-VN" sz="2800" dirty="0">
                  <a:latin typeface="+mj-lt"/>
                </a:rPr>
                <a:t>.</a:t>
              </a:r>
              <a:endParaRPr lang="en-US" sz="2800" dirty="0">
                <a:latin typeface="+mj-lt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982349" y="3531870"/>
              <a:ext cx="3757612" cy="431800"/>
              <a:chOff x="2982349" y="3531870"/>
              <a:chExt cx="3757612" cy="431800"/>
            </a:xfrm>
          </p:grpSpPr>
          <p:graphicFrame>
            <p:nvGraphicFramePr>
              <p:cNvPr id="28" name="Object 2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29161080"/>
                  </p:ext>
                </p:extLst>
              </p:nvPr>
            </p:nvGraphicFramePr>
            <p:xfrm>
              <a:off x="2982349" y="3531870"/>
              <a:ext cx="795338" cy="4111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368280" imgH="190440" progId="Equation.DSMT4">
                      <p:embed/>
                    </p:oleObj>
                  </mc:Choice>
                  <mc:Fallback>
                    <p:oleObj name="Equation" r:id="rId3" imgW="368280" imgH="190440" progId="Equation.DSMT4">
                      <p:embed/>
                      <p:pic>
                        <p:nvPicPr>
                          <p:cNvPr id="28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82349" y="3531870"/>
                            <a:ext cx="795338" cy="4111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4852957"/>
                  </p:ext>
                </p:extLst>
              </p:nvPr>
            </p:nvGraphicFramePr>
            <p:xfrm>
              <a:off x="5725549" y="3608070"/>
              <a:ext cx="1014412" cy="355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469800" imgH="164880" progId="Equation.DSMT4">
                      <p:embed/>
                    </p:oleObj>
                  </mc:Choice>
                  <mc:Fallback>
                    <p:oleObj name="Equation" r:id="rId5" imgW="469800" imgH="164880" progId="Equation.DSMT4">
                      <p:embed/>
                      <p:pic>
                        <p:nvPicPr>
                          <p:cNvPr id="29" name="Object 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25549" y="3608070"/>
                            <a:ext cx="1014412" cy="355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" name="Thought Bubble: Cloud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A55C3E-1279-48D7-8B4B-CC7EEBF1008A}"/>
              </a:ext>
            </a:extLst>
          </p:cNvPr>
          <p:cNvSpPr/>
          <p:nvPr/>
        </p:nvSpPr>
        <p:spPr>
          <a:xfrm>
            <a:off x="1295400" y="3838748"/>
            <a:ext cx="7429511" cy="1371600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7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5786101-5B42-4EE5-8B0D-27597B68C368}"/>
                  </a:ext>
                </a:extLst>
              </p:cNvPr>
              <p:cNvSpPr/>
              <p:nvPr/>
            </p:nvSpPr>
            <p:spPr>
              <a:xfrm>
                <a:off x="580341" y="3308651"/>
                <a:ext cx="7177996" cy="5878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7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6).</a:t>
                </a:r>
                <a:endPara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5786101-5B42-4EE5-8B0D-27597B68C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41" y="3308651"/>
                <a:ext cx="7177996" cy="587853"/>
              </a:xfrm>
              <a:prstGeom prst="rect">
                <a:avLst/>
              </a:prstGeom>
              <a:blipFill>
                <a:blip r:embed="rId7"/>
                <a:stretch>
                  <a:fillRect l="-1698" t="-7292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C6467D-9FFC-472D-8BAD-373EF69A212A}"/>
              </a:ext>
            </a:extLst>
          </p:cNvPr>
          <p:cNvSpPr/>
          <p:nvPr/>
        </p:nvSpPr>
        <p:spPr>
          <a:xfrm>
            <a:off x="580341" y="2816088"/>
            <a:ext cx="717799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7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+ 6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4" name="Rectangle 3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" y="25353"/>
            <a:ext cx="7543799" cy="52322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HÀM SỐ BẬC NHẤT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ax + b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7339" y="622677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I. Hàm số bậc nhất</a:t>
            </a:r>
          </a:p>
        </p:txBody>
      </p:sp>
    </p:spTree>
    <p:extLst>
      <p:ext uri="{BB962C8B-B14F-4D97-AF65-F5344CB8AC3E}">
        <p14:creationId xmlns:p14="http://schemas.microsoft.com/office/powerpoint/2010/main" val="2575959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57201"/>
            <a:ext cx="6172200" cy="440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4" y="283634"/>
            <a:ext cx="4565175" cy="124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914697" y="361950"/>
            <a:ext cx="1850508" cy="93102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GAME</a:t>
            </a:r>
          </a:p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CỨU</a:t>
            </a:r>
          </a:p>
        </p:txBody>
      </p:sp>
      <p:pic>
        <p:nvPicPr>
          <p:cNvPr id="7" name="Ảnh 9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5866" y="4047995"/>
            <a:ext cx="1715084" cy="665523"/>
          </a:xfrm>
          <a:prstGeom prst="rect">
            <a:avLst/>
          </a:prstGeom>
        </p:spPr>
      </p:pic>
      <p:pic>
        <p:nvPicPr>
          <p:cNvPr id="2" name="TiengMua.mp3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858000" y="18755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273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722D76-5E12-6BA7-F1A0-5F2B30FB801C}"/>
              </a:ext>
            </a:extLst>
          </p:cNvPr>
          <p:cNvSpPr txBox="1"/>
          <p:nvPr/>
        </p:nvSpPr>
        <p:spPr>
          <a:xfrm>
            <a:off x="2438400" y="87393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7FFFE8-49BA-0858-728C-A1B9D9522250}"/>
              </a:ext>
            </a:extLst>
          </p:cNvPr>
          <p:cNvSpPr txBox="1"/>
          <p:nvPr/>
        </p:nvSpPr>
        <p:spPr>
          <a:xfrm>
            <a:off x="228600" y="580370"/>
            <a:ext cx="8534400" cy="4401205"/>
          </a:xfrm>
          <a:custGeom>
            <a:avLst/>
            <a:gdLst>
              <a:gd name="connsiteX0" fmla="*/ 0 w 8534400"/>
              <a:gd name="connsiteY0" fmla="*/ 0 h 4401205"/>
              <a:gd name="connsiteX1" fmla="*/ 483616 w 8534400"/>
              <a:gd name="connsiteY1" fmla="*/ 0 h 4401205"/>
              <a:gd name="connsiteX2" fmla="*/ 796544 w 8534400"/>
              <a:gd name="connsiteY2" fmla="*/ 0 h 4401205"/>
              <a:gd name="connsiteX3" fmla="*/ 1536192 w 8534400"/>
              <a:gd name="connsiteY3" fmla="*/ 0 h 4401205"/>
              <a:gd name="connsiteX4" fmla="*/ 2019808 w 8534400"/>
              <a:gd name="connsiteY4" fmla="*/ 0 h 4401205"/>
              <a:gd name="connsiteX5" fmla="*/ 2503424 w 8534400"/>
              <a:gd name="connsiteY5" fmla="*/ 0 h 4401205"/>
              <a:gd name="connsiteX6" fmla="*/ 3243072 w 8534400"/>
              <a:gd name="connsiteY6" fmla="*/ 0 h 4401205"/>
              <a:gd name="connsiteX7" fmla="*/ 3641344 w 8534400"/>
              <a:gd name="connsiteY7" fmla="*/ 0 h 4401205"/>
              <a:gd name="connsiteX8" fmla="*/ 4380992 w 8534400"/>
              <a:gd name="connsiteY8" fmla="*/ 0 h 4401205"/>
              <a:gd name="connsiteX9" fmla="*/ 5120640 w 8534400"/>
              <a:gd name="connsiteY9" fmla="*/ 0 h 4401205"/>
              <a:gd name="connsiteX10" fmla="*/ 5689600 w 8534400"/>
              <a:gd name="connsiteY10" fmla="*/ 0 h 4401205"/>
              <a:gd name="connsiteX11" fmla="*/ 6429248 w 8534400"/>
              <a:gd name="connsiteY11" fmla="*/ 0 h 4401205"/>
              <a:gd name="connsiteX12" fmla="*/ 6912864 w 8534400"/>
              <a:gd name="connsiteY12" fmla="*/ 0 h 4401205"/>
              <a:gd name="connsiteX13" fmla="*/ 7396480 w 8534400"/>
              <a:gd name="connsiteY13" fmla="*/ 0 h 4401205"/>
              <a:gd name="connsiteX14" fmla="*/ 8050784 w 8534400"/>
              <a:gd name="connsiteY14" fmla="*/ 0 h 4401205"/>
              <a:gd name="connsiteX15" fmla="*/ 8534400 w 8534400"/>
              <a:gd name="connsiteY15" fmla="*/ 0 h 4401205"/>
              <a:gd name="connsiteX16" fmla="*/ 8534400 w 8534400"/>
              <a:gd name="connsiteY16" fmla="*/ 638175 h 4401205"/>
              <a:gd name="connsiteX17" fmla="*/ 8534400 w 8534400"/>
              <a:gd name="connsiteY17" fmla="*/ 1232337 h 4401205"/>
              <a:gd name="connsiteX18" fmla="*/ 8534400 w 8534400"/>
              <a:gd name="connsiteY18" fmla="*/ 1826500 h 4401205"/>
              <a:gd name="connsiteX19" fmla="*/ 8534400 w 8534400"/>
              <a:gd name="connsiteY19" fmla="*/ 2420663 h 4401205"/>
              <a:gd name="connsiteX20" fmla="*/ 8534400 w 8534400"/>
              <a:gd name="connsiteY20" fmla="*/ 2838777 h 4401205"/>
              <a:gd name="connsiteX21" fmla="*/ 8534400 w 8534400"/>
              <a:gd name="connsiteY21" fmla="*/ 3300904 h 4401205"/>
              <a:gd name="connsiteX22" fmla="*/ 8534400 w 8534400"/>
              <a:gd name="connsiteY22" fmla="*/ 3895066 h 4401205"/>
              <a:gd name="connsiteX23" fmla="*/ 8534400 w 8534400"/>
              <a:gd name="connsiteY23" fmla="*/ 4401205 h 4401205"/>
              <a:gd name="connsiteX24" fmla="*/ 8136128 w 8534400"/>
              <a:gd name="connsiteY24" fmla="*/ 4401205 h 4401205"/>
              <a:gd name="connsiteX25" fmla="*/ 7823200 w 8534400"/>
              <a:gd name="connsiteY25" fmla="*/ 4401205 h 4401205"/>
              <a:gd name="connsiteX26" fmla="*/ 7510272 w 8534400"/>
              <a:gd name="connsiteY26" fmla="*/ 4401205 h 4401205"/>
              <a:gd name="connsiteX27" fmla="*/ 6941312 w 8534400"/>
              <a:gd name="connsiteY27" fmla="*/ 4401205 h 4401205"/>
              <a:gd name="connsiteX28" fmla="*/ 6543040 w 8534400"/>
              <a:gd name="connsiteY28" fmla="*/ 4401205 h 4401205"/>
              <a:gd name="connsiteX29" fmla="*/ 5888736 w 8534400"/>
              <a:gd name="connsiteY29" fmla="*/ 4401205 h 4401205"/>
              <a:gd name="connsiteX30" fmla="*/ 5490464 w 8534400"/>
              <a:gd name="connsiteY30" fmla="*/ 4401205 h 4401205"/>
              <a:gd name="connsiteX31" fmla="*/ 4836160 w 8534400"/>
              <a:gd name="connsiteY31" fmla="*/ 4401205 h 4401205"/>
              <a:gd name="connsiteX32" fmla="*/ 4523232 w 8534400"/>
              <a:gd name="connsiteY32" fmla="*/ 4401205 h 4401205"/>
              <a:gd name="connsiteX33" fmla="*/ 3868928 w 8534400"/>
              <a:gd name="connsiteY33" fmla="*/ 4401205 h 4401205"/>
              <a:gd name="connsiteX34" fmla="*/ 3470656 w 8534400"/>
              <a:gd name="connsiteY34" fmla="*/ 4401205 h 4401205"/>
              <a:gd name="connsiteX35" fmla="*/ 3157728 w 8534400"/>
              <a:gd name="connsiteY35" fmla="*/ 4401205 h 4401205"/>
              <a:gd name="connsiteX36" fmla="*/ 2759456 w 8534400"/>
              <a:gd name="connsiteY36" fmla="*/ 4401205 h 4401205"/>
              <a:gd name="connsiteX37" fmla="*/ 2105152 w 8534400"/>
              <a:gd name="connsiteY37" fmla="*/ 4401205 h 4401205"/>
              <a:gd name="connsiteX38" fmla="*/ 1706880 w 8534400"/>
              <a:gd name="connsiteY38" fmla="*/ 4401205 h 4401205"/>
              <a:gd name="connsiteX39" fmla="*/ 1393952 w 8534400"/>
              <a:gd name="connsiteY39" fmla="*/ 4401205 h 4401205"/>
              <a:gd name="connsiteX40" fmla="*/ 995680 w 8534400"/>
              <a:gd name="connsiteY40" fmla="*/ 4401205 h 4401205"/>
              <a:gd name="connsiteX41" fmla="*/ 512064 w 8534400"/>
              <a:gd name="connsiteY41" fmla="*/ 4401205 h 4401205"/>
              <a:gd name="connsiteX42" fmla="*/ 0 w 8534400"/>
              <a:gd name="connsiteY42" fmla="*/ 4401205 h 4401205"/>
              <a:gd name="connsiteX43" fmla="*/ 0 w 8534400"/>
              <a:gd name="connsiteY43" fmla="*/ 3939078 h 4401205"/>
              <a:gd name="connsiteX44" fmla="*/ 0 w 8534400"/>
              <a:gd name="connsiteY44" fmla="*/ 3476952 h 4401205"/>
              <a:gd name="connsiteX45" fmla="*/ 0 w 8534400"/>
              <a:gd name="connsiteY45" fmla="*/ 2926801 h 4401205"/>
              <a:gd name="connsiteX46" fmla="*/ 0 w 8534400"/>
              <a:gd name="connsiteY46" fmla="*/ 2376651 h 4401205"/>
              <a:gd name="connsiteX47" fmla="*/ 0 w 8534400"/>
              <a:gd name="connsiteY47" fmla="*/ 1826500 h 4401205"/>
              <a:gd name="connsiteX48" fmla="*/ 0 w 8534400"/>
              <a:gd name="connsiteY48" fmla="*/ 1276349 h 4401205"/>
              <a:gd name="connsiteX49" fmla="*/ 0 w 8534400"/>
              <a:gd name="connsiteY49" fmla="*/ 770211 h 4401205"/>
              <a:gd name="connsiteX50" fmla="*/ 0 w 8534400"/>
              <a:gd name="connsiteY50" fmla="*/ 0 h 440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534400" h="4401205" extrusionOk="0">
                <a:moveTo>
                  <a:pt x="0" y="0"/>
                </a:moveTo>
                <a:cubicBezTo>
                  <a:pt x="107488" y="-9196"/>
                  <a:pt x="300807" y="40781"/>
                  <a:pt x="483616" y="0"/>
                </a:cubicBezTo>
                <a:cubicBezTo>
                  <a:pt x="666425" y="-40781"/>
                  <a:pt x="685480" y="2850"/>
                  <a:pt x="796544" y="0"/>
                </a:cubicBezTo>
                <a:cubicBezTo>
                  <a:pt x="907608" y="-2850"/>
                  <a:pt x="1247299" y="64859"/>
                  <a:pt x="1536192" y="0"/>
                </a:cubicBezTo>
                <a:cubicBezTo>
                  <a:pt x="1825085" y="-64859"/>
                  <a:pt x="1837010" y="11572"/>
                  <a:pt x="2019808" y="0"/>
                </a:cubicBezTo>
                <a:cubicBezTo>
                  <a:pt x="2202606" y="-11572"/>
                  <a:pt x="2380190" y="40002"/>
                  <a:pt x="2503424" y="0"/>
                </a:cubicBezTo>
                <a:cubicBezTo>
                  <a:pt x="2626658" y="-40002"/>
                  <a:pt x="3033968" y="57993"/>
                  <a:pt x="3243072" y="0"/>
                </a:cubicBezTo>
                <a:cubicBezTo>
                  <a:pt x="3452176" y="-57993"/>
                  <a:pt x="3446506" y="11810"/>
                  <a:pt x="3641344" y="0"/>
                </a:cubicBezTo>
                <a:cubicBezTo>
                  <a:pt x="3836182" y="-11810"/>
                  <a:pt x="4116793" y="88730"/>
                  <a:pt x="4380992" y="0"/>
                </a:cubicBezTo>
                <a:cubicBezTo>
                  <a:pt x="4645191" y="-88730"/>
                  <a:pt x="4900430" y="1231"/>
                  <a:pt x="5120640" y="0"/>
                </a:cubicBezTo>
                <a:cubicBezTo>
                  <a:pt x="5340850" y="-1231"/>
                  <a:pt x="5505455" y="9719"/>
                  <a:pt x="5689600" y="0"/>
                </a:cubicBezTo>
                <a:cubicBezTo>
                  <a:pt x="5873745" y="-9719"/>
                  <a:pt x="6209867" y="13480"/>
                  <a:pt x="6429248" y="0"/>
                </a:cubicBezTo>
                <a:cubicBezTo>
                  <a:pt x="6648629" y="-13480"/>
                  <a:pt x="6689875" y="55523"/>
                  <a:pt x="6912864" y="0"/>
                </a:cubicBezTo>
                <a:cubicBezTo>
                  <a:pt x="7135853" y="-55523"/>
                  <a:pt x="7207261" y="12219"/>
                  <a:pt x="7396480" y="0"/>
                </a:cubicBezTo>
                <a:cubicBezTo>
                  <a:pt x="7585699" y="-12219"/>
                  <a:pt x="7795896" y="40178"/>
                  <a:pt x="8050784" y="0"/>
                </a:cubicBezTo>
                <a:cubicBezTo>
                  <a:pt x="8305672" y="-40178"/>
                  <a:pt x="8389907" y="14437"/>
                  <a:pt x="8534400" y="0"/>
                </a:cubicBezTo>
                <a:cubicBezTo>
                  <a:pt x="8582760" y="156495"/>
                  <a:pt x="8525181" y="387751"/>
                  <a:pt x="8534400" y="638175"/>
                </a:cubicBezTo>
                <a:cubicBezTo>
                  <a:pt x="8543619" y="888600"/>
                  <a:pt x="8481613" y="1058049"/>
                  <a:pt x="8534400" y="1232337"/>
                </a:cubicBezTo>
                <a:cubicBezTo>
                  <a:pt x="8587187" y="1406625"/>
                  <a:pt x="8486678" y="1627354"/>
                  <a:pt x="8534400" y="1826500"/>
                </a:cubicBezTo>
                <a:cubicBezTo>
                  <a:pt x="8582122" y="2025646"/>
                  <a:pt x="8472492" y="2236764"/>
                  <a:pt x="8534400" y="2420663"/>
                </a:cubicBezTo>
                <a:cubicBezTo>
                  <a:pt x="8596308" y="2604562"/>
                  <a:pt x="8508276" y="2664905"/>
                  <a:pt x="8534400" y="2838777"/>
                </a:cubicBezTo>
                <a:cubicBezTo>
                  <a:pt x="8560524" y="3012649"/>
                  <a:pt x="8494205" y="3137764"/>
                  <a:pt x="8534400" y="3300904"/>
                </a:cubicBezTo>
                <a:cubicBezTo>
                  <a:pt x="8574595" y="3464044"/>
                  <a:pt x="8516721" y="3618516"/>
                  <a:pt x="8534400" y="3895066"/>
                </a:cubicBezTo>
                <a:cubicBezTo>
                  <a:pt x="8552079" y="4171616"/>
                  <a:pt x="8506792" y="4195831"/>
                  <a:pt x="8534400" y="4401205"/>
                </a:cubicBezTo>
                <a:cubicBezTo>
                  <a:pt x="8426528" y="4441965"/>
                  <a:pt x="8292962" y="4399904"/>
                  <a:pt x="8136128" y="4401205"/>
                </a:cubicBezTo>
                <a:cubicBezTo>
                  <a:pt x="7979294" y="4402506"/>
                  <a:pt x="7924259" y="4366688"/>
                  <a:pt x="7823200" y="4401205"/>
                </a:cubicBezTo>
                <a:cubicBezTo>
                  <a:pt x="7722141" y="4435722"/>
                  <a:pt x="7635363" y="4384908"/>
                  <a:pt x="7510272" y="4401205"/>
                </a:cubicBezTo>
                <a:cubicBezTo>
                  <a:pt x="7385181" y="4417502"/>
                  <a:pt x="7124054" y="4361570"/>
                  <a:pt x="6941312" y="4401205"/>
                </a:cubicBezTo>
                <a:cubicBezTo>
                  <a:pt x="6758570" y="4440840"/>
                  <a:pt x="6695571" y="4353739"/>
                  <a:pt x="6543040" y="4401205"/>
                </a:cubicBezTo>
                <a:cubicBezTo>
                  <a:pt x="6390509" y="4448671"/>
                  <a:pt x="6079242" y="4388833"/>
                  <a:pt x="5888736" y="4401205"/>
                </a:cubicBezTo>
                <a:cubicBezTo>
                  <a:pt x="5698230" y="4413577"/>
                  <a:pt x="5660192" y="4397483"/>
                  <a:pt x="5490464" y="4401205"/>
                </a:cubicBezTo>
                <a:cubicBezTo>
                  <a:pt x="5320736" y="4404927"/>
                  <a:pt x="4989069" y="4332178"/>
                  <a:pt x="4836160" y="4401205"/>
                </a:cubicBezTo>
                <a:cubicBezTo>
                  <a:pt x="4683251" y="4470232"/>
                  <a:pt x="4608167" y="4384240"/>
                  <a:pt x="4523232" y="4401205"/>
                </a:cubicBezTo>
                <a:cubicBezTo>
                  <a:pt x="4438297" y="4418170"/>
                  <a:pt x="4112504" y="4380529"/>
                  <a:pt x="3868928" y="4401205"/>
                </a:cubicBezTo>
                <a:cubicBezTo>
                  <a:pt x="3625352" y="4421881"/>
                  <a:pt x="3573806" y="4359707"/>
                  <a:pt x="3470656" y="4401205"/>
                </a:cubicBezTo>
                <a:cubicBezTo>
                  <a:pt x="3367506" y="4442703"/>
                  <a:pt x="3251869" y="4384892"/>
                  <a:pt x="3157728" y="4401205"/>
                </a:cubicBezTo>
                <a:cubicBezTo>
                  <a:pt x="3063587" y="4417518"/>
                  <a:pt x="2907677" y="4377572"/>
                  <a:pt x="2759456" y="4401205"/>
                </a:cubicBezTo>
                <a:cubicBezTo>
                  <a:pt x="2611235" y="4424838"/>
                  <a:pt x="2359600" y="4397783"/>
                  <a:pt x="2105152" y="4401205"/>
                </a:cubicBezTo>
                <a:cubicBezTo>
                  <a:pt x="1850704" y="4404627"/>
                  <a:pt x="1884471" y="4398777"/>
                  <a:pt x="1706880" y="4401205"/>
                </a:cubicBezTo>
                <a:cubicBezTo>
                  <a:pt x="1529289" y="4403633"/>
                  <a:pt x="1535045" y="4391057"/>
                  <a:pt x="1393952" y="4401205"/>
                </a:cubicBezTo>
                <a:cubicBezTo>
                  <a:pt x="1252859" y="4411353"/>
                  <a:pt x="1115803" y="4392641"/>
                  <a:pt x="995680" y="4401205"/>
                </a:cubicBezTo>
                <a:cubicBezTo>
                  <a:pt x="875557" y="4409769"/>
                  <a:pt x="723206" y="4345507"/>
                  <a:pt x="512064" y="4401205"/>
                </a:cubicBezTo>
                <a:cubicBezTo>
                  <a:pt x="300922" y="4456903"/>
                  <a:pt x="155936" y="4352688"/>
                  <a:pt x="0" y="4401205"/>
                </a:cubicBezTo>
                <a:cubicBezTo>
                  <a:pt x="-42590" y="4300638"/>
                  <a:pt x="29664" y="4077616"/>
                  <a:pt x="0" y="3939078"/>
                </a:cubicBezTo>
                <a:cubicBezTo>
                  <a:pt x="-29664" y="3800540"/>
                  <a:pt x="22521" y="3641423"/>
                  <a:pt x="0" y="3476952"/>
                </a:cubicBezTo>
                <a:cubicBezTo>
                  <a:pt x="-22521" y="3312481"/>
                  <a:pt x="43584" y="3064070"/>
                  <a:pt x="0" y="2926801"/>
                </a:cubicBezTo>
                <a:cubicBezTo>
                  <a:pt x="-43584" y="2789532"/>
                  <a:pt x="28035" y="2514602"/>
                  <a:pt x="0" y="2376651"/>
                </a:cubicBezTo>
                <a:cubicBezTo>
                  <a:pt x="-28035" y="2238700"/>
                  <a:pt x="21537" y="2042434"/>
                  <a:pt x="0" y="1826500"/>
                </a:cubicBezTo>
                <a:cubicBezTo>
                  <a:pt x="-21537" y="1610566"/>
                  <a:pt x="31115" y="1485708"/>
                  <a:pt x="0" y="1276349"/>
                </a:cubicBezTo>
                <a:cubicBezTo>
                  <a:pt x="-31115" y="1066990"/>
                  <a:pt x="58536" y="898768"/>
                  <a:pt x="0" y="770211"/>
                </a:cubicBezTo>
                <a:cubicBezTo>
                  <a:pt x="-58536" y="641654"/>
                  <a:pt x="40680" y="182198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815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" y="171711"/>
            <a:ext cx="9572625" cy="48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4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762769-9F0F-47C7-9EAD-D3E607154F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35" y="831274"/>
            <a:ext cx="525150" cy="12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8" b="100000" l="9728" r="94942">
                        <a14:foregroundMark x1="36187" y1="20690" x2="41634" y2="1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344969"/>
            <a:ext cx="857250" cy="106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51" b="95503" l="9719" r="95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07" y="2402489"/>
            <a:ext cx="904668" cy="108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95" b="89936" l="9904" r="89936">
                        <a14:backgroundMark x1="29393" y1="82748" x2="29393" y2="82748"/>
                        <a14:backgroundMark x1="17891" y1="82748" x2="43131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2" r="21227"/>
          <a:stretch/>
        </p:blipFill>
        <p:spPr bwMode="auto">
          <a:xfrm>
            <a:off x="6838950" y="1627023"/>
            <a:ext cx="857250" cy="143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4" b="100000" l="0" r="94915">
                        <a14:foregroundMark x1="61017" y1="92632" x2="64972" y2="97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2107661"/>
            <a:ext cx="689372" cy="111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7778" l="5846" r="897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75" y="3048858"/>
            <a:ext cx="4705351" cy="172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1143000" y="4619624"/>
            <a:ext cx="6953250" cy="547688"/>
            <a:chOff x="25400" y="6159499"/>
            <a:chExt cx="9271000" cy="730250"/>
          </a:xfrm>
        </p:grpSpPr>
        <p:pic>
          <p:nvPicPr>
            <p:cNvPr id="1040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0" y="4395786"/>
            <a:ext cx="9572625" cy="845354"/>
            <a:chOff x="25400" y="6159499"/>
            <a:chExt cx="9271000" cy="730250"/>
          </a:xfrm>
        </p:grpSpPr>
        <p:pic>
          <p:nvPicPr>
            <p:cNvPr id="22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-28575" y="4652995"/>
            <a:ext cx="9710522" cy="1028666"/>
            <a:chOff x="25400" y="6159499"/>
            <a:chExt cx="9271000" cy="730250"/>
          </a:xfrm>
        </p:grpSpPr>
        <p:pic>
          <p:nvPicPr>
            <p:cNvPr id="26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Oval 3">
            <a:hlinkClick r:id="rId18" action="ppaction://hlinksldjump"/>
          </p:cNvPr>
          <p:cNvSpPr/>
          <p:nvPr/>
        </p:nvSpPr>
        <p:spPr>
          <a:xfrm>
            <a:off x="1422907" y="314325"/>
            <a:ext cx="400050" cy="4000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Oval 29">
            <a:hlinkClick r:id="rId19" action="ppaction://hlinksldjump"/>
          </p:cNvPr>
          <p:cNvSpPr/>
          <p:nvPr/>
        </p:nvSpPr>
        <p:spPr>
          <a:xfrm>
            <a:off x="1939638" y="314325"/>
            <a:ext cx="400050" cy="4000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Oval 30">
            <a:hlinkClick r:id="rId20" action="ppaction://hlinksldjump"/>
          </p:cNvPr>
          <p:cNvSpPr/>
          <p:nvPr/>
        </p:nvSpPr>
        <p:spPr>
          <a:xfrm>
            <a:off x="2474228" y="314325"/>
            <a:ext cx="400050" cy="4000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3008819" y="314325"/>
            <a:ext cx="400050" cy="4000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1042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73" y="1030566"/>
            <a:ext cx="1326356" cy="12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6" y="1257555"/>
            <a:ext cx="857250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253853"/>
            <a:ext cx="857250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1" y="1064719"/>
            <a:ext cx="1326356" cy="12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dministrator\Downloads\Picture1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22984" r="9007" b="35452"/>
          <a:stretch/>
        </p:blipFill>
        <p:spPr bwMode="auto">
          <a:xfrm>
            <a:off x="6445110" y="163892"/>
            <a:ext cx="1547300" cy="6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Administrator\Downloads\Video\images (4).jpg">
            <a:hlinkClick r:id="rId2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78" b="18830"/>
          <a:stretch/>
        </p:blipFill>
        <p:spPr bwMode="auto">
          <a:xfrm>
            <a:off x="5632848" y="124691"/>
            <a:ext cx="697706" cy="70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hlinkClick r:id="rId28" action="ppaction://hlinksldjump"/>
            <a:extLst>
              <a:ext uri="{FF2B5EF4-FFF2-40B4-BE49-F238E27FC236}">
                <a16:creationId xmlns:a16="http://schemas.microsoft.com/office/drawing/2014/main" id="{C739A625-E2E5-4385-BF3D-10D3FB512030}"/>
              </a:ext>
            </a:extLst>
          </p:cNvPr>
          <p:cNvSpPr/>
          <p:nvPr/>
        </p:nvSpPr>
        <p:spPr>
          <a:xfrm>
            <a:off x="3562350" y="298296"/>
            <a:ext cx="400050" cy="4000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7052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864 L 0.37013 0.1472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0399 0.2157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14722 0.2296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05973 0.2884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1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3457E-7 L -0.18246 0.49444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32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31" grpId="0" animBg="1"/>
      <p:bldP spid="32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29786" y="133350"/>
            <a:ext cx="33618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vi-VN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G</a:t>
            </a:r>
            <a:r>
              <a:rPr lang="en-US" sz="40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ame</a:t>
            </a:r>
            <a:r>
              <a:rPr lang="en-US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g</a:t>
            </a:r>
            <a:r>
              <a:rPr lang="vi-VN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iải cứu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30" name="Rounded Rectangle 2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57200" y="841236"/>
            <a:ext cx="8077200" cy="3787914"/>
          </a:xfrm>
          <a:prstGeom prst="roundRect">
            <a:avLst>
              <a:gd name="adj" fmla="val 862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457200" y="8581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Câu 1: </a:t>
            </a:r>
            <a:r>
              <a:rPr lang="vi-VN" sz="2800" dirty="0">
                <a:latin typeface="+mj-lt"/>
              </a:rPr>
              <a:t>Trong các phát biểu sau, phát biểu nào đúng, phát biểu nào sai?</a:t>
            </a:r>
            <a:endParaRPr lang="en-US" sz="2800" dirty="0">
              <a:latin typeface="+mj-lt"/>
            </a:endParaRPr>
          </a:p>
        </p:txBody>
      </p:sp>
      <p:sp>
        <p:nvSpPr>
          <p:cNvPr id="33" name="TextBox 32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838200" y="1812207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a) Hàm số bậc nhất có dạng</a:t>
            </a:r>
            <a:r>
              <a:rPr lang="en-US" sz="2800" dirty="0">
                <a:latin typeface="+mj-lt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ax + b </a:t>
            </a:r>
            <a:r>
              <a:rPr lang="vi-VN" sz="2800" dirty="0">
                <a:latin typeface="+mj-lt"/>
              </a:rPr>
              <a:t>, trong đó </a:t>
            </a:r>
            <a:r>
              <a:rPr lang="vi-VN" sz="2800" i="1" dirty="0">
                <a:latin typeface="+mj-lt"/>
              </a:rPr>
              <a:t>a,b </a:t>
            </a:r>
            <a:r>
              <a:rPr lang="vi-VN" sz="2800" dirty="0">
                <a:latin typeface="+mj-lt"/>
              </a:rPr>
              <a:t>là các số cho trước.</a:t>
            </a:r>
            <a:endParaRPr lang="en-US" sz="2800" dirty="0">
              <a:latin typeface="+mj-lt"/>
            </a:endParaRPr>
          </a:p>
        </p:txBody>
      </p:sp>
      <p:sp>
        <p:nvSpPr>
          <p:cNvPr id="36" name="TextBox 35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838200" y="2760643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b) Hàm số bậc nhất có dạng</a:t>
            </a:r>
            <a:r>
              <a:rPr lang="en-US" sz="2800" dirty="0">
                <a:latin typeface="+mj-lt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ax + b </a:t>
            </a:r>
            <a:r>
              <a:rPr lang="vi-VN" sz="2800" dirty="0">
                <a:latin typeface="+mj-lt"/>
              </a:rPr>
              <a:t>, trong đó </a:t>
            </a:r>
            <a:r>
              <a:rPr lang="vi-VN" sz="2800" i="1" dirty="0">
                <a:latin typeface="+mj-lt"/>
              </a:rPr>
              <a:t>a,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là các số cho trước và </a:t>
            </a:r>
            <a:r>
              <a:rPr lang="vi-VN" sz="2800" i="1" dirty="0">
                <a:latin typeface="+mj-lt"/>
              </a:rPr>
              <a:t>a </a:t>
            </a:r>
            <a:r>
              <a:rPr lang="vi-VN" sz="2800" dirty="0">
                <a:latin typeface="+mj-lt"/>
              </a:rPr>
              <a:t> khác 0.</a:t>
            </a:r>
            <a:endParaRPr lang="en-US" sz="2800" dirty="0">
              <a:latin typeface="+mj-lt"/>
            </a:endParaRPr>
          </a:p>
        </p:txBody>
      </p:sp>
      <p:sp>
        <p:nvSpPr>
          <p:cNvPr id="39" name="TextBox 38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838200" y="3675043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c) Hàm số bậc nhất có dạng</a:t>
            </a:r>
            <a:r>
              <a:rPr lang="en-US" sz="2800" dirty="0">
                <a:latin typeface="+mj-lt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ax + b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+mj-lt"/>
              </a:rPr>
              <a:t>, trong đó </a:t>
            </a:r>
            <a:r>
              <a:rPr lang="vi-VN" sz="2800" i="1" dirty="0">
                <a:latin typeface="+mj-lt"/>
              </a:rPr>
              <a:t>a,</a:t>
            </a:r>
            <a:r>
              <a:rPr lang="en-US" sz="2800" i="1" dirty="0">
                <a:latin typeface="+mj-lt"/>
              </a:rPr>
              <a:t> </a:t>
            </a:r>
            <a:r>
              <a:rPr lang="vi-VN" sz="2800" i="1" dirty="0">
                <a:latin typeface="+mj-lt"/>
              </a:rPr>
              <a:t>b </a:t>
            </a:r>
            <a:r>
              <a:rPr lang="vi-VN" sz="2800" dirty="0">
                <a:latin typeface="+mj-lt"/>
              </a:rPr>
              <a:t>là các số cho trước và </a:t>
            </a:r>
            <a:r>
              <a:rPr lang="vi-VN" sz="2800" i="1" dirty="0">
                <a:latin typeface="+mj-lt"/>
              </a:rPr>
              <a:t>b</a:t>
            </a:r>
            <a:r>
              <a:rPr lang="vi-VN" sz="2800" dirty="0">
                <a:latin typeface="+mj-lt"/>
              </a:rPr>
              <a:t> khác 0.</a:t>
            </a:r>
            <a:endParaRPr lang="en-US" sz="2800" dirty="0">
              <a:latin typeface="+mj-lt"/>
            </a:endParaRPr>
          </a:p>
        </p:txBody>
      </p:sp>
      <p:sp>
        <p:nvSpPr>
          <p:cNvPr id="4" name="Oval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DC2F4B-EE0F-4E6F-8741-D432C8AF6188}"/>
              </a:ext>
            </a:extLst>
          </p:cNvPr>
          <p:cNvSpPr/>
          <p:nvPr/>
        </p:nvSpPr>
        <p:spPr>
          <a:xfrm>
            <a:off x="381000" y="1885950"/>
            <a:ext cx="533400" cy="4969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</a:t>
            </a:r>
          </a:p>
        </p:txBody>
      </p:sp>
      <p:sp>
        <p:nvSpPr>
          <p:cNvPr id="16" name="Oval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D838CD-B8AA-4EFC-9776-B5DFFB32D7B5}"/>
              </a:ext>
            </a:extLst>
          </p:cNvPr>
          <p:cNvSpPr/>
          <p:nvPr/>
        </p:nvSpPr>
        <p:spPr>
          <a:xfrm>
            <a:off x="381000" y="2840320"/>
            <a:ext cx="533400" cy="4969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Đ</a:t>
            </a:r>
          </a:p>
        </p:txBody>
      </p:sp>
      <p:sp>
        <p:nvSpPr>
          <p:cNvPr id="17" name="Oval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5A0175-3C91-44A2-9E40-F33E509E9073}"/>
              </a:ext>
            </a:extLst>
          </p:cNvPr>
          <p:cNvSpPr/>
          <p:nvPr/>
        </p:nvSpPr>
        <p:spPr>
          <a:xfrm>
            <a:off x="381000" y="3751361"/>
            <a:ext cx="533400" cy="4969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</a:t>
            </a:r>
          </a:p>
        </p:txBody>
      </p:sp>
      <p:sp>
        <p:nvSpPr>
          <p:cNvPr id="5" name="Star: 5 Points 4" descr="OPL20U25GSXzBJYl68kk8uQGfFKzs7yb1M4KJWUiLk6ZEvGF+qCIPSnY57AbBFCvTW$15.2023.9$9+K4lPs7H94VUqPe2XwIsfPRnrXQE//QTEXxb8/8N4CNc6FpgZahzpTjFhMzSA7T/nHJa11DE8Ng2TP3iAmRczFlmslSuUNOgUeb6yRvs0=">
            <a:hlinkClick r:id="rId3" action="ppaction://hlinksldjump"/>
            <a:extLst>
              <a:ext uri="{FF2B5EF4-FFF2-40B4-BE49-F238E27FC236}">
                <a16:creationId xmlns:a16="http://schemas.microsoft.com/office/drawing/2014/main" id="{6545CA62-5135-4CC6-8CD3-35EEABE7768D}"/>
              </a:ext>
            </a:extLst>
          </p:cNvPr>
          <p:cNvSpPr/>
          <p:nvPr/>
        </p:nvSpPr>
        <p:spPr>
          <a:xfrm>
            <a:off x="7848600" y="4170946"/>
            <a:ext cx="457200" cy="38200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34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57200" y="841236"/>
            <a:ext cx="8077200" cy="2568714"/>
          </a:xfrm>
          <a:prstGeom prst="roundRect">
            <a:avLst>
              <a:gd name="adj" fmla="val 862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457200" y="8581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Câu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32" name="Group 3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838200" y="1812207"/>
            <a:ext cx="2209800" cy="523220"/>
            <a:chOff x="838200" y="1888407"/>
            <a:chExt cx="2209800" cy="523220"/>
          </a:xfrm>
        </p:grpSpPr>
        <p:sp>
          <p:nvSpPr>
            <p:cNvPr id="33" name="TextBox 32"/>
            <p:cNvSpPr txBox="1"/>
            <p:nvPr/>
          </p:nvSpPr>
          <p:spPr>
            <a:xfrm>
              <a:off x="838200" y="1888407"/>
              <a:ext cx="2209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atin typeface="+mj-lt"/>
                </a:rPr>
                <a:t>a)</a:t>
              </a:r>
              <a:endParaRPr lang="en-US" sz="2800" dirty="0">
                <a:latin typeface="+mj-lt"/>
              </a:endParaRPr>
            </a:p>
          </p:txBody>
        </p:sp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3072676"/>
                </p:ext>
              </p:extLst>
            </p:nvPr>
          </p:nvGraphicFramePr>
          <p:xfrm>
            <a:off x="1282700" y="1946910"/>
            <a:ext cx="1535113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711000" imgH="203040" progId="Equation.DSMT4">
                    <p:embed/>
                  </p:oleObj>
                </mc:Choice>
                <mc:Fallback>
                  <p:oleObj name="Equation" r:id="rId3" imgW="711000" imgH="203040" progId="Equation.DSMT4">
                    <p:embed/>
                    <p:pic>
                      <p:nvPicPr>
                        <p:cNvPr id="34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2700" y="1946910"/>
                          <a:ext cx="1535113" cy="438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922216" y="2740025"/>
            <a:ext cx="3878384" cy="543838"/>
            <a:chOff x="922216" y="1867789"/>
            <a:chExt cx="3878384" cy="543838"/>
          </a:xfrm>
        </p:grpSpPr>
        <p:sp>
          <p:nvSpPr>
            <p:cNvPr id="36" name="TextBox 35"/>
            <p:cNvSpPr txBox="1"/>
            <p:nvPr/>
          </p:nvSpPr>
          <p:spPr>
            <a:xfrm>
              <a:off x="922216" y="1888407"/>
              <a:ext cx="387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atin typeface="+mj-lt"/>
                </a:rPr>
                <a:t>b)</a:t>
              </a:r>
              <a:endParaRPr lang="en-US" sz="2800" dirty="0">
                <a:latin typeface="+mj-lt"/>
              </a:endParaRPr>
            </a:p>
          </p:txBody>
        </p:sp>
        <p:graphicFrame>
          <p:nvGraphicFramePr>
            <p:cNvPr id="37" name="Object 36"/>
            <p:cNvGraphicFramePr>
              <a:graphicFrameLocks noChangeAspect="1"/>
            </p:cNvGraphicFramePr>
            <p:nvPr/>
          </p:nvGraphicFramePr>
          <p:xfrm>
            <a:off x="1347788" y="1867789"/>
            <a:ext cx="1589087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36560" imgH="241200" progId="Equation.DSMT4">
                    <p:embed/>
                  </p:oleObj>
                </mc:Choice>
                <mc:Fallback>
                  <p:oleObj name="Equation" r:id="rId5" imgW="736560" imgH="241200" progId="Equation.DSMT4">
                    <p:embed/>
                    <p:pic>
                      <p:nvPicPr>
                        <p:cNvPr id="37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788" y="1867789"/>
                          <a:ext cx="1589087" cy="517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4724400" y="1586997"/>
            <a:ext cx="2209800" cy="930275"/>
            <a:chOff x="838200" y="1675047"/>
            <a:chExt cx="2209800" cy="930275"/>
          </a:xfrm>
        </p:grpSpPr>
        <p:sp>
          <p:nvSpPr>
            <p:cNvPr id="22" name="TextBox 21"/>
            <p:cNvSpPr txBox="1"/>
            <p:nvPr/>
          </p:nvSpPr>
          <p:spPr>
            <a:xfrm>
              <a:off x="838200" y="1888407"/>
              <a:ext cx="2209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atin typeface="+mj-lt"/>
                </a:rPr>
                <a:t>c)</a:t>
              </a:r>
              <a:endParaRPr lang="en-US" sz="2800" dirty="0">
                <a:latin typeface="+mj-lt"/>
              </a:endParaRP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/>
          </p:nvGraphicFramePr>
          <p:xfrm>
            <a:off x="1276985" y="1675047"/>
            <a:ext cx="904875" cy="930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19040" imgH="431640" progId="Equation.DSMT4">
                    <p:embed/>
                  </p:oleObj>
                </mc:Choice>
                <mc:Fallback>
                  <p:oleObj name="Equation" r:id="rId7" imgW="419040" imgH="431640" progId="Equation.DSMT4">
                    <p:embed/>
                    <p:pic>
                      <p:nvPicPr>
                        <p:cNvPr id="23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6985" y="1675047"/>
                          <a:ext cx="904875" cy="930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4724400" y="2754630"/>
            <a:ext cx="2209800" cy="523220"/>
            <a:chOff x="838200" y="1888407"/>
            <a:chExt cx="2209800" cy="523220"/>
          </a:xfrm>
        </p:grpSpPr>
        <p:sp>
          <p:nvSpPr>
            <p:cNvPr id="25" name="TextBox 24"/>
            <p:cNvSpPr txBox="1"/>
            <p:nvPr/>
          </p:nvSpPr>
          <p:spPr>
            <a:xfrm>
              <a:off x="838200" y="1888407"/>
              <a:ext cx="2209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atin typeface="+mj-lt"/>
                </a:rPr>
                <a:t>d)</a:t>
              </a:r>
              <a:endParaRPr lang="en-US" sz="2800" dirty="0">
                <a:latin typeface="+mj-lt"/>
              </a:endParaRP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/>
          </p:nvGraphicFramePr>
          <p:xfrm>
            <a:off x="1281113" y="1934127"/>
            <a:ext cx="1536700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711000" imgH="203040" progId="Equation.DSMT4">
                    <p:embed/>
                  </p:oleObj>
                </mc:Choice>
                <mc:Fallback>
                  <p:oleObj name="Equation" r:id="rId9" imgW="711000" imgH="203040" progId="Equation.DSMT4">
                    <p:embed/>
                    <p:pic>
                      <p:nvPicPr>
                        <p:cNvPr id="26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113" y="1934127"/>
                          <a:ext cx="1536700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Star: 5 Points 16" descr="OPL20U25GSXzBJYl68kk8uQGfFKzs7yb1M4KJWUiLk6ZEvGF+qCIPSnY57AbBFCvTW$15.2023.9$9+K4lPs7H94VUqPe2XwIsfPRnrXQE//QTEXxb8/8N4CNc6FpgZahzpTjFhMzSA7T/nHJa11DE8Ng2TP3iAmRczFlmslSuUNOgUeb6yRvs0=">
            <a:hlinkClick r:id="rId11" action="ppaction://hlinksldjump"/>
            <a:extLst>
              <a:ext uri="{FF2B5EF4-FFF2-40B4-BE49-F238E27FC236}">
                <a16:creationId xmlns:a16="http://schemas.microsoft.com/office/drawing/2014/main" id="{BC9164FE-C5EC-4A95-9636-EB79CD69BDCF}"/>
              </a:ext>
            </a:extLst>
          </p:cNvPr>
          <p:cNvSpPr/>
          <p:nvPr/>
        </p:nvSpPr>
        <p:spPr>
          <a:xfrm>
            <a:off x="8077200" y="4400550"/>
            <a:ext cx="457200" cy="38200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95B645-F64E-4524-AAA9-46841EDCE415}"/>
              </a:ext>
            </a:extLst>
          </p:cNvPr>
          <p:cNvSpPr/>
          <p:nvPr/>
        </p:nvSpPr>
        <p:spPr>
          <a:xfrm>
            <a:off x="4724400" y="1870710"/>
            <a:ext cx="438785" cy="4828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361CFE-4FC9-4982-AE0A-E46C2B876E5F}"/>
              </a:ext>
            </a:extLst>
          </p:cNvPr>
          <p:cNvSpPr/>
          <p:nvPr/>
        </p:nvSpPr>
        <p:spPr>
          <a:xfrm>
            <a:off x="4724400" y="2774672"/>
            <a:ext cx="438785" cy="4828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35B9B6-6853-4F5E-AACC-206C07BC57EE}"/>
              </a:ext>
            </a:extLst>
          </p:cNvPr>
          <p:cNvSpPr/>
          <p:nvPr/>
        </p:nvSpPr>
        <p:spPr>
          <a:xfrm>
            <a:off x="829786" y="133350"/>
            <a:ext cx="33618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vi-VN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G</a:t>
            </a:r>
            <a:r>
              <a:rPr lang="en-US" sz="40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ame</a:t>
            </a:r>
            <a:r>
              <a:rPr lang="en-US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g</a:t>
            </a:r>
            <a:r>
              <a:rPr lang="vi-VN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iải cứu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4A2E0-74D5-486C-8437-93AF4145863E}"/>
              </a:ext>
            </a:extLst>
          </p:cNvPr>
          <p:cNvSpPr txBox="1"/>
          <p:nvPr/>
        </p:nvSpPr>
        <p:spPr>
          <a:xfrm>
            <a:off x="685800" y="348615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≠ 0).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≠ 0).</a:t>
            </a:r>
          </a:p>
        </p:txBody>
      </p:sp>
    </p:spTree>
    <p:extLst>
      <p:ext uri="{BB962C8B-B14F-4D97-AF65-F5344CB8AC3E}">
        <p14:creationId xmlns:p14="http://schemas.microsoft.com/office/powerpoint/2010/main" val="1714782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57200" y="841236"/>
            <a:ext cx="8077200" cy="1401859"/>
          </a:xfrm>
          <a:prstGeom prst="roundRect">
            <a:avLst>
              <a:gd name="adj" fmla="val 862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457200" y="85810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Câu 3: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Xác định hệ số của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 hệ số tự do của hàm số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sau: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6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+ 8</a:t>
            </a:r>
          </a:p>
        </p:txBody>
      </p:sp>
      <p:sp>
        <p:nvSpPr>
          <p:cNvPr id="8" name="Star: 5 Points 7" descr="OPL20U25GSXzBJYl68kk8uQGfFKzs7yb1M4KJWUiLk6ZEvGF+qCIPSnY57AbBFCvTW$15.2023.9$9+K4lPs7H94VUqPe2XwIsfPRnrXQE//QTEXxb8/8N4CNc6FpgZahzpTjFhMzSA7T/nHJa11DE8Ng2TP3iAmRczFlmslSuUNOgUeb6yRvs0=">
            <a:hlinkClick r:id="rId3" action="ppaction://hlinksldjump"/>
            <a:extLst>
              <a:ext uri="{FF2B5EF4-FFF2-40B4-BE49-F238E27FC236}">
                <a16:creationId xmlns:a16="http://schemas.microsoft.com/office/drawing/2014/main" id="{547F9176-AA85-4E04-B53E-23D2B29D7DC4}"/>
              </a:ext>
            </a:extLst>
          </p:cNvPr>
          <p:cNvSpPr/>
          <p:nvPr/>
        </p:nvSpPr>
        <p:spPr>
          <a:xfrm>
            <a:off x="8305800" y="4336106"/>
            <a:ext cx="457200" cy="38200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93CDB2-91CE-4BA8-84D6-9B9B40CADCBE}"/>
              </a:ext>
            </a:extLst>
          </p:cNvPr>
          <p:cNvSpPr txBox="1"/>
          <p:nvPr/>
        </p:nvSpPr>
        <p:spPr>
          <a:xfrm>
            <a:off x="2743200" y="2800350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8.</a:t>
            </a:r>
          </a:p>
        </p:txBody>
      </p:sp>
      <p:sp>
        <p:nvSpPr>
          <p:cNvPr id="10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0AD858-AE52-4E30-8D5E-D056D48BE486}"/>
              </a:ext>
            </a:extLst>
          </p:cNvPr>
          <p:cNvSpPr/>
          <p:nvPr/>
        </p:nvSpPr>
        <p:spPr>
          <a:xfrm>
            <a:off x="829786" y="133350"/>
            <a:ext cx="33618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vi-VN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G</a:t>
            </a:r>
            <a:r>
              <a:rPr lang="en-US" sz="40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ame</a:t>
            </a:r>
            <a:r>
              <a:rPr lang="en-US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g</a:t>
            </a:r>
            <a:r>
              <a:rPr lang="vi-VN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iải cứu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4434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57200" y="841236"/>
            <a:ext cx="8077200" cy="1401859"/>
          </a:xfrm>
          <a:prstGeom prst="roundRect">
            <a:avLst>
              <a:gd name="adj" fmla="val 862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457200" y="85810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Câu 4: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Xác định hệ số của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 hệ số tự do của hàm 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sau: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–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5</a:t>
            </a:r>
          </a:p>
        </p:txBody>
      </p:sp>
      <p:sp>
        <p:nvSpPr>
          <p:cNvPr id="8" name="Star: 5 Points 7" descr="OPL20U25GSXzBJYl68kk8uQGfFKzs7yb1M4KJWUiLk6ZEvGF+qCIPSnY57AbBFCvTW$15.2023.9$9+K4lPs7H94VUqPe2XwIsfPRnrXQE//QTEXxb8/8N4CNc6FpgZahzpTjFhMzSA7T/nHJa11DE8Ng2TP3iAmRczFlmslSuUNOgUeb6yRvs0=">
            <a:hlinkClick r:id="rId3" action="ppaction://hlinksldjump"/>
            <a:extLst>
              <a:ext uri="{FF2B5EF4-FFF2-40B4-BE49-F238E27FC236}">
                <a16:creationId xmlns:a16="http://schemas.microsoft.com/office/drawing/2014/main" id="{268461D1-7BF1-4CFC-8C6A-EC923FADD7FB}"/>
              </a:ext>
            </a:extLst>
          </p:cNvPr>
          <p:cNvSpPr/>
          <p:nvPr/>
        </p:nvSpPr>
        <p:spPr>
          <a:xfrm>
            <a:off x="8305800" y="4302264"/>
            <a:ext cx="457200" cy="38200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C441D6-6709-4479-BC9A-07A419AB4078}"/>
              </a:ext>
            </a:extLst>
          </p:cNvPr>
          <p:cNvSpPr txBox="1"/>
          <p:nvPr/>
        </p:nvSpPr>
        <p:spPr>
          <a:xfrm>
            <a:off x="1676400" y="3028950"/>
            <a:ext cx="64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 = (–1)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(–5)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–1.</a:t>
            </a:r>
          </a:p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=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–5.</a:t>
            </a:r>
          </a:p>
        </p:txBody>
      </p:sp>
      <p:sp>
        <p:nvSpPr>
          <p:cNvPr id="10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574B73-09A9-4C8C-BA57-6858DEFBE791}"/>
              </a:ext>
            </a:extLst>
          </p:cNvPr>
          <p:cNvSpPr/>
          <p:nvPr/>
        </p:nvSpPr>
        <p:spPr>
          <a:xfrm>
            <a:off x="829786" y="133350"/>
            <a:ext cx="33618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vi-VN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G</a:t>
            </a:r>
            <a:r>
              <a:rPr lang="en-US" sz="40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ame</a:t>
            </a:r>
            <a:r>
              <a:rPr lang="en-US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g</a:t>
            </a:r>
            <a:r>
              <a:rPr lang="vi-VN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iải cứu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5680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57200" y="841236"/>
            <a:ext cx="8077200" cy="1755914"/>
          </a:xfrm>
          <a:prstGeom prst="roundRect">
            <a:avLst>
              <a:gd name="adj" fmla="val 862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457200" y="8581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Câu 5: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Xác định hệ số của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 hệ số tự do của hàm số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sau: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2362200" y="1578693"/>
            <a:ext cx="2321454" cy="1069257"/>
            <a:chOff x="838200" y="1631981"/>
            <a:chExt cx="2262187" cy="997445"/>
          </a:xfrm>
        </p:grpSpPr>
        <p:sp>
          <p:nvSpPr>
            <p:cNvPr id="25" name="TextBox 24"/>
            <p:cNvSpPr txBox="1"/>
            <p:nvPr/>
          </p:nvSpPr>
          <p:spPr>
            <a:xfrm>
              <a:off x="838200" y="1888407"/>
              <a:ext cx="2209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2800" dirty="0">
                <a:latin typeface="+mj-lt"/>
              </a:endParaRP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6916488"/>
                </p:ext>
              </p:extLst>
            </p:nvPr>
          </p:nvGraphicFramePr>
          <p:xfrm>
            <a:off x="2125842" y="1631981"/>
            <a:ext cx="974545" cy="997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19040" imgH="431640" progId="Equation.DSMT4">
                    <p:embed/>
                  </p:oleObj>
                </mc:Choice>
                <mc:Fallback>
                  <p:oleObj name="Equation" r:id="rId3" imgW="419040" imgH="431640" progId="Equation.DSMT4">
                    <p:embed/>
                    <p:pic>
                      <p:nvPicPr>
                        <p:cNvPr id="26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25842" y="1631981"/>
                          <a:ext cx="974545" cy="9974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Star: 5 Points 7" descr="OPL20U25GSXzBJYl68kk8uQGfFKzs7yb1M4KJWUiLk6ZEvGF+qCIPSnY57AbBFCvTW$15.2023.9$9+K4lPs7H94VUqPe2XwIsfPRnrXQE//QTEXxb8/8N4CNc6FpgZahzpTjFhMzSA7T/nHJa11DE8Ng2TP3iAmRczFlmslSuUNOgUeb6yRvs0=">
            <a:hlinkClick r:id="rId5" action="ppaction://hlinksldjump"/>
            <a:extLst>
              <a:ext uri="{FF2B5EF4-FFF2-40B4-BE49-F238E27FC236}">
                <a16:creationId xmlns:a16="http://schemas.microsoft.com/office/drawing/2014/main" id="{E8F192FD-F825-4916-8CD4-B57F8961889E}"/>
              </a:ext>
            </a:extLst>
          </p:cNvPr>
          <p:cNvSpPr/>
          <p:nvPr/>
        </p:nvSpPr>
        <p:spPr>
          <a:xfrm>
            <a:off x="8305800" y="4302264"/>
            <a:ext cx="457200" cy="38200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C9B18-2298-4ACC-81BB-614440B9C4B5}"/>
              </a:ext>
            </a:extLst>
          </p:cNvPr>
          <p:cNvSpPr txBox="1"/>
          <p:nvPr/>
        </p:nvSpPr>
        <p:spPr>
          <a:xfrm>
            <a:off x="1219200" y="2800350"/>
            <a:ext cx="64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sp>
        <p:nvSpPr>
          <p:cNvPr id="10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CFFEAC-54FE-43A9-A5BD-F98568FA23A5}"/>
              </a:ext>
            </a:extLst>
          </p:cNvPr>
          <p:cNvSpPr/>
          <p:nvPr/>
        </p:nvSpPr>
        <p:spPr>
          <a:xfrm>
            <a:off x="829786" y="133350"/>
            <a:ext cx="33618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vi-VN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G</a:t>
            </a:r>
            <a:r>
              <a:rPr lang="en-US" sz="40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ame</a:t>
            </a:r>
            <a:r>
              <a:rPr lang="en-US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g</a:t>
            </a:r>
            <a:r>
              <a:rPr lang="vi-VN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iải cứu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061803"/>
              </p:ext>
            </p:extLst>
          </p:nvPr>
        </p:nvGraphicFramePr>
        <p:xfrm>
          <a:off x="2839155" y="2565225"/>
          <a:ext cx="2613025" cy="1031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27000" imgH="368280" progId="Equation.DSMT4">
                  <p:embed/>
                </p:oleObj>
              </mc:Choice>
              <mc:Fallback>
                <p:oleObj name="Equation" r:id="rId6" imgW="927000" imgH="36828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9155" y="2565225"/>
                        <a:ext cx="2613025" cy="1031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100063"/>
              </p:ext>
            </p:extLst>
          </p:nvPr>
        </p:nvGraphicFramePr>
        <p:xfrm>
          <a:off x="3582169" y="3400968"/>
          <a:ext cx="707609" cy="1071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41200" imgH="368280" progId="Equation.DSMT4">
                  <p:embed/>
                </p:oleObj>
              </mc:Choice>
              <mc:Fallback>
                <p:oleObj name="Equation" r:id="rId8" imgW="241200" imgH="36828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2169" y="3400968"/>
                        <a:ext cx="707609" cy="1071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352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00763"/>
            <a:ext cx="1203642" cy="1192160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32CAFD-8280-407F-B3DF-877823404B61}"/>
              </a:ext>
            </a:extLst>
          </p:cNvPr>
          <p:cNvSpPr txBox="1"/>
          <p:nvPr/>
        </p:nvSpPr>
        <p:spPr>
          <a:xfrm>
            <a:off x="1905000" y="1341928"/>
            <a:ext cx="6644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67, 68)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peech Bubble: Oval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34025F-E4CA-4F98-87E0-FCC40789BC17}"/>
              </a:ext>
            </a:extLst>
          </p:cNvPr>
          <p:cNvSpPr/>
          <p:nvPr/>
        </p:nvSpPr>
        <p:spPr>
          <a:xfrm>
            <a:off x="2667000" y="2800350"/>
            <a:ext cx="5942809" cy="2065936"/>
          </a:xfrm>
          <a:prstGeom prst="wedgeEllipseCallout">
            <a:avLst/>
          </a:prstGeom>
          <a:solidFill>
            <a:srgbClr val="47A3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9" name="Oval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5CBFFF-CABB-476C-A289-F5662FE4A6D5}"/>
              </a:ext>
            </a:extLst>
          </p:cNvPr>
          <p:cNvSpPr/>
          <p:nvPr/>
        </p:nvSpPr>
        <p:spPr>
          <a:xfrm>
            <a:off x="71794" y="2580461"/>
            <a:ext cx="1219200" cy="579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  <a:p>
            <a:pPr algn="ctr"/>
            <a:r>
              <a:rPr lang="en-US" dirty="0"/>
              <a:t>4P</a:t>
            </a:r>
          </a:p>
        </p:txBody>
      </p:sp>
      <p:sp>
        <p:nvSpPr>
          <p:cNvPr id="12" name="Rectangle: Rounded Corners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970CC7-F657-4AFB-A46E-87B4161D527A}"/>
              </a:ext>
            </a:extLst>
          </p:cNvPr>
          <p:cNvSpPr/>
          <p:nvPr/>
        </p:nvSpPr>
        <p:spPr>
          <a:xfrm>
            <a:off x="1814701" y="1200150"/>
            <a:ext cx="6999789" cy="1796806"/>
          </a:xfrm>
          <a:prstGeom prst="roundRect">
            <a:avLst/>
          </a:prstGeom>
          <a:solidFill>
            <a:srgbClr val="47A3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29" name="TextBox 28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7339" y="622677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I. Hàm số bậc nhất</a:t>
            </a:r>
          </a:p>
        </p:txBody>
      </p:sp>
      <p:sp>
        <p:nvSpPr>
          <p:cNvPr id="2" name="Oval 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42422" y="2577062"/>
            <a:ext cx="685800" cy="6846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Oval 2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59512" y="2530941"/>
            <a:ext cx="685800" cy="6846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3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42422" y="2586974"/>
            <a:ext cx="685800" cy="6846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Oval 3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42422" y="2567151"/>
            <a:ext cx="685800" cy="6846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loud 3"/>
          <p:cNvSpPr/>
          <p:nvPr/>
        </p:nvSpPr>
        <p:spPr>
          <a:xfrm>
            <a:off x="-10173" y="2452296"/>
            <a:ext cx="1800921" cy="9144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" y="25353"/>
            <a:ext cx="7543799" cy="52322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HÀM SỐ BẬC NHẤT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ax + b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15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4000"/>
                            </p:stCondLst>
                            <p:childTnLst>
                              <p:par>
                                <p:cTn id="58" presetID="6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9" grpId="0" animBg="1"/>
      <p:bldP spid="12" grpId="0" animBg="1"/>
      <p:bldP spid="2" grpId="0" animBg="1"/>
      <p:bldP spid="2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$15.2023.9$9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2304792785"/>
              </p:ext>
            </p:extLst>
          </p:nvPr>
        </p:nvGraphicFramePr>
        <p:xfrm>
          <a:off x="2590800" y="6667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57C6AE-8AE7-4ED3-88A7-4F1CA363DCBE}"/>
              </a:ext>
            </a:extLst>
          </p:cNvPr>
          <p:cNvSpPr txBox="1"/>
          <p:nvPr/>
        </p:nvSpPr>
        <p:spPr>
          <a:xfrm>
            <a:off x="152400" y="112395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hàm số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y=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giá trị của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giá 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x: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x= 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x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x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1" name="Table 4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24E773-A079-4D86-9CEC-947DE7664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194745"/>
              </p:ext>
            </p:extLst>
          </p:nvPr>
        </p:nvGraphicFramePr>
        <p:xfrm>
          <a:off x="1447800" y="3592830"/>
          <a:ext cx="60960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23236919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2770467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1529178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879609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829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31994"/>
                  </a:ext>
                </a:extLst>
              </a:tr>
            </a:tbl>
          </a:graphicData>
        </a:graphic>
      </p:graphicFrame>
      <p:sp>
        <p:nvSpPr>
          <p:cNvPr id="29" name="TextBox 28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0444" y="606946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I. Hàm số bậc nhất</a:t>
            </a:r>
          </a:p>
        </p:txBody>
      </p:sp>
      <p:sp>
        <p:nvSpPr>
          <p:cNvPr id="2" name="Rectangle 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28600" y="2101155"/>
            <a:ext cx="86386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 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x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x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" y="25353"/>
            <a:ext cx="7543799" cy="52322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HÀM SỐ BẬC NHẤT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ax + b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018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438150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952071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36901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81000" y="1162926"/>
            <a:ext cx="2261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A94429-72B3-456C-BCC2-4C4312FFAEFE}"/>
              </a:ext>
            </a:extLst>
          </p:cNvPr>
          <p:cNvSpPr/>
          <p:nvPr/>
        </p:nvSpPr>
        <p:spPr>
          <a:xfrm>
            <a:off x="457200" y="1657350"/>
            <a:ext cx="81534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96E0A3-D372-4B24-A3E3-ECAC0DE1CE3C}"/>
              </a:ext>
            </a:extLst>
          </p:cNvPr>
          <p:cNvSpPr/>
          <p:nvPr/>
        </p:nvSpPr>
        <p:spPr>
          <a:xfrm>
            <a:off x="457200" y="2647950"/>
            <a:ext cx="685800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ax + b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endParaRPr lang="en-US" sz="28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endParaRPr lang="en-US" sz="28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0444" y="606946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" y="25353"/>
            <a:ext cx="7543799" cy="52322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HÀM SỐ BẬC NHẤT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ax + b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642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65D88B-F453-44F8-81BA-06FD29A5B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56" y="-138508"/>
            <a:ext cx="1791644" cy="1791644"/>
          </a:xfrm>
          <a:prstGeom prst="rect">
            <a:avLst/>
          </a:prstGeom>
        </p:spPr>
      </p:pic>
      <p:grpSp>
        <p:nvGrpSpPr>
          <p:cNvPr id="4" name="Group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47CBC3-F944-4823-8E50-EFAEA5693023}"/>
              </a:ext>
            </a:extLst>
          </p:cNvPr>
          <p:cNvGrpSpPr/>
          <p:nvPr/>
        </p:nvGrpSpPr>
        <p:grpSpPr>
          <a:xfrm>
            <a:off x="304800" y="1581150"/>
            <a:ext cx="7244568" cy="3276600"/>
            <a:chOff x="2316757" y="971550"/>
            <a:chExt cx="7244568" cy="32766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46E60C-7C1E-49F7-99C9-E2F11F792261}"/>
                </a:ext>
              </a:extLst>
            </p:cNvPr>
            <p:cNvSpPr txBox="1"/>
            <p:nvPr/>
          </p:nvSpPr>
          <p:spPr>
            <a:xfrm>
              <a:off x="2316757" y="971550"/>
              <a:ext cx="7244568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1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/67)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các hàm số sau, hàm số nào là hàm số bậc nhất? Đối 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hàm số bậc nhất đó, xác định hệ số 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hệ số tự do 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–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+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b)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– x +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                                  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d)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DBA8B20D-0BD0-4B20-AB9C-77AE60471A8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6459364"/>
                </p:ext>
              </p:extLst>
            </p:nvPr>
          </p:nvGraphicFramePr>
          <p:xfrm>
            <a:off x="3558182" y="3319462"/>
            <a:ext cx="1425575" cy="928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660240" imgH="431640" progId="Equation.DSMT4">
                    <p:embed/>
                  </p:oleObj>
                </mc:Choice>
                <mc:Fallback>
                  <p:oleObj name="Equation" r:id="rId5" imgW="660240" imgH="43164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DBA8B20D-0BD0-4B20-AB9C-77AE60471A8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8182" y="3319462"/>
                          <a:ext cx="1425575" cy="928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28961" y="1134130"/>
            <a:ext cx="2261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TextBox 13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0444" y="606946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I. Hàm số bậc nhất</a:t>
            </a:r>
          </a:p>
        </p:txBody>
      </p:sp>
      <p:sp>
        <p:nvSpPr>
          <p:cNvPr id="16" name="Oval 1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7810500" y="1753573"/>
            <a:ext cx="990600" cy="78991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TG</a:t>
            </a:r>
          </a:p>
        </p:txBody>
      </p:sp>
      <p:sp>
        <p:nvSpPr>
          <p:cNvPr id="17" name="Oval 1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7810500" y="1756887"/>
            <a:ext cx="990600" cy="78991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7817919" y="1750259"/>
            <a:ext cx="990600" cy="78991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7825338" y="1756887"/>
            <a:ext cx="990600" cy="78991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Oval 1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7832757" y="1750259"/>
            <a:ext cx="990600" cy="78991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Oval 2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7825338" y="1746712"/>
            <a:ext cx="990600" cy="78991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Cloud 21"/>
          <p:cNvSpPr/>
          <p:nvPr/>
        </p:nvSpPr>
        <p:spPr>
          <a:xfrm>
            <a:off x="7863438" y="1684467"/>
            <a:ext cx="914400" cy="91440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" y="25353"/>
            <a:ext cx="7543799" cy="52322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HÀM SỐ BẬC NHẤT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ax + b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07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4500"/>
                            </p:stCondLst>
                            <p:childTnLst>
                              <p:par>
                                <p:cTn id="47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E6CB6E-3D3C-45CC-AC67-BAD709E2DB9B}"/>
              </a:ext>
            </a:extLst>
          </p:cNvPr>
          <p:cNvSpPr/>
          <p:nvPr/>
        </p:nvSpPr>
        <p:spPr>
          <a:xfrm>
            <a:off x="304800" y="1326193"/>
            <a:ext cx="77724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= 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+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i="1" dirty="0">
              <a:solidFill>
                <a:schemeClr val="tx1"/>
              </a:solidFill>
              <a:latin typeface="Cambria Math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b =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C4C366-B159-4160-B58E-38F1A904CD30}"/>
              </a:ext>
            </a:extLst>
          </p:cNvPr>
          <p:cNvSpPr/>
          <p:nvPr/>
        </p:nvSpPr>
        <p:spPr>
          <a:xfrm>
            <a:off x="278780" y="2345381"/>
            <a:ext cx="817942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= – x +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i="1" dirty="0">
              <a:solidFill>
                <a:schemeClr val="tx1"/>
              </a:solidFill>
              <a:latin typeface="Cambria Math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–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b = 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525DD1-61A6-42A3-85E0-C724047609ED}"/>
              </a:ext>
            </a:extLst>
          </p:cNvPr>
          <p:cNvSpPr txBox="1"/>
          <p:nvPr/>
        </p:nvSpPr>
        <p:spPr>
          <a:xfrm>
            <a:off x="7315200" y="1391468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(1,5đ)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381BAA-77D9-4C07-B4F7-33346B5CB1E5}"/>
              </a:ext>
            </a:extLst>
          </p:cNvPr>
          <p:cNvSpPr txBox="1"/>
          <p:nvPr/>
        </p:nvSpPr>
        <p:spPr>
          <a:xfrm>
            <a:off x="7353300" y="1809750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(1,5đ) </a:t>
            </a:r>
          </a:p>
        </p:txBody>
      </p:sp>
      <p:sp>
        <p:nvSpPr>
          <p:cNvPr id="12" name="TextBox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54DA12-870E-49D7-AEC3-7F5EB5E8AE1B}"/>
              </a:ext>
            </a:extLst>
          </p:cNvPr>
          <p:cNvSpPr txBox="1"/>
          <p:nvPr/>
        </p:nvSpPr>
        <p:spPr>
          <a:xfrm>
            <a:off x="7848600" y="3534453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(2đ)</a:t>
            </a:r>
          </a:p>
        </p:txBody>
      </p:sp>
      <p:sp>
        <p:nvSpPr>
          <p:cNvPr id="2" name="Rectangle 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191000" y="905411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C4C366-B159-4160-B58E-38F1A904CD30}"/>
              </a:ext>
            </a:extLst>
          </p:cNvPr>
          <p:cNvSpPr/>
          <p:nvPr/>
        </p:nvSpPr>
        <p:spPr>
          <a:xfrm>
            <a:off x="812180" y="3502681"/>
            <a:ext cx="817942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A8B20D-0BD0-4B20-AB9C-77AE60471A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010900"/>
              </p:ext>
            </p:extLst>
          </p:nvPr>
        </p:nvGraphicFramePr>
        <p:xfrm>
          <a:off x="2460625" y="3319462"/>
          <a:ext cx="1425575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60240" imgH="431640" progId="Equation.DSMT4">
                  <p:embed/>
                </p:oleObj>
              </mc:Choice>
              <mc:Fallback>
                <p:oleObj name="Equation" r:id="rId3" imgW="660240" imgH="4316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BA8B20D-0BD0-4B20-AB9C-77AE60471A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25" y="3319462"/>
                        <a:ext cx="1425575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C4C366-B159-4160-B58E-38F1A904CD30}"/>
              </a:ext>
            </a:extLst>
          </p:cNvPr>
          <p:cNvSpPr/>
          <p:nvPr/>
        </p:nvSpPr>
        <p:spPr>
          <a:xfrm>
            <a:off x="795245" y="4117497"/>
            <a:ext cx="817942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=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381BAA-77D9-4C07-B4F7-33346B5CB1E5}"/>
              </a:ext>
            </a:extLst>
          </p:cNvPr>
          <p:cNvSpPr txBox="1"/>
          <p:nvPr/>
        </p:nvSpPr>
        <p:spPr>
          <a:xfrm>
            <a:off x="7397440" y="2410656"/>
            <a:ext cx="128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(1,5đ)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381BAA-77D9-4C07-B4F7-33346B5CB1E5}"/>
              </a:ext>
            </a:extLst>
          </p:cNvPr>
          <p:cNvSpPr txBox="1"/>
          <p:nvPr/>
        </p:nvSpPr>
        <p:spPr>
          <a:xfrm>
            <a:off x="7391400" y="2843336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(1,5đ)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54DA12-870E-49D7-AEC3-7F5EB5E8AE1B}"/>
              </a:ext>
            </a:extLst>
          </p:cNvPr>
          <p:cNvSpPr txBox="1"/>
          <p:nvPr/>
        </p:nvSpPr>
        <p:spPr>
          <a:xfrm>
            <a:off x="7848600" y="4133041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(2đ)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444" y="539175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I. Hàm số bậc nhất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" y="25353"/>
            <a:ext cx="7543799" cy="52322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HÀM SỐ BẬC NHẤT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ax + b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5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" grpId="0"/>
      <p:bldP spid="11" grpId="0"/>
      <p:bldP spid="12" grpId="0"/>
      <p:bldP spid="13" grpId="0"/>
      <p:bldP spid="16" grpId="0"/>
      <p:bldP spid="19" grpId="0"/>
      <p:bldP spid="2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873B50-8059-46BF-A47D-5EC7EBB73D4F}"/>
              </a:ext>
            </a:extLst>
          </p:cNvPr>
          <p:cNvSpPr/>
          <p:nvPr/>
        </p:nvSpPr>
        <p:spPr>
          <a:xfrm>
            <a:off x="381000" y="1602456"/>
            <a:ext cx="77724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7B8786-F0A5-4EFC-9D58-C4CB3669CE13}"/>
              </a:ext>
            </a:extLst>
          </p:cNvPr>
          <p:cNvSpPr/>
          <p:nvPr/>
        </p:nvSpPr>
        <p:spPr>
          <a:xfrm>
            <a:off x="381000" y="2593056"/>
            <a:ext cx="76200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3872" y="1134130"/>
            <a:ext cx="2261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tập: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0444" y="606946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I. Hàm số bậc nhất</a:t>
            </a:r>
          </a:p>
        </p:txBody>
      </p:sp>
      <p:sp>
        <p:nvSpPr>
          <p:cNvPr id="9" name="Rectangl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" y="25353"/>
            <a:ext cx="7543799" cy="52322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HÀM SỐ BẬC NHẤT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ax + b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12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381000" y="1442279"/>
            <a:ext cx="8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Luyện tập 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/68)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Cho hàm 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 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giá trị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ủa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tương ứng 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giá 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0;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x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56615A-B865-4060-BB85-29BDD385018A}"/>
              </a:ext>
            </a:extLst>
          </p:cNvPr>
          <p:cNvSpPr txBox="1"/>
          <p:nvPr/>
        </p:nvSpPr>
        <p:spPr>
          <a:xfrm>
            <a:off x="4336326" y="2549418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35E2FB-70F3-4C44-A0A0-415AD4E2F5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513327"/>
              </p:ext>
            </p:extLst>
          </p:nvPr>
        </p:nvGraphicFramePr>
        <p:xfrm>
          <a:off x="1950024" y="4015011"/>
          <a:ext cx="4859654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4650">
                  <a:extLst>
                    <a:ext uri="{9D8B030D-6E8A-4147-A177-3AD203B41FA5}">
                      <a16:colId xmlns:a16="http://schemas.microsoft.com/office/drawing/2014/main" val="1256732429"/>
                    </a:ext>
                  </a:extLst>
                </a:gridCol>
                <a:gridCol w="1214650">
                  <a:extLst>
                    <a:ext uri="{9D8B030D-6E8A-4147-A177-3AD203B41FA5}">
                      <a16:colId xmlns:a16="http://schemas.microsoft.com/office/drawing/2014/main" val="2358739623"/>
                    </a:ext>
                  </a:extLst>
                </a:gridCol>
                <a:gridCol w="1214650">
                  <a:extLst>
                    <a:ext uri="{9D8B030D-6E8A-4147-A177-3AD203B41FA5}">
                      <a16:colId xmlns:a16="http://schemas.microsoft.com/office/drawing/2014/main" val="801033495"/>
                    </a:ext>
                  </a:extLst>
                </a:gridCol>
                <a:gridCol w="1215704">
                  <a:extLst>
                    <a:ext uri="{9D8B030D-6E8A-4147-A177-3AD203B41FA5}">
                      <a16:colId xmlns:a16="http://schemas.microsoft.com/office/drawing/2014/main" val="1752061952"/>
                    </a:ext>
                  </a:extLst>
                </a:gridCol>
              </a:tblGrid>
              <a:tr h="185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8358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1377681"/>
                  </a:ext>
                </a:extLst>
              </a:tr>
            </a:tbl>
          </a:graphicData>
        </a:graphic>
      </p:graphicFrame>
      <p:sp>
        <p:nvSpPr>
          <p:cNvPr id="8" name="Rectangle 3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18670A-E42D-4109-B704-7D758045F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00" y="2950464"/>
            <a:ext cx="8738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2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+ 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80AD87-2BE8-4441-B0FA-B71BF93A34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 flipH="1">
            <a:off x="7620000" y="67811"/>
            <a:ext cx="1540933" cy="1132340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81000" y="971550"/>
            <a:ext cx="2261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3" name="TextBox 12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0444" y="514350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I. Hàm số bậc nhất</a:t>
            </a:r>
          </a:p>
        </p:txBody>
      </p:sp>
      <p:sp>
        <p:nvSpPr>
          <p:cNvPr id="14" name="Rectangle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" y="25353"/>
            <a:ext cx="7543799" cy="52322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HÀM SỐ BẬC NHẤT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ax + b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3658125" y="40027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3658125" y="448552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10324" y="398251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38104" y="451801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21637" y="396230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19996" y="448552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–4</a:t>
            </a:r>
          </a:p>
        </p:txBody>
      </p:sp>
    </p:spTree>
    <p:extLst>
      <p:ext uri="{BB962C8B-B14F-4D97-AF65-F5344CB8AC3E}">
        <p14:creationId xmlns:p14="http://schemas.microsoft.com/office/powerpoint/2010/main" val="3015436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11" grpId="0"/>
      <p:bldP spid="12" grpId="0"/>
      <p:bldP spid="15" grpId="0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359285-B902-4823-80CD-6144057453BA}"/>
              </a:ext>
            </a:extLst>
          </p:cNvPr>
          <p:cNvSpPr txBox="1"/>
          <p:nvPr/>
        </p:nvSpPr>
        <p:spPr>
          <a:xfrm>
            <a:off x="4241143" y="303997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B025A1-F046-4D20-B8D5-68F42B63BB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1940"/>
            <a:ext cx="1485899" cy="1277955"/>
          </a:xfrm>
          <a:prstGeom prst="rect">
            <a:avLst/>
          </a:prstGeom>
        </p:spPr>
      </p:pic>
      <p:graphicFrame>
        <p:nvGraphicFramePr>
          <p:cNvPr id="10" name="Objec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A8B20D-0BD0-4B20-AB9C-77AE60471A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645948"/>
              </p:ext>
            </p:extLst>
          </p:nvPr>
        </p:nvGraphicFramePr>
        <p:xfrm>
          <a:off x="5257800" y="4215695"/>
          <a:ext cx="277336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82680" imgH="431640" progId="Equation.DSMT4">
                  <p:embed/>
                </p:oleObj>
              </mc:Choice>
              <mc:Fallback>
                <p:oleObj name="Equation" r:id="rId4" imgW="1282680" imgH="431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BA8B20D-0BD0-4B20-AB9C-77AE60471A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215695"/>
                        <a:ext cx="2773362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A8B20D-0BD0-4B20-AB9C-77AE60471A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437160"/>
              </p:ext>
            </p:extLst>
          </p:nvPr>
        </p:nvGraphicFramePr>
        <p:xfrm>
          <a:off x="5220354" y="3347759"/>
          <a:ext cx="348456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12800" imgH="431640" progId="Equation.DSMT4">
                  <p:embed/>
                </p:oleObj>
              </mc:Choice>
              <mc:Fallback>
                <p:oleObj name="Equation" r:id="rId6" imgW="1612800" imgH="4316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BA8B20D-0BD0-4B20-AB9C-77AE60471A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354" y="3347759"/>
                        <a:ext cx="3484563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 descr="OPL20U25GSXzBJYl68kk8uQGfFKzs7yb1M4KJWUiLk6ZEvGF+qCIPSnY57AbBFCvTW$15.2023.9$9+K4lPs7H94VUqPe2XwIsfPRnrXQE//QTEXxb8/8N4CNc6FpgZahzpTjFhMzSA7T/nHJa11DE8Ng2TP3iAmRczFlmslSuUNOgUeb6yRvs0="/>
          <p:cNvCxnSpPr/>
          <p:nvPr/>
        </p:nvCxnSpPr>
        <p:spPr>
          <a:xfrm>
            <a:off x="4724400" y="3463245"/>
            <a:ext cx="0" cy="164592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0" y="477235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201543" y="3390795"/>
            <a:ext cx="267733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3.1 + 2 = 5</a:t>
            </a: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25334" y="3969104"/>
            <a:ext cx="265649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(0) = 3.0 + 2 = 2</a:t>
            </a:r>
          </a:p>
        </p:txBody>
      </p:sp>
      <p:sp>
        <p:nvSpPr>
          <p:cNvPr id="7" name="Rectangle 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24922" y="4532364"/>
            <a:ext cx="361509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(–2) = 3.(–2) + 2  = – 4</a:t>
            </a:r>
          </a:p>
        </p:txBody>
      </p:sp>
      <p:sp>
        <p:nvSpPr>
          <p:cNvPr id="21" name="Rectangle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" y="25353"/>
            <a:ext cx="7162799" cy="52322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HÀM SỐ BẬC NHẤT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ax + b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059690"/>
              </p:ext>
            </p:extLst>
          </p:nvPr>
        </p:nvGraphicFramePr>
        <p:xfrm>
          <a:off x="457200" y="1368285"/>
          <a:ext cx="5878513" cy="176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5934816" imgH="1787741" progId="Word.Document.12">
                  <p:embed/>
                </p:oleObj>
              </mc:Choice>
              <mc:Fallback>
                <p:oleObj name="Document" r:id="rId8" imgW="5934816" imgH="17877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00" y="1368285"/>
                        <a:ext cx="5878513" cy="176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82583" y="888715"/>
            <a:ext cx="2261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tập: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18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762000" y="3366808"/>
            <a:ext cx="807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DD5F9F-752A-448D-88C4-89256DF2CBDF}"/>
              </a:ext>
            </a:extLst>
          </p:cNvPr>
          <p:cNvSpPr txBox="1"/>
          <p:nvPr/>
        </p:nvSpPr>
        <p:spPr>
          <a:xfrm>
            <a:off x="426155" y="1250949"/>
            <a:ext cx="85344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5 000 000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1 000 000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en-US" sz="2800" dirty="0"/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AF72F2-FB68-4F48-9FB7-AE6D5A1978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96200" y="37217"/>
            <a:ext cx="1447800" cy="1328307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17688" y="867068"/>
            <a:ext cx="2261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" name="TextBox 9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56445" y="478076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" y="25353"/>
            <a:ext cx="7543799" cy="52322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HÀM SỐ BẬC NHẤT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ax + b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52500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733800" y="1344084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B803B2-A8A2-4057-90BF-688AF1C43B86}"/>
              </a:ext>
            </a:extLst>
          </p:cNvPr>
          <p:cNvSpPr/>
          <p:nvPr/>
        </p:nvSpPr>
        <p:spPr>
          <a:xfrm>
            <a:off x="258336" y="1743879"/>
            <a:ext cx="865706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thuê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873162-ABAB-4601-8CDB-2D682949B0B6}"/>
              </a:ext>
            </a:extLst>
          </p:cNvPr>
          <p:cNvSpPr/>
          <p:nvPr/>
        </p:nvSpPr>
        <p:spPr>
          <a:xfrm>
            <a:off x="914400" y="3790950"/>
            <a:ext cx="769620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thuê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37445" y="953175"/>
            <a:ext cx="2261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54311" y="505308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75062" y="2789859"/>
            <a:ext cx="8640337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" y="25353"/>
            <a:ext cx="7543799" cy="523220"/>
          </a:xfrm>
          <a:prstGeom prst="rect">
            <a:avLst/>
          </a:prstGeom>
          <a:solidFill>
            <a:srgbClr val="0000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HÀM SỐ BẬC NHẤT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ax + b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595230" y="2251771"/>
            <a:ext cx="3858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5000000</a:t>
            </a:r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+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1000000</a:t>
            </a:r>
            <a:endParaRPr lang="en-US" sz="2800"/>
          </a:p>
        </p:txBody>
      </p:sp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55213" y="4321433"/>
            <a:ext cx="3929281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=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5000000.1 + 1000000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971484" y="4320968"/>
            <a:ext cx="296106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6 000 000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5062" y="3304944"/>
            <a:ext cx="741928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= ax + b (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≠ 0)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654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2" grpId="0"/>
      <p:bldP spid="3" grpId="0"/>
      <p:bldP spid="4" grpId="0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2400" y="553819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C69F81-C8A7-4731-9CB7-CF18D25A8EE0}"/>
              </a:ext>
            </a:extLst>
          </p:cNvPr>
          <p:cNvSpPr/>
          <p:nvPr/>
        </p:nvSpPr>
        <p:spPr>
          <a:xfrm>
            <a:off x="838200" y="1276350"/>
            <a:ext cx="69342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SGK/70.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211497" y="4358151"/>
            <a:ext cx="501201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đầu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Nhó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75" y="330362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thức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6" y="1123371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tập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533400" y="361950"/>
            <a:ext cx="80588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7 triệu đồng/tấn.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Gọi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(triệu đồng) là tổng số tiền mà doanh nghiệp đã trả cho nhà sản xuất để mua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tấn thóc. </a:t>
            </a:r>
          </a:p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Viết công thức tính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theo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3543300" y="3927693"/>
            <a:ext cx="2057400" cy="609600"/>
            <a:chOff x="5791200" y="4324350"/>
            <a:chExt cx="20574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791200" y="4324350"/>
              <a:ext cx="2057400" cy="609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0693445"/>
                </p:ext>
              </p:extLst>
            </p:nvPr>
          </p:nvGraphicFramePr>
          <p:xfrm>
            <a:off x="5867400" y="4381183"/>
            <a:ext cx="1828800" cy="522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710891" imgH="203112" progId="Equation.DSMT4">
                    <p:embed/>
                  </p:oleObj>
                </mc:Choice>
                <mc:Fallback>
                  <p:oleObj name="Equation" r:id="rId3" imgW="710891" imgH="203112" progId="Equation.DSMT4">
                    <p:embed/>
                    <p:pic>
                      <p:nvPicPr>
                        <p:cNvPr id="1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7400" y="4381183"/>
                          <a:ext cx="1828800" cy="522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D4AAA1-A0DF-433C-930F-F68D1B898C80}"/>
              </a:ext>
            </a:extLst>
          </p:cNvPr>
          <p:cNvGrpSpPr/>
          <p:nvPr/>
        </p:nvGrpSpPr>
        <p:grpSpPr>
          <a:xfrm>
            <a:off x="1219200" y="590550"/>
            <a:ext cx="6153149" cy="4236621"/>
            <a:chOff x="1428750" y="628650"/>
            <a:chExt cx="6153149" cy="4236621"/>
          </a:xfrm>
        </p:grpSpPr>
        <p:sp>
          <p:nvSpPr>
            <p:cNvPr id="10" name="Sun 9">
              <a:extLst>
                <a:ext uri="{FF2B5EF4-FFF2-40B4-BE49-F238E27FC236}">
                  <a16:creationId xmlns:a16="http://schemas.microsoft.com/office/drawing/2014/main" id="{CECD9AFB-0FF6-4303-8730-A0CBE19EA0B5}"/>
                </a:ext>
              </a:extLst>
            </p:cNvPr>
            <p:cNvSpPr/>
            <p:nvPr/>
          </p:nvSpPr>
          <p:spPr>
            <a:xfrm>
              <a:off x="1428750" y="628650"/>
              <a:ext cx="3143250" cy="3086100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9F5CBA-28FC-440D-9751-DFDF66CB7718}"/>
                </a:ext>
              </a:extLst>
            </p:cNvPr>
            <p:cNvSpPr txBox="1"/>
            <p:nvPr/>
          </p:nvSpPr>
          <p:spPr>
            <a:xfrm>
              <a:off x="4593265" y="1863382"/>
              <a:ext cx="1731335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Mở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đầu</a:t>
              </a:r>
              <a:endParaRPr lang="en-US" sz="3600" dirty="0"/>
            </a:p>
          </p:txBody>
        </p:sp>
        <p:pic>
          <p:nvPicPr>
            <p:cNvPr id="17" name="Hình ảnh 5">
              <a:extLst>
                <a:ext uri="{FF2B5EF4-FFF2-40B4-BE49-F238E27FC236}">
                  <a16:creationId xmlns:a16="http://schemas.microsoft.com/office/drawing/2014/main" id="{2DF7E6C7-5C2B-4CD9-BF06-34128D2FC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1" t="12222" r="20015" b="20370"/>
            <a:stretch/>
          </p:blipFill>
          <p:spPr>
            <a:xfrm>
              <a:off x="5276850" y="2633787"/>
              <a:ext cx="2305049" cy="2231484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045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5715000" y="4019550"/>
            <a:ext cx="2057400" cy="609600"/>
            <a:chOff x="5791200" y="4324350"/>
            <a:chExt cx="2057400" cy="609600"/>
          </a:xfrm>
        </p:grpSpPr>
        <p:sp>
          <p:nvSpPr>
            <p:cNvPr id="21" name="Rounded Rectangle 20"/>
            <p:cNvSpPr/>
            <p:nvPr/>
          </p:nvSpPr>
          <p:spPr>
            <a:xfrm>
              <a:off x="5791200" y="4324350"/>
              <a:ext cx="2057400" cy="609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/>
          </p:nvGraphicFramePr>
          <p:xfrm>
            <a:off x="5867400" y="4381183"/>
            <a:ext cx="1828800" cy="522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710891" imgH="203112" progId="Equation.DSMT4">
                    <p:embed/>
                  </p:oleObj>
                </mc:Choice>
                <mc:Fallback>
                  <p:oleObj name="Equation" r:id="rId3" imgW="710891" imgH="203112" progId="Equation.DSMT4">
                    <p:embed/>
                    <p:pic>
                      <p:nvPicPr>
                        <p:cNvPr id="22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7400" y="4381183"/>
                          <a:ext cx="1828800" cy="522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3124200" y="438150"/>
            <a:ext cx="2590800" cy="906824"/>
            <a:chOff x="5791200" y="4324350"/>
            <a:chExt cx="2057400" cy="609600"/>
          </a:xfrm>
        </p:grpSpPr>
        <p:sp>
          <p:nvSpPr>
            <p:cNvPr id="24" name="Rounded Rectangle 23"/>
            <p:cNvSpPr/>
            <p:nvPr/>
          </p:nvSpPr>
          <p:spPr>
            <a:xfrm>
              <a:off x="5791200" y="4324350"/>
              <a:ext cx="2057400" cy="609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3465306"/>
                </p:ext>
              </p:extLst>
            </p:nvPr>
          </p:nvGraphicFramePr>
          <p:xfrm>
            <a:off x="5900121" y="4371378"/>
            <a:ext cx="1828800" cy="522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710891" imgH="203112" progId="Equation.DSMT4">
                    <p:embed/>
                  </p:oleObj>
                </mc:Choice>
                <mc:Fallback>
                  <p:oleObj name="Equation" r:id="rId3" imgW="710891" imgH="203112" progId="Equation.DSMT4">
                    <p:embed/>
                    <p:pic>
                      <p:nvPicPr>
                        <p:cNvPr id="25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00121" y="4371378"/>
                          <a:ext cx="1828800" cy="522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" name="Group 43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152400" y="2876550"/>
            <a:ext cx="8625840" cy="1828800"/>
            <a:chOff x="152400" y="2876550"/>
            <a:chExt cx="8625840" cy="1828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400" y="2952750"/>
              <a:ext cx="1676400" cy="1602156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1905000" y="2876550"/>
              <a:ext cx="6873240" cy="1828800"/>
              <a:chOff x="2118360" y="2800350"/>
              <a:chExt cx="6873240" cy="1828800"/>
            </a:xfrm>
          </p:grpSpPr>
          <p:sp>
            <p:nvSpPr>
              <p:cNvPr id="29" name="Rounded Rectangular Callout 28"/>
              <p:cNvSpPr/>
              <p:nvPr/>
            </p:nvSpPr>
            <p:spPr>
              <a:xfrm rot="5400000">
                <a:off x="4526280" y="392430"/>
                <a:ext cx="1828800" cy="6644640"/>
              </a:xfrm>
              <a:prstGeom prst="wedgeRoundRectCallout">
                <a:avLst>
                  <a:gd name="adj1" fmla="val 8478"/>
                  <a:gd name="adj2" fmla="val 54748"/>
                  <a:gd name="adj3" fmla="val 16667"/>
                </a:avLst>
              </a:prstGeom>
              <a:solidFill>
                <a:srgbClr val="FFFFCC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2133600" y="2952750"/>
                <a:ext cx="6858000" cy="1584900"/>
                <a:chOff x="2286000" y="2983290"/>
                <a:chExt cx="6858000" cy="1584900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2286000" y="2983290"/>
                  <a:ext cx="6858000" cy="1569660"/>
                  <a:chOff x="2286000" y="2983290"/>
                  <a:chExt cx="6858000" cy="1569660"/>
                </a:xfrm>
              </p:grpSpPr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2286000" y="2983290"/>
                    <a:ext cx="6858000" cy="15696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3200" dirty="0">
                        <a:latin typeface="+mj-lt"/>
                      </a:rPr>
                      <a:t>Do                   nên </a:t>
                    </a:r>
                    <a:r>
                      <a:rPr lang="vi-VN" sz="3200" i="1" dirty="0">
                        <a:latin typeface="+mj-lt"/>
                      </a:rPr>
                      <a:t>y</a:t>
                    </a:r>
                    <a:r>
                      <a:rPr lang="vi-VN" sz="3200" dirty="0">
                        <a:latin typeface="+mj-lt"/>
                      </a:rPr>
                      <a:t> là một đa thức bậc nhất của biến </a:t>
                    </a:r>
                    <a:r>
                      <a:rPr lang="vi-VN" sz="3200" i="1" dirty="0">
                        <a:latin typeface="+mj-lt"/>
                      </a:rPr>
                      <a:t>x</a:t>
                    </a:r>
                    <a:r>
                      <a:rPr lang="en-US" sz="3200" i="1" dirty="0">
                        <a:latin typeface="+mj-lt"/>
                      </a:rPr>
                      <a:t>.</a:t>
                    </a:r>
                    <a:endParaRPr lang="vi-VN" sz="3200" i="1" dirty="0">
                      <a:latin typeface="+mj-lt"/>
                    </a:endParaRPr>
                  </a:p>
                  <a:p>
                    <a:r>
                      <a:rPr lang="vi-VN" sz="3200" dirty="0">
                        <a:latin typeface="+mj-lt"/>
                      </a:rPr>
                      <a:t>Hàm số                  là hàm số bậc nhất.</a:t>
                    </a:r>
                    <a:endParaRPr lang="en-US" sz="3200" dirty="0">
                      <a:latin typeface="+mj-lt"/>
                    </a:endParaRPr>
                  </a:p>
                </p:txBody>
              </p:sp>
              <p:graphicFrame>
                <p:nvGraphicFramePr>
                  <p:cNvPr id="38" name="Object 37"/>
                  <p:cNvGraphicFramePr>
                    <a:graphicFrameLocks noChangeAspect="1"/>
                  </p:cNvGraphicFramePr>
                  <p:nvPr/>
                </p:nvGraphicFramePr>
                <p:xfrm>
                  <a:off x="2895600" y="3100796"/>
                  <a:ext cx="1828800" cy="52251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3" imgW="711000" imgH="203040" progId="Equation.DSMT4">
                          <p:embed/>
                        </p:oleObj>
                      </mc:Choice>
                      <mc:Fallback>
                        <p:oleObj name="Equation" r:id="rId3" imgW="711000" imgH="203040" progId="Equation.DSMT4">
                          <p:embed/>
                          <p:pic>
                            <p:nvPicPr>
                              <p:cNvPr id="38" name="Object 3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95600" y="3100796"/>
                                <a:ext cx="1828800" cy="522514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aphicFrame>
              <p:nvGraphicFramePr>
                <p:cNvPr id="36" name="Object 35"/>
                <p:cNvGraphicFramePr>
                  <a:graphicFrameLocks noChangeAspect="1"/>
                </p:cNvGraphicFramePr>
                <p:nvPr/>
              </p:nvGraphicFramePr>
              <p:xfrm>
                <a:off x="3627120" y="4045676"/>
                <a:ext cx="1828800" cy="52251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" imgW="711000" imgH="203040" progId="Equation.DSMT4">
                        <p:embed/>
                      </p:oleObj>
                    </mc:Choice>
                    <mc:Fallback>
                      <p:oleObj name="Equation" r:id="rId3" imgW="711000" imgH="203040" progId="Equation.DSMT4">
                        <p:embed/>
                        <p:pic>
                          <p:nvPicPr>
                            <p:cNvPr id="36" name="Object 3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27120" y="4045676"/>
                              <a:ext cx="1828800" cy="52251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grpSp>
        <p:nvGrpSpPr>
          <p:cNvPr id="42" name="Group 4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381000" y="1262538"/>
            <a:ext cx="8763000" cy="2051685"/>
            <a:chOff x="194134" y="1200150"/>
            <a:chExt cx="8949866" cy="205168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AF8EF"/>
                </a:clrFrom>
                <a:clrTo>
                  <a:srgbClr val="FAF8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077653" y="1200150"/>
              <a:ext cx="1066347" cy="1385412"/>
            </a:xfrm>
            <a:prstGeom prst="rect">
              <a:avLst/>
            </a:prstGeom>
          </p:spPr>
        </p:pic>
        <p:sp>
          <p:nvSpPr>
            <p:cNvPr id="40" name="Rounded Rectangular Callout 39"/>
            <p:cNvSpPr/>
            <p:nvPr/>
          </p:nvSpPr>
          <p:spPr>
            <a:xfrm rot="16200000">
              <a:off x="3530228" y="-1715322"/>
              <a:ext cx="1040989" cy="7713177"/>
            </a:xfrm>
            <a:prstGeom prst="wedgeRoundRectCallout">
              <a:avLst>
                <a:gd name="adj1" fmla="val 36642"/>
                <a:gd name="adj2" fmla="val 5267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4800" y="1682175"/>
              <a:ext cx="77481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+mj-lt"/>
                </a:rPr>
                <a:t>Hàm số trên gợi nên khái niệm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297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69954E-6 L -0.24583 -0.665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-332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0" y="-465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295400" y="1717641"/>
            <a:ext cx="747761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 SỐ BẬC NHẤT</a:t>
            </a:r>
          </a:p>
          <a:p>
            <a:pPr algn="ctr"/>
            <a:r>
              <a:rPr lang="en-US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y= ax + b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≠ 0)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53889" y="1234362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</a:p>
        </p:txBody>
      </p:sp>
      <p:sp>
        <p:nvSpPr>
          <p:cNvPr id="7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133600" y="668003"/>
            <a:ext cx="508267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HÀM SỐ VÀ ĐỒ THỊ</a:t>
            </a:r>
            <a:endParaRPr lang="en-US" sz="405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46862" y="143647"/>
            <a:ext cx="2531783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3:</a:t>
            </a:r>
          </a:p>
        </p:txBody>
      </p:sp>
      <p:sp>
        <p:nvSpPr>
          <p:cNvPr id="9" name="Hình chữ nhậ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1981200" y="3608997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895600" y="26769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2D70A8-5C81-4663-B990-C255F9DA357B}"/>
              </a:ext>
            </a:extLst>
          </p:cNvPr>
          <p:cNvSpPr/>
          <p:nvPr/>
        </p:nvSpPr>
        <p:spPr>
          <a:xfrm>
            <a:off x="1066800" y="666750"/>
            <a:ext cx="701040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a, b.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3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D715A6-5DEF-4905-B2F0-428C97363A69}"/>
              </a:ext>
            </a:extLst>
          </p:cNvPr>
          <p:cNvGrpSpPr/>
          <p:nvPr/>
        </p:nvGrpSpPr>
        <p:grpSpPr>
          <a:xfrm>
            <a:off x="726620" y="454668"/>
            <a:ext cx="7915492" cy="4406371"/>
            <a:chOff x="726620" y="454668"/>
            <a:chExt cx="7915492" cy="4406371"/>
          </a:xfrm>
        </p:grpSpPr>
        <p:sp>
          <p:nvSpPr>
            <p:cNvPr id="3" name="Sun 2">
              <a:extLst>
                <a:ext uri="{FF2B5EF4-FFF2-40B4-BE49-F238E27FC236}">
                  <a16:creationId xmlns:a16="http://schemas.microsoft.com/office/drawing/2014/main" id="{6437E96C-B4D7-4CA6-90EE-43A5C748EF9C}"/>
                </a:ext>
              </a:extLst>
            </p:cNvPr>
            <p:cNvSpPr/>
            <p:nvPr/>
          </p:nvSpPr>
          <p:spPr>
            <a:xfrm>
              <a:off x="726620" y="996043"/>
              <a:ext cx="3237355" cy="3086100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12FD0D-3345-4D97-BED4-5A0590056D2D}"/>
                </a:ext>
              </a:extLst>
            </p:cNvPr>
            <p:cNvSpPr txBox="1"/>
            <p:nvPr/>
          </p:nvSpPr>
          <p:spPr>
            <a:xfrm>
              <a:off x="3963976" y="1802888"/>
              <a:ext cx="46781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kiến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thức</a:t>
              </a:r>
              <a:endParaRPr lang="en-US" sz="3600" dirty="0">
                <a:solidFill>
                  <a:prstClr val="black"/>
                </a:solidFill>
              </a:endParaRPr>
            </a:p>
          </p:txBody>
        </p:sp>
        <p:pic>
          <p:nvPicPr>
            <p:cNvPr id="4" name="Hình ảnh 3" descr="Ảnh có chứa văn bản, bảng trắng&#10;&#10;Mô tả được tạo tự động">
              <a:extLst>
                <a:ext uri="{FF2B5EF4-FFF2-40B4-BE49-F238E27FC236}">
                  <a16:creationId xmlns:a16="http://schemas.microsoft.com/office/drawing/2014/main" id="{887EE42C-D077-4645-BBF8-B59F43E89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073" y="2674299"/>
              <a:ext cx="2186740" cy="2186740"/>
            </a:xfrm>
            <a:prstGeom prst="rect">
              <a:avLst/>
            </a:prstGeom>
          </p:spPr>
        </p:pic>
        <p:sp>
          <p:nvSpPr>
            <p:cNvPr id="6" name="Google Shape;157;p20">
              <a:extLst>
                <a:ext uri="{FF2B5EF4-FFF2-40B4-BE49-F238E27FC236}">
                  <a16:creationId xmlns:a16="http://schemas.microsoft.com/office/drawing/2014/main" id="{549CE1D0-6956-4876-8361-E0F1378BD373}"/>
                </a:ext>
              </a:extLst>
            </p:cNvPr>
            <p:cNvSpPr/>
            <p:nvPr/>
          </p:nvSpPr>
          <p:spPr>
            <a:xfrm>
              <a:off x="3963976" y="695755"/>
              <a:ext cx="1063185" cy="600576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7" name="Google Shape;163;p20">
              <a:extLst>
                <a:ext uri="{FF2B5EF4-FFF2-40B4-BE49-F238E27FC236}">
                  <a16:creationId xmlns:a16="http://schemas.microsoft.com/office/drawing/2014/main" id="{9EF570CD-1298-405C-894A-213B5893CEEA}"/>
                </a:ext>
              </a:extLst>
            </p:cNvPr>
            <p:cNvSpPr/>
            <p:nvPr/>
          </p:nvSpPr>
          <p:spPr>
            <a:xfrm>
              <a:off x="4996984" y="454668"/>
              <a:ext cx="522521" cy="295194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8" name="Google Shape;157;p20">
              <a:extLst>
                <a:ext uri="{FF2B5EF4-FFF2-40B4-BE49-F238E27FC236}">
                  <a16:creationId xmlns:a16="http://schemas.microsoft.com/office/drawing/2014/main" id="{73F07BD9-D0A3-45DF-92E3-95CBDA06D588}"/>
                </a:ext>
              </a:extLst>
            </p:cNvPr>
            <p:cNvSpPr/>
            <p:nvPr/>
          </p:nvSpPr>
          <p:spPr>
            <a:xfrm>
              <a:off x="5661293" y="864603"/>
              <a:ext cx="1283501" cy="685007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2282</Words>
  <Application>Microsoft Office PowerPoint</Application>
  <PresentationFormat>On-screen Show (16:9)</PresentationFormat>
  <Paragraphs>238</Paragraphs>
  <Slides>31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Times New Roman</vt:lpstr>
      <vt:lpstr>思源黑体 Heavy</vt:lpstr>
      <vt:lpstr>Chủ đề Office</vt:lpstr>
      <vt:lpstr>Equation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TGPM</cp:lastModifiedBy>
  <cp:revision>409</cp:revision>
  <dcterms:created xsi:type="dcterms:W3CDTF">2021-07-22T17:31:00Z</dcterms:created>
  <dcterms:modified xsi:type="dcterms:W3CDTF">2025-05-17T00:40:36Z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D8A292291F0640A4A151AC617695BF6E</vt:lpwstr>
  </property>
  <property fmtid="{D5CDD505-2E9C-101B-9397-08002B2CF9AE}" pid="3" name="KSOProductBuildVer">
    <vt:lpwstr>1033-11.2.0.11537</vt:lpwstr>
  </property>
</Properties>
</file>