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570" r:id="rId3"/>
    <p:sldId id="281" r:id="rId4"/>
    <p:sldId id="620" r:id="rId5"/>
    <p:sldId id="497" r:id="rId6"/>
    <p:sldId id="456" r:id="rId7"/>
    <p:sldId id="610" r:id="rId8"/>
    <p:sldId id="605" r:id="rId9"/>
    <p:sldId id="623" r:id="rId10"/>
    <p:sldId id="613" r:id="rId11"/>
    <p:sldId id="612" r:id="rId12"/>
    <p:sldId id="621" r:id="rId13"/>
    <p:sldId id="598" r:id="rId14"/>
    <p:sldId id="483" r:id="rId15"/>
    <p:sldId id="577" r:id="rId16"/>
    <p:sldId id="590" r:id="rId17"/>
    <p:sldId id="591" r:id="rId18"/>
    <p:sldId id="592" r:id="rId19"/>
    <p:sldId id="611" r:id="rId20"/>
    <p:sldId id="593" r:id="rId21"/>
    <p:sldId id="616" r:id="rId22"/>
    <p:sldId id="594" r:id="rId23"/>
    <p:sldId id="619" r:id="rId24"/>
    <p:sldId id="617" r:id="rId25"/>
    <p:sldId id="595" r:id="rId26"/>
    <p:sldId id="596" r:id="rId27"/>
    <p:sldId id="484" r:id="rId28"/>
    <p:sldId id="622" r:id="rId29"/>
    <p:sldId id="600" r:id="rId30"/>
    <p:sldId id="624" r:id="rId31"/>
    <p:sldId id="608" r:id="rId32"/>
    <p:sldId id="602" r:id="rId33"/>
    <p:sldId id="543" r:id="rId34"/>
    <p:sldId id="579" r:id="rId35"/>
    <p:sldId id="618" r:id="rId36"/>
    <p:sldId id="603" r:id="rId37"/>
    <p:sldId id="609"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BCD43"/>
    <a:srgbClr val="02023C"/>
    <a:srgbClr val="DE4654"/>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02" autoAdjust="0"/>
  </p:normalViewPr>
  <p:slideViewPr>
    <p:cSldViewPr>
      <p:cViewPr varScale="1">
        <p:scale>
          <a:sx n="47" d="100"/>
          <a:sy n="47" d="100"/>
        </p:scale>
        <p:origin x="48" y="4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2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2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200" dirty="0"/>
        </a:p>
      </dgm:t>
    </dgm:pt>
    <dgm:pt modelId="{B327BC0A-A89C-479E-B8CD-C46EF1DB42D9}" type="parTrans" cxnId="{98EF93F6-9645-42BA-9EDE-0684263968A6}">
      <dgm:prSet/>
      <dgm:spPr/>
      <dgm:t>
        <a:bodyPr/>
        <a:lstStyle/>
        <a:p>
          <a:endParaRPr lang="en-US" sz="3200"/>
        </a:p>
      </dgm:t>
    </dgm:pt>
    <dgm:pt modelId="{41D8AE83-6358-42AE-B439-0EFC9D377ED1}" type="sibTrans" cxnId="{98EF93F6-9645-42BA-9EDE-0684263968A6}">
      <dgm:prSet/>
      <dgm:spPr/>
      <dgm:t>
        <a:bodyPr/>
        <a:lstStyle/>
        <a:p>
          <a:endParaRPr lang="en-US" sz="3200"/>
        </a:p>
      </dgm:t>
    </dgm:pt>
    <dgm:pt modelId="{ECA0ABAF-B23C-4736-AEB9-5FAE681D07FA}">
      <dgm:prSet phldrT="[Text]" custT="1"/>
      <dgm:spPr/>
      <dgm:t>
        <a:bodyPr/>
        <a:lstStyle/>
        <a:p>
          <a:pPr algn="l"/>
          <a:r>
            <a:rPr lang="en-US" sz="3200" dirty="0" err="1">
              <a:solidFill>
                <a:srgbClr val="0000FF"/>
              </a:solidFill>
              <a:latin typeface="Times New Roman" panose="02020603050405020304" pitchFamily="18" charset="0"/>
              <a:ea typeface="Calibri" panose="020F0502020204030204" pitchFamily="34" charset="0"/>
            </a:rPr>
            <a:t>Giáo</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án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máy</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chiếu</a:t>
          </a:r>
          <a:r>
            <a:rPr lang="en-US" sz="3200" dirty="0">
              <a:solidFill>
                <a:srgbClr val="0000FF"/>
              </a:solidFill>
              <a:latin typeface="Times New Roman" panose="02020603050405020304" pitchFamily="18" charset="0"/>
              <a:ea typeface="Calibri" panose="020F0502020204030204" pitchFamily="34" charset="0"/>
            </a:rPr>
            <a:t>, com pa </a:t>
          </a:r>
          <a:r>
            <a:rPr lang="en-US" sz="3200" dirty="0" err="1">
              <a:solidFill>
                <a:srgbClr val="0000FF"/>
              </a:solidFill>
              <a:latin typeface="Times New Roman" panose="02020603050405020304" pitchFamily="18" charset="0"/>
              <a:ea typeface="Calibri" panose="020F0502020204030204" pitchFamily="34" charset="0"/>
            </a:rPr>
            <a:t>thước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kẻ</a:t>
          </a:r>
          <a:r>
            <a:rPr lang="en-US" sz="3200" dirty="0">
              <a:solidFill>
                <a:srgbClr val="0000FF"/>
              </a:solidFill>
              <a:latin typeface="Times New Roman" panose="02020603050405020304" pitchFamily="18" charset="0"/>
              <a:ea typeface="Calibri" panose="020F0502020204030204" pitchFamily="34" charset="0"/>
            </a:rPr>
            <a:t>.</a:t>
          </a:r>
          <a:endParaRPr lang="en-US" sz="3200" dirty="0"/>
        </a:p>
      </dgm:t>
    </dgm:pt>
    <dgm:pt modelId="{A44464D3-94BC-4791-92AF-D4DDB39C3B1A}" type="parTrans" cxnId="{8424536B-BE7E-4427-8F9D-11FD9E33F2DF}">
      <dgm:prSet/>
      <dgm:spPr/>
      <dgm:t>
        <a:bodyPr/>
        <a:lstStyle/>
        <a:p>
          <a:endParaRPr lang="en-US" sz="3200"/>
        </a:p>
      </dgm:t>
    </dgm:pt>
    <dgm:pt modelId="{C021D020-C3B9-4ABB-A06B-CC452B865337}" type="sibTrans" cxnId="{8424536B-BE7E-4427-8F9D-11FD9E33F2DF}">
      <dgm:prSet/>
      <dgm:spPr/>
      <dgm:t>
        <a:bodyPr/>
        <a:lstStyle/>
        <a:p>
          <a:endParaRPr lang="en-US" sz="3200"/>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200" dirty="0"/>
        </a:p>
      </dgm:t>
    </dgm:pt>
    <dgm:pt modelId="{887C755C-0A39-4BCA-B05A-04B6066CC9B9}" type="parTrans" cxnId="{114F78D7-52EA-4C98-83EA-2E3113FBAE6C}">
      <dgm:prSet/>
      <dgm:spPr/>
      <dgm:t>
        <a:bodyPr/>
        <a:lstStyle/>
        <a:p>
          <a:endParaRPr lang="en-US" sz="3200"/>
        </a:p>
      </dgm:t>
    </dgm:pt>
    <dgm:pt modelId="{8A81B1FB-67E6-4DD3-8927-4689A7E10F68}" type="sibTrans" cxnId="{114F78D7-52EA-4C98-83EA-2E3113FBAE6C}">
      <dgm:prSet/>
      <dgm:spPr/>
      <dgm:t>
        <a:bodyPr/>
        <a:lstStyle/>
        <a:p>
          <a:endParaRPr lang="en-US" sz="3200"/>
        </a:p>
      </dgm:t>
    </dgm:pt>
    <dgm:pt modelId="{704E6F5A-9DD3-4463-B617-DAC4CB1475BA}">
      <dgm:prSet phldrT="[Text]" custT="1"/>
      <dgm:spPr/>
      <dgm:t>
        <a:bodyPr/>
        <a:lstStyle/>
        <a:p>
          <a:r>
            <a:rPr lang="en-US" sz="3200" dirty="0" err="1">
              <a:solidFill>
                <a:srgbClr val="0000FF"/>
              </a:solidFill>
              <a:latin typeface="Times New Roman" panose="02020603050405020304" pitchFamily="18" charset="0"/>
              <a:ea typeface="Calibri" panose="020F0502020204030204" pitchFamily="34" charset="0"/>
            </a:rPr>
            <a:t>Nghiên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cứu</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kĩ</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nội</a:t>
          </a:r>
          <a:r>
            <a:rPr lang="en-US" sz="3200" dirty="0">
              <a:solidFill>
                <a:srgbClr val="0000FF"/>
              </a:solidFill>
              <a:latin typeface="Times New Roman" panose="02020603050405020304" pitchFamily="18" charset="0"/>
              <a:ea typeface="Calibri" panose="020F0502020204030204" pitchFamily="34" charset="0"/>
            </a:rPr>
            <a:t> dung </a:t>
          </a:r>
          <a:r>
            <a:rPr lang="en-US" sz="3200" dirty="0" err="1">
              <a:solidFill>
                <a:srgbClr val="0000FF"/>
              </a:solidFill>
              <a:latin typeface="Times New Roman" panose="02020603050405020304" pitchFamily="18" charset="0"/>
              <a:ea typeface="Calibri" panose="020F0502020204030204" pitchFamily="34" charset="0"/>
            </a:rPr>
            <a:t>bài</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học</a:t>
          </a:r>
          <a:r>
            <a:rPr lang="en-US" sz="3200" dirty="0">
              <a:solidFill>
                <a:srgbClr val="0000FF"/>
              </a:solidFill>
              <a:latin typeface="Times New Roman" panose="02020603050405020304" pitchFamily="18" charset="0"/>
              <a:ea typeface="Calibri" panose="020F0502020204030204" pitchFamily="34" charset="0"/>
            </a:rPr>
            <a:t>.</a:t>
          </a:r>
          <a:endParaRPr lang="en-US" sz="3200" dirty="0">
            <a:latin typeface="+mj-lt"/>
          </a:endParaRPr>
        </a:p>
      </dgm:t>
    </dgm:pt>
    <dgm:pt modelId="{527A9CE6-AF4E-472F-AD59-A231136EB5D9}" type="parTrans" cxnId="{D4D75E30-4B78-4946-8E43-D2A67A5959C0}">
      <dgm:prSet/>
      <dgm:spPr/>
      <dgm:t>
        <a:bodyPr/>
        <a:lstStyle/>
        <a:p>
          <a:endParaRPr lang="en-US" sz="3200"/>
        </a:p>
      </dgm:t>
    </dgm:pt>
    <dgm:pt modelId="{3EE0876E-E618-456F-81E9-FBAA95CF7E2B}" type="sibTrans" cxnId="{D4D75E30-4B78-4946-8E43-D2A67A5959C0}">
      <dgm:prSet/>
      <dgm:spPr/>
      <dgm:t>
        <a:bodyPr/>
        <a:lstStyle/>
        <a:p>
          <a:endParaRPr lang="en-US" sz="3200"/>
        </a:p>
      </dgm:t>
    </dgm:pt>
    <dgm:pt modelId="{E1F6625C-DEE5-4E81-9E17-CE182C3F5B83}">
      <dgm:prSet phldrT="[Text]" custT="1"/>
      <dgm:spPr/>
      <dgm:t>
        <a:bodyPr/>
        <a:lstStyle/>
        <a:p>
          <a:pPr algn="just"/>
          <a:r>
            <a:rPr lang="en-US" sz="3200" dirty="0" err="1">
              <a:solidFill>
                <a:srgbClr val="0000FF"/>
              </a:solidFill>
              <a:latin typeface="Times New Roman" panose="02020603050405020304" pitchFamily="18" charset="0"/>
              <a:ea typeface="Calibri" panose="020F0502020204030204" pitchFamily="34" charset="0"/>
            </a:rPr>
            <a:t>Tham</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khảo</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các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kiến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thức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địa</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lý</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sinh</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học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vật</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lý</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lịch</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sử</a:t>
          </a:r>
          <a:r>
            <a:rPr lang="en-US" sz="3200" dirty="0">
              <a:solidFill>
                <a:srgbClr val="0000FF"/>
              </a:solidFill>
              <a:latin typeface="Times New Roman" panose="02020603050405020304" pitchFamily="18" charset="0"/>
              <a:ea typeface="Calibri" panose="020F0502020204030204" pitchFamily="34" charset="0"/>
            </a:rPr>
            <a:t>, … </a:t>
          </a:r>
          <a:r>
            <a:rPr lang="en-US" sz="3200" dirty="0" err="1">
              <a:solidFill>
                <a:srgbClr val="0000FF"/>
              </a:solidFill>
              <a:latin typeface="Times New Roman" panose="02020603050405020304" pitchFamily="18" charset="0"/>
              <a:ea typeface="Calibri" panose="020F0502020204030204" pitchFamily="34" charset="0"/>
            </a:rPr>
            <a:t>liên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quan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đến</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bài</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học</a:t>
          </a:r>
          <a:r>
            <a:rPr lang="en-US" sz="3200" dirty="0">
              <a:solidFill>
                <a:srgbClr val="0000FF"/>
              </a:solidFill>
              <a:latin typeface="Times New Roman" panose="02020603050405020304" pitchFamily="18" charset="0"/>
              <a:ea typeface="Calibri" panose="020F0502020204030204" pitchFamily="34" charset="0"/>
            </a:rPr>
            <a:t>.</a:t>
          </a:r>
          <a:endParaRPr lang="en-US" sz="3200" dirty="0"/>
        </a:p>
      </dgm:t>
    </dgm:pt>
    <dgm:pt modelId="{36AAC359-CE2D-49C3-8DCE-CD6A0AB76C47}" type="parTrans" cxnId="{16414EC6-8CBC-4C11-938D-F4D86DEAFD64}">
      <dgm:prSet/>
      <dgm:spPr/>
      <dgm:t>
        <a:bodyPr/>
        <a:lstStyle/>
        <a:p>
          <a:endParaRPr lang="en-US" sz="3200"/>
        </a:p>
      </dgm:t>
    </dgm:pt>
    <dgm:pt modelId="{C1C3EF18-84B5-4FA0-8B06-B82A0F1FB869}" type="sibTrans" cxnId="{16414EC6-8CBC-4C11-938D-F4D86DEAFD64}">
      <dgm:prSet/>
      <dgm:spPr/>
      <dgm:t>
        <a:bodyPr/>
        <a:lstStyle/>
        <a:p>
          <a:endParaRPr lang="en-US" sz="3200"/>
        </a:p>
      </dgm:t>
    </dgm:pt>
    <dgm:pt modelId="{7C640BC9-3B54-462E-81CB-2C5C26E6BC7C}">
      <dgm:prSet phldrT="[Text]" custT="1"/>
      <dgm:spPr/>
      <dgm:t>
        <a:bodyPr/>
        <a:lstStyle/>
        <a:p>
          <a:r>
            <a:rPr lang="en-US" sz="3200" dirty="0" err="1">
              <a:solidFill>
                <a:srgbClr val="0000FF"/>
              </a:solidFill>
              <a:latin typeface="Times New Roman" panose="02020603050405020304" pitchFamily="18" charset="0"/>
              <a:ea typeface="Calibri" panose="020F0502020204030204" pitchFamily="34" charset="0"/>
            </a:rPr>
            <a:t>Dụng</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cụ</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học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tập</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thước</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kẻ</a:t>
          </a:r>
          <a:r>
            <a:rPr lang="en-US" sz="3200" dirty="0">
              <a:solidFill>
                <a:srgbClr val="0000FF"/>
              </a:solidFill>
              <a:latin typeface="Times New Roman" panose="02020603050405020304" pitchFamily="18" charset="0"/>
              <a:ea typeface="Calibri" panose="020F0502020204030204" pitchFamily="34" charset="0"/>
            </a:rPr>
            <a:t> com pa.</a:t>
          </a:r>
          <a:endParaRPr lang="en-US" sz="3200" dirty="0">
            <a:latin typeface="Times New Roman" panose="02020603050405020304" pitchFamily="18" charset="0"/>
            <a:cs typeface="Times New Roman" panose="02020603050405020304" pitchFamily="18" charset="0"/>
          </a:endParaRPr>
        </a:p>
      </dgm:t>
    </dgm:pt>
    <dgm:pt modelId="{4D2FF963-9027-4683-9E96-547AE7F71337}" type="parTrans" cxnId="{0C9C6203-F4AB-4245-B661-DDE3B284A297}">
      <dgm:prSet/>
      <dgm:spPr/>
      <dgm:t>
        <a:bodyPr/>
        <a:lstStyle/>
        <a:p>
          <a:endParaRPr lang="en-US" sz="3200"/>
        </a:p>
      </dgm:t>
    </dgm:pt>
    <dgm:pt modelId="{64865A18-553A-4E74-892F-46AD1B65C9B8}" type="sibTrans" cxnId="{0C9C6203-F4AB-4245-B661-DDE3B284A297}">
      <dgm:prSet/>
      <dgm:spPr/>
      <dgm:t>
        <a:bodyPr/>
        <a:lstStyle/>
        <a:p>
          <a:endParaRPr lang="en-US" sz="3200"/>
        </a:p>
      </dgm:t>
    </dgm:pt>
    <dgm:pt modelId="{578C45F3-86DD-4F23-BF8F-057A8C926990}">
      <dgm:prSet phldrT="[Text]" custT="1"/>
      <dgm:spPr/>
      <dgm:t>
        <a:bodyPr/>
        <a:lstStyle/>
        <a:p>
          <a:r>
            <a:rPr lang="en-US" sz="3200" dirty="0" err="1">
              <a:solidFill>
                <a:srgbClr val="0000FF"/>
              </a:solidFill>
              <a:latin typeface="Times New Roman" panose="02020603050405020304" pitchFamily="18" charset="0"/>
              <a:ea typeface="Calibri" panose="020F0502020204030204" pitchFamily="34" charset="0"/>
            </a:rPr>
            <a:t>Giấy</a:t>
          </a:r>
          <a:r>
            <a:rPr lang="en-US" sz="3200" dirty="0">
              <a:solidFill>
                <a:srgbClr val="0000FF"/>
              </a:solidFill>
              <a:latin typeface="Times New Roman" panose="02020603050405020304" pitchFamily="18" charset="0"/>
              <a:ea typeface="Calibri" panose="020F0502020204030204" pitchFamily="34" charset="0"/>
            </a:rPr>
            <a:t> </a:t>
          </a:r>
          <a:r>
            <a:rPr lang="en-US" sz="3200" dirty="0" err="1">
              <a:solidFill>
                <a:srgbClr val="0000FF"/>
              </a:solidFill>
              <a:latin typeface="Times New Roman" panose="02020603050405020304" pitchFamily="18" charset="0"/>
              <a:ea typeface="Calibri" panose="020F0502020204030204" pitchFamily="34" charset="0"/>
            </a:rPr>
            <a:t>kẻ</a:t>
          </a:r>
          <a:r>
            <a:rPr lang="en-US" sz="3200" dirty="0">
              <a:solidFill>
                <a:srgbClr val="0000FF"/>
              </a:solidFill>
              <a:latin typeface="Times New Roman" panose="02020603050405020304" pitchFamily="18" charset="0"/>
              <a:ea typeface="Calibri" panose="020F0502020204030204" pitchFamily="34" charset="0"/>
            </a:rPr>
            <a:t> ô </a:t>
          </a:r>
          <a:r>
            <a:rPr lang="en-US" sz="3200" dirty="0" err="1">
              <a:solidFill>
                <a:srgbClr val="0000FF"/>
              </a:solidFill>
              <a:latin typeface="Times New Roman" panose="02020603050405020304" pitchFamily="18" charset="0"/>
              <a:ea typeface="Calibri" panose="020F0502020204030204" pitchFamily="34" charset="0"/>
            </a:rPr>
            <a:t>vuông</a:t>
          </a:r>
          <a:r>
            <a:rPr lang="en-US" sz="3200" dirty="0">
              <a:solidFill>
                <a:srgbClr val="0000FF"/>
              </a:solidFill>
              <a:latin typeface="Times New Roman" panose="02020603050405020304" pitchFamily="18" charset="0"/>
              <a:ea typeface="Calibri" panose="020F0502020204030204" pitchFamily="34" charset="0"/>
            </a:rPr>
            <a:t>.</a:t>
          </a:r>
          <a:endParaRPr lang="en-US" sz="3200" dirty="0">
            <a:latin typeface="+mj-lt"/>
          </a:endParaRPr>
        </a:p>
      </dgm:t>
    </dgm:pt>
    <dgm:pt modelId="{89E4B728-BD2D-4262-99F3-4C1D72A4FFFC}" type="parTrans" cxnId="{9543479C-F188-497A-8378-6CCF83F47E1A}">
      <dgm:prSet/>
      <dgm:spPr/>
      <dgm:t>
        <a:bodyPr/>
        <a:lstStyle/>
        <a:p>
          <a:endParaRPr lang="en-US" sz="3200"/>
        </a:p>
      </dgm:t>
    </dgm:pt>
    <dgm:pt modelId="{E12720AB-8054-4212-8C1B-7445DF0EB8F9}" type="sibTrans" cxnId="{9543479C-F188-497A-8378-6CCF83F47E1A}">
      <dgm:prSet/>
      <dgm:spPr/>
      <dgm:t>
        <a:bodyPr/>
        <a:lstStyle/>
        <a:p>
          <a:endParaRPr lang="en-US" sz="3200"/>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ScaleY="23804" custLinFactNeighborX="923" custLinFactNeighborY="-26365">
        <dgm:presLayoutVars>
          <dgm:chMax val="0"/>
          <dgm:bulletEnabled val="1"/>
        </dgm:presLayoutVars>
      </dgm:prSet>
      <dgm:spPr/>
    </dgm:pt>
    <dgm:pt modelId="{0DFB8EA2-E9F4-4E7D-B5BF-ABC527E44C63}" type="pres">
      <dgm:prSet presAssocID="{8E595FF9-7F13-4589-ADB1-A98CFA417FE8}" presName="childText" presStyleLbl="revTx" presStyleIdx="0" presStyleCnt="2" custLinFactNeighborY="-10148">
        <dgm:presLayoutVars>
          <dgm:bulletEnabled val="1"/>
        </dgm:presLayoutVars>
      </dgm:prSet>
      <dgm:spPr/>
    </dgm:pt>
    <dgm:pt modelId="{D2408717-B530-41AC-B5CE-E14FAEC5B062}" type="pres">
      <dgm:prSet presAssocID="{3B33AAEF-2BF8-4EBB-A3B1-62835B5C81BF}" presName="parentText" presStyleLbl="node1" presStyleIdx="1" presStyleCnt="2" custScaleY="28916"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0C9C6203-F4AB-4245-B661-DDE3B284A297}" srcId="{3B33AAEF-2BF8-4EBB-A3B1-62835B5C81BF}" destId="{7C640BC9-3B54-462E-81CB-2C5C26E6BC7C}" srcOrd="1" destOrd="0" parTransId="{4D2FF963-9027-4683-9E96-547AE7F71337}" sibTransId="{64865A18-553A-4E74-892F-46AD1B65C9B8}"/>
    <dgm:cxn modelId="{2ACFD60D-ABB2-4145-BA35-09A5FD91CFF0}" type="presOf" srcId="{8E595FF9-7F13-4589-ADB1-A98CFA417FE8}" destId="{E5C9E7A5-AF2E-4D50-8726-C7D64A106B64}"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94D07763-1582-4358-9964-159E391A382B}" type="presOf" srcId="{578C45F3-86DD-4F23-BF8F-057A8C926990}" destId="{8F3B6D51-6576-4847-95F8-097004C88A78}" srcOrd="0" destOrd="2"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770E6D75-2589-4F18-8B25-2642615E4FB6}" type="presOf" srcId="{E1F6625C-DEE5-4E81-9E17-CE182C3F5B83}" destId="{0DFB8EA2-E9F4-4E7D-B5BF-ABC527E44C63}" srcOrd="0" destOrd="1" presId="urn:microsoft.com/office/officeart/2005/8/layout/vList2"/>
    <dgm:cxn modelId="{9543479C-F188-497A-8378-6CCF83F47E1A}" srcId="{3B33AAEF-2BF8-4EBB-A3B1-62835B5C81BF}" destId="{578C45F3-86DD-4F23-BF8F-057A8C926990}" srcOrd="2" destOrd="0" parTransId="{89E4B728-BD2D-4262-99F3-4C1D72A4FFFC}" sibTransId="{E12720AB-8054-4212-8C1B-7445DF0EB8F9}"/>
    <dgm:cxn modelId="{8C2EF9A6-E286-4D8C-9B5D-AA58CB61699C}" type="presOf" srcId="{7C640BC9-3B54-462E-81CB-2C5C26E6BC7C}" destId="{8F3B6D51-6576-4847-95F8-097004C88A78}" srcOrd="0" destOrd="1" presId="urn:microsoft.com/office/officeart/2005/8/layout/vList2"/>
    <dgm:cxn modelId="{16414EC6-8CBC-4C11-938D-F4D86DEAFD64}" srcId="{8E595FF9-7F13-4589-ADB1-A98CFA417FE8}" destId="{E1F6625C-DEE5-4E81-9E17-CE182C3F5B83}" srcOrd="1" destOrd="0" parTransId="{36AAC359-CE2D-49C3-8DCE-CD6A0AB76C47}" sibTransId="{C1C3EF18-84B5-4FA0-8B06-B82A0F1FB869}"/>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0"/>
          <a:ext cx="6934200" cy="28519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kumimoji="0" lang="en-US" altLang="en-US" sz="32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2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2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200" kern="1200" dirty="0"/>
        </a:p>
      </dsp:txBody>
      <dsp:txXfrm>
        <a:off x="13922" y="13922"/>
        <a:ext cx="6906356" cy="257346"/>
      </dsp:txXfrm>
    </dsp:sp>
    <dsp:sp modelId="{0DFB8EA2-E9F4-4E7D-B5BF-ABC527E44C63}">
      <dsp:nvSpPr>
        <dsp:cNvPr id="0" name=""/>
        <dsp:cNvSpPr/>
      </dsp:nvSpPr>
      <dsp:spPr>
        <a:xfrm>
          <a:off x="0" y="264135"/>
          <a:ext cx="6934200" cy="19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err="1">
              <a:solidFill>
                <a:srgbClr val="0000FF"/>
              </a:solidFill>
              <a:latin typeface="Times New Roman" panose="02020603050405020304" pitchFamily="18" charset="0"/>
              <a:ea typeface="Calibri" panose="020F0502020204030204" pitchFamily="34" charset="0"/>
            </a:rPr>
            <a:t>Giáo</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án</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máy</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chiếu</a:t>
          </a:r>
          <a:r>
            <a:rPr lang="en-US" sz="3200" kern="1200" dirty="0">
              <a:solidFill>
                <a:srgbClr val="0000FF"/>
              </a:solidFill>
              <a:latin typeface="Times New Roman" panose="02020603050405020304" pitchFamily="18" charset="0"/>
              <a:ea typeface="Calibri" panose="020F0502020204030204" pitchFamily="34" charset="0"/>
            </a:rPr>
            <a:t>, com pa </a:t>
          </a:r>
          <a:r>
            <a:rPr lang="en-US" sz="3200" kern="1200" dirty="0" err="1">
              <a:solidFill>
                <a:srgbClr val="0000FF"/>
              </a:solidFill>
              <a:latin typeface="Times New Roman" panose="02020603050405020304" pitchFamily="18" charset="0"/>
              <a:ea typeface="Calibri" panose="020F0502020204030204" pitchFamily="34" charset="0"/>
            </a:rPr>
            <a:t>thước</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kẻ</a:t>
          </a:r>
          <a:r>
            <a:rPr lang="en-US" sz="3200" kern="1200" dirty="0">
              <a:solidFill>
                <a:srgbClr val="0000FF"/>
              </a:solidFill>
              <a:latin typeface="Times New Roman" panose="02020603050405020304" pitchFamily="18" charset="0"/>
              <a:ea typeface="Calibri" panose="020F0502020204030204" pitchFamily="34" charset="0"/>
            </a:rPr>
            <a:t>.</a:t>
          </a:r>
          <a:endParaRPr lang="en-US" sz="3200" kern="1200" dirty="0"/>
        </a:p>
        <a:p>
          <a:pPr marL="285750" lvl="1" indent="-285750" algn="just" defTabSz="1422400">
            <a:lnSpc>
              <a:spcPct val="90000"/>
            </a:lnSpc>
            <a:spcBef>
              <a:spcPct val="0"/>
            </a:spcBef>
            <a:spcAft>
              <a:spcPct val="20000"/>
            </a:spcAft>
            <a:buChar char="•"/>
          </a:pPr>
          <a:r>
            <a:rPr lang="en-US" sz="3200" kern="1200" dirty="0" err="1">
              <a:solidFill>
                <a:srgbClr val="0000FF"/>
              </a:solidFill>
              <a:latin typeface="Times New Roman" panose="02020603050405020304" pitchFamily="18" charset="0"/>
              <a:ea typeface="Calibri" panose="020F0502020204030204" pitchFamily="34" charset="0"/>
            </a:rPr>
            <a:t>Tham</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khảo</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các</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kiến</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thức</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địa</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lý</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sinh</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học</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vật</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lý</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lịch</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sử</a:t>
          </a:r>
          <a:r>
            <a:rPr lang="en-US" sz="3200" kern="1200" dirty="0">
              <a:solidFill>
                <a:srgbClr val="0000FF"/>
              </a:solidFill>
              <a:latin typeface="Times New Roman" panose="02020603050405020304" pitchFamily="18" charset="0"/>
              <a:ea typeface="Calibri" panose="020F0502020204030204" pitchFamily="34" charset="0"/>
            </a:rPr>
            <a:t>, … </a:t>
          </a:r>
          <a:r>
            <a:rPr lang="en-US" sz="3200" kern="1200" dirty="0" err="1">
              <a:solidFill>
                <a:srgbClr val="0000FF"/>
              </a:solidFill>
              <a:latin typeface="Times New Roman" panose="02020603050405020304" pitchFamily="18" charset="0"/>
              <a:ea typeface="Calibri" panose="020F0502020204030204" pitchFamily="34" charset="0"/>
            </a:rPr>
            <a:t>liên</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quan</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đến</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bài</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học</a:t>
          </a:r>
          <a:r>
            <a:rPr lang="en-US" sz="3200" kern="1200" dirty="0">
              <a:solidFill>
                <a:srgbClr val="0000FF"/>
              </a:solidFill>
              <a:latin typeface="Times New Roman" panose="02020603050405020304" pitchFamily="18" charset="0"/>
              <a:ea typeface="Calibri" panose="020F0502020204030204" pitchFamily="34" charset="0"/>
            </a:rPr>
            <a:t>.</a:t>
          </a:r>
          <a:endParaRPr lang="en-US" sz="3200" kern="1200" dirty="0"/>
        </a:p>
      </dsp:txBody>
      <dsp:txXfrm>
        <a:off x="0" y="264135"/>
        <a:ext cx="6934200" cy="1920960"/>
      </dsp:txXfrm>
    </dsp:sp>
    <dsp:sp modelId="{D2408717-B530-41AC-B5CE-E14FAEC5B062}">
      <dsp:nvSpPr>
        <dsp:cNvPr id="0" name=""/>
        <dsp:cNvSpPr/>
      </dsp:nvSpPr>
      <dsp:spPr>
        <a:xfrm>
          <a:off x="0" y="2142232"/>
          <a:ext cx="6934200" cy="346436"/>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200" kern="1200" dirty="0"/>
        </a:p>
      </dsp:txBody>
      <dsp:txXfrm>
        <a:off x="16912" y="2159144"/>
        <a:ext cx="6900376" cy="312612"/>
      </dsp:txXfrm>
    </dsp:sp>
    <dsp:sp modelId="{8F3B6D51-6576-4847-95F8-097004C88A78}">
      <dsp:nvSpPr>
        <dsp:cNvPr id="0" name=""/>
        <dsp:cNvSpPr/>
      </dsp:nvSpPr>
      <dsp:spPr>
        <a:xfrm>
          <a:off x="0" y="2653113"/>
          <a:ext cx="6934200" cy="15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err="1">
              <a:solidFill>
                <a:srgbClr val="0000FF"/>
              </a:solidFill>
              <a:latin typeface="Times New Roman" panose="02020603050405020304" pitchFamily="18" charset="0"/>
              <a:ea typeface="Calibri" panose="020F0502020204030204" pitchFamily="34" charset="0"/>
            </a:rPr>
            <a:t>Nghiên</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cứu</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kĩ</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nội</a:t>
          </a:r>
          <a:r>
            <a:rPr lang="en-US" sz="3200" kern="1200" dirty="0">
              <a:solidFill>
                <a:srgbClr val="0000FF"/>
              </a:solidFill>
              <a:latin typeface="Times New Roman" panose="02020603050405020304" pitchFamily="18" charset="0"/>
              <a:ea typeface="Calibri" panose="020F0502020204030204" pitchFamily="34" charset="0"/>
            </a:rPr>
            <a:t> dung </a:t>
          </a:r>
          <a:r>
            <a:rPr lang="en-US" sz="3200" kern="1200" dirty="0" err="1">
              <a:solidFill>
                <a:srgbClr val="0000FF"/>
              </a:solidFill>
              <a:latin typeface="Times New Roman" panose="02020603050405020304" pitchFamily="18" charset="0"/>
              <a:ea typeface="Calibri" panose="020F0502020204030204" pitchFamily="34" charset="0"/>
            </a:rPr>
            <a:t>bài</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học</a:t>
          </a:r>
          <a:r>
            <a:rPr lang="en-US" sz="3200" kern="1200" dirty="0">
              <a:solidFill>
                <a:srgbClr val="0000FF"/>
              </a:solidFill>
              <a:latin typeface="Times New Roman" panose="02020603050405020304" pitchFamily="18" charset="0"/>
              <a:ea typeface="Calibri" panose="020F0502020204030204" pitchFamily="34" charset="0"/>
            </a:rPr>
            <a:t>.</a:t>
          </a:r>
          <a:endParaRPr lang="en-US" sz="3200" kern="1200" dirty="0">
            <a:latin typeface="+mj-lt"/>
          </a:endParaRPr>
        </a:p>
        <a:p>
          <a:pPr marL="285750" lvl="1" indent="-285750" algn="l" defTabSz="1422400">
            <a:lnSpc>
              <a:spcPct val="90000"/>
            </a:lnSpc>
            <a:spcBef>
              <a:spcPct val="0"/>
            </a:spcBef>
            <a:spcAft>
              <a:spcPct val="20000"/>
            </a:spcAft>
            <a:buChar char="•"/>
          </a:pPr>
          <a:r>
            <a:rPr lang="en-US" sz="3200" kern="1200" dirty="0" err="1">
              <a:solidFill>
                <a:srgbClr val="0000FF"/>
              </a:solidFill>
              <a:latin typeface="Times New Roman" panose="02020603050405020304" pitchFamily="18" charset="0"/>
              <a:ea typeface="Calibri" panose="020F0502020204030204" pitchFamily="34" charset="0"/>
            </a:rPr>
            <a:t>Dụng</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cụ</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học</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tập</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thước</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kẻ</a:t>
          </a:r>
          <a:r>
            <a:rPr lang="en-US" sz="3200" kern="1200" dirty="0">
              <a:solidFill>
                <a:srgbClr val="0000FF"/>
              </a:solidFill>
              <a:latin typeface="Times New Roman" panose="02020603050405020304" pitchFamily="18" charset="0"/>
              <a:ea typeface="Calibri" panose="020F0502020204030204" pitchFamily="34" charset="0"/>
            </a:rPr>
            <a:t> com pa.</a:t>
          </a:r>
          <a:endParaRPr lang="en-US"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20000"/>
            </a:spcAft>
            <a:buChar char="•"/>
          </a:pPr>
          <a:r>
            <a:rPr lang="en-US" sz="3200" kern="1200" dirty="0" err="1">
              <a:solidFill>
                <a:srgbClr val="0000FF"/>
              </a:solidFill>
              <a:latin typeface="Times New Roman" panose="02020603050405020304" pitchFamily="18" charset="0"/>
              <a:ea typeface="Calibri" panose="020F0502020204030204" pitchFamily="34" charset="0"/>
            </a:rPr>
            <a:t>Giấy</a:t>
          </a:r>
          <a:r>
            <a:rPr lang="en-US" sz="3200" kern="1200" dirty="0">
              <a:solidFill>
                <a:srgbClr val="0000FF"/>
              </a:solidFill>
              <a:latin typeface="Times New Roman" panose="02020603050405020304" pitchFamily="18" charset="0"/>
              <a:ea typeface="Calibri" panose="020F0502020204030204" pitchFamily="34" charset="0"/>
            </a:rPr>
            <a:t> </a:t>
          </a:r>
          <a:r>
            <a:rPr lang="en-US" sz="3200" kern="1200" dirty="0" err="1">
              <a:solidFill>
                <a:srgbClr val="0000FF"/>
              </a:solidFill>
              <a:latin typeface="Times New Roman" panose="02020603050405020304" pitchFamily="18" charset="0"/>
              <a:ea typeface="Calibri" panose="020F0502020204030204" pitchFamily="34" charset="0"/>
            </a:rPr>
            <a:t>kẻ</a:t>
          </a:r>
          <a:r>
            <a:rPr lang="en-US" sz="3200" kern="1200" dirty="0">
              <a:solidFill>
                <a:srgbClr val="0000FF"/>
              </a:solidFill>
              <a:latin typeface="Times New Roman" panose="02020603050405020304" pitchFamily="18" charset="0"/>
              <a:ea typeface="Calibri" panose="020F0502020204030204" pitchFamily="34" charset="0"/>
            </a:rPr>
            <a:t> ô </a:t>
          </a:r>
          <a:r>
            <a:rPr lang="en-US" sz="3200" kern="1200" dirty="0" err="1">
              <a:solidFill>
                <a:srgbClr val="0000FF"/>
              </a:solidFill>
              <a:latin typeface="Times New Roman" panose="02020603050405020304" pitchFamily="18" charset="0"/>
              <a:ea typeface="Calibri" panose="020F0502020204030204" pitchFamily="34" charset="0"/>
            </a:rPr>
            <a:t>vuông</a:t>
          </a:r>
          <a:r>
            <a:rPr lang="en-US" sz="3200" kern="1200" dirty="0">
              <a:solidFill>
                <a:srgbClr val="0000FF"/>
              </a:solidFill>
              <a:latin typeface="Times New Roman" panose="02020603050405020304" pitchFamily="18" charset="0"/>
              <a:ea typeface="Calibri" panose="020F0502020204030204" pitchFamily="34" charset="0"/>
            </a:rPr>
            <a:t>.</a:t>
          </a:r>
          <a:endParaRPr lang="en-US" sz="3200" kern="1200" dirty="0">
            <a:latin typeface="+mj-lt"/>
          </a:endParaRPr>
        </a:p>
      </dsp:txBody>
      <dsp:txXfrm>
        <a:off x="0" y="2653113"/>
        <a:ext cx="6934200" cy="1589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pPr/>
              <a:t>5/17/2025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pPr/>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87669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18</a:t>
            </a:fld>
            <a:endParaRPr lang="en-US"/>
          </a:p>
        </p:txBody>
      </p:sp>
    </p:spTree>
    <p:extLst>
      <p:ext uri="{BB962C8B-B14F-4D97-AF65-F5344CB8AC3E}">
        <p14:creationId xmlns:p14="http://schemas.microsoft.com/office/powerpoint/2010/main" val="399101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Nháy</a:t>
            </a:r>
            <a:r>
              <a:rPr lang="en-US" baseline="0" dirty="0"/>
              <a:t> </a:t>
            </a:r>
            <a:r>
              <a:rPr lang="en-US" baseline="0" dirty="0" err="1"/>
              <a:t>vào</a:t>
            </a:r>
            <a:r>
              <a:rPr lang="en-US" baseline="0" dirty="0"/>
              <a:t> </a:t>
            </a:r>
            <a:r>
              <a:rPr lang="en-US" baseline="0" dirty="0" err="1"/>
              <a:t>biểu</a:t>
            </a:r>
            <a:r>
              <a:rPr lang="en-US" baseline="0" dirty="0"/>
              <a:t> </a:t>
            </a:r>
            <a:r>
              <a:rPr lang="en-US" baseline="0" dirty="0" err="1"/>
              <a:t>tượng</a:t>
            </a:r>
            <a:r>
              <a:rPr lang="en-US" baseline="0" dirty="0"/>
              <a:t> </a:t>
            </a:r>
            <a:r>
              <a:rPr lang="en-US" baseline="0" dirty="0" err="1"/>
              <a:t>đồng</a:t>
            </a:r>
            <a:r>
              <a:rPr lang="en-US" baseline="0" dirty="0"/>
              <a:t> </a:t>
            </a:r>
            <a:r>
              <a:rPr lang="en-US" baseline="0" dirty="0" err="1"/>
              <a:t>hồ</a:t>
            </a:r>
            <a:r>
              <a:rPr lang="en-US" baseline="0" dirty="0"/>
              <a:t> “2p” </a:t>
            </a:r>
            <a:r>
              <a:rPr lang="en-US" baseline="0" dirty="0" err="1"/>
              <a:t>thì</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chạy</a:t>
            </a:r>
            <a:r>
              <a:rPr lang="en-US" baseline="0" dirty="0"/>
              <a:t> </a:t>
            </a:r>
            <a:r>
              <a:rPr lang="en-US" baseline="0" dirty="0" err="1"/>
              <a:t>kiểu</a:t>
            </a:r>
            <a:r>
              <a:rPr lang="en-US" baseline="0" dirty="0"/>
              <a:t> </a:t>
            </a:r>
            <a:r>
              <a:rPr lang="en-US" baseline="0" dirty="0" err="1"/>
              <a:t>kim</a:t>
            </a:r>
            <a:r>
              <a:rPr lang="en-US" baseline="0" dirty="0"/>
              <a:t> </a:t>
            </a:r>
            <a:r>
              <a:rPr lang="en-US" baseline="0" dirty="0" err="1"/>
              <a:t>trôi</a:t>
            </a:r>
            <a:r>
              <a:rPr lang="en-US" baseline="0" dirty="0"/>
              <a:t>.</a:t>
            </a:r>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22</a:t>
            </a:fld>
            <a:endParaRPr lang="en-US"/>
          </a:p>
        </p:txBody>
      </p:sp>
    </p:spTree>
    <p:extLst>
      <p:ext uri="{BB962C8B-B14F-4D97-AF65-F5344CB8AC3E}">
        <p14:creationId xmlns:p14="http://schemas.microsoft.com/office/powerpoint/2010/main" val="241369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23</a:t>
            </a:fld>
            <a:endParaRPr lang="en-US"/>
          </a:p>
        </p:txBody>
      </p:sp>
    </p:spTree>
    <p:extLst>
      <p:ext uri="{BB962C8B-B14F-4D97-AF65-F5344CB8AC3E}">
        <p14:creationId xmlns:p14="http://schemas.microsoft.com/office/powerpoint/2010/main" val="1990740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27</a:t>
            </a:fld>
            <a:endParaRPr lang="en-US"/>
          </a:p>
        </p:txBody>
      </p:sp>
    </p:spTree>
    <p:extLst>
      <p:ext uri="{BB962C8B-B14F-4D97-AF65-F5344CB8AC3E}">
        <p14:creationId xmlns:p14="http://schemas.microsoft.com/office/powerpoint/2010/main" val="3649262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767922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34</a:t>
            </a:fld>
            <a:endParaRPr lang="en-US"/>
          </a:p>
        </p:txBody>
      </p:sp>
    </p:spTree>
    <p:extLst>
      <p:ext uri="{BB962C8B-B14F-4D97-AF65-F5344CB8AC3E}">
        <p14:creationId xmlns:p14="http://schemas.microsoft.com/office/powerpoint/2010/main" val="424549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5</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9</a:t>
            </a:fld>
            <a:endParaRPr lang="en-US"/>
          </a:p>
        </p:txBody>
      </p:sp>
    </p:spTree>
    <p:extLst>
      <p:ext uri="{BB962C8B-B14F-4D97-AF65-F5344CB8AC3E}">
        <p14:creationId xmlns:p14="http://schemas.microsoft.com/office/powerpoint/2010/main" val="392049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10</a:t>
            </a:fld>
            <a:endParaRPr lang="en-US"/>
          </a:p>
        </p:txBody>
      </p:sp>
    </p:spTree>
    <p:extLst>
      <p:ext uri="{BB962C8B-B14F-4D97-AF65-F5344CB8AC3E}">
        <p14:creationId xmlns:p14="http://schemas.microsoft.com/office/powerpoint/2010/main" val="421910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12</a:t>
            </a:fld>
            <a:endParaRPr lang="en-US"/>
          </a:p>
        </p:txBody>
      </p:sp>
    </p:spTree>
    <p:extLst>
      <p:ext uri="{BB962C8B-B14F-4D97-AF65-F5344CB8AC3E}">
        <p14:creationId xmlns:p14="http://schemas.microsoft.com/office/powerpoint/2010/main" val="55440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986841-B6E9-4602-99D2-E5DE711450F7}"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BE5A3A-290B-4650-8837-C7DF6B09D7C2}"/>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FAAB943A-05E5-4DBB-9439-4AA9AB58B95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37A2A3E-C51E-4812-928F-9F6EDF7D6891}"/>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5" name="Chỗ dành sẵn cho Chân trang 4">
            <a:extLst>
              <a:ext uri="{FF2B5EF4-FFF2-40B4-BE49-F238E27FC236}">
                <a16:creationId xmlns:a16="http://schemas.microsoft.com/office/drawing/2014/main" id="{4E7793D6-E57D-4A32-9BA2-23F3DF086B3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58CFE39-66CB-4FC5-B2FF-60BABF3EF11C}"/>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451568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4C8E96-EA78-40BF-BDB6-5AD323A5C4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1FAEDDC-B817-4EED-9D53-E7D15904C0B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7E5799D-AEA1-46D7-9F99-374B9CA01260}"/>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5" name="Chỗ dành sẵn cho Chân trang 4">
            <a:extLst>
              <a:ext uri="{FF2B5EF4-FFF2-40B4-BE49-F238E27FC236}">
                <a16:creationId xmlns:a16="http://schemas.microsoft.com/office/drawing/2014/main" id="{1E9E9318-9CF6-4ACA-A5CE-866349534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FD000B7-C01C-4DE0-BFB4-7BE0BE314184}"/>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359045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D6E89E-E412-49B0-BE62-F2EE4A2B26C5}"/>
              </a:ext>
            </a:extLst>
          </p:cNvPr>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81F4A66-C7C1-48F5-AAB5-5A374166ABE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CD16AEB-16D5-42CA-9537-FAD06C886A53}"/>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5" name="Chỗ dành sẵn cho Chân trang 4">
            <a:extLst>
              <a:ext uri="{FF2B5EF4-FFF2-40B4-BE49-F238E27FC236}">
                <a16:creationId xmlns:a16="http://schemas.microsoft.com/office/drawing/2014/main" id="{5110061A-2295-4F39-894F-8BF3905A0D5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4EAFA22-2B3E-47BF-8F5E-F64F865092DD}"/>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1515802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761EA5-4D33-4A36-8325-0AFDE8063B7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9285093-E273-47EC-8BFD-2D378C93B7D0}"/>
              </a:ext>
            </a:extLst>
          </p:cNvPr>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200BCDF-53F2-4681-B896-B97C759BB46D}"/>
              </a:ext>
            </a:extLst>
          </p:cNvPr>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86C5409-E40F-4002-9C0B-84C74584F17D}"/>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6" name="Chỗ dành sẵn cho Chân trang 5">
            <a:extLst>
              <a:ext uri="{FF2B5EF4-FFF2-40B4-BE49-F238E27FC236}">
                <a16:creationId xmlns:a16="http://schemas.microsoft.com/office/drawing/2014/main" id="{03742CB6-7BBC-4CCA-A49E-F4B0DB855DC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4BB5FB3-9A75-4DFD-82CE-F2954A164016}"/>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78345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5CC030-E22D-4C7E-B82F-6C746FBEE35A}"/>
              </a:ext>
            </a:extLst>
          </p:cNvPr>
          <p:cNvSpPr>
            <a:spLocks noGrp="1"/>
          </p:cNvSpPr>
          <p:nvPr>
            <p:ph type="title"/>
          </p:nvPr>
        </p:nvSpPr>
        <p:spPr>
          <a:xfrm>
            <a:off x="629841" y="273844"/>
            <a:ext cx="7886700" cy="994172"/>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1C16AB-9FFB-4D1E-9898-18C983971D6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848FA3B-CE27-4FB9-967B-9D7414F8DDEB}"/>
              </a:ext>
            </a:extLst>
          </p:cNvPr>
          <p:cNvSpPr>
            <a:spLocks noGrp="1"/>
          </p:cNvSpPr>
          <p:nvPr>
            <p:ph sz="half" idx="2"/>
          </p:nvPr>
        </p:nvSpPr>
        <p:spPr>
          <a:xfrm>
            <a:off x="629842" y="1878806"/>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3946EAB-6249-4D4C-BE84-13FD2632327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CB35F50-BC3C-4EE3-8A42-9DE4B0D93042}"/>
              </a:ext>
            </a:extLst>
          </p:cNvPr>
          <p:cNvSpPr>
            <a:spLocks noGrp="1"/>
          </p:cNvSpPr>
          <p:nvPr>
            <p:ph sz="quarter" idx="4"/>
          </p:nvPr>
        </p:nvSpPr>
        <p:spPr>
          <a:xfrm>
            <a:off x="4629150" y="1878806"/>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54FDB98-3C96-4BC5-8100-EFDBD032C580}"/>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8" name="Chỗ dành sẵn cho Chân trang 7">
            <a:extLst>
              <a:ext uri="{FF2B5EF4-FFF2-40B4-BE49-F238E27FC236}">
                <a16:creationId xmlns:a16="http://schemas.microsoft.com/office/drawing/2014/main" id="{CE02A3A8-70AB-4CBC-B228-8EE92B606D39}"/>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271F50C4-EB83-47B1-B971-F20016E98BFF}"/>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2787976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DD26466-4061-4AEE-A69B-CB196B06D42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4544B7C-8624-48E3-9CF2-AFFE26A38AC3}"/>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4" name="Chỗ dành sẵn cho Chân trang 3">
            <a:extLst>
              <a:ext uri="{FF2B5EF4-FFF2-40B4-BE49-F238E27FC236}">
                <a16:creationId xmlns:a16="http://schemas.microsoft.com/office/drawing/2014/main" id="{C1F059B1-CAD6-423E-A9CD-390BFB122CA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EA24A03B-D71E-48E8-A1BE-FD13DDD607F6}"/>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125840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6476802-3A7D-45C0-A6D8-6AA8567F39C8}"/>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3" name="Chỗ dành sẵn cho Chân trang 2">
            <a:extLst>
              <a:ext uri="{FF2B5EF4-FFF2-40B4-BE49-F238E27FC236}">
                <a16:creationId xmlns:a16="http://schemas.microsoft.com/office/drawing/2014/main" id="{1B13712D-5B04-4E6A-8A0F-5C28924999B5}"/>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CA2E22E9-1CDF-4FDC-AAE0-4533882ED8ED}"/>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825617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277932-5BE4-45E5-AC8E-FACA9EA330B5}"/>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7281689-A220-4734-AC81-35FC709D0BF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1C09AB8-6206-4767-ADA0-0F5BFE4C75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DF5A107-BA2F-4CEF-9B32-74906C309E39}"/>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6" name="Chỗ dành sẵn cho Chân trang 5">
            <a:extLst>
              <a:ext uri="{FF2B5EF4-FFF2-40B4-BE49-F238E27FC236}">
                <a16:creationId xmlns:a16="http://schemas.microsoft.com/office/drawing/2014/main" id="{1C10382E-E862-41C1-A96E-11E22F4130A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D0F9C6B-8592-414D-89CA-B1BFD2E633D7}"/>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8395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0DA8BF-E5D9-46F3-BF21-BD184503033D}"/>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C43884FC-7CB4-4A84-8786-D3B218280D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8292C80B-F672-4040-9ED6-176F3D4277E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776CA2F-89E0-48FF-B7DB-B7435BE2E5F2}"/>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6" name="Chỗ dành sẵn cho Chân trang 5">
            <a:extLst>
              <a:ext uri="{FF2B5EF4-FFF2-40B4-BE49-F238E27FC236}">
                <a16:creationId xmlns:a16="http://schemas.microsoft.com/office/drawing/2014/main" id="{2580E76E-FA8D-4FBC-BCFF-C35B8797649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EBF6CBD-9D8A-44F6-BEBD-EA780CC7CDB5}"/>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464301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D26D3B-4D83-4901-B953-D52E007DFDC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921C6C4-6DBC-4E30-97B6-5A0B683E966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76BC1D8-FBB1-44B4-AD6C-9A98F65D07C1}"/>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5" name="Chỗ dành sẵn cho Chân trang 4">
            <a:extLst>
              <a:ext uri="{FF2B5EF4-FFF2-40B4-BE49-F238E27FC236}">
                <a16:creationId xmlns:a16="http://schemas.microsoft.com/office/drawing/2014/main" id="{E106A809-2D05-4F49-A350-721D1F61D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31A982-DCE9-4452-B352-F525A3C40909}"/>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213109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8643E9C-D4D0-4C27-9B92-8E7B64182860}"/>
              </a:ext>
            </a:extLst>
          </p:cNvPr>
          <p:cNvSpPr>
            <a:spLocks noGrp="1"/>
          </p:cNvSpPr>
          <p:nvPr>
            <p:ph type="title" orient="vert"/>
          </p:nvPr>
        </p:nvSpPr>
        <p:spPr>
          <a:xfrm>
            <a:off x="6543675" y="273844"/>
            <a:ext cx="1971675" cy="435887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8D2274-438C-4DFA-AB47-D2EC50A510F3}"/>
              </a:ext>
            </a:extLst>
          </p:cNvPr>
          <p:cNvSpPr>
            <a:spLocks noGrp="1"/>
          </p:cNvSpPr>
          <p:nvPr>
            <p:ph type="body" orient="vert" idx="1"/>
          </p:nvPr>
        </p:nvSpPr>
        <p:spPr>
          <a:xfrm>
            <a:off x="628650" y="273844"/>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F6C0C3D-3E8C-4FA2-9C4A-FB6A74AB65A3}"/>
              </a:ext>
            </a:extLst>
          </p:cNvPr>
          <p:cNvSpPr>
            <a:spLocks noGrp="1"/>
          </p:cNvSpPr>
          <p:nvPr>
            <p:ph type="dt" sz="half" idx="10"/>
          </p:nvPr>
        </p:nvSpPr>
        <p:spPr/>
        <p:txBody>
          <a:bodyPr/>
          <a:lstStyle/>
          <a:p>
            <a:fld id="{5DE9C4D9-BB03-4C0C-9630-F5D180F654E4}" type="datetimeFigureOut">
              <a:rPr lang="en-US" smtClean="0"/>
              <a:pPr/>
              <a:t>5/17/2025</a:t>
            </a:fld>
            <a:endParaRPr lang="en-US"/>
          </a:p>
        </p:txBody>
      </p:sp>
      <p:sp>
        <p:nvSpPr>
          <p:cNvPr id="5" name="Chỗ dành sẵn cho Chân trang 4">
            <a:extLst>
              <a:ext uri="{FF2B5EF4-FFF2-40B4-BE49-F238E27FC236}">
                <a16:creationId xmlns:a16="http://schemas.microsoft.com/office/drawing/2014/main" id="{B2C93262-3164-4660-9FF4-3F62E2AFFB9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2037D9B-155D-4BA7-B28F-D052B396D9FA}"/>
              </a:ext>
            </a:extLst>
          </p:cNvPr>
          <p:cNvSpPr>
            <a:spLocks noGrp="1"/>
          </p:cNvSpPr>
          <p:nvPr>
            <p:ph type="sldNum" sz="quarter" idx="12"/>
          </p:nvPr>
        </p:nvSpPr>
        <p:spPr/>
        <p:txBody>
          <a:bodyPr/>
          <a:lstStyle/>
          <a:p>
            <a:fld id="{C020C7E6-65DD-4795-8988-78B3EDD8A9D6}" type="slidenum">
              <a:rPr lang="en-US" smtClean="0"/>
              <a:pPr/>
              <a:t>‹#›</a:t>
            </a:fld>
            <a:endParaRPr lang="en-US"/>
          </a:p>
        </p:txBody>
      </p:sp>
    </p:spTree>
    <p:extLst>
      <p:ext uri="{BB962C8B-B14F-4D97-AF65-F5344CB8AC3E}">
        <p14:creationId xmlns:p14="http://schemas.microsoft.com/office/powerpoint/2010/main" val="2518827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10" name="矩形: 圆角 9"/>
          <p:cNvSpPr/>
          <p:nvPr userDrawn="1"/>
        </p:nvSpPr>
        <p:spPr>
          <a:xfrm>
            <a:off x="355607" y="200029"/>
            <a:ext cx="8432786" cy="4743443"/>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圆角 11"/>
          <p:cNvSpPr/>
          <p:nvPr userDrawn="1"/>
        </p:nvSpPr>
        <p:spPr>
          <a:xfrm>
            <a:off x="483433" y="303976"/>
            <a:ext cx="8139659" cy="449958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圆角 59"/>
          <p:cNvSpPr/>
          <p:nvPr userDrawn="1"/>
        </p:nvSpPr>
        <p:spPr>
          <a:xfrm>
            <a:off x="530276" y="342860"/>
            <a:ext cx="8046000" cy="4428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一个圆顶角，剪去另一个顶角 12"/>
          <p:cNvSpPr/>
          <p:nvPr userDrawn="1"/>
        </p:nvSpPr>
        <p:spPr>
          <a:xfrm rot="5400000" flipV="1">
            <a:off x="52277" y="64877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grpSp>
        <p:nvGrpSpPr>
          <p:cNvPr id="11" name="组合 10"/>
          <p:cNvGrpSpPr/>
          <p:nvPr userDrawn="1"/>
        </p:nvGrpSpPr>
        <p:grpSpPr>
          <a:xfrm>
            <a:off x="718661" y="100489"/>
            <a:ext cx="7612380" cy="46101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sp>
        <p:nvSpPr>
          <p:cNvPr id="65" name="矩形: 一个圆顶角，剪去另一个顶角 64"/>
          <p:cNvSpPr/>
          <p:nvPr userDrawn="1"/>
        </p:nvSpPr>
        <p:spPr>
          <a:xfrm rot="5400000" flipV="1">
            <a:off x="52277" y="136265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400350" y="2040258"/>
            <a:ext cx="675000" cy="324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373350" y="278114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373350" y="349502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373350" y="4208914"/>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1806422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pPr/>
              <a:t>5/17/2025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pPr/>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BC07D31-4B56-4456-B116-34D421119C1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194F17A-712D-4687-B4B7-996AFB00A49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8CCD1E4-6DA5-4A95-A4B6-EECB6CDD60E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DE9C4D9-BB03-4C0C-9630-F5D180F654E4}" type="datetimeFigureOut">
              <a:rPr lang="en-US" smtClean="0"/>
              <a:pPr/>
              <a:t>5/17/2025</a:t>
            </a:fld>
            <a:endParaRPr lang="en-US"/>
          </a:p>
        </p:txBody>
      </p:sp>
      <p:sp>
        <p:nvSpPr>
          <p:cNvPr id="5" name="Chỗ dành sẵn cho Chân trang 4">
            <a:extLst>
              <a:ext uri="{FF2B5EF4-FFF2-40B4-BE49-F238E27FC236}">
                <a16:creationId xmlns:a16="http://schemas.microsoft.com/office/drawing/2014/main" id="{FB198DB4-ACDF-494E-933C-55FE66AC6A7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F8B1083-D58F-4699-A741-E7EA5384509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020C7E6-65DD-4795-8988-78B3EDD8A9D6}" type="slidenum">
              <a:rPr lang="en-US" smtClean="0"/>
              <a:pPr/>
              <a:t>‹#›</a:t>
            </a:fld>
            <a:endParaRPr lang="en-US"/>
          </a:p>
        </p:txBody>
      </p:sp>
    </p:spTree>
    <p:extLst>
      <p:ext uri="{BB962C8B-B14F-4D97-AF65-F5344CB8AC3E}">
        <p14:creationId xmlns:p14="http://schemas.microsoft.com/office/powerpoint/2010/main" val="350617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eather.com/"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90.png"/><Relationship Id="rId18" Type="http://schemas.openxmlformats.org/officeDocument/2006/relationships/oleObject" Target="../embeddings/oleObject3.bin"/><Relationship Id="rId3" Type="http://schemas.openxmlformats.org/officeDocument/2006/relationships/image" Target="../media/image27.png"/><Relationship Id="rId12" Type="http://schemas.openxmlformats.org/officeDocument/2006/relationships/image" Target="../media/image20.wmf"/><Relationship Id="rId17" Type="http://schemas.openxmlformats.org/officeDocument/2006/relationships/oleObject" Target="../embeddings/oleObject3.bin"/><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oleObject" Target="../embeddings/oleObject1.bin"/><Relationship Id="rId5" Type="http://schemas.openxmlformats.org/officeDocument/2006/relationships/image" Target="../media/image29.png"/><Relationship Id="rId15" Type="http://schemas.openxmlformats.org/officeDocument/2006/relationships/oleObject" Target="../embeddings/oleObject2.bin"/><Relationship Id="rId10" Type="http://schemas.openxmlformats.org/officeDocument/2006/relationships/image" Target="../media/image20.wmf"/><Relationship Id="rId4" Type="http://schemas.openxmlformats.org/officeDocument/2006/relationships/image" Target="../media/image28.png"/><Relationship Id="rId9" Type="http://schemas.openxmlformats.org/officeDocument/2006/relationships/oleObject" Target="../embeddings/oleObject1.bin"/><Relationship Id="rId1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5" Type="http://schemas.openxmlformats.org/officeDocument/2006/relationships/image" Target="../media/image41.png"/><Relationship Id="rId4"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9.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emf"/><Relationship Id="rId5" Type="http://schemas.openxmlformats.org/officeDocument/2006/relationships/image" Target="../media/image24.png"/><Relationship Id="rId4"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Chỗ dành sẵn cho Nội dung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7"/>
            <a:ext cx="7252232" cy="5143493"/>
          </a:xfrm>
          <a:prstGeom prst="rect">
            <a:avLst/>
          </a:prstGeom>
        </p:spPr>
      </p:pic>
      <p:sp>
        <p:nvSpPr>
          <p:cNvPr id="18" name="Rectangle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Hộp Văn bản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BD37E8A-D45A-4AF4-AA02-27891D5290CA}"/>
              </a:ext>
            </a:extLst>
          </p:cNvPr>
          <p:cNvSpPr txBox="1"/>
          <p:nvPr/>
        </p:nvSpPr>
        <p:spPr>
          <a:xfrm>
            <a:off x="-1" y="717592"/>
            <a:ext cx="9139429" cy="523220"/>
          </a:xfrm>
          <a:prstGeom prst="rect">
            <a:avLst/>
          </a:prstGeom>
          <a:noFill/>
        </p:spPr>
        <p:txBody>
          <a:bodyPr wrap="square" rtlCol="0">
            <a:spAutoFit/>
          </a:bodyPr>
          <a:lstStyle/>
          <a:p>
            <a:pPr defTabSz="685800">
              <a:spcAft>
                <a:spcPts val="450"/>
              </a:spcAft>
            </a:pPr>
            <a:r>
              <a:rPr lang="en-US" sz="2800" b="1" dirty="0">
                <a:solidFill>
                  <a:srgbClr val="002060"/>
                </a:solidFill>
                <a:latin typeface="Times New Roman" panose="02020603050405020304" pitchFamily="18" charset="0"/>
                <a:cs typeface="Times New Roman" panose="02020603050405020304" pitchFamily="18" charset="0"/>
              </a:rPr>
              <a:t>TRƯỜNG TRUNG HỌC CƠ SỞ ………………</a:t>
            </a:r>
          </a:p>
        </p:txBody>
      </p:sp>
      <p:sp>
        <p:nvSpPr>
          <p:cNvPr id="9" name="Hộp Văn bản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5A797EB-37FC-432B-A43C-3061B2852843}"/>
              </a:ext>
            </a:extLst>
          </p:cNvPr>
          <p:cNvSpPr txBox="1"/>
          <p:nvPr/>
        </p:nvSpPr>
        <p:spPr>
          <a:xfrm>
            <a:off x="411931" y="3013265"/>
            <a:ext cx="8732069" cy="553998"/>
          </a:xfrm>
          <a:prstGeom prst="rect">
            <a:avLst/>
          </a:prstGeom>
          <a:noFill/>
        </p:spPr>
        <p:txBody>
          <a:bodyPr wrap="square" rtlCol="0">
            <a:spAutoFit/>
          </a:bodyPr>
          <a:lstStyle/>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GVSB: </a:t>
            </a:r>
            <a:r>
              <a:rPr lang="vi-VN" sz="3000" b="1" dirty="0">
                <a:solidFill>
                  <a:srgbClr val="002060"/>
                </a:solidFill>
                <a:latin typeface="Times New Roman" panose="02020603050405020304" pitchFamily="18" charset="0"/>
                <a:cs typeface="Times New Roman" panose="02020603050405020304" pitchFamily="18" charset="0"/>
              </a:rPr>
              <a:t>Nguyễn Thị Hải Yến</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0" name="Hộp Văn bản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285" y="1962661"/>
            <a:ext cx="9139429" cy="784830"/>
          </a:xfrm>
          <a:prstGeom prst="rect">
            <a:avLst/>
          </a:prstGeom>
          <a:noFill/>
        </p:spPr>
        <p:txBody>
          <a:bodyPr wrap="square" rtlCol="0">
            <a:spAutoFit/>
          </a:bodyPr>
          <a:lstStyle/>
          <a:p>
            <a:pPr algn="ctr" defTabSz="685800">
              <a:spcAft>
                <a:spcPts val="450"/>
              </a:spcAft>
            </a:pPr>
            <a:r>
              <a:rPr lang="en-US" sz="45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2" name="Hộp Văn bản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39C44B3-5CCE-402B-9E16-576A3ABE7C3E}"/>
              </a:ext>
            </a:extLst>
          </p:cNvPr>
          <p:cNvSpPr txBox="1"/>
          <p:nvPr/>
        </p:nvSpPr>
        <p:spPr>
          <a:xfrm>
            <a:off x="-2285" y="222914"/>
            <a:ext cx="9141714" cy="553998"/>
          </a:xfrm>
          <a:prstGeom prst="rect">
            <a:avLst/>
          </a:prstGeom>
          <a:noFill/>
        </p:spPr>
        <p:txBody>
          <a:bodyPr wrap="square" rtlCol="0">
            <a:spAutoFit/>
          </a:bodyPr>
          <a:lstStyle/>
          <a:p>
            <a:pPr defTabSz="685800"/>
            <a:r>
              <a:rPr lang="en-US" sz="3000" b="1" dirty="0">
                <a:solidFill>
                  <a:srgbClr val="002060"/>
                </a:solidFill>
                <a:latin typeface="Times New Roman" panose="02020603050405020304" pitchFamily="18" charset="0"/>
                <a:cs typeface="Times New Roman" panose="02020603050405020304" pitchFamily="18" charset="0"/>
              </a:rPr>
              <a:t>PHÒNG GIÁO DỤC VÀ ĐÀO TẠO ………….</a:t>
            </a:r>
          </a:p>
        </p:txBody>
      </p:sp>
    </p:spTree>
    <p:extLst>
      <p:ext uri="{BB962C8B-B14F-4D97-AF65-F5344CB8AC3E}">
        <p14:creationId xmlns:p14="http://schemas.microsoft.com/office/powerpoint/2010/main" val="2143886177"/>
      </p:ext>
    </p:extLst>
  </p:cSld>
  <p:clrMapOvr>
    <a:masterClrMapping/>
  </p:clrMapOvr>
  <p:transition spd="slow" advTm="3785">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descr="OPL20U25GSXzBJYl68kk8uQGfFKzs7yb1M4KJWUiLk6ZEvGF+qCIPSnY57AbBFCvTW$15.2023.9$9+K4lPs7H94VUqPe2XwIsfPRnrXQE//QTEXxb8/8N4CNc6FpgZahzpTjFhMzSA7T/nHJa11DE8Ng2TP3iAmRczFlmslSuUNOgUeb6yRvs0="/>
          <p:cNvSpPr>
            <a:spLocks noChangeArrowheads="1"/>
          </p:cNvSpPr>
          <p:nvPr/>
        </p:nvSpPr>
        <p:spPr bwMode="auto">
          <a:xfrm>
            <a:off x="152400" y="240327"/>
            <a:ext cx="16332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800"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1" i="0" u="none" strike="noStrike" cap="none" normalizeH="0" baseline="0" dirty="0" err="1">
                <a:ln>
                  <a:noFill/>
                </a:ln>
                <a:effectLst/>
                <a:latin typeface="Times New Roman" panose="02020603050405020304" pitchFamily="18" charset="0"/>
                <a:ea typeface="Calibri" panose="020F0502020204030204" pitchFamily="34" charset="0"/>
                <a:cs typeface="Times New Roman" panose="02020603050405020304" pitchFamily="18" charset="0"/>
              </a:rPr>
              <a:t>Bài</a:t>
            </a:r>
            <a:r>
              <a:rPr kumimoji="0" lang="fr-FR" altLang="en-US" sz="2800" b="1"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2.</a:t>
            </a:r>
            <a:endParaRPr kumimoji="0" lang="fr-FR" altLang="en-US" sz="2800" b="1" i="0" u="none" strike="noStrike" cap="none" normalizeH="0" baseline="0" dirty="0">
              <a:ln>
                <a:noFill/>
              </a:ln>
              <a:effectLst/>
              <a:latin typeface="Arial" panose="020B0604020202020204" pitchFamily="34" charset="0"/>
            </a:endParaRPr>
          </a:p>
        </p:txBody>
      </p:sp>
      <p:graphicFrame>
        <p:nvGraphicFramePr>
          <p:cNvPr id="16" name="Table 15" descr="OPL20U25GSXzBJYl68kk8uQGfFKzs7yb1M4KJWUiLk6ZEvGF+qCIPSnY57AbBFCvTW$15.2023.9$9+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3423580393"/>
              </p:ext>
            </p:extLst>
          </p:nvPr>
        </p:nvGraphicFramePr>
        <p:xfrm>
          <a:off x="5000947" y="794325"/>
          <a:ext cx="3609653" cy="4133088"/>
        </p:xfrm>
        <a:graphic>
          <a:graphicData uri="http://schemas.openxmlformats.org/drawingml/2006/table">
            <a:tbl>
              <a:tblPr firstRow="1" bandRow="1">
                <a:tableStyleId>{5C22544A-7EE6-4342-B048-85BDC9FD1C3A}</a:tableStyleId>
              </a:tblPr>
              <a:tblGrid>
                <a:gridCol w="2314253">
                  <a:extLst>
                    <a:ext uri="{9D8B030D-6E8A-4147-A177-3AD203B41FA5}">
                      <a16:colId xmlns:a16="http://schemas.microsoft.com/office/drawing/2014/main" val="791382100"/>
                    </a:ext>
                  </a:extLst>
                </a:gridCol>
                <a:gridCol w="1295400">
                  <a:extLst>
                    <a:ext uri="{9D8B030D-6E8A-4147-A177-3AD203B41FA5}">
                      <a16:colId xmlns:a16="http://schemas.microsoft.com/office/drawing/2014/main" val="135211563"/>
                    </a:ext>
                  </a:extLst>
                </a:gridCol>
              </a:tblGrid>
              <a:tr h="898088">
                <a:tc>
                  <a:txBody>
                    <a:bodyPr/>
                    <a:lstStyle/>
                    <a:p>
                      <a:pPr algn="ctr">
                        <a:lnSpc>
                          <a:spcPct val="120000"/>
                        </a:lnSpc>
                      </a:pPr>
                      <a:r>
                        <a:rPr lang="en-US" sz="2800" b="0" dirty="0" err="1">
                          <a:latin typeface="Times New Roman" panose="02020603050405020304" pitchFamily="18" charset="0"/>
                          <a:cs typeface="Times New Roman" panose="02020603050405020304" pitchFamily="18" charset="0"/>
                        </a:rPr>
                        <a:t>Toạ</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độ</a:t>
                      </a:r>
                      <a:r>
                        <a:rPr lang="en-US" sz="2800" b="0" baseline="0" dirty="0">
                          <a:latin typeface="Times New Roman" panose="02020603050405020304" pitchFamily="18" charset="0"/>
                          <a:cs typeface="Times New Roman" panose="02020603050405020304" pitchFamily="18" charset="0"/>
                        </a:rPr>
                        <a:t> </a:t>
                      </a:r>
                    </a:p>
                    <a:p>
                      <a:pPr algn="ctr">
                        <a:lnSpc>
                          <a:spcPct val="120000"/>
                        </a:lnSpc>
                      </a:pPr>
                      <a:r>
                        <a:rPr lang="en-US" sz="2800" b="0" baseline="0" dirty="0" err="1">
                          <a:latin typeface="Times New Roman" panose="02020603050405020304" pitchFamily="18" charset="0"/>
                          <a:cs typeface="Times New Roman" panose="02020603050405020304" pitchFamily="18" charset="0"/>
                        </a:rPr>
                        <a:t>của</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điểm</a:t>
                      </a:r>
                      <a:endParaRPr lang="en-US" sz="2800" b="0" dirty="0">
                        <a:latin typeface="Times New Roman" panose="02020603050405020304" pitchFamily="18" charset="0"/>
                        <a:cs typeface="Times New Roman" panose="02020603050405020304" pitchFamily="18" charset="0"/>
                      </a:endParaRPr>
                    </a:p>
                  </a:txBody>
                  <a:tcPr/>
                </a:tc>
                <a:tc>
                  <a:txBody>
                    <a:bodyPr/>
                    <a:lstStyle/>
                    <a:p>
                      <a:pPr algn="ctr">
                        <a:lnSpc>
                          <a:spcPct val="120000"/>
                        </a:lnSpc>
                      </a:pPr>
                      <a:r>
                        <a:rPr lang="en-US" sz="2800" b="0" dirty="0">
                          <a:latin typeface="Times New Roman" panose="02020603050405020304" pitchFamily="18" charset="0"/>
                          <a:cs typeface="Times New Roman" panose="02020603050405020304" pitchFamily="18" charset="0"/>
                        </a:rPr>
                        <a:t>Đ,</a:t>
                      </a:r>
                      <a:r>
                        <a:rPr lang="en-US" sz="2800" b="0" baseline="0" dirty="0">
                          <a:latin typeface="Times New Roman" panose="02020603050405020304" pitchFamily="18" charset="0"/>
                          <a:cs typeface="Times New Roman" panose="02020603050405020304" pitchFamily="18" charset="0"/>
                        </a:rPr>
                        <a:t> S</a:t>
                      </a:r>
                      <a:endParaRPr lang="en-US" sz="2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3990516"/>
                  </a:ext>
                </a:extLst>
              </a:tr>
              <a:tr h="495497">
                <a:tc>
                  <a:txBody>
                    <a:bodyPr/>
                    <a:lstStyle/>
                    <a:p>
                      <a:pPr>
                        <a:lnSpc>
                          <a:spcPct val="120000"/>
                        </a:lnSpc>
                      </a:pPr>
                      <a:r>
                        <a:rPr lang="en-US" sz="2800" dirty="0">
                          <a:latin typeface="Times New Roman" panose="02020603050405020304" pitchFamily="18" charset="0"/>
                          <a:cs typeface="Times New Roman" panose="02020603050405020304" pitchFamily="18" charset="0"/>
                        </a:rPr>
                        <a:t>6)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(2;</a:t>
                      </a:r>
                      <a:r>
                        <a:rPr lang="en-US" sz="2800" baseline="0"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a:t>
                      </a:r>
                    </a:p>
                  </a:txBody>
                  <a:tcPr/>
                </a:tc>
                <a:tc>
                  <a:txBody>
                    <a:bodyPr/>
                    <a:lstStyle/>
                    <a:p>
                      <a:pPr algn="ctr">
                        <a:lnSpc>
                          <a:spcPct val="120000"/>
                        </a:lnSpc>
                      </a:pPr>
                      <a:r>
                        <a:rPr lang="en-US" sz="2800" dirty="0">
                          <a:solidFill>
                            <a:srgbClr val="FF0000"/>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4042126232"/>
                  </a:ext>
                </a:extLst>
              </a:tr>
              <a:tr h="495497">
                <a:tc>
                  <a:txBody>
                    <a:bodyPr/>
                    <a:lstStyle/>
                    <a:p>
                      <a:pPr>
                        <a:lnSpc>
                          <a:spcPct val="120000"/>
                        </a:lnSpc>
                      </a:pPr>
                      <a:r>
                        <a:rPr lang="en-US" sz="2800" dirty="0">
                          <a:latin typeface="Times New Roman" panose="02020603050405020304" pitchFamily="18" charset="0"/>
                          <a:cs typeface="Times New Roman" panose="02020603050405020304" pitchFamily="18" charset="0"/>
                        </a:rPr>
                        <a:t>7)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(1,5; –3)</a:t>
                      </a:r>
                    </a:p>
                  </a:txBody>
                  <a:tcPr/>
                </a:tc>
                <a:tc>
                  <a:txBody>
                    <a:bodyPr/>
                    <a:lstStyle/>
                    <a:p>
                      <a:pPr algn="ctr">
                        <a:lnSpc>
                          <a:spcPct val="120000"/>
                        </a:lnSpc>
                      </a:pPr>
                      <a:r>
                        <a:rPr lang="en-US" sz="2800" dirty="0">
                          <a:solidFill>
                            <a:srgbClr val="FF0000"/>
                          </a:solidFill>
                          <a:latin typeface="Times New Roman" panose="02020603050405020304" pitchFamily="18" charset="0"/>
                          <a:cs typeface="Times New Roman" panose="02020603050405020304" pitchFamily="18" charset="0"/>
                        </a:rPr>
                        <a:t>Đ</a:t>
                      </a:r>
                    </a:p>
                  </a:txBody>
                  <a:tcPr/>
                </a:tc>
                <a:extLst>
                  <a:ext uri="{0D108BD9-81ED-4DB2-BD59-A6C34878D82A}">
                    <a16:rowId xmlns:a16="http://schemas.microsoft.com/office/drawing/2014/main" val="3264058870"/>
                  </a:ext>
                </a:extLst>
              </a:tr>
              <a:tr h="495497">
                <a:tc>
                  <a:txBody>
                    <a:bodyPr/>
                    <a:lstStyle/>
                    <a:p>
                      <a:pPr>
                        <a:lnSpc>
                          <a:spcPct val="120000"/>
                        </a:lnSpc>
                      </a:pPr>
                      <a:r>
                        <a:rPr lang="en-US" sz="2800" dirty="0">
                          <a:latin typeface="Times New Roman" panose="02020603050405020304" pitchFamily="18" charset="0"/>
                          <a:cs typeface="Times New Roman" panose="02020603050405020304" pitchFamily="18" charset="0"/>
                        </a:rPr>
                        <a:t>8) </a:t>
                      </a: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(–1; –2) </a:t>
                      </a:r>
                    </a:p>
                  </a:txBody>
                  <a:tcPr/>
                </a:tc>
                <a:tc>
                  <a:txBody>
                    <a:bodyPr/>
                    <a:lstStyle/>
                    <a:p>
                      <a:pPr algn="ctr">
                        <a:lnSpc>
                          <a:spcPct val="120000"/>
                        </a:lnSpc>
                      </a:pPr>
                      <a:r>
                        <a:rPr lang="en-US" sz="2800" dirty="0">
                          <a:solidFill>
                            <a:srgbClr val="FF0000"/>
                          </a:solidFill>
                          <a:latin typeface="Times New Roman" panose="02020603050405020304" pitchFamily="18" charset="0"/>
                          <a:cs typeface="Times New Roman" panose="02020603050405020304" pitchFamily="18" charset="0"/>
                        </a:rPr>
                        <a:t>Đ</a:t>
                      </a:r>
                    </a:p>
                  </a:txBody>
                  <a:tcPr/>
                </a:tc>
                <a:extLst>
                  <a:ext uri="{0D108BD9-81ED-4DB2-BD59-A6C34878D82A}">
                    <a16:rowId xmlns:a16="http://schemas.microsoft.com/office/drawing/2014/main" val="2535698154"/>
                  </a:ext>
                </a:extLst>
              </a:tr>
              <a:tr h="495497">
                <a:tc>
                  <a:txBody>
                    <a:bodyPr/>
                    <a:lstStyle/>
                    <a:p>
                      <a:pPr>
                        <a:lnSpc>
                          <a:spcPct val="120000"/>
                        </a:lnSpc>
                      </a:pPr>
                      <a:r>
                        <a:rPr lang="en-US" sz="2800" dirty="0">
                          <a:latin typeface="Times New Roman" panose="02020603050405020304" pitchFamily="18" charset="0"/>
                          <a:cs typeface="Times New Roman" panose="02020603050405020304" pitchFamily="18" charset="0"/>
                        </a:rPr>
                        <a:t>9) </a:t>
                      </a:r>
                      <a:r>
                        <a:rPr lang="en-US" sz="2800" i="1" dirty="0">
                          <a:latin typeface="Times New Roman" panose="02020603050405020304" pitchFamily="18" charset="0"/>
                          <a:cs typeface="Times New Roman" panose="02020603050405020304" pitchFamily="18" charset="0"/>
                        </a:rPr>
                        <a:t>Q</a:t>
                      </a:r>
                      <a:r>
                        <a:rPr lang="en-US" sz="2800" dirty="0">
                          <a:latin typeface="Times New Roman" panose="02020603050405020304" pitchFamily="18" charset="0"/>
                          <a:cs typeface="Times New Roman" panose="02020603050405020304" pitchFamily="18" charset="0"/>
                        </a:rPr>
                        <a:t>(0; –2)</a:t>
                      </a:r>
                    </a:p>
                  </a:txBody>
                  <a:tcPr/>
                </a:tc>
                <a:tc>
                  <a:txBody>
                    <a:bodyPr/>
                    <a:lstStyle/>
                    <a:p>
                      <a:pPr algn="ctr">
                        <a:lnSpc>
                          <a:spcPct val="120000"/>
                        </a:lnSpc>
                      </a:pPr>
                      <a:r>
                        <a:rPr lang="en-US" sz="2800" dirty="0">
                          <a:solidFill>
                            <a:srgbClr val="FF0000"/>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3515511949"/>
                  </a:ext>
                </a:extLst>
              </a:tr>
              <a:tr h="495497">
                <a:tc>
                  <a:txBody>
                    <a:bodyPr/>
                    <a:lstStyle/>
                    <a:p>
                      <a:pPr>
                        <a:lnSpc>
                          <a:spcPct val="120000"/>
                        </a:lnSpc>
                      </a:pPr>
                      <a:r>
                        <a:rPr lang="en-US" sz="2800" dirty="0">
                          <a:latin typeface="Times New Roman" panose="02020603050405020304" pitchFamily="18" charset="0"/>
                          <a:cs typeface="Times New Roman" panose="02020603050405020304" pitchFamily="18" charset="0"/>
                        </a:rPr>
                        <a:t>10) </a:t>
                      </a:r>
                      <a:r>
                        <a:rPr lang="en-US" sz="2800" i="1"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(0; 3) </a:t>
                      </a:r>
                    </a:p>
                  </a:txBody>
                  <a:tcPr/>
                </a:tc>
                <a:tc>
                  <a:txBody>
                    <a:bodyPr/>
                    <a:lstStyle/>
                    <a:p>
                      <a:pPr algn="ctr">
                        <a:lnSpc>
                          <a:spcPct val="120000"/>
                        </a:lnSpc>
                      </a:pPr>
                      <a:r>
                        <a:rPr lang="en-US" sz="2800" dirty="0">
                          <a:solidFill>
                            <a:srgbClr val="FF0000"/>
                          </a:solidFill>
                          <a:latin typeface="Times New Roman" panose="02020603050405020304" pitchFamily="18" charset="0"/>
                          <a:cs typeface="Times New Roman" panose="02020603050405020304" pitchFamily="18" charset="0"/>
                        </a:rPr>
                        <a:t>Đ</a:t>
                      </a:r>
                    </a:p>
                  </a:txBody>
                  <a:tcPr/>
                </a:tc>
                <a:extLst>
                  <a:ext uri="{0D108BD9-81ED-4DB2-BD59-A6C34878D82A}">
                    <a16:rowId xmlns:a16="http://schemas.microsoft.com/office/drawing/2014/main" val="630957367"/>
                  </a:ext>
                </a:extLst>
              </a:tr>
            </a:tbl>
          </a:graphicData>
        </a:graphic>
      </p:graphicFrame>
      <p:pic>
        <p:nvPicPr>
          <p:cNvPr id="2" name="Pictur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1D7FABC-080C-4C0E-807A-82842A26362D}"/>
              </a:ext>
            </a:extLst>
          </p:cNvPr>
          <p:cNvPicPr>
            <a:picLocks noChangeAspect="1"/>
          </p:cNvPicPr>
          <p:nvPr/>
        </p:nvPicPr>
        <p:blipFill>
          <a:blip r:embed="rId3"/>
          <a:stretch>
            <a:fillRect/>
          </a:stretch>
        </p:blipFill>
        <p:spPr>
          <a:xfrm>
            <a:off x="381000" y="709945"/>
            <a:ext cx="4572000" cy="4528805"/>
          </a:xfrm>
          <a:prstGeom prst="rect">
            <a:avLst/>
          </a:prstGeom>
        </p:spPr>
      </p:pic>
    </p:spTree>
    <p:extLst>
      <p:ext uri="{BB962C8B-B14F-4D97-AF65-F5344CB8AC3E}">
        <p14:creationId xmlns:p14="http://schemas.microsoft.com/office/powerpoint/2010/main" val="413622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3D905D8-A4D5-C759-2BA6-F03B2BDC46AD}"/>
              </a:ext>
            </a:extLst>
          </p:cNvPr>
          <p:cNvSpPr txBox="1"/>
          <p:nvPr/>
        </p:nvSpPr>
        <p:spPr>
          <a:xfrm>
            <a:off x="685800" y="971550"/>
            <a:ext cx="8305800" cy="1092607"/>
          </a:xfrm>
          <a:prstGeom prst="rect">
            <a:avLst/>
          </a:prstGeom>
          <a:noFill/>
        </p:spPr>
        <p:txBody>
          <a:bodyPr wrap="square">
            <a:spAutoFit/>
          </a:bodyPr>
          <a:lstStyle/>
          <a:p>
            <a:pPr algn="ctr">
              <a:spcBef>
                <a:spcPts val="300"/>
              </a:spcBef>
              <a:spcAft>
                <a:spcPts val="300"/>
              </a:spcAft>
            </a:pPr>
            <a:r>
              <a:rPr lang="en-US" sz="3200" b="1" dirty="0" err="1">
                <a:solidFill>
                  <a:srgbClr val="0000FF"/>
                </a:solidFill>
                <a:latin typeface="Times New Roman" panose="02020603050405020304" pitchFamily="18" charset="0"/>
                <a:ea typeface="Times New Roman" panose="02020603050405020304" pitchFamily="18" charset="0"/>
              </a:rPr>
              <a:t>Trò</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chơi</a:t>
            </a:r>
            <a:r>
              <a:rPr lang="en-US" sz="3200" b="1" dirty="0">
                <a:solidFill>
                  <a:srgbClr val="0000FF"/>
                </a:solidFill>
                <a:latin typeface="Times New Roman" panose="02020603050405020304" pitchFamily="18" charset="0"/>
                <a:ea typeface="Times New Roman" panose="02020603050405020304" pitchFamily="18" charset="0"/>
              </a:rPr>
              <a:t>: Ai </a:t>
            </a:r>
            <a:r>
              <a:rPr lang="en-US" sz="3200" b="1" dirty="0" err="1">
                <a:solidFill>
                  <a:srgbClr val="0000FF"/>
                </a:solidFill>
                <a:latin typeface="Times New Roman" panose="02020603050405020304" pitchFamily="18" charset="0"/>
                <a:ea typeface="Times New Roman" panose="02020603050405020304" pitchFamily="18" charset="0"/>
              </a:rPr>
              <a:t>nhanh</a:t>
            </a:r>
            <a:r>
              <a:rPr lang="en-US" sz="3200" b="1" dirty="0">
                <a:solidFill>
                  <a:srgbClr val="0000FF"/>
                </a:solidFill>
                <a:latin typeface="Times New Roman" panose="02020603050405020304" pitchFamily="18" charset="0"/>
                <a:ea typeface="Times New Roman" panose="02020603050405020304" pitchFamily="18" charset="0"/>
              </a:rPr>
              <a:t>, ai </a:t>
            </a:r>
            <a:r>
              <a:rPr lang="en-US" sz="3200" b="1" dirty="0" err="1">
                <a:solidFill>
                  <a:srgbClr val="0000FF"/>
                </a:solidFill>
                <a:latin typeface="Times New Roman" panose="02020603050405020304" pitchFamily="18" charset="0"/>
                <a:ea typeface="Times New Roman" panose="02020603050405020304" pitchFamily="18" charset="0"/>
              </a:rPr>
              <a:t>đúng</a:t>
            </a:r>
            <a:r>
              <a:rPr lang="en-US" sz="3200" b="1" dirty="0">
                <a:solidFill>
                  <a:srgbClr val="0000FF"/>
                </a:solidFill>
                <a:latin typeface="Times New Roman" panose="02020603050405020304" pitchFamily="18" charset="0"/>
                <a:ea typeface="Times New Roman" panose="02020603050405020304" pitchFamily="18" charset="0"/>
              </a:rPr>
              <a:t>?</a:t>
            </a:r>
            <a:endParaRPr lang="vi-VN" sz="3200" b="1" dirty="0">
              <a:solidFill>
                <a:srgbClr val="0000FF"/>
              </a:solidFill>
              <a:latin typeface="Times New Roman" panose="02020603050405020304" pitchFamily="18" charset="0"/>
              <a:ea typeface="Times New Roman" panose="02020603050405020304" pitchFamily="18" charset="0"/>
            </a:endParaRPr>
          </a:p>
          <a:p>
            <a:pPr algn="ctr">
              <a:spcBef>
                <a:spcPts val="300"/>
              </a:spcBef>
              <a:spcAft>
                <a:spcPts val="300"/>
              </a:spcAft>
            </a:pPr>
            <a:r>
              <a:rPr lang="vi-VN" sz="2800" b="1" dirty="0">
                <a:solidFill>
                  <a:srgbClr val="0000FF"/>
                </a:solidFill>
                <a:latin typeface="Times New Roman" panose="02020603050405020304" pitchFamily="18" charset="0"/>
                <a:ea typeface="Times New Roman" panose="02020603050405020304" pitchFamily="18" charset="0"/>
              </a:rPr>
              <a:t>Giáo viên nhận xét và cộng điểm cho đội thắng cuộc.</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543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15.2023.9$9+K4lPs7H94VUqPe2XwIsfPRnrXQE//QTEXxb8/8N4CNc6FpgZahzpTjFhMzSA7T/nHJa11DE8Ng2TP3iAmRczFlmslSuUNOgUeb6yRvs0="/>
          <p:cNvGrpSpPr/>
          <p:nvPr/>
        </p:nvGrpSpPr>
        <p:grpSpPr>
          <a:xfrm>
            <a:off x="0" y="-19050"/>
            <a:ext cx="9144000" cy="5162550"/>
            <a:chOff x="0" y="-25400"/>
            <a:chExt cx="12192000" cy="68834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274"/>
            <a:stretch/>
          </p:blipFill>
          <p:spPr>
            <a:xfrm>
              <a:off x="0" y="-25400"/>
              <a:ext cx="12192000" cy="6858000"/>
            </a:xfrm>
            <a:prstGeom prst="rect">
              <a:avLst/>
            </a:prstGeom>
          </p:spPr>
        </p:pic>
      </p:gr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546989" y="1319780"/>
            <a:ext cx="6539611" cy="1754326"/>
          </a:xfrm>
          <a:prstGeom prst="rect">
            <a:avLst/>
          </a:prstGeom>
          <a:noFill/>
          <a:ln>
            <a:solidFill>
              <a:schemeClr val="tx2">
                <a:lumMod val="40000"/>
                <a:lumOff val="60000"/>
              </a:schemeClr>
            </a:solidFill>
          </a:ln>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MẶT PHẲNG TỌA ĐỘ. </a:t>
            </a:r>
          </a:p>
          <a:p>
            <a:pPr algn="ctr"/>
            <a:r>
              <a:rPr lang="en-US" sz="5400" b="1" dirty="0">
                <a:ln w="22225">
                  <a:solidFill>
                    <a:schemeClr val="accent2"/>
                  </a:solidFill>
                  <a:prstDash val="solid"/>
                </a:ln>
                <a:solidFill>
                  <a:schemeClr val="accent2">
                    <a:lumMod val="40000"/>
                    <a:lumOff val="60000"/>
                  </a:schemeClr>
                </a:solidFill>
              </a:rPr>
              <a:t>ĐỒ </a:t>
            </a:r>
            <a:r>
              <a:rPr lang="en-US" sz="5400" b="1" dirty="0" err="1">
                <a:ln w="22225">
                  <a:solidFill>
                    <a:schemeClr val="accent2"/>
                  </a:solidFill>
                  <a:prstDash val="solid"/>
                </a:ln>
                <a:solidFill>
                  <a:schemeClr val="accent2">
                    <a:lumMod val="40000"/>
                    <a:lumOff val="60000"/>
                  </a:schemeClr>
                </a:solidFill>
              </a:rPr>
              <a:t>THỊ</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CỦA</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HÀM</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SỐ</a:t>
            </a:r>
            <a:r>
              <a:rPr lang="vi-VN" sz="5400" b="1" dirty="0">
                <a:ln w="22225">
                  <a:solidFill>
                    <a:schemeClr val="accent2"/>
                  </a:solidFill>
                  <a:prstDash val="solid"/>
                </a:ln>
                <a:solidFill>
                  <a:schemeClr val="accent2">
                    <a:lumMod val="40000"/>
                    <a:lumOff val="60000"/>
                  </a:schemeClr>
                </a:solidFill>
              </a:rPr>
              <a:t>.</a:t>
            </a:r>
            <a:endParaRPr lang="en-US" sz="5400" b="1" dirty="0">
              <a:ln w="22225">
                <a:solidFill>
                  <a:schemeClr val="accent2"/>
                </a:solidFill>
                <a:prstDash val="solid"/>
              </a:ln>
              <a:solidFill>
                <a:schemeClr val="accent2">
                  <a:lumMod val="40000"/>
                  <a:lumOff val="60000"/>
                </a:schemeClr>
              </a:solidFill>
            </a:endParaRP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152400" y="592395"/>
            <a:ext cx="1351653"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2</a:t>
            </a:r>
          </a:p>
        </p:txBody>
      </p:sp>
      <p:sp>
        <p:nvSpPr>
          <p:cNvPr id="8"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1371600" y="15314"/>
            <a:ext cx="6772495" cy="577081"/>
          </a:xfrm>
          <a:prstGeom prst="rect">
            <a:avLst/>
          </a:prstGeom>
          <a:noFill/>
        </p:spPr>
        <p:txBody>
          <a:bodyPr wrap="none" lIns="68580" tIns="34290" rIns="68580" bIns="34290">
            <a:spAutoFit/>
          </a:bodyPr>
          <a:lstStyle/>
          <a:p>
            <a:pPr algn="ctr"/>
            <a:r>
              <a:rPr lang="en-US" sz="33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a:t>
            </a:r>
            <a:r>
              <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3</a:t>
            </a:r>
            <a:r>
              <a:rPr lang="vi-VN"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HÀM SỐ VÀ ĐỒ THỊ.</a:t>
            </a:r>
            <a:endPar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9" name="Hình chữ nhật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2514600" y="3047479"/>
            <a:ext cx="1759392"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5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2)</a:t>
            </a:r>
            <a:endParaRPr lang="vi-VN"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843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6"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par>
                          <p:cTn id="29" fill="hold">
                            <p:stCondLst>
                              <p:cond delay="3000"/>
                            </p:stCondLst>
                            <p:childTnLst>
                              <p:par>
                                <p:cTn id="30" presetID="26" presetClass="emph" presetSubtype="0" fill="hold" grpId="0" nodeType="afterEffect">
                                  <p:stCondLst>
                                    <p:cond delay="0"/>
                                  </p:stCondLst>
                                  <p:childTnLst>
                                    <p:animEffect transition="out" filter="fade">
                                      <p:cBhvr>
                                        <p:cTn id="31" dur="1750" tmFilter="0, 0; .2, .5; .8, .5; 1, 0"/>
                                        <p:tgtEl>
                                          <p:spTgt spid="9"/>
                                        </p:tgtEl>
                                      </p:cBhvr>
                                    </p:animEffect>
                                    <p:animScale>
                                      <p:cBhvr>
                                        <p:cTn id="32"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0"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963976" y="1802888"/>
            <a:ext cx="467813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descr="OPL20U25GSXzBJYl68kk8uQGfFKzs7yb1M4KJWUiLk6ZEvGF+qCIPSnY57AbBFCvTW$15.2023.9$9+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4090729912"/>
                  </p:ext>
                </p:extLst>
              </p:nvPr>
            </p:nvGraphicFramePr>
            <p:xfrm>
              <a:off x="2247898" y="2615887"/>
              <a:ext cx="5524503" cy="1057899"/>
            </p:xfrm>
            <a:graphic>
              <a:graphicData uri="http://schemas.openxmlformats.org/drawingml/2006/table">
                <a:tbl>
                  <a:tblPr firstRow="1" bandRow="1">
                    <a:tableStyleId>{5C22544A-7EE6-4342-B048-85BDC9FD1C3A}</a:tableStyleId>
                  </a:tblPr>
                  <a:tblGrid>
                    <a:gridCol w="1578428">
                      <a:extLst>
                        <a:ext uri="{9D8B030D-6E8A-4147-A177-3AD203B41FA5}">
                          <a16:colId xmlns:a16="http://schemas.microsoft.com/office/drawing/2014/main" val="3654223684"/>
                        </a:ext>
                      </a:extLst>
                    </a:gridCol>
                    <a:gridCol w="789215">
                      <a:extLst>
                        <a:ext uri="{9D8B030D-6E8A-4147-A177-3AD203B41FA5}">
                          <a16:colId xmlns:a16="http://schemas.microsoft.com/office/drawing/2014/main" val="2243203366"/>
                        </a:ext>
                      </a:extLst>
                    </a:gridCol>
                    <a:gridCol w="789215">
                      <a:extLst>
                        <a:ext uri="{9D8B030D-6E8A-4147-A177-3AD203B41FA5}">
                          <a16:colId xmlns:a16="http://schemas.microsoft.com/office/drawing/2014/main" val="2294778049"/>
                        </a:ext>
                      </a:extLst>
                    </a:gridCol>
                    <a:gridCol w="789215">
                      <a:extLst>
                        <a:ext uri="{9D8B030D-6E8A-4147-A177-3AD203B41FA5}">
                          <a16:colId xmlns:a16="http://schemas.microsoft.com/office/drawing/2014/main" val="1164116920"/>
                        </a:ext>
                      </a:extLst>
                    </a:gridCol>
                    <a:gridCol w="789215">
                      <a:extLst>
                        <a:ext uri="{9D8B030D-6E8A-4147-A177-3AD203B41FA5}">
                          <a16:colId xmlns:a16="http://schemas.microsoft.com/office/drawing/2014/main" val="2114367620"/>
                        </a:ext>
                      </a:extLst>
                    </a:gridCol>
                    <a:gridCol w="789215">
                      <a:extLst>
                        <a:ext uri="{9D8B030D-6E8A-4147-A177-3AD203B41FA5}">
                          <a16:colId xmlns:a16="http://schemas.microsoft.com/office/drawing/2014/main" val="1597398460"/>
                        </a:ext>
                      </a:extLst>
                    </a:gridCol>
                  </a:tblGrid>
                  <a:tr h="539739">
                    <a:tc>
                      <a:txBody>
                        <a:bodyPr/>
                        <a:lstStyle/>
                        <a:p>
                          <a:pPr algn="ctr"/>
                          <a:r>
                            <a:rPr lang="en-US" sz="2800" b="0" i="1" dirty="0">
                              <a:latin typeface="Times New Roman" panose="02020603050405020304" pitchFamily="18" charset="0"/>
                              <a:cs typeface="Times New Roman" panose="02020603050405020304" pitchFamily="18" charset="0"/>
                            </a:rPr>
                            <a:t>x </a:t>
                          </a:r>
                          <a:r>
                            <a:rPr lang="en-US" sz="2800" b="0" i="0" dirty="0">
                              <a:latin typeface="Times New Roman" panose="02020603050405020304" pitchFamily="18" charset="0"/>
                              <a:cs typeface="Times New Roman" panose="02020603050405020304" pitchFamily="18" charset="0"/>
                            </a:rPr>
                            <a:t>(h)</a:t>
                          </a:r>
                        </a:p>
                      </a:txBody>
                      <a:tcPr/>
                    </a:tc>
                    <a:tc>
                      <a:txBody>
                        <a:bodyPr/>
                        <a:lstStyle/>
                        <a:p>
                          <a:pPr algn="ctr"/>
                          <a:r>
                            <a:rPr lang="en-US" sz="2800" b="0" dirty="0">
                              <a:latin typeface="Times New Roman" panose="02020603050405020304" pitchFamily="18" charset="0"/>
                              <a:cs typeface="Times New Roman" panose="02020603050405020304" pitchFamily="18" charset="0"/>
                            </a:rPr>
                            <a:t>9</a:t>
                          </a:r>
                        </a:p>
                      </a:txBody>
                      <a:tcPr/>
                    </a:tc>
                    <a:tc>
                      <a:txBody>
                        <a:bodyPr/>
                        <a:lstStyle/>
                        <a:p>
                          <a:pPr algn="ctr"/>
                          <a:r>
                            <a:rPr lang="en-US" sz="2800" b="0" dirty="0">
                              <a:latin typeface="Times New Roman" panose="02020603050405020304" pitchFamily="18" charset="0"/>
                              <a:cs typeface="Times New Roman" panose="02020603050405020304" pitchFamily="18" charset="0"/>
                            </a:rPr>
                            <a:t>12</a:t>
                          </a:r>
                        </a:p>
                      </a:txBody>
                      <a:tcPr/>
                    </a:tc>
                    <a:tc>
                      <a:txBody>
                        <a:bodyPr/>
                        <a:lstStyle/>
                        <a:p>
                          <a:pPr algn="ctr"/>
                          <a:r>
                            <a:rPr lang="en-US" sz="2800" b="0" dirty="0">
                              <a:latin typeface="Times New Roman" panose="02020603050405020304" pitchFamily="18" charset="0"/>
                              <a:cs typeface="Times New Roman" panose="02020603050405020304" pitchFamily="18" charset="0"/>
                            </a:rPr>
                            <a:t>15</a:t>
                          </a:r>
                        </a:p>
                      </a:txBody>
                      <a:tcPr/>
                    </a:tc>
                    <a:tc>
                      <a:txBody>
                        <a:bodyPr/>
                        <a:lstStyle/>
                        <a:p>
                          <a:pPr algn="ctr"/>
                          <a:r>
                            <a:rPr lang="en-US" sz="2800" b="0" dirty="0">
                              <a:latin typeface="Times New Roman" panose="02020603050405020304" pitchFamily="18" charset="0"/>
                              <a:cs typeface="Times New Roman" panose="02020603050405020304" pitchFamily="18" charset="0"/>
                            </a:rPr>
                            <a:t>18</a:t>
                          </a:r>
                        </a:p>
                      </a:txBody>
                      <a:tcPr/>
                    </a:tc>
                    <a:tc>
                      <a:txBody>
                        <a:bodyPr/>
                        <a:lstStyle/>
                        <a:p>
                          <a:pPr algn="ctr"/>
                          <a:r>
                            <a:rPr lang="en-US" sz="2800" b="0" dirty="0">
                              <a:latin typeface="Times New Roman" panose="02020603050405020304" pitchFamily="18" charset="0"/>
                              <a:cs typeface="Times New Roman" panose="02020603050405020304" pitchFamily="18" charset="0"/>
                            </a:rPr>
                            <a:t>21</a:t>
                          </a:r>
                        </a:p>
                      </a:txBody>
                      <a:tcPr/>
                    </a:tc>
                    <a:extLst>
                      <a:ext uri="{0D108BD9-81ED-4DB2-BD59-A6C34878D82A}">
                        <a16:rowId xmlns:a16="http://schemas.microsoft.com/office/drawing/2014/main" val="3315802397"/>
                      </a:ext>
                    </a:extLst>
                  </a:tr>
                  <a:tr h="482924">
                    <a:tc>
                      <a:txBody>
                        <a:bodyPr/>
                        <a:lstStyle/>
                        <a:p>
                          <a:pPr algn="ctr"/>
                          <a:r>
                            <a:rPr lang="en-US" sz="2800" i="1" dirty="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a:t>
                          </a:r>
                        </a:p>
                      </a:txBody>
                      <a:tcPr/>
                    </a:tc>
                    <a:tc>
                      <a:txBody>
                        <a:bodyPr/>
                        <a:lstStyle/>
                        <a:p>
                          <a:pPr algn="ctr"/>
                          <a:r>
                            <a:rPr lang="en-US" sz="2800" b="0" dirty="0">
                              <a:latin typeface="Times New Roman" panose="02020603050405020304" pitchFamily="18" charset="0"/>
                              <a:cs typeface="Times New Roman" panose="02020603050405020304" pitchFamily="18" charset="0"/>
                            </a:rPr>
                            <a:t>16</a:t>
                          </a:r>
                        </a:p>
                      </a:txBody>
                      <a:tcPr/>
                    </a:tc>
                    <a:tc>
                      <a:txBody>
                        <a:bodyPr/>
                        <a:lstStyle/>
                        <a:p>
                          <a:pPr algn="ctr"/>
                          <a:r>
                            <a:rPr lang="en-US" sz="2800" b="0" dirty="0">
                              <a:latin typeface="Times New Roman" panose="02020603050405020304" pitchFamily="18" charset="0"/>
                              <a:cs typeface="Times New Roman" panose="02020603050405020304" pitchFamily="18" charset="0"/>
                            </a:rPr>
                            <a:t>16</a:t>
                          </a:r>
                        </a:p>
                      </a:txBody>
                      <a:tcPr/>
                    </a:tc>
                    <a:tc>
                      <a:txBody>
                        <a:bodyPr/>
                        <a:lstStyle/>
                        <a:p>
                          <a:pPr algn="ctr"/>
                          <a:r>
                            <a:rPr lang="en-US" sz="2800" b="0" dirty="0">
                              <a:latin typeface="Times New Roman" panose="02020603050405020304" pitchFamily="18" charset="0"/>
                              <a:cs typeface="Times New Roman" panose="02020603050405020304" pitchFamily="18" charset="0"/>
                            </a:rPr>
                            <a:t>15</a:t>
                          </a:r>
                        </a:p>
                      </a:txBody>
                      <a:tcPr/>
                    </a:tc>
                    <a:tc>
                      <a:txBody>
                        <a:bodyPr/>
                        <a:lstStyle/>
                        <a:p>
                          <a:pPr algn="ctr"/>
                          <a:r>
                            <a:rPr lang="en-US" sz="2800" b="0" dirty="0">
                              <a:latin typeface="Times New Roman" panose="02020603050405020304" pitchFamily="18" charset="0"/>
                              <a:cs typeface="Times New Roman" panose="02020603050405020304" pitchFamily="18" charset="0"/>
                            </a:rPr>
                            <a:t>14</a:t>
                          </a:r>
                        </a:p>
                      </a:txBody>
                      <a:tcPr/>
                    </a:tc>
                    <a:tc>
                      <a:txBody>
                        <a:bodyPr/>
                        <a:lstStyle/>
                        <a:p>
                          <a:pPr algn="ctr"/>
                          <a:r>
                            <a:rPr lang="en-US" sz="2800" b="0" dirty="0">
                              <a:latin typeface="Times New Roman" panose="02020603050405020304" pitchFamily="18" charset="0"/>
                              <a:cs typeface="Times New Roman" panose="02020603050405020304" pitchFamily="18" charset="0"/>
                            </a:rPr>
                            <a:t>13</a:t>
                          </a:r>
                        </a:p>
                      </a:txBody>
                      <a:tcPr/>
                    </a:tc>
                    <a:extLst>
                      <a:ext uri="{0D108BD9-81ED-4DB2-BD59-A6C34878D82A}">
                        <a16:rowId xmlns:a16="http://schemas.microsoft.com/office/drawing/2014/main" val="7765700"/>
                      </a:ext>
                    </a:extLst>
                  </a:tr>
                </a:tbl>
              </a:graphicData>
            </a:graphic>
          </p:graphicFrame>
        </mc:Choice>
        <mc:Fallback xmlns="">
          <p:graphicFrame>
            <p:nvGraphicFramePr>
              <p:cNvPr id="3" name="Table 2" descr="OPL20U25GSXzBJYl68kk8uQGfFKzs7yb1M4KJWUiLk6ZEvGF+qCIPSnY57AbBFCvTW$15.2023.9$9+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4090729912"/>
                  </p:ext>
                </p:extLst>
              </p:nvPr>
            </p:nvGraphicFramePr>
            <p:xfrm>
              <a:off x="2247898" y="2615887"/>
              <a:ext cx="5524503" cy="1057899"/>
            </p:xfrm>
            <a:graphic>
              <a:graphicData uri="http://schemas.openxmlformats.org/drawingml/2006/table">
                <a:tbl>
                  <a:tblPr firstRow="1" bandRow="1">
                    <a:tableStyleId>{5C22544A-7EE6-4342-B048-85BDC9FD1C3A}</a:tableStyleId>
                  </a:tblPr>
                  <a:tblGrid>
                    <a:gridCol w="1578428">
                      <a:extLst>
                        <a:ext uri="{9D8B030D-6E8A-4147-A177-3AD203B41FA5}">
                          <a16:colId xmlns:a16="http://schemas.microsoft.com/office/drawing/2014/main" val="3654223684"/>
                        </a:ext>
                      </a:extLst>
                    </a:gridCol>
                    <a:gridCol w="789215">
                      <a:extLst>
                        <a:ext uri="{9D8B030D-6E8A-4147-A177-3AD203B41FA5}">
                          <a16:colId xmlns:a16="http://schemas.microsoft.com/office/drawing/2014/main" val="2243203366"/>
                        </a:ext>
                      </a:extLst>
                    </a:gridCol>
                    <a:gridCol w="789215">
                      <a:extLst>
                        <a:ext uri="{9D8B030D-6E8A-4147-A177-3AD203B41FA5}">
                          <a16:colId xmlns:a16="http://schemas.microsoft.com/office/drawing/2014/main" val="2294778049"/>
                        </a:ext>
                      </a:extLst>
                    </a:gridCol>
                    <a:gridCol w="789215">
                      <a:extLst>
                        <a:ext uri="{9D8B030D-6E8A-4147-A177-3AD203B41FA5}">
                          <a16:colId xmlns:a16="http://schemas.microsoft.com/office/drawing/2014/main" val="1164116920"/>
                        </a:ext>
                      </a:extLst>
                    </a:gridCol>
                    <a:gridCol w="789215">
                      <a:extLst>
                        <a:ext uri="{9D8B030D-6E8A-4147-A177-3AD203B41FA5}">
                          <a16:colId xmlns:a16="http://schemas.microsoft.com/office/drawing/2014/main" val="2114367620"/>
                        </a:ext>
                      </a:extLst>
                    </a:gridCol>
                    <a:gridCol w="789215">
                      <a:extLst>
                        <a:ext uri="{9D8B030D-6E8A-4147-A177-3AD203B41FA5}">
                          <a16:colId xmlns:a16="http://schemas.microsoft.com/office/drawing/2014/main" val="1597398460"/>
                        </a:ext>
                      </a:extLst>
                    </a:gridCol>
                  </a:tblGrid>
                  <a:tr h="539739">
                    <a:tc>
                      <a:txBody>
                        <a:bodyPr/>
                        <a:lstStyle/>
                        <a:p>
                          <a:pPr algn="ctr"/>
                          <a:r>
                            <a:rPr lang="en-US" sz="2800" b="0" i="1" dirty="0">
                              <a:latin typeface="Times New Roman" panose="02020603050405020304" pitchFamily="18" charset="0"/>
                              <a:cs typeface="Times New Roman" panose="02020603050405020304" pitchFamily="18" charset="0"/>
                            </a:rPr>
                            <a:t>x </a:t>
                          </a:r>
                          <a:r>
                            <a:rPr lang="en-US" sz="2800" b="0" i="0" dirty="0">
                              <a:latin typeface="Times New Roman" panose="02020603050405020304" pitchFamily="18" charset="0"/>
                              <a:cs typeface="Times New Roman" panose="02020603050405020304" pitchFamily="18" charset="0"/>
                            </a:rPr>
                            <a:t>(h)</a:t>
                          </a:r>
                        </a:p>
                      </a:txBody>
                      <a:tcPr/>
                    </a:tc>
                    <a:tc>
                      <a:txBody>
                        <a:bodyPr/>
                        <a:lstStyle/>
                        <a:p>
                          <a:pPr algn="ctr"/>
                          <a:r>
                            <a:rPr lang="en-US" sz="2800" b="0" dirty="0">
                              <a:latin typeface="Times New Roman" panose="02020603050405020304" pitchFamily="18" charset="0"/>
                              <a:cs typeface="Times New Roman" panose="02020603050405020304" pitchFamily="18" charset="0"/>
                            </a:rPr>
                            <a:t>9</a:t>
                          </a:r>
                        </a:p>
                      </a:txBody>
                      <a:tcPr/>
                    </a:tc>
                    <a:tc>
                      <a:txBody>
                        <a:bodyPr/>
                        <a:lstStyle/>
                        <a:p>
                          <a:pPr algn="ctr"/>
                          <a:r>
                            <a:rPr lang="en-US" sz="2800" b="0" dirty="0">
                              <a:latin typeface="Times New Roman" panose="02020603050405020304" pitchFamily="18" charset="0"/>
                              <a:cs typeface="Times New Roman" panose="02020603050405020304" pitchFamily="18" charset="0"/>
                            </a:rPr>
                            <a:t>12</a:t>
                          </a:r>
                        </a:p>
                      </a:txBody>
                      <a:tcPr/>
                    </a:tc>
                    <a:tc>
                      <a:txBody>
                        <a:bodyPr/>
                        <a:lstStyle/>
                        <a:p>
                          <a:pPr algn="ctr"/>
                          <a:r>
                            <a:rPr lang="en-US" sz="2800" b="0" dirty="0">
                              <a:latin typeface="Times New Roman" panose="02020603050405020304" pitchFamily="18" charset="0"/>
                              <a:cs typeface="Times New Roman" panose="02020603050405020304" pitchFamily="18" charset="0"/>
                            </a:rPr>
                            <a:t>15</a:t>
                          </a:r>
                        </a:p>
                      </a:txBody>
                      <a:tcPr/>
                    </a:tc>
                    <a:tc>
                      <a:txBody>
                        <a:bodyPr/>
                        <a:lstStyle/>
                        <a:p>
                          <a:pPr algn="ctr"/>
                          <a:r>
                            <a:rPr lang="en-US" sz="2800" b="0" dirty="0">
                              <a:latin typeface="Times New Roman" panose="02020603050405020304" pitchFamily="18" charset="0"/>
                              <a:cs typeface="Times New Roman" panose="02020603050405020304" pitchFamily="18" charset="0"/>
                            </a:rPr>
                            <a:t>18</a:t>
                          </a:r>
                        </a:p>
                      </a:txBody>
                      <a:tcPr/>
                    </a:tc>
                    <a:tc>
                      <a:txBody>
                        <a:bodyPr/>
                        <a:lstStyle/>
                        <a:p>
                          <a:pPr algn="ctr"/>
                          <a:r>
                            <a:rPr lang="en-US" sz="2800" b="0" dirty="0">
                              <a:latin typeface="Times New Roman" panose="02020603050405020304" pitchFamily="18" charset="0"/>
                              <a:cs typeface="Times New Roman" panose="02020603050405020304" pitchFamily="18" charset="0"/>
                            </a:rPr>
                            <a:t>21</a:t>
                          </a:r>
                        </a:p>
                      </a:txBody>
                      <a:tcPr/>
                    </a:tc>
                    <a:extLst>
                      <a:ext uri="{0D108BD9-81ED-4DB2-BD59-A6C34878D82A}">
                        <a16:rowId xmlns:a16="http://schemas.microsoft.com/office/drawing/2014/main" val="3315802397"/>
                      </a:ext>
                    </a:extLst>
                  </a:tr>
                  <a:tr h="518160">
                    <a:tc>
                      <a:txBody>
                        <a:bodyPr/>
                        <a:lstStyle/>
                        <a:p>
                          <a:endParaRPr lang="en-US"/>
                        </a:p>
                      </a:txBody>
                      <a:tcPr>
                        <a:blipFill>
                          <a:blip r:embed="rId2"/>
                          <a:stretch>
                            <a:fillRect l="-386" t="-116471" r="-252124" b="-32941"/>
                          </a:stretch>
                        </a:blipFill>
                      </a:tcPr>
                    </a:tc>
                    <a:tc>
                      <a:txBody>
                        <a:bodyPr/>
                        <a:lstStyle/>
                        <a:p>
                          <a:pPr algn="ctr"/>
                          <a:r>
                            <a:rPr lang="en-US" sz="2800" b="0" dirty="0">
                              <a:latin typeface="Times New Roman" panose="02020603050405020304" pitchFamily="18" charset="0"/>
                              <a:cs typeface="Times New Roman" panose="02020603050405020304" pitchFamily="18" charset="0"/>
                            </a:rPr>
                            <a:t>16</a:t>
                          </a:r>
                        </a:p>
                      </a:txBody>
                      <a:tcPr/>
                    </a:tc>
                    <a:tc>
                      <a:txBody>
                        <a:bodyPr/>
                        <a:lstStyle/>
                        <a:p>
                          <a:pPr algn="ctr"/>
                          <a:r>
                            <a:rPr lang="en-US" sz="2800" b="0" dirty="0">
                              <a:latin typeface="Times New Roman" panose="02020603050405020304" pitchFamily="18" charset="0"/>
                              <a:cs typeface="Times New Roman" panose="02020603050405020304" pitchFamily="18" charset="0"/>
                            </a:rPr>
                            <a:t>16</a:t>
                          </a:r>
                        </a:p>
                      </a:txBody>
                      <a:tcPr/>
                    </a:tc>
                    <a:tc>
                      <a:txBody>
                        <a:bodyPr/>
                        <a:lstStyle/>
                        <a:p>
                          <a:pPr algn="ctr"/>
                          <a:r>
                            <a:rPr lang="en-US" sz="2800" b="0" dirty="0">
                              <a:latin typeface="Times New Roman" panose="02020603050405020304" pitchFamily="18" charset="0"/>
                              <a:cs typeface="Times New Roman" panose="02020603050405020304" pitchFamily="18" charset="0"/>
                            </a:rPr>
                            <a:t>15</a:t>
                          </a:r>
                        </a:p>
                      </a:txBody>
                      <a:tcPr/>
                    </a:tc>
                    <a:tc>
                      <a:txBody>
                        <a:bodyPr/>
                        <a:lstStyle/>
                        <a:p>
                          <a:pPr algn="ctr"/>
                          <a:r>
                            <a:rPr lang="en-US" sz="2800" b="0" dirty="0">
                              <a:latin typeface="Times New Roman" panose="02020603050405020304" pitchFamily="18" charset="0"/>
                              <a:cs typeface="Times New Roman" panose="02020603050405020304" pitchFamily="18" charset="0"/>
                            </a:rPr>
                            <a:t>14</a:t>
                          </a:r>
                        </a:p>
                      </a:txBody>
                      <a:tcPr/>
                    </a:tc>
                    <a:tc>
                      <a:txBody>
                        <a:bodyPr/>
                        <a:lstStyle/>
                        <a:p>
                          <a:pPr algn="ctr"/>
                          <a:r>
                            <a:rPr lang="en-US" sz="2800" b="0" dirty="0">
                              <a:latin typeface="Times New Roman" panose="02020603050405020304" pitchFamily="18" charset="0"/>
                              <a:cs typeface="Times New Roman" panose="02020603050405020304" pitchFamily="18" charset="0"/>
                            </a:rPr>
                            <a:t>13</a:t>
                          </a:r>
                        </a:p>
                      </a:txBody>
                      <a:tcPr/>
                    </a:tc>
                    <a:extLst>
                      <a:ext uri="{0D108BD9-81ED-4DB2-BD59-A6C34878D82A}">
                        <a16:rowId xmlns:a16="http://schemas.microsoft.com/office/drawing/2014/main" val="7765700"/>
                      </a:ext>
                    </a:extLst>
                  </a:tr>
                </a:tbl>
              </a:graphicData>
            </a:graphic>
          </p:graphicFrame>
        </mc:Fallback>
      </mc:AlternateContent>
      <p:sp>
        <p:nvSpPr>
          <p:cNvPr id="6" name="TextBox 5" descr="OPL20U25GSXzBJYl68kk8uQGfFKzs7yb1M4KJWUiLk6ZEvGF+qCIPSnY57AbBFCvTW$15.2023.9$9+K4lPs7H94VUqPe2XwIsfPRnrXQE//QTEXxb8/8N4CNc6FpgZahzpTjFhMzSA7T/nHJa11DE8Ng2TP3iAmRczFlmslSuUNOgUeb6yRvs0="/>
          <p:cNvSpPr txBox="1"/>
          <p:nvPr/>
        </p:nvSpPr>
        <p:spPr>
          <a:xfrm>
            <a:off x="849250" y="4132243"/>
            <a:ext cx="791375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Oxy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x; y</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Bảng</a:t>
            </a:r>
            <a:r>
              <a:rPr lang="en-US" sz="2800" i="1" dirty="0">
                <a:latin typeface="Times New Roman" panose="02020603050405020304" pitchFamily="18" charset="0"/>
                <a:cs typeface="Times New Roman" panose="02020603050405020304" pitchFamily="18" charset="0"/>
              </a:rPr>
              <a:t> 1.</a:t>
            </a:r>
          </a:p>
        </p:txBody>
      </p:sp>
      <p:grpSp>
        <p:nvGrpSpPr>
          <p:cNvPr id="10" name="Group 9" descr="OPL20U25GSXzBJYl68kk8uQGfFKzs7yb1M4KJWUiLk6ZEvGF+qCIPSnY57AbBFCvTW$15.2023.9$9+K4lPs7H94VUqPe2XwIsfPRnrXQE//QTEXxb8/8N4CNc6FpgZahzpTjFhMzSA7T/nHJa11DE8Ng2TP3iAmRczFlmslSuUNOgUeb6yRvs0="/>
          <p:cNvGrpSpPr/>
          <p:nvPr/>
        </p:nvGrpSpPr>
        <p:grpSpPr>
          <a:xfrm>
            <a:off x="2209800" y="3675043"/>
            <a:ext cx="5780150" cy="954107"/>
            <a:chOff x="2150388" y="2687450"/>
            <a:chExt cx="4302337" cy="954107"/>
          </a:xfrm>
        </p:grpSpPr>
        <p:sp>
          <p:nvSpPr>
            <p:cNvPr id="4" name="TextBox 3"/>
            <p:cNvSpPr txBox="1"/>
            <p:nvPr/>
          </p:nvSpPr>
          <p:spPr>
            <a:xfrm>
              <a:off x="2947525" y="2687450"/>
              <a:ext cx="3505200" cy="954107"/>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Nguồn</a:t>
              </a:r>
              <a:r>
                <a:rPr lang="en-US"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hlinkClick r:id="rId3"/>
                </a:rPr>
                <a:t>https://weather.com</a:t>
              </a:r>
              <a:r>
                <a:rPr lang="en-US" sz="2800" i="1"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2150388" y="2702638"/>
              <a:ext cx="1171455" cy="523220"/>
            </a:xfrm>
            <a:prstGeom prst="rect">
              <a:avLst/>
            </a:prstGeom>
            <a:noFill/>
          </p:spPr>
          <p:txBody>
            <a:bodyPr wrap="square" rtlCol="0">
              <a:spAutoFit/>
            </a:bodyPr>
            <a:lstStyle/>
            <a:p>
              <a:r>
                <a:rPr lang="en-US" sz="2800" i="1" dirty="0" err="1">
                  <a:latin typeface="Times New Roman" panose="02020603050405020304" pitchFamily="18" charset="0"/>
                  <a:cs typeface="Times New Roman" panose="02020603050405020304" pitchFamily="18" charset="0"/>
                </a:rPr>
                <a:t>Bảng</a:t>
              </a:r>
              <a:r>
                <a:rPr lang="en-US" sz="2800" i="1" dirty="0">
                  <a:latin typeface="Times New Roman" panose="02020603050405020304" pitchFamily="18" charset="0"/>
                  <a:cs typeface="Times New Roman" panose="02020603050405020304" pitchFamily="18" charset="0"/>
                </a:rPr>
                <a:t> 1</a:t>
              </a:r>
            </a:p>
          </p:txBody>
        </p:sp>
      </p:grpSp>
      <p:sp>
        <p:nvSpPr>
          <p:cNvPr id="12" name="TextBox 11" descr="OPL20U25GSXzBJYl68kk8uQGfFKzs7yb1M4KJWUiLk6ZEvGF+qCIPSnY57AbBFCvTW$15.2023.9$9+K4lPs7H94VUqPe2XwIsfPRnrXQE//QTEXxb8/8N4CNc6FpgZahzpTjFhMzSA7T/nHJa11DE8Ng2TP3iAmRczFlmslSuUNOgUeb6yRvs0="/>
          <p:cNvSpPr txBox="1"/>
          <p:nvPr/>
        </p:nvSpPr>
        <p:spPr>
          <a:xfrm>
            <a:off x="-1" y="757970"/>
            <a:ext cx="4650115" cy="55399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sgk</a:t>
            </a:r>
            <a:r>
              <a:rPr lang="en-US" sz="2800" b="1" dirty="0">
                <a:latin typeface="Times New Roman" panose="02020603050405020304" pitchFamily="18" charset="0"/>
                <a:cs typeface="Times New Roman" panose="02020603050405020304" pitchFamily="18" charset="0"/>
              </a:rPr>
              <a:t>/62; 63)</a:t>
            </a:r>
            <a:r>
              <a:rPr lang="en-US" sz="3000" b="1" dirty="0">
                <a:latin typeface="Times New Roman" panose="02020603050405020304" pitchFamily="18" charset="0"/>
                <a:cs typeface="Times New Roman" panose="02020603050405020304" pitchFamily="18" charset="0"/>
              </a:rPr>
              <a:t>.</a:t>
            </a:r>
          </a:p>
        </p:txBody>
      </p:sp>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8382000" y="4125076"/>
            <a:ext cx="982441" cy="982441"/>
          </a:xfrm>
          <a:prstGeom prst="rect">
            <a:avLst/>
          </a:prstGeom>
        </p:spPr>
      </p:pic>
      <p:sp>
        <p:nvSpPr>
          <p:cNvPr id="14" name="TextBox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4694" y="-47399"/>
            <a:ext cx="92202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5" name="TextBox 14" descr="OPL20U25GSXzBJYl68kk8uQGfFKzs7yb1M4KJWUiLk6ZEvGF+qCIPSnY57AbBFCvTW$15.2023.9$9+K4lPs7H94VUqPe2XwIsfPRnrXQE//QTEXxb8/8N4CNc6FpgZahzpTjFhMzSA7T/nHJa11DE8Ng2TP3iAmRczFlmslSuUNOgUeb6yRvs0="/>
          <p:cNvSpPr txBox="1"/>
          <p:nvPr/>
        </p:nvSpPr>
        <p:spPr>
          <a:xfrm>
            <a:off x="0" y="387879"/>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mc:AlternateContent xmlns:mc="http://schemas.openxmlformats.org/markup-compatibility/2006" xmlns:a14="http://schemas.microsoft.com/office/drawing/2010/main">
        <mc:Choice Requires="a14">
          <p:sp>
            <p:nvSpPr>
              <p:cNvPr id="2" name="TextBox 1" descr="OPL20U25GSXzBJYl68kk8uQGfFKzs7yb1M4KJWUiLk6ZEvGF+qCIPSnY57AbBFCvTW$15.2023.9$9+K4lPs7H94VUqPe2XwIsfPRnrXQE//QTEXxb8/8N4CNc6FpgZahzpTjFhMzSA7T/nHJa11DE8Ng2TP3iAmRczFlmslSuUNOgUeb6yRvs0="/>
              <p:cNvSpPr txBox="1"/>
              <p:nvPr/>
            </p:nvSpPr>
            <p:spPr>
              <a:xfrm>
                <a:off x="392289" y="1217697"/>
                <a:ext cx="8446911"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x </a:t>
                </a:r>
                <a:r>
                  <a:rPr lang="en-US" sz="2800" dirty="0">
                    <a:latin typeface="Times New Roman" panose="02020603050405020304" pitchFamily="18" charset="0"/>
                    <a:cs typeface="Times New Roman" panose="02020603050405020304" pitchFamily="18" charset="0"/>
                  </a:rPr>
                  <a:t>(h)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14/4/2022.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Bảng</a:t>
                </a:r>
                <a:r>
                  <a:rPr lang="en-US" sz="2800" i="1" dirty="0">
                    <a:latin typeface="Times New Roman" panose="02020603050405020304" pitchFamily="18" charset="0"/>
                    <a:cs typeface="Times New Roman" panose="02020603050405020304" pitchFamily="18" charset="0"/>
                  </a:rPr>
                  <a:t> 1.</a:t>
                </a:r>
              </a:p>
            </p:txBody>
          </p:sp>
        </mc:Choice>
        <mc:Fallback xmlns="">
          <p:sp>
            <p:nvSpPr>
              <p:cNvPr id="2" name="TextBox 1"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392289" y="1217697"/>
                <a:ext cx="8446911" cy="1384995"/>
              </a:xfrm>
              <a:prstGeom prst="rect">
                <a:avLst/>
              </a:prstGeom>
              <a:blipFill>
                <a:blip r:embed="rId5"/>
                <a:stretch>
                  <a:fillRect l="-1443" t="-4846" r="-1443" b="-11454"/>
                </a:stretch>
              </a:blipFill>
            </p:spPr>
            <p:txBody>
              <a:bodyPr/>
              <a:lstStyle/>
              <a:p>
                <a:r>
                  <a:rPr lang="en-US">
                    <a:noFill/>
                  </a:rPr>
                  <a:t> </a:t>
                </a:r>
              </a:p>
            </p:txBody>
          </p:sp>
        </mc:Fallback>
      </mc:AlternateContent>
    </p:spTree>
    <p:extLst>
      <p:ext uri="{BB962C8B-B14F-4D97-AF65-F5344CB8AC3E}">
        <p14:creationId xmlns:p14="http://schemas.microsoft.com/office/powerpoint/2010/main" val="31245863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1289" y="-15668"/>
            <a:ext cx="91440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3" name="TextBox 2" descr="OPL20U25GSXzBJYl68kk8uQGfFKzs7yb1M4KJWUiLk6ZEvGF+qCIPSnY57AbBFCvTW$15.2023.9$9+K4lPs7H94VUqPe2XwIsfPRnrXQE//QTEXxb8/8N4CNc6FpgZahzpTjFhMzSA7T/nHJa11DE8Ng2TP3iAmRczFlmslSuUNOgUeb6yRvs0="/>
          <p:cNvSpPr txBox="1"/>
          <p:nvPr/>
        </p:nvSpPr>
        <p:spPr>
          <a:xfrm>
            <a:off x="56445" y="387879"/>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sp>
        <p:nvSpPr>
          <p:cNvPr id="5" name="TextBox 4" descr="OPL20U25GSXzBJYl68kk8uQGfFKzs7yb1M4KJWUiLk6ZEvGF+qCIPSnY57AbBFCvTW$15.2023.9$9+K4lPs7H94VUqPe2XwIsfPRnrXQE//QTEXxb8/8N4CNc6FpgZahzpTjFhMzSA7T/nHJa11DE8Ng2TP3iAmRczFlmslSuUNOgUeb6yRvs0="/>
          <p:cNvSpPr txBox="1"/>
          <p:nvPr/>
        </p:nvSpPr>
        <p:spPr>
          <a:xfrm>
            <a:off x="249263" y="765528"/>
            <a:ext cx="465011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sgk</a:t>
            </a:r>
            <a:r>
              <a:rPr lang="en-US" sz="2800" b="1" dirty="0">
                <a:latin typeface="Times New Roman" panose="02020603050405020304" pitchFamily="18" charset="0"/>
                <a:cs typeface="Times New Roman" panose="02020603050405020304" pitchFamily="18" charset="0"/>
              </a:rPr>
              <a:t>/62;63).</a:t>
            </a:r>
          </a:p>
        </p:txBody>
      </p:sp>
      <p:sp>
        <p:nvSpPr>
          <p:cNvPr id="6" name="TextBox 5" descr="OPL20U25GSXzBJYl68kk8uQGfFKzs7yb1M4KJWUiLk6ZEvGF+qCIPSnY57AbBFCvTW$15.2023.9$9+K4lPs7H94VUqPe2XwIsfPRnrXQE//QTEXxb8/8N4CNc6FpgZahzpTjFhMzSA7T/nHJa11DE8Ng2TP3iAmRczFlmslSuUNOgUeb6yRvs0="/>
          <p:cNvSpPr txBox="1"/>
          <p:nvPr/>
        </p:nvSpPr>
        <p:spPr>
          <a:xfrm>
            <a:off x="5037667" y="1581150"/>
            <a:ext cx="3606800" cy="267765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(9; 16);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(12; 16), </a:t>
            </a:r>
            <a:r>
              <a:rPr lang="en-US" sz="2800" i="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(15; 15), </a:t>
            </a:r>
            <a:r>
              <a:rPr lang="en-US" sz="2800" i="1"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(18;14), </a:t>
            </a:r>
            <a:r>
              <a:rPr lang="en-US" sz="2800" i="1"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(21; 13)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9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bảng</a:t>
            </a:r>
            <a:r>
              <a:rPr lang="en-US" sz="2800" i="1" dirty="0">
                <a:latin typeface="Times New Roman" panose="02020603050405020304" pitchFamily="18" charset="0"/>
                <a:cs typeface="Times New Roman" panose="02020603050405020304" pitchFamily="18" charset="0"/>
              </a:rPr>
              <a:t> 1</a:t>
            </a:r>
            <a:r>
              <a:rPr lang="vi-VN" sz="2800" i="1" dirty="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flipH="1">
            <a:off x="8229600" y="4258806"/>
            <a:ext cx="1134841" cy="848711"/>
          </a:xfrm>
          <a:prstGeom prst="rect">
            <a:avLst/>
          </a:prstGeom>
        </p:spPr>
      </p:pic>
      <p:pic>
        <p:nvPicPr>
          <p:cNvPr id="4" name="Pictur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78547D-E96E-6420-772E-74240B3B43B0}"/>
              </a:ext>
            </a:extLst>
          </p:cNvPr>
          <p:cNvPicPr>
            <a:picLocks noChangeAspect="1"/>
          </p:cNvPicPr>
          <p:nvPr/>
        </p:nvPicPr>
        <p:blipFill>
          <a:blip r:embed="rId4"/>
          <a:stretch>
            <a:fillRect/>
          </a:stretch>
        </p:blipFill>
        <p:spPr>
          <a:xfrm>
            <a:off x="609600" y="1128666"/>
            <a:ext cx="4316899" cy="4022595"/>
          </a:xfrm>
          <a:prstGeom prst="rect">
            <a:avLst/>
          </a:prstGeom>
        </p:spPr>
      </p:pic>
    </p:spTree>
    <p:extLst>
      <p:ext uri="{BB962C8B-B14F-4D97-AF65-F5344CB8AC3E}">
        <p14:creationId xmlns:p14="http://schemas.microsoft.com/office/powerpoint/2010/main" val="32386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p:cNvSpPr txBox="1"/>
          <p:nvPr/>
        </p:nvSpPr>
        <p:spPr>
          <a:xfrm>
            <a:off x="228600" y="843975"/>
            <a:ext cx="4038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sgk</a:t>
            </a:r>
            <a:r>
              <a:rPr lang="en-US" sz="2800" b="1" dirty="0">
                <a:latin typeface="Times New Roman" panose="02020603050405020304" pitchFamily="18" charset="0"/>
                <a:cs typeface="Times New Roman" panose="02020603050405020304" pitchFamily="18" charset="0"/>
              </a:rPr>
              <a:t>/63).</a:t>
            </a:r>
          </a:p>
        </p:txBody>
      </p:sp>
      <p:sp>
        <p:nvSpPr>
          <p:cNvPr id="19" name="TextBox 18" descr="OPL20U25GSXzBJYl68kk8uQGfFKzs7yb1M4KJWUiLk6ZEvGF+qCIPSnY57AbBFCvTW$15.2023.9$9+K4lPs7H94VUqPe2XwIsfPRnrXQE//QTEXxb8/8N4CNc6FpgZahzpTjFhMzSA7T/nHJa11DE8Ng2TP3iAmRczFlmslSuUNOgUeb6yRvs0="/>
          <p:cNvSpPr txBox="1"/>
          <p:nvPr/>
        </p:nvSpPr>
        <p:spPr>
          <a:xfrm>
            <a:off x="613123" y="1367358"/>
            <a:ext cx="4181129"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 = </a:t>
            </a:r>
            <a:r>
              <a:rPr lang="en-US" sz="2800" i="1" dirty="0" err="1">
                <a:latin typeface="Times New Roman" panose="02020603050405020304" pitchFamily="18" charset="0"/>
                <a:cs typeface="Times New Roman" panose="02020603050405020304" pitchFamily="18" charset="0"/>
              </a:rPr>
              <a:t>2x</a:t>
            </a:r>
            <a:r>
              <a:rPr lang="en-US" sz="2800" i="1" dirty="0">
                <a:latin typeface="Times New Roman" panose="02020603050405020304" pitchFamily="18" charset="0"/>
                <a:cs typeface="Times New Roman" panose="02020603050405020304" pitchFamily="18" charset="0"/>
              </a:rPr>
              <a:t> </a:t>
            </a:r>
          </a:p>
        </p:txBody>
      </p:sp>
      <p:sp>
        <p:nvSpPr>
          <p:cNvPr id="24" name="TextBox 2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0" y="-29071"/>
            <a:ext cx="9143999"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25" name="TextBox 24" descr="OPL20U25GSXzBJYl68kk8uQGfFKzs7yb1M4KJWUiLk6ZEvGF+qCIPSnY57AbBFCvTW$15.2023.9$9+K4lPs7H94VUqPe2XwIsfPRnrXQE//QTEXxb8/8N4CNc6FpgZahzpTjFhMzSA7T/nHJa11DE8Ng2TP3iAmRczFlmslSuUNOgUeb6yRvs0="/>
          <p:cNvSpPr txBox="1"/>
          <p:nvPr/>
        </p:nvSpPr>
        <p:spPr>
          <a:xfrm>
            <a:off x="160866" y="421850"/>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mc:AlternateContent xmlns:mc="http://schemas.openxmlformats.org/markup-compatibility/2006" xmlns:a14="http://schemas.microsoft.com/office/drawing/2010/main">
        <mc:Choice Requires="a14">
          <p:sp>
            <p:nvSpPr>
              <p:cNvPr id="14" name="TextBox 13" descr="OPL20U25GSXzBJYl68kk8uQGfFKzs7yb1M4KJWUiLk6ZEvGF+qCIPSnY57AbBFCvTW$15.2023.9$9+K4lPs7H94VUqPe2XwIsfPRnrXQE//QTEXxb8/8N4CNc6FpgZahzpTjFhMzSA7T/nHJa11DE8Ng2TP3iAmRczFlmslSuUNOgUeb6yRvs0="/>
              <p:cNvSpPr txBox="1"/>
              <p:nvPr/>
            </p:nvSpPr>
            <p:spPr>
              <a:xfrm>
                <a:off x="620886" y="2859532"/>
                <a:ext cx="8077200" cy="130753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Oxy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800" i="1" dirty="0" smtClean="0">
                            <a:solidFill>
                              <a:schemeClr val="tx1"/>
                            </a:solidFill>
                            <a:latin typeface="Cambria Math" panose="02040503050406030204" pitchFamily="18" charset="0"/>
                          </a:rPr>
                        </m:ctrlPr>
                      </m:sSubPr>
                      <m:e>
                        <m:r>
                          <a:rPr lang="vi-VN" sz="2800" i="1" dirty="0">
                            <a:latin typeface="Cambria Math" panose="02040503050406030204" pitchFamily="18" charset="0"/>
                          </a:rPr>
                          <m:t>𝑀</m:t>
                        </m:r>
                      </m:e>
                      <m:sub>
                        <m:r>
                          <a:rPr lang="vi-VN" sz="2800" i="1" dirty="0">
                            <a:latin typeface="Cambria Math" panose="02040503050406030204" pitchFamily="18" charset="0"/>
                          </a:rPr>
                          <m:t>1</m:t>
                        </m:r>
                      </m:sub>
                    </m:sSub>
                    <m:d>
                      <m:dPr>
                        <m:ctrlPr>
                          <a:rPr lang="vi-VN" sz="2800" i="1" dirty="0" smtClean="0">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vi-VN" sz="2800" i="1">
                                <a:latin typeface="Cambria Math" panose="02040503050406030204" pitchFamily="18" charset="0"/>
                              </a:rPr>
                              <m:t>1</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vi-VN" sz="2800" i="1">
                                <a:latin typeface="Cambria Math" panose="02040503050406030204" pitchFamily="18" charset="0"/>
                              </a:rPr>
                              <m:t>1</m:t>
                            </m:r>
                          </m:sub>
                        </m:sSub>
                      </m:e>
                    </m:d>
                  </m:oMath>
                </a14:m>
                <a:r>
                  <a:rPr lang="vi-VN" sz="2800" dirty="0">
                    <a:latin typeface="+mj-lt"/>
                    <a:cs typeface="Times New Roman" panose="02020603050405020304" pitchFamily="18" charset="0"/>
                  </a:rPr>
                  <a:t>,</a:t>
                </a:r>
                <a14:m>
                  <m:oMath xmlns:m="http://schemas.openxmlformats.org/officeDocument/2006/math">
                    <m:sSub>
                      <m:sSubPr>
                        <m:ctrlPr>
                          <a:rPr lang="vi-VN" sz="2800" i="1" dirty="0">
                            <a:latin typeface="Cambria Math" panose="02040503050406030204" pitchFamily="18" charset="0"/>
                          </a:rPr>
                        </m:ctrlPr>
                      </m:sSubPr>
                      <m:e>
                        <m:r>
                          <a:rPr lang="en-US" sz="2800" b="0" i="1" dirty="0" smtClean="0">
                            <a:latin typeface="Cambria Math" panose="02040503050406030204" pitchFamily="18" charset="0"/>
                          </a:rPr>
                          <m:t> </m:t>
                        </m:r>
                        <m:r>
                          <a:rPr lang="vi-VN" sz="2800" i="1" dirty="0">
                            <a:latin typeface="Cambria Math" panose="02040503050406030204" pitchFamily="18" charset="0"/>
                          </a:rPr>
                          <m:t>𝑀</m:t>
                        </m:r>
                      </m:e>
                      <m:sub>
                        <m:r>
                          <a:rPr lang="vi-VN" sz="2800" i="1" dirty="0">
                            <a:latin typeface="Cambria Math" panose="02040503050406030204" pitchFamily="18" charset="0"/>
                          </a:rPr>
                          <m:t>2</m:t>
                        </m:r>
                      </m:sub>
                    </m:sSub>
                    <m:d>
                      <m:dPr>
                        <m:ctrlPr>
                          <a:rPr lang="vi-VN" sz="2800" i="1" dirty="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vi-VN"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vi-VN" sz="2800" i="1">
                                <a:latin typeface="Cambria Math" panose="02040503050406030204" pitchFamily="18" charset="0"/>
                              </a:rPr>
                              <m:t>2</m:t>
                            </m:r>
                          </m:sub>
                        </m:sSub>
                      </m:e>
                    </m:d>
                  </m:oMath>
                </a14:m>
                <a:r>
                  <a:rPr lang="vi-VN" sz="2800" dirty="0">
                    <a:latin typeface="+mj-lt"/>
                    <a:cs typeface="Times New Roman" panose="02020603050405020304" pitchFamily="18" charset="0"/>
                  </a:rPr>
                  <a:t>, </a:t>
                </a:r>
                <a14:m>
                  <m:oMath xmlns:m="http://schemas.openxmlformats.org/officeDocument/2006/math">
                    <m:sSub>
                      <m:sSubPr>
                        <m:ctrlPr>
                          <a:rPr lang="vi-VN" sz="2800" i="1" dirty="0">
                            <a:latin typeface="Cambria Math" panose="02040503050406030204" pitchFamily="18" charset="0"/>
                          </a:rPr>
                        </m:ctrlPr>
                      </m:sSubPr>
                      <m:e>
                        <m:r>
                          <a:rPr lang="vi-VN" sz="2800" i="1" dirty="0">
                            <a:latin typeface="Cambria Math" panose="02040503050406030204" pitchFamily="18" charset="0"/>
                          </a:rPr>
                          <m:t>𝑀</m:t>
                        </m:r>
                      </m:e>
                      <m:sub>
                        <m:r>
                          <a:rPr lang="vi-VN" sz="2800" i="1" dirty="0">
                            <a:latin typeface="Cambria Math" panose="02040503050406030204" pitchFamily="18" charset="0"/>
                          </a:rPr>
                          <m:t>3</m:t>
                        </m:r>
                      </m:sub>
                    </m:sSub>
                    <m:d>
                      <m:dPr>
                        <m:ctrlPr>
                          <a:rPr lang="vi-VN" sz="2800" i="1" dirty="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vi-VN" sz="2800" i="1">
                                <a:latin typeface="Cambria Math" panose="02040503050406030204" pitchFamily="18" charset="0"/>
                              </a:rPr>
                              <m:t>3</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vi-VN" sz="2800" i="1">
                                <a:latin typeface="Cambria Math" panose="02040503050406030204" pitchFamily="18" charset="0"/>
                              </a:rPr>
                              <m:t>3</m:t>
                            </m:r>
                          </m:sub>
                        </m:sSub>
                      </m:e>
                    </m:d>
                    <m:r>
                      <a:rPr lang="en-US" sz="2800" b="0" i="0" smtClean="0">
                        <a:latin typeface="Cambria Math" panose="02040503050406030204" pitchFamily="18" charset="0"/>
                      </a:rPr>
                      <m:t>.</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14" name="TextBox 13"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620886" y="2859532"/>
                <a:ext cx="8077200" cy="1307537"/>
              </a:xfrm>
              <a:prstGeom prst="rect">
                <a:avLst/>
              </a:prstGeom>
              <a:blipFill>
                <a:blip r:embed="rId2"/>
                <a:stretch>
                  <a:fillRect l="-1585" b="-12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descr="OPL20U25GSXzBJYl68kk8uQGfFKzs7yb1M4KJWUiLk6ZEvGF+qCIPSnY57AbBFCvTW$15.2023.9$9+K4lPs7H94VUqPe2XwIsfPRnrXQE//QTEXxb8/8N4CNc6FpgZahzpTjFhMzSA7T/nHJa11DE8Ng2TP3iAmRczFlmslSuUNOgUeb6yRvs0="/>
              <p:cNvSpPr txBox="1"/>
              <p:nvPr/>
            </p:nvSpPr>
            <p:spPr>
              <a:xfrm>
                <a:off x="613841" y="1890741"/>
                <a:ext cx="7844359" cy="11706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800" i="1" smtClean="0">
                            <a:latin typeface="Cambria Math" panose="02040503050406030204" pitchFamily="18" charset="0"/>
                            <a:cs typeface="Times New Roman" panose="02020603050405020304" pitchFamily="18" charset="0"/>
                          </a:rPr>
                        </m:ctrlPr>
                      </m:sSubPr>
                      <m:e>
                        <m:r>
                          <a:rPr lang="vi-VN" sz="2800" i="1">
                            <a:latin typeface="Cambria Math" panose="02040503050406030204" pitchFamily="18" charset="0"/>
                            <a:cs typeface="Times New Roman" panose="02020603050405020304" pitchFamily="18" charset="0"/>
                          </a:rPr>
                          <m:t>𝑦</m:t>
                        </m:r>
                      </m:e>
                      <m:sub>
                        <m:r>
                          <a:rPr lang="vi-VN" sz="2800" i="1">
                            <a:latin typeface="Cambria Math" panose="02040503050406030204" pitchFamily="18" charset="0"/>
                            <a:cs typeface="Times New Roman" panose="02020603050405020304" pitchFamily="18" charset="0"/>
                          </a:rPr>
                          <m:t>1</m:t>
                        </m:r>
                      </m:sub>
                    </m:sSub>
                    <m:r>
                      <a:rPr lang="vi-VN" sz="2800" b="0" i="1" smtClean="0">
                        <a:latin typeface="Cambria Math" panose="02040503050406030204" pitchFamily="18" charset="0"/>
                        <a:cs typeface="Times New Roman" panose="02020603050405020304" pitchFamily="18" charset="0"/>
                      </a:rPr>
                      <m:t>;</m:t>
                    </m:r>
                    <m:sSub>
                      <m:sSubPr>
                        <m:ctrlPr>
                          <a:rPr lang="vi-VN" sz="2800" i="1">
                            <a:latin typeface="Cambria Math" panose="02040503050406030204" pitchFamily="18" charset="0"/>
                            <a:cs typeface="Times New Roman" panose="02020603050405020304" pitchFamily="18" charset="0"/>
                          </a:rPr>
                        </m:ctrlPr>
                      </m:sSubPr>
                      <m:e>
                        <m:r>
                          <a:rPr lang="vi-VN" sz="2800" i="1">
                            <a:latin typeface="Cambria Math" panose="02040503050406030204" pitchFamily="18" charset="0"/>
                            <a:cs typeface="Times New Roman" panose="02020603050405020304" pitchFamily="18" charset="0"/>
                          </a:rPr>
                          <m:t>𝑦</m:t>
                        </m:r>
                      </m:e>
                      <m:sub>
                        <m:r>
                          <a:rPr lang="vi-VN" sz="2800" i="1">
                            <a:latin typeface="Cambria Math" panose="02040503050406030204" pitchFamily="18" charset="0"/>
                            <a:cs typeface="Times New Roman" panose="02020603050405020304" pitchFamily="18" charset="0"/>
                          </a:rPr>
                          <m:t>2</m:t>
                        </m:r>
                      </m:sub>
                    </m:sSub>
                  </m:oMath>
                </a14:m>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800" i="1">
                            <a:latin typeface="Cambria Math" panose="02040503050406030204" pitchFamily="18" charset="0"/>
                            <a:cs typeface="Times New Roman" panose="02020603050405020304" pitchFamily="18" charset="0"/>
                          </a:rPr>
                        </m:ctrlPr>
                      </m:sSubPr>
                      <m:e>
                        <m:r>
                          <a:rPr lang="vi-VN" sz="2800" i="1">
                            <a:latin typeface="Cambria Math" panose="02040503050406030204" pitchFamily="18" charset="0"/>
                            <a:cs typeface="Times New Roman" panose="02020603050405020304" pitchFamily="18" charset="0"/>
                          </a:rPr>
                          <m:t>𝑦</m:t>
                        </m:r>
                      </m:e>
                      <m:sub>
                        <m:r>
                          <a:rPr lang="vi-VN" sz="2800" i="1">
                            <a:latin typeface="Cambria Math" panose="02040503050406030204" pitchFamily="18" charset="0"/>
                            <a:cs typeface="Times New Roman" panose="02020603050405020304" pitchFamily="18" charset="0"/>
                          </a:rPr>
                          <m:t>3</m:t>
                        </m:r>
                      </m:sub>
                    </m:sSub>
                    <m:r>
                      <a:rPr lang="vi-VN" sz="2800" i="1">
                        <a:latin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tương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vi-VN" sz="2800" i="1">
                            <a:latin typeface="Cambria Math" panose="02040503050406030204" pitchFamily="18" charset="0"/>
                          </a:rPr>
                          <m:t>1</m:t>
                        </m:r>
                      </m:sub>
                    </m:sSub>
                    <m:r>
                      <a:rPr lang="vi-VN" sz="2800" b="0" i="1" smtClean="0">
                        <a:latin typeface="Cambria Math" panose="02040503050406030204" pitchFamily="18" charset="0"/>
                      </a:rPr>
                      <m:t>=−</m:t>
                    </m:r>
                    <m:r>
                      <a:rPr lang="vi-VN" sz="2800" i="1">
                        <a:latin typeface="Cambria Math" panose="02040503050406030204" pitchFamily="18" charset="0"/>
                      </a:rPr>
                      <m:t>1</m:t>
                    </m:r>
                  </m:oMath>
                </a14:m>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vi-VN" sz="2800" i="1">
                            <a:latin typeface="Cambria Math" panose="02040503050406030204" pitchFamily="18" charset="0"/>
                          </a:rPr>
                          <m:t>2</m:t>
                        </m:r>
                      </m:sub>
                    </m:sSub>
                  </m:oMath>
                </a14:m>
                <a:r>
                  <a:rPr lang="vi-VN" sz="2800" dirty="0">
                    <a:latin typeface="Times New Roman" panose="02020603050405020304" pitchFamily="18" charset="0"/>
                    <a:cs typeface="Times New Roman" panose="02020603050405020304" pitchFamily="18" charset="0"/>
                  </a:rPr>
                  <a:t>= 1,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vi-VN" sz="2800" i="1">
                            <a:latin typeface="Cambria Math" panose="02040503050406030204" pitchFamily="18" charset="0"/>
                          </a:rPr>
                          <m:t>3</m:t>
                        </m:r>
                      </m:sub>
                    </m:sSub>
                  </m:oMath>
                </a14:m>
                <a:r>
                  <a:rPr lang="vi-VN"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vi-VN" sz="2800" i="1" dirty="0" smtClean="0">
                            <a:latin typeface="Cambria Math" panose="02040503050406030204" pitchFamily="18" charset="0"/>
                            <a:cs typeface="Times New Roman" panose="02020603050405020304" pitchFamily="18" charset="0"/>
                          </a:rPr>
                        </m:ctrlPr>
                      </m:fPr>
                      <m:num>
                        <m:r>
                          <a:rPr lang="vi-VN" sz="2800" b="0" i="1" dirty="0" smtClean="0">
                            <a:latin typeface="Cambria Math" panose="02040503050406030204" pitchFamily="18" charset="0"/>
                            <a:cs typeface="Times New Roman" panose="02020603050405020304" pitchFamily="18" charset="0"/>
                          </a:rPr>
                          <m:t> </m:t>
                        </m:r>
                        <m:r>
                          <a:rPr lang="vi-VN" sz="2800" i="1" dirty="0">
                            <a:latin typeface="Cambria Math" panose="02040503050406030204" pitchFamily="18" charset="0"/>
                            <a:cs typeface="Times New Roman" panose="02020603050405020304" pitchFamily="18" charset="0"/>
                          </a:rPr>
                          <m:t>3</m:t>
                        </m:r>
                      </m:num>
                      <m:den>
                        <m:r>
                          <a:rPr lang="vi-VN" sz="2800" i="1" dirty="0">
                            <a:latin typeface="Cambria Math" panose="02040503050406030204" pitchFamily="18" charset="0"/>
                            <a:cs typeface="Times New Roman" panose="02020603050405020304" pitchFamily="18" charset="0"/>
                          </a:rPr>
                          <m:t>2</m:t>
                        </m:r>
                      </m:den>
                    </m:f>
                  </m:oMath>
                </a14:m>
                <a:r>
                  <a:rPr lang="en-US" sz="2800" dirty="0">
                    <a:latin typeface="Times New Roman" panose="02020603050405020304" pitchFamily="18" charset="0"/>
                    <a:cs typeface="Times New Roman" panose="02020603050405020304" pitchFamily="18" charset="0"/>
                  </a:rPr>
                  <a:t>                                  </a:t>
                </a:r>
              </a:p>
            </p:txBody>
          </p:sp>
        </mc:Choice>
        <mc:Fallback xmlns="">
          <p:sp>
            <p:nvSpPr>
              <p:cNvPr id="3" name="TextBox 2"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613841" y="1890741"/>
                <a:ext cx="7844359" cy="1170641"/>
              </a:xfrm>
              <a:prstGeom prst="rect">
                <a:avLst/>
              </a:prstGeom>
              <a:blipFill>
                <a:blip r:embed="rId3"/>
                <a:stretch>
                  <a:fillRect l="-1632" t="-5208" b="-2604"/>
                </a:stretch>
              </a:blipFill>
            </p:spPr>
            <p:txBody>
              <a:bodyPr/>
              <a:lstStyle/>
              <a:p>
                <a:r>
                  <a:rPr lang="en-US">
                    <a:noFill/>
                  </a:rPr>
                  <a:t> </a:t>
                </a:r>
              </a:p>
            </p:txBody>
          </p:sp>
        </mc:Fallback>
      </mc:AlternateContent>
      <p:pic>
        <p:nvPicPr>
          <p:cNvPr id="38" name="Picture 3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8382000" y="4125076"/>
            <a:ext cx="982441" cy="982441"/>
          </a:xfrm>
          <a:prstGeom prst="rect">
            <a:avLst/>
          </a:prstGeom>
        </p:spPr>
      </p:pic>
    </p:spTree>
    <p:extLst>
      <p:ext uri="{BB962C8B-B14F-4D97-AF65-F5344CB8AC3E}">
        <p14:creationId xmlns:p14="http://schemas.microsoft.com/office/powerpoint/2010/main" val="240570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OPL20U25GSXzBJYl68kk8uQGfFKzs7yb1M4KJWUiLk6ZEvGF+qCIPSnY57AbBFCvTW$15.2023.9$9+K4lPs7H94VUqPe2XwIsfPRnrXQE//QTEXxb8/8N4CNc6FpgZahzpTjFhMzSA7T/nHJa11DE8Ng2TP3iAmRczFlmslSuUNOgUeb6yRvs0="/>
          <p:cNvSpPr txBox="1"/>
          <p:nvPr/>
        </p:nvSpPr>
        <p:spPr>
          <a:xfrm>
            <a:off x="381000" y="905530"/>
            <a:ext cx="393188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sgk</a:t>
            </a:r>
            <a:r>
              <a:rPr lang="en-US" sz="2800" b="1" dirty="0">
                <a:latin typeface="Times New Roman" panose="02020603050405020304" pitchFamily="18" charset="0"/>
                <a:cs typeface="Times New Roman" panose="02020603050405020304" pitchFamily="18" charset="0"/>
              </a:rPr>
              <a:t>/63).</a:t>
            </a:r>
          </a:p>
        </p:txBody>
      </p:sp>
      <mc:AlternateContent xmlns:mc="http://schemas.openxmlformats.org/markup-compatibility/2006" xmlns:a14="http://schemas.microsoft.com/office/drawing/2010/main">
        <mc:Choice Requires="a14">
          <p:sp>
            <p:nvSpPr>
              <p:cNvPr id="6" name="TextBox 5" descr="OPL20U25GSXzBJYl68kk8uQGfFKzs7yb1M4KJWUiLk6ZEvGF+qCIPSnY57AbBFCvTW$15.2023.9$9+K4lPs7H94VUqPe2XwIsfPRnrXQE//QTEXxb8/8N4CNc6FpgZahzpTjFhMzSA7T/nHJa11DE8Ng2TP3iAmRczFlmslSuUNOgUeb6yRvs0="/>
              <p:cNvSpPr txBox="1"/>
              <p:nvPr/>
            </p:nvSpPr>
            <p:spPr>
              <a:xfrm>
                <a:off x="824071" y="2021593"/>
                <a:ext cx="4875746" cy="523220"/>
              </a:xfrm>
              <a:prstGeom prst="rect">
                <a:avLst/>
              </a:prstGeom>
              <a:noFill/>
            </p:spPr>
            <p:txBody>
              <a:bodyPr wrap="square" rtlCol="0">
                <a:spAutoFit/>
              </a:bodyPr>
              <a:lstStyle/>
              <a:p>
                <a:pPr marL="457200" indent="-457200">
                  <a:buAutoNum type="alphaLcParen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𝑥</m:t>
                        </m:r>
                      </m:e>
                      <m:sub>
                        <m:r>
                          <a:rPr lang="vi-VN" sz="2800" i="1">
                            <a:latin typeface="Cambria Math" panose="02040503050406030204" pitchFamily="18" charset="0"/>
                          </a:rPr>
                          <m:t>1</m:t>
                        </m:r>
                      </m:sub>
                    </m:sSub>
                    <m:r>
                      <a:rPr lang="vi-VN" sz="2800" b="0" i="1" smtClean="0">
                        <a:latin typeface="Cambria Math" panose="02040503050406030204" pitchFamily="18" charset="0"/>
                      </a:rPr>
                      <m:t>=−</m:t>
                    </m:r>
                    <m:r>
                      <a:rPr lang="vi-VN" sz="2800" i="1">
                        <a:latin typeface="Cambria Math" panose="02040503050406030204" pitchFamily="18" charset="0"/>
                      </a:rPr>
                      <m:t>1</m:t>
                    </m:r>
                  </m:oMath>
                </a14:m>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p>
            </p:txBody>
          </p:sp>
        </mc:Choice>
        <mc:Fallback xmlns="">
          <p:sp>
            <p:nvSpPr>
              <p:cNvPr id="6" name="TextBox 5"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824071" y="2021593"/>
                <a:ext cx="4875746" cy="523220"/>
              </a:xfrm>
              <a:prstGeom prst="rect">
                <a:avLst/>
              </a:prstGeom>
              <a:blipFill>
                <a:blip r:embed="rId3"/>
                <a:stretch>
                  <a:fillRect l="-2250"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descr="OPL20U25GSXzBJYl68kk8uQGfFKzs7yb1M4KJWUiLk6ZEvGF+qCIPSnY57AbBFCvTW$15.2023.9$9+K4lPs7H94VUqPe2XwIsfPRnrXQE//QTEXxb8/8N4CNc6FpgZahzpTjFhMzSA7T/nHJa11DE8Ng2TP3iAmRczFlmslSuUNOgUeb6yRvs0="/>
              <p:cNvSpPr txBox="1"/>
              <p:nvPr/>
            </p:nvSpPr>
            <p:spPr>
              <a:xfrm>
                <a:off x="1334046" y="2770894"/>
                <a:ext cx="242566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𝑥</m:t>
                        </m:r>
                      </m:e>
                      <m:sub>
                        <m:r>
                          <a:rPr lang="vi-VN" sz="2800" i="1">
                            <a:latin typeface="Cambria Math" panose="02040503050406030204" pitchFamily="18" charset="0"/>
                          </a:rPr>
                          <m:t>2</m:t>
                        </m:r>
                      </m:sub>
                    </m:sSub>
                    <m:r>
                      <a:rPr lang="vi-VN" sz="2800" b="0" i="1" smtClean="0">
                        <a:latin typeface="Cambria Math" panose="02040503050406030204" pitchFamily="18" charset="0"/>
                      </a:rPr>
                      <m:t>=</m:t>
                    </m:r>
                    <m:r>
                      <a:rPr lang="vi-VN" sz="2800" i="1">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              </a:t>
                </a:r>
              </a:p>
            </p:txBody>
          </p:sp>
        </mc:Choice>
        <mc:Fallback xmlns="">
          <p:sp>
            <p:nvSpPr>
              <p:cNvPr id="10" name="TextBox 9"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1334046" y="2770894"/>
                <a:ext cx="2425664" cy="523220"/>
              </a:xfrm>
              <a:prstGeom prst="rect">
                <a:avLst/>
              </a:prstGeom>
              <a:blipFill>
                <a:blip r:embed="rId4"/>
                <a:stretch>
                  <a:fillRect l="-5276" t="-12941" r="-43467"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descr="OPL20U25GSXzBJYl68kk8uQGfFKzs7yb1M4KJWUiLk6ZEvGF+qCIPSnY57AbBFCvTW$15.2023.9$9+K4lPs7H94VUqPe2XwIsfPRnrXQE//QTEXxb8/8N4CNc6FpgZahzpTjFhMzSA7T/nHJa11DE8Ng2TP3iAmRczFlmslSuUNOgUeb6yRvs0="/>
              <p:cNvSpPr txBox="1"/>
              <p:nvPr/>
            </p:nvSpPr>
            <p:spPr>
              <a:xfrm>
                <a:off x="1334046" y="3546548"/>
                <a:ext cx="2425664" cy="70160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𝑥</m:t>
                        </m:r>
                      </m:e>
                      <m:sub>
                        <m:r>
                          <a:rPr lang="vi-VN" sz="2800" i="1">
                            <a:latin typeface="Cambria Math" panose="02040503050406030204" pitchFamily="18" charset="0"/>
                          </a:rPr>
                          <m:t>3</m:t>
                        </m:r>
                      </m:sub>
                    </m:sSub>
                    <m:r>
                      <a:rPr lang="vi-VN" sz="2800" b="0" i="1" smtClean="0">
                        <a:latin typeface="Cambria Math" panose="02040503050406030204" pitchFamily="18" charset="0"/>
                      </a:rPr>
                      <m:t>=</m:t>
                    </m:r>
                    <m:f>
                      <m:fPr>
                        <m:ctrlPr>
                          <a:rPr lang="vi-VN" sz="2800" b="0" i="1" smtClean="0">
                            <a:latin typeface="Cambria Math" panose="02040503050406030204" pitchFamily="18" charset="0"/>
                          </a:rPr>
                        </m:ctrlPr>
                      </m:fPr>
                      <m:num>
                        <m:r>
                          <a:rPr lang="vi-VN" sz="2800" i="1">
                            <a:latin typeface="Cambria Math" panose="02040503050406030204" pitchFamily="18" charset="0"/>
                          </a:rPr>
                          <m:t>3</m:t>
                        </m:r>
                      </m:num>
                      <m:den>
                        <m:r>
                          <a:rPr lang="vi-VN" sz="2800" i="1">
                            <a:latin typeface="Cambria Math" panose="02040503050406030204" pitchFamily="18" charset="0"/>
                          </a:rPr>
                          <m:t>2</m:t>
                        </m:r>
                      </m:den>
                    </m:f>
                  </m:oMath>
                </a14:m>
                <a:r>
                  <a:rPr lang="en-US" sz="2800" dirty="0">
                    <a:latin typeface="Times New Roman" panose="02020603050405020304" pitchFamily="18" charset="0"/>
                    <a:cs typeface="Times New Roman" panose="02020603050405020304" pitchFamily="18" charset="0"/>
                  </a:rPr>
                  <a:t>             </a:t>
                </a:r>
              </a:p>
            </p:txBody>
          </p:sp>
        </mc:Choice>
        <mc:Fallback xmlns="">
          <p:sp>
            <p:nvSpPr>
              <p:cNvPr id="13" name="TextBox 12"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1334046" y="3546548"/>
                <a:ext cx="2425664" cy="701602"/>
              </a:xfrm>
              <a:prstGeom prst="rect">
                <a:avLst/>
              </a:prstGeom>
              <a:blipFill>
                <a:blip r:embed="rId5"/>
                <a:stretch>
                  <a:fillRect l="-5276" b="-10435"/>
                </a:stretch>
              </a:blipFill>
            </p:spPr>
            <p:txBody>
              <a:bodyPr/>
              <a:lstStyle/>
              <a:p>
                <a:r>
                  <a:rPr lang="en-US">
                    <a:noFill/>
                  </a:rPr>
                  <a:t> </a:t>
                </a:r>
              </a:p>
            </p:txBody>
          </p:sp>
        </mc:Fallback>
      </mc:AlternateContent>
      <p:sp>
        <p:nvSpPr>
          <p:cNvPr id="26" name="TextBox 2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0" y="-18440"/>
            <a:ext cx="91440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27" name="TextBox 26" descr="OPL20U25GSXzBJYl68kk8uQGfFKzs7yb1M4KJWUiLk6ZEvGF+qCIPSnY57AbBFCvTW$15.2023.9$9+K4lPs7H94VUqPe2XwIsfPRnrXQE//QTEXxb8/8N4CNc6FpgZahzpTjFhMzSA7T/nHJa11DE8Ng2TP3iAmRczFlmslSuUNOgUeb6yRvs0="/>
          <p:cNvSpPr txBox="1"/>
          <p:nvPr/>
        </p:nvSpPr>
        <p:spPr>
          <a:xfrm>
            <a:off x="197556" y="438150"/>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sp>
        <p:nvSpPr>
          <p:cNvPr id="29" name="TextBox 28" descr="OPL20U25GSXzBJYl68kk8uQGfFKzs7yb1M4KJWUiLk6ZEvGF+qCIPSnY57AbBFCvTW$15.2023.9$9+K4lPs7H94VUqPe2XwIsfPRnrXQE//QTEXxb8/8N4CNc6FpgZahzpTjFhMzSA7T/nHJa11DE8Ng2TP3iAmRczFlmslSuUNOgUeb6yRvs0="/>
          <p:cNvSpPr txBox="1"/>
          <p:nvPr/>
        </p:nvSpPr>
        <p:spPr>
          <a:xfrm>
            <a:off x="784578" y="1428750"/>
            <a:ext cx="4181129"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 = 2x </a:t>
            </a:r>
          </a:p>
        </p:txBody>
      </p:sp>
      <p:pic>
        <p:nvPicPr>
          <p:cNvPr id="36" name="Picture 3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8382000" y="4125076"/>
            <a:ext cx="982441" cy="982441"/>
          </a:xfrm>
          <a:prstGeom prst="rect">
            <a:avLst/>
          </a:prstGeom>
        </p:spPr>
      </p:pic>
      <p:grpSp>
        <p:nvGrpSpPr>
          <p:cNvPr id="3" name="Group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5ED746F-DA90-F9CC-C715-9241E232CD15}"/>
              </a:ext>
            </a:extLst>
          </p:cNvPr>
          <p:cNvGrpSpPr/>
          <p:nvPr/>
        </p:nvGrpSpPr>
        <p:grpSpPr>
          <a:xfrm>
            <a:off x="3643721" y="2015141"/>
            <a:ext cx="3813305" cy="523220"/>
            <a:chOff x="3084411" y="1792237"/>
            <a:chExt cx="3813305" cy="523220"/>
          </a:xfrm>
        </p:grpSpPr>
        <mc:AlternateContent xmlns:mc="http://schemas.openxmlformats.org/markup-compatibility/2006" xmlns:a14="http://schemas.microsoft.com/office/drawing/2010/main">
          <mc:Choice Requires="a14">
            <p:sp>
              <p:nvSpPr>
                <p:cNvPr id="21" name="TextBox 20"/>
                <p:cNvSpPr txBox="1"/>
                <p:nvPr/>
              </p:nvSpPr>
              <p:spPr>
                <a:xfrm>
                  <a:off x="3084411" y="1792237"/>
                  <a:ext cx="38133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thì</a:t>
                  </a:r>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rPr>
                          </m:ctrlPr>
                        </m:sSubPr>
                        <m:e>
                          <m:r>
                            <a:rPr lang="vi-VN" sz="2800" i="1">
                              <a:latin typeface="Cambria Math" panose="02040503050406030204" pitchFamily="18" charset="0"/>
                            </a:rPr>
                            <m:t>𝑦</m:t>
                          </m:r>
                        </m:e>
                        <m:sub>
                          <m:r>
                            <a:rPr lang="vi-VN" sz="2800" i="1">
                              <a:latin typeface="Cambria Math" panose="02040503050406030204" pitchFamily="18" charset="0"/>
                            </a:rPr>
                            <m:t>1</m:t>
                          </m:r>
                        </m:sub>
                      </m:sSub>
                      <m:r>
                        <a:rPr lang="vi-VN" sz="2800" b="0" i="1" smtClean="0">
                          <a:latin typeface="Cambria Math" panose="02040503050406030204" pitchFamily="18" charset="0"/>
                        </a:rPr>
                        <m:t>=</m:t>
                      </m:r>
                      <m:r>
                        <a:rPr lang="vi-VN" sz="2800" i="1">
                          <a:latin typeface="Cambria Math" panose="02040503050406030204" pitchFamily="18" charset="0"/>
                          <a:cs typeface="Times New Roman" panose="02020603050405020304" pitchFamily="18" charset="0"/>
                        </a:rPr>
                        <m:t>2</m:t>
                      </m:r>
                      <m:r>
                        <a:rPr lang="en-US" sz="2800" b="0" i="1" smtClean="0">
                          <a:latin typeface="Cambria Math" panose="02040503050406030204" pitchFamily="18" charset="0"/>
                          <a:cs typeface="Times New Roman" panose="02020603050405020304" pitchFamily="18" charset="0"/>
                        </a:rPr>
                        <m:t> </m:t>
                      </m:r>
                      <m:r>
                        <a:rPr lang="vi-VN" sz="2800" b="0" i="0" smtClean="0">
                          <a:latin typeface="Cambria Math" panose="02040503050406030204" pitchFamily="18" charset="0"/>
                          <a:cs typeface="Times New Roman" panose="02020603050405020304" pitchFamily="18" charset="0"/>
                        </a:rPr>
                        <m:t> </m:t>
                      </m:r>
                      <m:d>
                        <m:dPr>
                          <m:ctrlPr>
                            <a:rPr lang="vi-VN" sz="2800" i="1" dirty="0" smtClean="0">
                              <a:latin typeface="Cambria Math" panose="02040503050406030204" pitchFamily="18" charset="0"/>
                              <a:cs typeface="Times New Roman" panose="02020603050405020304" pitchFamily="18" charset="0"/>
                            </a:rPr>
                          </m:ctrlPr>
                        </m:dPr>
                        <m:e>
                          <m:r>
                            <a:rPr lang="vi-VN" sz="2800" b="0" i="1" dirty="0" smtClean="0">
                              <a:latin typeface="Cambria Math" panose="02040503050406030204" pitchFamily="18" charset="0"/>
                              <a:cs typeface="Times New Roman" panose="02020603050405020304" pitchFamily="18" charset="0"/>
                            </a:rPr>
                            <m:t>−</m:t>
                          </m:r>
                          <m:r>
                            <a:rPr lang="vi-VN" sz="2800" i="1" dirty="0">
                              <a:latin typeface="Cambria Math" panose="02040503050406030204" pitchFamily="18" charset="0"/>
                              <a:cs typeface="Times New Roman" panose="02020603050405020304" pitchFamily="18" charset="0"/>
                            </a:rPr>
                            <m:t>1</m:t>
                          </m:r>
                        </m:e>
                      </m:d>
                      <m:r>
                        <a:rPr lang="vi-VN" sz="2800" i="1" dirty="0" smtClean="0">
                          <a:latin typeface="Cambria Math" panose="02040503050406030204" pitchFamily="18" charset="0"/>
                          <a:ea typeface="Cambria Math" panose="02040503050406030204" pitchFamily="18" charset="0"/>
                          <a:cs typeface="Times New Roman" panose="02020603050405020304" pitchFamily="18" charset="0"/>
                        </a:rPr>
                        <m:t>=</m:t>
                      </m:r>
                      <m:r>
                        <a:rPr lang="vi-VN" sz="28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vi-VN" sz="2800" i="1">
                          <a:latin typeface="Cambria Math" panose="02040503050406030204" pitchFamily="18" charset="0"/>
                          <a:cs typeface="Times New Roman" panose="02020603050405020304" pitchFamily="18" charset="0"/>
                        </a:rPr>
                        <m:t>2</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084411" y="1792237"/>
                  <a:ext cx="3813305" cy="523220"/>
                </a:xfrm>
                <a:prstGeom prst="rect">
                  <a:avLst/>
                </a:prstGeom>
                <a:blipFill>
                  <a:blip r:embed="rId8"/>
                  <a:stretch>
                    <a:fillRect l="-3360"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Object 1">
                  <a:extLst>
                    <a:ext uri="{FF2B5EF4-FFF2-40B4-BE49-F238E27FC236}">
                      <a16:creationId xmlns:a16="http://schemas.microsoft.com/office/drawing/2014/main" id="{360E855D-F6B0-EE31-E0EE-98ACA5B506AC}"/>
                    </a:ext>
                  </a:extLst>
                </p:cNvPr>
                <p:cNvGraphicFramePr>
                  <a:graphicFrameLocks noChangeAspect="1"/>
                </p:cNvGraphicFramePr>
                <p:nvPr>
                  <p:extLst>
                    <p:ext uri="{D42A27DB-BD31-4B8C-83A1-F6EECF244321}">
                      <p14:modId xmlns:p14="http://schemas.microsoft.com/office/powerpoint/2010/main" val="73402790"/>
                    </p:ext>
                  </p:extLst>
                </p:nvPr>
              </p:nvGraphicFramePr>
              <p:xfrm>
                <a:off x="4667956" y="1991133"/>
                <a:ext cx="101600" cy="165100"/>
              </p:xfrm>
              <a:graphic>
                <a:graphicData uri="http://schemas.openxmlformats.org/presentationml/2006/ole">
                  <mc:AlternateContent>
                    <mc:Choice xmlns:v="urn:schemas-microsoft-com:vml" Requires="v">
                      <p:oleObj name="Equation" r:id="rId9" imgW="101520" imgH="164880" progId="Equation.DSMT4">
                        <p:embed/>
                      </p:oleObj>
                    </mc:Choice>
                    <mc:Fallback>
                      <p:oleObj name="Equation" r:id="rId9" imgW="101520" imgH="164880" progId="Equation.DSMT4">
                        <p:embed/>
                        <p:pic>
                          <p:nvPicPr>
                            <p:cNvPr id="0" name=""/>
                            <p:cNvPicPr/>
                            <p:nvPr/>
                          </p:nvPicPr>
                          <p:blipFill>
                            <a:blip r:embed="rId10"/>
                            <a:stretch>
                              <a:fillRect/>
                            </a:stretch>
                          </p:blipFill>
                          <p:spPr>
                            <a:xfrm>
                              <a:off x="4667956" y="1991133"/>
                              <a:ext cx="101600" cy="165100"/>
                            </a:xfrm>
                            <a:prstGeom prst="rect">
                              <a:avLst/>
                            </a:prstGeom>
                          </p:spPr>
                        </p:pic>
                      </p:oleObj>
                    </mc:Fallback>
                  </mc:AlternateContent>
                </a:graphicData>
              </a:graphic>
            </p:graphicFrame>
          </mc:Choice>
          <mc:Fallback xmlns="">
            <p:graphicFrame>
              <p:nvGraphicFramePr>
                <p:cNvPr id="2" name="Object 1">
                  <a:extLst>
                    <a:ext uri="{FF2B5EF4-FFF2-40B4-BE49-F238E27FC236}">
                      <a16:creationId xmlns:a16="http://schemas.microsoft.com/office/drawing/2014/main" id="{360E855D-F6B0-EE31-E0EE-98ACA5B506AC}"/>
                    </a:ext>
                  </a:extLst>
                </p:cNvPr>
                <p:cNvGraphicFramePr>
                  <a:graphicFrameLocks noChangeAspect="1"/>
                </p:cNvGraphicFramePr>
                <p:nvPr>
                  <p:extLst>
                    <p:ext uri="{D42A27DB-BD31-4B8C-83A1-F6EECF244321}">
                      <p14:modId xmlns:p14="http://schemas.microsoft.com/office/powerpoint/2010/main" val="73402790"/>
                    </p:ext>
                  </p:extLst>
                </p:nvPr>
              </p:nvGraphicFramePr>
              <p:xfrm>
                <a:off x="4667956" y="1991133"/>
                <a:ext cx="101600" cy="165100"/>
              </p:xfrm>
              <a:graphic>
                <a:graphicData uri="http://schemas.openxmlformats.org/presentationml/2006/ole">
                  <mc:AlternateContent>
                    <mc:Choice xmlns:v="urn:schemas-microsoft-com:vml" Requires="v">
                      <p:oleObj spid="_x0000_s2077" name="Equation" r:id="rId11" imgW="101520" imgH="164880" progId="Equation.DSMT4">
                        <p:embed/>
                      </p:oleObj>
                    </mc:Choice>
                    <mc:Fallback>
                      <p:oleObj name="Equation" r:id="rId11" imgW="101520" imgH="164880" progId="Equation.DSMT4">
                        <p:embed/>
                        <p:pic>
                          <p:nvPicPr>
                            <p:cNvPr id="0" name=""/>
                            <p:cNvPicPr/>
                            <p:nvPr/>
                          </p:nvPicPr>
                          <p:blipFill>
                            <a:blip r:embed="rId12"/>
                            <a:stretch>
                              <a:fillRect/>
                            </a:stretch>
                          </p:blipFill>
                          <p:spPr>
                            <a:xfrm>
                              <a:off x="4667956" y="1991133"/>
                              <a:ext cx="101600" cy="165100"/>
                            </a:xfrm>
                            <a:prstGeom prst="rect">
                              <a:avLst/>
                            </a:prstGeom>
                          </p:spPr>
                        </p:pic>
                      </p:oleObj>
                    </mc:Fallback>
                  </mc:AlternateContent>
                </a:graphicData>
              </a:graphic>
            </p:graphicFrame>
          </mc:Fallback>
        </mc:AlternateContent>
      </p:grpSp>
      <p:grpSp>
        <p:nvGrpSpPr>
          <p:cNvPr id="7" name="Group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2C154E7-5F39-FC0A-BF9A-C2F7D32112CB}"/>
              </a:ext>
            </a:extLst>
          </p:cNvPr>
          <p:cNvGrpSpPr/>
          <p:nvPr/>
        </p:nvGrpSpPr>
        <p:grpSpPr>
          <a:xfrm>
            <a:off x="3520061" y="2808535"/>
            <a:ext cx="4328539" cy="523220"/>
            <a:chOff x="2960751" y="2585631"/>
            <a:chExt cx="4328539" cy="523220"/>
          </a:xfrm>
        </p:grpSpPr>
        <mc:AlternateContent xmlns:mc="http://schemas.openxmlformats.org/markup-compatibility/2006" xmlns:a14="http://schemas.microsoft.com/office/drawing/2010/main">
          <mc:Choice Requires="a14">
            <p:sp>
              <p:nvSpPr>
                <p:cNvPr id="25" name="TextBox 24"/>
                <p:cNvSpPr txBox="1"/>
                <p:nvPr/>
              </p:nvSpPr>
              <p:spPr>
                <a:xfrm>
                  <a:off x="2960751" y="2585631"/>
                  <a:ext cx="432853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thì</a:t>
                  </a:r>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rPr>
                          </m:ctrlPr>
                        </m:sSubPr>
                        <m:e>
                          <m:r>
                            <a:rPr lang="vi-VN" sz="2800" b="0" i="1" smtClean="0">
                              <a:latin typeface="Cambria Math" panose="02040503050406030204" pitchFamily="18" charset="0"/>
                            </a:rPr>
                            <m:t> </m:t>
                          </m:r>
                          <m:r>
                            <a:rPr lang="vi-VN" sz="2800" i="1">
                              <a:latin typeface="Cambria Math" panose="02040503050406030204" pitchFamily="18" charset="0"/>
                            </a:rPr>
                            <m:t>𝑦</m:t>
                          </m:r>
                        </m:e>
                        <m:sub>
                          <m:r>
                            <a:rPr lang="vi-VN" sz="2800" i="1">
                              <a:latin typeface="Cambria Math" panose="02040503050406030204" pitchFamily="18" charset="0"/>
                            </a:rPr>
                            <m:t>2</m:t>
                          </m:r>
                        </m:sub>
                      </m:sSub>
                      <m:r>
                        <a:rPr lang="vi-VN" sz="2800" b="0" i="1" smtClean="0">
                          <a:latin typeface="Cambria Math" panose="02040503050406030204" pitchFamily="18" charset="0"/>
                        </a:rPr>
                        <m:t>=</m:t>
                      </m:r>
                      <m:r>
                        <a:rPr lang="vi-VN" sz="2800" i="1">
                          <a:latin typeface="Cambria Math" panose="02040503050406030204" pitchFamily="18" charset="0"/>
                          <a:cs typeface="Times New Roman" panose="02020603050405020304" pitchFamily="18" charset="0"/>
                        </a:rPr>
                        <m:t>2</m:t>
                      </m:r>
                      <m:r>
                        <a:rPr lang="vi-VN" sz="2800" b="0" i="0" smtClean="0">
                          <a:latin typeface="Cambria Math" panose="02040503050406030204" pitchFamily="18" charset="0"/>
                          <a:cs typeface="Times New Roman" panose="02020603050405020304" pitchFamily="18" charset="0"/>
                        </a:rPr>
                        <m:t>  </m:t>
                      </m:r>
                      <m:r>
                        <a:rPr lang="vi-VN" sz="2800" i="1" dirty="0">
                          <a:latin typeface="Cambria Math" panose="02040503050406030204" pitchFamily="18" charset="0"/>
                          <a:cs typeface="Times New Roman" panose="02020603050405020304" pitchFamily="18" charset="0"/>
                        </a:rPr>
                        <m:t>1</m:t>
                      </m:r>
                      <m:r>
                        <a:rPr lang="vi-VN" sz="2800" i="1" dirty="0" smtClean="0">
                          <a:latin typeface="Cambria Math" panose="02040503050406030204" pitchFamily="18" charset="0"/>
                          <a:ea typeface="Cambria Math" panose="02040503050406030204" pitchFamily="18" charset="0"/>
                          <a:cs typeface="Times New Roman" panose="02020603050405020304" pitchFamily="18" charset="0"/>
                        </a:rPr>
                        <m:t>=</m:t>
                      </m:r>
                      <m:r>
                        <a:rPr lang="vi-VN" sz="2800" i="1">
                          <a:latin typeface="Cambria Math" panose="02040503050406030204" pitchFamily="18" charset="0"/>
                          <a:cs typeface="Times New Roman" panose="02020603050405020304" pitchFamily="18" charset="0"/>
                        </a:rPr>
                        <m:t>2</m:t>
                      </m:r>
                    </m:oMath>
                  </a14:m>
                  <a:r>
                    <a:rPr lang="en-US" sz="2800" dirty="0">
                      <a:latin typeface="Times New Roman" panose="02020603050405020304" pitchFamily="18" charset="0"/>
                      <a:cs typeface="Times New Roman" panose="02020603050405020304" pitchFamily="18" charset="0"/>
                    </a:rPr>
                    <a:t>   </a:t>
                  </a:r>
                </a:p>
              </p:txBody>
            </p:sp>
          </mc:Choice>
          <mc:Fallback xmlns="">
            <p:sp>
              <p:nvSpPr>
                <p:cNvPr id="25" name="TextBox 24"/>
                <p:cNvSpPr txBox="1">
                  <a:spLocks noRot="1" noChangeAspect="1" noMove="1" noResize="1" noEditPoints="1" noAdjustHandles="1" noChangeArrowheads="1" noChangeShapeType="1" noTextEdit="1"/>
                </p:cNvSpPr>
                <p:nvPr/>
              </p:nvSpPr>
              <p:spPr>
                <a:xfrm>
                  <a:off x="2960751" y="2585631"/>
                  <a:ext cx="4328539" cy="523220"/>
                </a:xfrm>
                <a:prstGeom prst="rect">
                  <a:avLst/>
                </a:prstGeom>
                <a:blipFill>
                  <a:blip r:embed="rId13"/>
                  <a:stretch>
                    <a:fillRect l="-2958"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Object 3">
                  <a:extLst>
                    <a:ext uri="{FF2B5EF4-FFF2-40B4-BE49-F238E27FC236}">
                      <a16:creationId xmlns:a16="http://schemas.microsoft.com/office/drawing/2014/main" id="{EF572691-8170-0B3B-F831-014D00743B6E}"/>
                    </a:ext>
                  </a:extLst>
                </p:cNvPr>
                <p:cNvGraphicFramePr>
                  <a:graphicFrameLocks noChangeAspect="1"/>
                </p:cNvGraphicFramePr>
                <p:nvPr>
                  <p:extLst>
                    <p:ext uri="{D42A27DB-BD31-4B8C-83A1-F6EECF244321}">
                      <p14:modId xmlns:p14="http://schemas.microsoft.com/office/powerpoint/2010/main" val="2881334984"/>
                    </p:ext>
                  </p:extLst>
                </p:nvPr>
              </p:nvGraphicFramePr>
              <p:xfrm>
                <a:off x="4552344" y="2807147"/>
                <a:ext cx="101600" cy="165100"/>
              </p:xfrm>
              <a:graphic>
                <a:graphicData uri="http://schemas.openxmlformats.org/presentationml/2006/ole">
                  <mc:AlternateContent>
                    <mc:Choice xmlns:v="urn:schemas-microsoft-com:vml" Requires="v">
                      <p:oleObj name="Equation" r:id="rId14" imgW="101520" imgH="164880" progId="Equation.DSMT4">
                        <p:embed/>
                      </p:oleObj>
                    </mc:Choice>
                    <mc:Fallback>
                      <p:oleObj name="Equation" r:id="rId14" imgW="101520" imgH="164880" progId="Equation.DSMT4">
                        <p:embed/>
                        <p:pic>
                          <p:nvPicPr>
                            <p:cNvPr id="0" name=""/>
                            <p:cNvPicPr/>
                            <p:nvPr/>
                          </p:nvPicPr>
                          <p:blipFill>
                            <a:blip r:embed="rId10"/>
                            <a:stretch>
                              <a:fillRect/>
                            </a:stretch>
                          </p:blipFill>
                          <p:spPr>
                            <a:xfrm>
                              <a:off x="4552344" y="2807147"/>
                              <a:ext cx="101600" cy="165100"/>
                            </a:xfrm>
                            <a:prstGeom prst="rect">
                              <a:avLst/>
                            </a:prstGeom>
                          </p:spPr>
                        </p:pic>
                      </p:oleObj>
                    </mc:Fallback>
                  </mc:AlternateContent>
                </a:graphicData>
              </a:graphic>
            </p:graphicFrame>
          </mc:Choice>
          <mc:Fallback xmlns="">
            <p:graphicFrame>
              <p:nvGraphicFramePr>
                <p:cNvPr id="4" name="Object 3">
                  <a:extLst>
                    <a:ext uri="{FF2B5EF4-FFF2-40B4-BE49-F238E27FC236}">
                      <a16:creationId xmlns:a16="http://schemas.microsoft.com/office/drawing/2014/main" id="{EF572691-8170-0B3B-F831-014D00743B6E}"/>
                    </a:ext>
                  </a:extLst>
                </p:cNvPr>
                <p:cNvGraphicFramePr>
                  <a:graphicFrameLocks noChangeAspect="1"/>
                </p:cNvGraphicFramePr>
                <p:nvPr>
                  <p:extLst>
                    <p:ext uri="{D42A27DB-BD31-4B8C-83A1-F6EECF244321}">
                      <p14:modId xmlns:p14="http://schemas.microsoft.com/office/powerpoint/2010/main" val="2881334984"/>
                    </p:ext>
                  </p:extLst>
                </p:nvPr>
              </p:nvGraphicFramePr>
              <p:xfrm>
                <a:off x="4552344" y="2807147"/>
                <a:ext cx="101600" cy="165100"/>
              </p:xfrm>
              <a:graphic>
                <a:graphicData uri="http://schemas.openxmlformats.org/presentationml/2006/ole">
                  <mc:AlternateContent>
                    <mc:Choice xmlns:v="urn:schemas-microsoft-com:vml" Requires="v">
                      <p:oleObj spid="_x0000_s2078" name="Equation" r:id="rId15" imgW="101520" imgH="164880" progId="Equation.DSMT4">
                        <p:embed/>
                      </p:oleObj>
                    </mc:Choice>
                    <mc:Fallback>
                      <p:oleObj name="Equation" r:id="rId15" imgW="101520" imgH="164880" progId="Equation.DSMT4">
                        <p:embed/>
                        <p:pic>
                          <p:nvPicPr>
                            <p:cNvPr id="0" name=""/>
                            <p:cNvPicPr/>
                            <p:nvPr/>
                          </p:nvPicPr>
                          <p:blipFill>
                            <a:blip r:embed="rId12"/>
                            <a:stretch>
                              <a:fillRect/>
                            </a:stretch>
                          </p:blipFill>
                          <p:spPr>
                            <a:xfrm>
                              <a:off x="4552344" y="2807147"/>
                              <a:ext cx="101600" cy="165100"/>
                            </a:xfrm>
                            <a:prstGeom prst="rect">
                              <a:avLst/>
                            </a:prstGeom>
                          </p:spPr>
                        </p:pic>
                      </p:oleObj>
                    </mc:Fallback>
                  </mc:AlternateContent>
                </a:graphicData>
              </a:graphic>
            </p:graphicFrame>
          </mc:Fallback>
        </mc:AlternateContent>
      </p:grpSp>
      <p:grpSp>
        <p:nvGrpSpPr>
          <p:cNvPr id="11" name="Group 10">
            <a:extLst>
              <a:ext uri="{FF2B5EF4-FFF2-40B4-BE49-F238E27FC236}">
                <a16:creationId xmlns:a16="http://schemas.microsoft.com/office/drawing/2014/main" id="{1A8C2607-FA08-D636-087C-E08B5DCF3758}"/>
              </a:ext>
            </a:extLst>
          </p:cNvPr>
          <p:cNvGrpSpPr/>
          <p:nvPr/>
        </p:nvGrpSpPr>
        <p:grpSpPr>
          <a:xfrm>
            <a:off x="3531110" y="3540852"/>
            <a:ext cx="3009136" cy="701602"/>
            <a:chOff x="2984205" y="3354069"/>
            <a:chExt cx="3009136" cy="701602"/>
          </a:xfrm>
        </p:grpSpPr>
        <mc:AlternateContent xmlns:mc="http://schemas.openxmlformats.org/markup-compatibility/2006" xmlns:a14="http://schemas.microsoft.com/office/drawing/2010/main">
          <mc:Choice Requires="a14">
            <p:sp>
              <p:nvSpPr>
                <p:cNvPr id="35" name="TextBox 34"/>
                <p:cNvSpPr txBox="1"/>
                <p:nvPr/>
              </p:nvSpPr>
              <p:spPr>
                <a:xfrm>
                  <a:off x="2984205" y="3354069"/>
                  <a:ext cx="3009136" cy="701602"/>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t</a:t>
                  </a:r>
                  <a:r>
                    <a:rPr lang="en-US" sz="2800" dirty="0" err="1">
                      <a:latin typeface="Times New Roman" panose="02020603050405020304" pitchFamily="18" charset="0"/>
                      <a:cs typeface="Times New Roman" panose="02020603050405020304" pitchFamily="18" charset="0"/>
                    </a:rPr>
                    <a:t>hì</a:t>
                  </a:r>
                  <a:r>
                    <a:rPr lang="vi-VN"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rPr>
                          </m:ctrlPr>
                        </m:sSubPr>
                        <m:e>
                          <m:r>
                            <a:rPr lang="vi-VN" sz="2800" b="0" i="1" smtClean="0">
                              <a:latin typeface="Cambria Math" panose="02040503050406030204" pitchFamily="18" charset="0"/>
                            </a:rPr>
                            <m:t> </m:t>
                          </m:r>
                          <m:r>
                            <a:rPr lang="vi-VN" sz="2800" i="1">
                              <a:latin typeface="Cambria Math" panose="02040503050406030204" pitchFamily="18" charset="0"/>
                            </a:rPr>
                            <m:t>𝑦</m:t>
                          </m:r>
                        </m:e>
                        <m:sub>
                          <m:r>
                            <a:rPr lang="vi-VN" sz="2800" i="1">
                              <a:latin typeface="Cambria Math" panose="02040503050406030204" pitchFamily="18" charset="0"/>
                            </a:rPr>
                            <m:t>3</m:t>
                          </m:r>
                        </m:sub>
                      </m:sSub>
                      <m:r>
                        <a:rPr lang="vi-VN" sz="2800" b="0" i="1" smtClean="0">
                          <a:latin typeface="Cambria Math" panose="02040503050406030204" pitchFamily="18" charset="0"/>
                        </a:rPr>
                        <m:t>=</m:t>
                      </m:r>
                      <m:r>
                        <a:rPr lang="vi-VN" sz="2800" i="1">
                          <a:latin typeface="Cambria Math" panose="02040503050406030204" pitchFamily="18" charset="0"/>
                          <a:cs typeface="Times New Roman" panose="02020603050405020304" pitchFamily="18" charset="0"/>
                        </a:rPr>
                        <m:t>2</m:t>
                      </m:r>
                      <m:r>
                        <a:rPr lang="en-US" sz="2800" b="0" i="1" smtClean="0">
                          <a:latin typeface="Cambria Math" panose="02040503050406030204" pitchFamily="18" charset="0"/>
                          <a:cs typeface="Times New Roman" panose="02020603050405020304" pitchFamily="18" charset="0"/>
                        </a:rPr>
                        <m:t> </m:t>
                      </m:r>
                      <m:r>
                        <a:rPr lang="vi-VN" sz="2800" b="0" i="0" smtClean="0">
                          <a:latin typeface="Cambria Math" panose="02040503050406030204" pitchFamily="18" charset="0"/>
                          <a:cs typeface="Times New Roman" panose="02020603050405020304" pitchFamily="18" charset="0"/>
                        </a:rPr>
                        <m:t> </m:t>
                      </m:r>
                      <m:f>
                        <m:fPr>
                          <m:ctrlPr>
                            <a:rPr lang="vi-VN" sz="2800" i="1" dirty="0" smtClean="0">
                              <a:latin typeface="Cambria Math" panose="02040503050406030204" pitchFamily="18" charset="0"/>
                              <a:ea typeface="Cambria Math" panose="02040503050406030204" pitchFamily="18" charset="0"/>
                              <a:cs typeface="Times New Roman" panose="02020603050405020304" pitchFamily="18" charset="0"/>
                            </a:rPr>
                          </m:ctrlPr>
                        </m:fPr>
                        <m:num>
                          <m:r>
                            <a:rPr lang="vi-VN" sz="2800" i="1" dirty="0">
                              <a:latin typeface="Cambria Math" panose="02040503050406030204" pitchFamily="18" charset="0"/>
                              <a:ea typeface="Cambria Math" panose="02040503050406030204" pitchFamily="18" charset="0"/>
                              <a:cs typeface="Times New Roman" panose="02020603050405020304" pitchFamily="18" charset="0"/>
                            </a:rPr>
                            <m:t>3</m:t>
                          </m:r>
                        </m:num>
                        <m:den>
                          <m:r>
                            <a:rPr lang="vi-VN" sz="2800" i="1" dirty="0">
                              <a:latin typeface="Cambria Math" panose="02040503050406030204" pitchFamily="18" charset="0"/>
                              <a:ea typeface="Cambria Math" panose="02040503050406030204" pitchFamily="18" charset="0"/>
                              <a:cs typeface="Times New Roman" panose="02020603050405020304" pitchFamily="18" charset="0"/>
                            </a:rPr>
                            <m:t>2</m:t>
                          </m:r>
                        </m:den>
                      </m:f>
                      <m:r>
                        <a:rPr lang="vi-VN" sz="28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p>
              </p:txBody>
            </p:sp>
          </mc:Choice>
          <mc:Fallback xmlns="">
            <p:sp>
              <p:nvSpPr>
                <p:cNvPr id="35" name="TextBox 34"/>
                <p:cNvSpPr txBox="1">
                  <a:spLocks noRot="1" noChangeAspect="1" noMove="1" noResize="1" noEditPoints="1" noAdjustHandles="1" noChangeArrowheads="1" noChangeShapeType="1" noTextEdit="1"/>
                </p:cNvSpPr>
                <p:nvPr/>
              </p:nvSpPr>
              <p:spPr>
                <a:xfrm>
                  <a:off x="2984205" y="3354069"/>
                  <a:ext cx="3009136" cy="701602"/>
                </a:xfrm>
                <a:prstGeom prst="rect">
                  <a:avLst/>
                </a:prstGeom>
                <a:blipFill>
                  <a:blip r:embed="rId16"/>
                  <a:stretch>
                    <a:fillRect l="-4049" b="-1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Object 7">
                  <a:extLst>
                    <a:ext uri="{FF2B5EF4-FFF2-40B4-BE49-F238E27FC236}">
                      <a16:creationId xmlns:a16="http://schemas.microsoft.com/office/drawing/2014/main" id="{211E7A3A-2253-47B7-A3F3-4C131B14FE3B}"/>
                    </a:ext>
                  </a:extLst>
                </p:cNvPr>
                <p:cNvGraphicFramePr>
                  <a:graphicFrameLocks noChangeAspect="1"/>
                </p:cNvGraphicFramePr>
                <p:nvPr>
                  <p:extLst>
                    <p:ext uri="{D42A27DB-BD31-4B8C-83A1-F6EECF244321}">
                      <p14:modId xmlns:p14="http://schemas.microsoft.com/office/powerpoint/2010/main" val="2347140994"/>
                    </p:ext>
                  </p:extLst>
                </p:nvPr>
              </p:nvGraphicFramePr>
              <p:xfrm>
                <a:off x="4563632" y="3659629"/>
                <a:ext cx="101600" cy="165100"/>
              </p:xfrm>
              <a:graphic>
                <a:graphicData uri="http://schemas.openxmlformats.org/presentationml/2006/ole">
                  <mc:AlternateContent>
                    <mc:Choice xmlns:v="urn:schemas-microsoft-com:vml" Requires="v">
                      <p:oleObj name="Equation" r:id="rId17" imgW="101520" imgH="164880" progId="Equation.DSMT4">
                        <p:embed/>
                      </p:oleObj>
                    </mc:Choice>
                    <mc:Fallback>
                      <p:oleObj name="Equation" r:id="rId17" imgW="101520" imgH="164880" progId="Equation.DSMT4">
                        <p:embed/>
                        <p:pic>
                          <p:nvPicPr>
                            <p:cNvPr id="0" name=""/>
                            <p:cNvPicPr/>
                            <p:nvPr/>
                          </p:nvPicPr>
                          <p:blipFill>
                            <a:blip r:embed="rId10"/>
                            <a:stretch>
                              <a:fillRect/>
                            </a:stretch>
                          </p:blipFill>
                          <p:spPr>
                            <a:xfrm>
                              <a:off x="4563632" y="3659629"/>
                              <a:ext cx="101600" cy="165100"/>
                            </a:xfrm>
                            <a:prstGeom prst="rect">
                              <a:avLst/>
                            </a:prstGeom>
                          </p:spPr>
                        </p:pic>
                      </p:oleObj>
                    </mc:Fallback>
                  </mc:AlternateContent>
                </a:graphicData>
              </a:graphic>
            </p:graphicFrame>
          </mc:Choice>
          <mc:Fallback xmlns="">
            <p:graphicFrame>
              <p:nvGraphicFramePr>
                <p:cNvPr id="8" name="Object 7">
                  <a:extLst>
                    <a:ext uri="{FF2B5EF4-FFF2-40B4-BE49-F238E27FC236}">
                      <a16:creationId xmlns:a16="http://schemas.microsoft.com/office/drawing/2014/main" id="{211E7A3A-2253-47B7-A3F3-4C131B14FE3B}"/>
                    </a:ext>
                  </a:extLst>
                </p:cNvPr>
                <p:cNvGraphicFramePr>
                  <a:graphicFrameLocks noChangeAspect="1"/>
                </p:cNvGraphicFramePr>
                <p:nvPr>
                  <p:extLst>
                    <p:ext uri="{D42A27DB-BD31-4B8C-83A1-F6EECF244321}">
                      <p14:modId xmlns:p14="http://schemas.microsoft.com/office/powerpoint/2010/main" val="2347140994"/>
                    </p:ext>
                  </p:extLst>
                </p:nvPr>
              </p:nvGraphicFramePr>
              <p:xfrm>
                <a:off x="4563632" y="3659629"/>
                <a:ext cx="101600" cy="165100"/>
              </p:xfrm>
              <a:graphic>
                <a:graphicData uri="http://schemas.openxmlformats.org/presentationml/2006/ole">
                  <mc:AlternateContent>
                    <mc:Choice xmlns:v="urn:schemas-microsoft-com:vml" Requires="v">
                      <p:oleObj spid="_x0000_s2079" name="Equation" r:id="rId18" imgW="101520" imgH="164880" progId="Equation.DSMT4">
                        <p:embed/>
                      </p:oleObj>
                    </mc:Choice>
                    <mc:Fallback>
                      <p:oleObj name="Equation" r:id="rId18" imgW="101520" imgH="164880" progId="Equation.DSMT4">
                        <p:embed/>
                        <p:pic>
                          <p:nvPicPr>
                            <p:cNvPr id="0" name=""/>
                            <p:cNvPicPr/>
                            <p:nvPr/>
                          </p:nvPicPr>
                          <p:blipFill>
                            <a:blip r:embed="rId12"/>
                            <a:stretch>
                              <a:fillRect/>
                            </a:stretch>
                          </p:blipFill>
                          <p:spPr>
                            <a:xfrm>
                              <a:off x="4563632" y="3659629"/>
                              <a:ext cx="101600" cy="165100"/>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165809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93511" y="2419"/>
            <a:ext cx="96012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27" name="TextBox 26" descr="OPL20U25GSXzBJYl68kk8uQGfFKzs7yb1M4KJWUiLk6ZEvGF+qCIPSnY57AbBFCvTW$15.2023.9$9+K4lPs7H94VUqPe2XwIsfPRnrXQE//QTEXxb8/8N4CNc6FpgZahzpTjFhMzSA7T/nHJa11DE8Ng2TP3iAmRczFlmslSuUNOgUeb6yRvs0="/>
          <p:cNvSpPr txBox="1"/>
          <p:nvPr/>
        </p:nvSpPr>
        <p:spPr>
          <a:xfrm>
            <a:off x="129822" y="470908"/>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sp>
        <p:nvSpPr>
          <p:cNvPr id="29" name="TextBox 28" descr="OPL20U25GSXzBJYl68kk8uQGfFKzs7yb1M4KJWUiLk6ZEvGF+qCIPSnY57AbBFCvTW$15.2023.9$9+K4lPs7H94VUqPe2XwIsfPRnrXQE//QTEXxb8/8N4CNc6FpgZahzpTjFhMzSA7T/nHJa11DE8Ng2TP3iAmRczFlmslSuUNOgUeb6yRvs0="/>
          <p:cNvSpPr txBox="1"/>
          <p:nvPr/>
        </p:nvSpPr>
        <p:spPr>
          <a:xfrm>
            <a:off x="695671" y="1526419"/>
            <a:ext cx="4181129"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 = 2x </a:t>
            </a:r>
          </a:p>
        </p:txBody>
      </p:sp>
      <mc:AlternateContent xmlns:mc="http://schemas.openxmlformats.org/markup-compatibility/2006" xmlns:a14="http://schemas.microsoft.com/office/drawing/2010/main">
        <mc:Choice Requires="a14">
          <p:sp>
            <p:nvSpPr>
              <p:cNvPr id="21" name="TextBox 20" descr="OPL20U25GSXzBJYl68kk8uQGfFKzs7yb1M4KJWUiLk6ZEvGF+qCIPSnY57AbBFCvTW$15.2023.9$9+K4lPs7H94VUqPe2XwIsfPRnrXQE//QTEXxb8/8N4CNc6FpgZahzpTjFhMzSA7T/nHJa11DE8Ng2TP3iAmRczFlmslSuUNOgUeb6yRvs0="/>
              <p:cNvSpPr txBox="1"/>
              <p:nvPr/>
            </p:nvSpPr>
            <p:spPr>
              <a:xfrm>
                <a:off x="732385" y="1974332"/>
                <a:ext cx="3534815" cy="2929585"/>
              </a:xfrm>
              <a:prstGeom prst="rect">
                <a:avLst/>
              </a:prstGeom>
              <a:noFill/>
            </p:spPr>
            <p:txBody>
              <a:bodyPr wrap="square" rtlCol="0">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Oxy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600" i="1" dirty="0" smtClean="0">
                            <a:solidFill>
                              <a:schemeClr val="tx1"/>
                            </a:solidFill>
                            <a:latin typeface="Cambria Math" panose="02040503050406030204" pitchFamily="18" charset="0"/>
                          </a:rPr>
                        </m:ctrlPr>
                      </m:sSubPr>
                      <m:e>
                        <m:r>
                          <a:rPr lang="en-US" sz="2600" b="0" i="1" dirty="0" smtClean="0">
                            <a:solidFill>
                              <a:schemeClr val="tx1"/>
                            </a:solidFill>
                            <a:latin typeface="Cambria Math" panose="02040503050406030204" pitchFamily="18" charset="0"/>
                          </a:rPr>
                          <m:t> </m:t>
                        </m:r>
                        <m:r>
                          <a:rPr lang="vi-VN" sz="2600" i="1" dirty="0">
                            <a:latin typeface="Cambria Math" panose="02040503050406030204" pitchFamily="18" charset="0"/>
                          </a:rPr>
                          <m:t>𝑀</m:t>
                        </m:r>
                      </m:e>
                      <m:sub>
                        <m:r>
                          <a:rPr lang="vi-VN" sz="2600" i="1" dirty="0">
                            <a:latin typeface="Cambria Math" panose="02040503050406030204" pitchFamily="18" charset="0"/>
                          </a:rPr>
                          <m:t>1</m:t>
                        </m:r>
                      </m:sub>
                    </m:sSub>
                    <m:d>
                      <m:dPr>
                        <m:ctrlPr>
                          <a:rPr lang="vi-VN" sz="2600" i="1" dirty="0" smtClean="0">
                            <a:solidFill>
                              <a:schemeClr val="tx1"/>
                            </a:solidFill>
                            <a:latin typeface="Cambria Math" panose="02040503050406030204" pitchFamily="18" charset="0"/>
                          </a:rPr>
                        </m:ctrlPr>
                      </m:dPr>
                      <m:e>
                        <m:r>
                          <a:rPr lang="vi-VN" sz="2600" b="0" i="1" dirty="0" smtClean="0">
                            <a:solidFill>
                              <a:schemeClr val="tx1"/>
                            </a:solidFill>
                            <a:latin typeface="Cambria Math" panose="02040503050406030204" pitchFamily="18" charset="0"/>
                          </a:rPr>
                          <m:t>−</m:t>
                        </m:r>
                        <m:r>
                          <a:rPr lang="vi-VN" sz="2600" i="1" dirty="0">
                            <a:latin typeface="Cambria Math" panose="02040503050406030204" pitchFamily="18" charset="0"/>
                          </a:rPr>
                          <m:t>1</m:t>
                        </m:r>
                        <m:r>
                          <a:rPr lang="en-US" sz="2600" i="1">
                            <a:solidFill>
                              <a:schemeClr val="tx1"/>
                            </a:solidFill>
                            <a:latin typeface="Cambria Math" panose="02040503050406030204" pitchFamily="18" charset="0"/>
                          </a:rPr>
                          <m:t>;</m:t>
                        </m:r>
                        <m:r>
                          <a:rPr lang="vi-VN" sz="2600" b="0" i="1" smtClean="0">
                            <a:solidFill>
                              <a:schemeClr val="tx1"/>
                            </a:solidFill>
                            <a:latin typeface="Cambria Math" panose="02040503050406030204" pitchFamily="18" charset="0"/>
                          </a:rPr>
                          <m:t>−</m:t>
                        </m:r>
                        <m:r>
                          <a:rPr lang="vi-VN" sz="2600" i="1">
                            <a:latin typeface="Cambria Math" panose="02040503050406030204" pitchFamily="18" charset="0"/>
                          </a:rPr>
                          <m:t>2</m:t>
                        </m:r>
                        <m:r>
                          <a:rPr lang="en-US" sz="2600" i="1" smtClean="0">
                            <a:solidFill>
                              <a:schemeClr val="tx1"/>
                            </a:solidFill>
                            <a:latin typeface="Cambria Math" panose="02040503050406030204" pitchFamily="18" charset="0"/>
                          </a:rPr>
                          <m:t> </m:t>
                        </m:r>
                      </m:e>
                    </m:d>
                  </m:oMath>
                </a14:m>
                <a:r>
                  <a:rPr lang="vi-VN"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lnSpc>
                    <a:spcPct val="150000"/>
                  </a:lnSpc>
                </a:pPr>
                <a14:m>
                  <m:oMath xmlns:m="http://schemas.openxmlformats.org/officeDocument/2006/math">
                    <m:sSub>
                      <m:sSubPr>
                        <m:ctrlPr>
                          <a:rPr lang="vi-VN" sz="2600" i="1" dirty="0">
                            <a:latin typeface="Cambria Math" panose="02040503050406030204" pitchFamily="18" charset="0"/>
                          </a:rPr>
                        </m:ctrlPr>
                      </m:sSubPr>
                      <m:e>
                        <m:r>
                          <a:rPr lang="vi-VN" sz="2600" i="1" dirty="0">
                            <a:latin typeface="Cambria Math" panose="02040503050406030204" pitchFamily="18" charset="0"/>
                          </a:rPr>
                          <m:t>𝑀</m:t>
                        </m:r>
                      </m:e>
                      <m:sub>
                        <m:r>
                          <a:rPr lang="vi-VN" sz="2600" i="1" dirty="0">
                            <a:latin typeface="Cambria Math" panose="02040503050406030204" pitchFamily="18" charset="0"/>
                          </a:rPr>
                          <m:t>2</m:t>
                        </m:r>
                      </m:sub>
                    </m:sSub>
                    <m:d>
                      <m:dPr>
                        <m:ctrlPr>
                          <a:rPr lang="vi-VN" sz="2600" i="1" dirty="0">
                            <a:latin typeface="Cambria Math" panose="02040503050406030204" pitchFamily="18" charset="0"/>
                          </a:rPr>
                        </m:ctrlPr>
                      </m:dPr>
                      <m:e>
                        <m:r>
                          <a:rPr lang="vi-VN" sz="2600" i="1" dirty="0">
                            <a:latin typeface="Cambria Math" panose="02040503050406030204" pitchFamily="18" charset="0"/>
                          </a:rPr>
                          <m:t>1</m:t>
                        </m:r>
                        <m:r>
                          <a:rPr lang="en-US" sz="2600" i="1">
                            <a:latin typeface="Cambria Math" panose="02040503050406030204" pitchFamily="18" charset="0"/>
                          </a:rPr>
                          <m:t>;</m:t>
                        </m:r>
                        <m:r>
                          <a:rPr lang="vi-VN" sz="2600" i="1">
                            <a:latin typeface="Cambria Math" panose="02040503050406030204" pitchFamily="18" charset="0"/>
                          </a:rPr>
                          <m:t>2</m:t>
                        </m:r>
                        <m:r>
                          <a:rPr lang="en-US" sz="2600" i="1" smtClean="0">
                            <a:latin typeface="Cambria Math" panose="02040503050406030204" pitchFamily="18" charset="0"/>
                          </a:rPr>
                          <m:t> </m:t>
                        </m:r>
                      </m:e>
                    </m:d>
                  </m:oMath>
                </a14:m>
                <a:r>
                  <a:rPr lang="vi-VN" sz="2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vi-VN" sz="2600" i="1" dirty="0">
                            <a:latin typeface="Cambria Math" panose="02040503050406030204" pitchFamily="18" charset="0"/>
                          </a:rPr>
                        </m:ctrlPr>
                      </m:sSubPr>
                      <m:e>
                        <m:r>
                          <a:rPr lang="vi-VN" sz="2600" i="1" dirty="0">
                            <a:latin typeface="Cambria Math" panose="02040503050406030204" pitchFamily="18" charset="0"/>
                          </a:rPr>
                          <m:t>𝑀</m:t>
                        </m:r>
                      </m:e>
                      <m:sub>
                        <m:r>
                          <a:rPr lang="vi-VN" sz="2600" i="1" dirty="0">
                            <a:latin typeface="Cambria Math" panose="02040503050406030204" pitchFamily="18" charset="0"/>
                          </a:rPr>
                          <m:t>3</m:t>
                        </m:r>
                      </m:sub>
                    </m:sSub>
                    <m:d>
                      <m:dPr>
                        <m:ctrlPr>
                          <a:rPr lang="vi-VN" sz="2600" i="1" dirty="0" smtClean="0">
                            <a:latin typeface="Cambria Math" panose="02040503050406030204" pitchFamily="18" charset="0"/>
                          </a:rPr>
                        </m:ctrlPr>
                      </m:dPr>
                      <m:e>
                        <m:f>
                          <m:fPr>
                            <m:ctrlPr>
                              <a:rPr lang="vi-VN" sz="2600" i="1" dirty="0" smtClean="0">
                                <a:latin typeface="Cambria Math" panose="02040503050406030204" pitchFamily="18" charset="0"/>
                              </a:rPr>
                            </m:ctrlPr>
                          </m:fPr>
                          <m:num>
                            <m:r>
                              <a:rPr lang="vi-VN" sz="2600" i="1" dirty="0">
                                <a:latin typeface="Cambria Math" panose="02040503050406030204" pitchFamily="18" charset="0"/>
                              </a:rPr>
                              <m:t>3</m:t>
                            </m:r>
                          </m:num>
                          <m:den>
                            <m:r>
                              <a:rPr lang="vi-VN" sz="2600" i="1" dirty="0">
                                <a:latin typeface="Cambria Math" panose="02040503050406030204" pitchFamily="18" charset="0"/>
                              </a:rPr>
                              <m:t>2</m:t>
                            </m:r>
                          </m:den>
                        </m:f>
                        <m:r>
                          <a:rPr lang="en-US" sz="2600" i="1">
                            <a:latin typeface="Cambria Math" panose="02040503050406030204" pitchFamily="18" charset="0"/>
                          </a:rPr>
                          <m:t>;</m:t>
                        </m:r>
                        <m:r>
                          <a:rPr lang="vi-VN" sz="2600" i="1">
                            <a:latin typeface="Cambria Math" panose="02040503050406030204" pitchFamily="18" charset="0"/>
                          </a:rPr>
                          <m:t>3</m:t>
                        </m:r>
                        <m:r>
                          <a:rPr lang="en-US" sz="2600" i="1" smtClean="0">
                            <a:latin typeface="Cambria Math" panose="02040503050406030204" pitchFamily="18" charset="0"/>
                          </a:rPr>
                          <m:t> </m:t>
                        </m:r>
                      </m:e>
                    </m:d>
                  </m:oMath>
                </a14:m>
                <a:r>
                  <a:rPr lang="en-US" sz="2600" dirty="0">
                    <a:latin typeface="Times New Roman" panose="02020603050405020304" pitchFamily="18" charset="0"/>
                    <a:cs typeface="Times New Roman" panose="02020603050405020304" pitchFamily="18" charset="0"/>
                  </a:rPr>
                  <a:t>. </a:t>
                </a:r>
              </a:p>
            </p:txBody>
          </p:sp>
        </mc:Choice>
        <mc:Fallback xmlns="">
          <p:sp>
            <p:nvSpPr>
              <p:cNvPr id="21" name="TextBox 20"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732385" y="1974332"/>
                <a:ext cx="3534815" cy="2929585"/>
              </a:xfrm>
              <a:prstGeom prst="rect">
                <a:avLst/>
              </a:prstGeom>
              <a:blipFill>
                <a:blip r:embed="rId3"/>
                <a:stretch>
                  <a:fillRect l="-3448" r="-3621"/>
                </a:stretch>
              </a:blipFill>
            </p:spPr>
            <p:txBody>
              <a:bodyPr/>
              <a:lstStyle/>
              <a:p>
                <a:r>
                  <a:rPr lang="en-US">
                    <a:noFill/>
                  </a:rPr>
                  <a:t> </a:t>
                </a:r>
              </a:p>
            </p:txBody>
          </p:sp>
        </mc:Fallback>
      </mc:AlternateContent>
      <p:pic>
        <p:nvPicPr>
          <p:cNvPr id="36" name="Picture 3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8382000" y="4125076"/>
            <a:ext cx="982441" cy="982441"/>
          </a:xfrm>
          <a:prstGeom prst="rect">
            <a:avLst/>
          </a:prstGeom>
        </p:spPr>
      </p:pic>
      <p:pic>
        <p:nvPicPr>
          <p:cNvPr id="4" name="Picture 3" descr="OPL20U25GSXzBJYl68kk8uQGfFKzs7yb1M4KJWUiLk6ZEvGF+qCIPSnY57AbBFCvTW$15.2023.9$9+K4lPs7H94VUqPe2XwIsfPRnrXQE//QTEXxb8/8N4CNc6FpgZahzpTjFhMzSA7T/nHJa11DE8Ng2TP3iAmRczFlmslSuUNOgUeb6yRvs0="/>
          <p:cNvPicPr>
            <a:picLocks noChangeAspect="1"/>
          </p:cNvPicPr>
          <p:nvPr/>
        </p:nvPicPr>
        <p:blipFill>
          <a:blip r:embed="rId5"/>
          <a:stretch>
            <a:fillRect/>
          </a:stretch>
        </p:blipFill>
        <p:spPr>
          <a:xfrm>
            <a:off x="4526424" y="742950"/>
            <a:ext cx="4312776" cy="4490816"/>
          </a:xfrm>
          <a:prstGeom prst="rect">
            <a:avLst/>
          </a:prstGeom>
        </p:spPr>
      </p:pic>
      <p:sp>
        <p:nvSpPr>
          <p:cNvPr id="9" name="TextBox 8" descr="OPL20U25GSXzBJYl68kk8uQGfFKzs7yb1M4KJWUiLk6ZEvGF+qCIPSnY57AbBFCvTW$15.2023.9$9+K4lPs7H94VUqPe2XwIsfPRnrXQE//QTEXxb8/8N4CNc6FpgZahzpTjFhMzSA7T/nHJa11DE8Ng2TP3iAmRczFlmslSuUNOgUeb6yRvs0="/>
          <p:cNvSpPr txBox="1"/>
          <p:nvPr/>
        </p:nvSpPr>
        <p:spPr>
          <a:xfrm>
            <a:off x="335317" y="981730"/>
            <a:ext cx="393188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4(</a:t>
            </a:r>
            <a:r>
              <a:rPr lang="en-US" sz="2800" b="1" dirty="0" err="1">
                <a:latin typeface="Times New Roman" panose="02020603050405020304" pitchFamily="18" charset="0"/>
                <a:cs typeface="Times New Roman" panose="02020603050405020304" pitchFamily="18" charset="0"/>
              </a:rPr>
              <a:t>sgk</a:t>
            </a:r>
            <a:r>
              <a:rPr lang="en-US" sz="2800" b="1" dirty="0">
                <a:latin typeface="Times New Roman" panose="02020603050405020304" pitchFamily="18" charset="0"/>
                <a:cs typeface="Times New Roman" panose="02020603050405020304" pitchFamily="18" charset="0"/>
              </a:rPr>
              <a:t>/63).</a:t>
            </a:r>
          </a:p>
        </p:txBody>
      </p:sp>
    </p:spTree>
    <p:extLst>
      <p:ext uri="{BB962C8B-B14F-4D97-AF65-F5344CB8AC3E}">
        <p14:creationId xmlns:p14="http://schemas.microsoft.com/office/powerpoint/2010/main" val="139808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15.2023.9$9+K4lPs7H94VUqPe2XwIsfPRnrXQE//QTEXxb8/8N4CNc6FpgZahzpTjFhMzSA7T/nHJa11DE8Ng2TP3iAmRczFlmslSuUNOgUeb6yRvs0="/>
          <p:cNvSpPr/>
          <p:nvPr/>
        </p:nvSpPr>
        <p:spPr>
          <a:xfrm>
            <a:off x="801512" y="1370305"/>
            <a:ext cx="7933267" cy="3442289"/>
          </a:xfrm>
          <a:prstGeom prst="rect">
            <a:avLst/>
          </a:prstGeom>
        </p:spPr>
        <p:txBody>
          <a:bodyPr wrap="square">
            <a:spAutoFit/>
          </a:bodyPr>
          <a:lstStyle/>
          <a:p>
            <a:pPr marL="342900" indent="-342900">
              <a:lnSpc>
                <a:spcPct val="107000"/>
              </a:lnSpc>
              <a:spcBef>
                <a:spcPts val="300"/>
              </a:spcBef>
              <a:spcAft>
                <a:spcPts val="300"/>
              </a:spcAft>
              <a:buFontTx/>
              <a:buChar char="-"/>
            </a:pPr>
            <a:r>
              <a:rPr lang="vi-VN" sz="2800" dirty="0">
                <a:latin typeface="Times New Roman" panose="02020603050405020304" pitchFamily="18" charset="0"/>
                <a:ea typeface="Calibri" panose="020F0502020204030204" pitchFamily="34" charset="0"/>
              </a:rPr>
              <a:t>Nhận xét</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(sgk/63)</a:t>
            </a:r>
            <a:r>
              <a:rPr lang="en-US" sz="2800" dirty="0">
                <a:latin typeface="Times New Roman" panose="02020603050405020304" pitchFamily="18" charset="0"/>
                <a:ea typeface="Calibri" panose="020F0502020204030204" pitchFamily="34" charset="0"/>
              </a:rPr>
              <a:t>:</a:t>
            </a:r>
          </a:p>
          <a:p>
            <a:pPr algn="just">
              <a:lnSpc>
                <a:spcPct val="107000"/>
              </a:lnSpc>
              <a:spcBef>
                <a:spcPts val="300"/>
              </a:spcBef>
              <a:spcAft>
                <a:spcPts val="300"/>
              </a:spcAft>
            </a:pPr>
            <a:r>
              <a:rPr lang="en-US" sz="2800" dirty="0">
                <a:latin typeface="Times New Roman" panose="02020603050405020304" pitchFamily="18" charset="0"/>
                <a:ea typeface="Calibri" panose="020F0502020204030204" pitchFamily="34" charset="0"/>
              </a:rPr>
              <a:t>  + </a:t>
            </a:r>
            <a:r>
              <a:rPr lang="vi-VN" sz="2800" dirty="0">
                <a:latin typeface="Times New Roman" panose="02020603050405020304" pitchFamily="18" charset="0"/>
                <a:ea typeface="Calibri" panose="020F0502020204030204" pitchFamily="34" charset="0"/>
              </a:rPr>
              <a:t>Với mỗi giá trị của biến số</a:t>
            </a:r>
            <a:r>
              <a:rPr lang="en-US" sz="2800" dirty="0">
                <a:latin typeface="Times New Roman" panose="02020603050405020304" pitchFamily="18" charset="0"/>
                <a:ea typeface="Calibri" panose="020F0502020204030204" pitchFamily="34" charset="0"/>
              </a:rPr>
              <a:t> </a:t>
            </a:r>
            <a:r>
              <a:rPr lang="en-US" sz="2800" i="1" dirty="0">
                <a:latin typeface="Times New Roman" panose="02020603050405020304" pitchFamily="18" charset="0"/>
                <a:ea typeface="Calibri" panose="020F0502020204030204" pitchFamily="34" charset="0"/>
              </a:rPr>
              <a:t>x</a:t>
            </a:r>
            <a:r>
              <a:rPr lang="vi-VN" sz="2800" dirty="0">
                <a:latin typeface="Times New Roman" panose="02020603050405020304" pitchFamily="18" charset="0"/>
                <a:ea typeface="Calibri" panose="020F0502020204030204" pitchFamily="34" charset="0"/>
              </a:rPr>
              <a:t>, ta có thể xác định được một điểm </a:t>
            </a:r>
            <a:r>
              <a:rPr lang="en-US" sz="2800" i="1" dirty="0">
                <a:latin typeface="Times New Roman" panose="02020603050405020304" pitchFamily="18" charset="0"/>
                <a:ea typeface="Calibri" panose="020F0502020204030204" pitchFamily="34" charset="0"/>
              </a:rPr>
              <a:t>M </a:t>
            </a:r>
            <a:r>
              <a:rPr lang="en-US" sz="2800" dirty="0">
                <a:latin typeface="Times New Roman" panose="02020603050405020304" pitchFamily="18" charset="0"/>
                <a:ea typeface="Calibri" panose="020F0502020204030204" pitchFamily="34" charset="0"/>
              </a:rPr>
              <a:t>(</a:t>
            </a:r>
            <a:r>
              <a:rPr lang="en-US" sz="2800" i="1" dirty="0">
                <a:latin typeface="Times New Roman" panose="02020603050405020304" pitchFamily="18" charset="0"/>
                <a:ea typeface="Calibri" panose="020F0502020204030204" pitchFamily="34" charset="0"/>
              </a:rPr>
              <a:t>x; y</a:t>
            </a:r>
            <a:r>
              <a:rPr lang="en-US" sz="2800" dirty="0">
                <a:latin typeface="Times New Roman" panose="02020603050405020304" pitchFamily="18" charset="0"/>
                <a:ea typeface="Calibri" panose="020F0502020204030204" pitchFamily="34" charset="0"/>
              </a:rPr>
              <a:t>)</a:t>
            </a:r>
            <a:r>
              <a:rPr lang="vi-VN" sz="2800" i="1"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i="1" dirty="0">
                <a:latin typeface="Times New Roman" panose="02020603050405020304" pitchFamily="18" charset="0"/>
                <a:ea typeface="Calibri" panose="020F0502020204030204" pitchFamily="34" charset="0"/>
              </a:rPr>
              <a:t>y = </a:t>
            </a:r>
            <a:r>
              <a:rPr lang="en-US" sz="2800" dirty="0">
                <a:latin typeface="Times New Roman" panose="02020603050405020304" pitchFamily="18" charset="0"/>
                <a:ea typeface="Calibri" panose="020F0502020204030204" pitchFamily="34" charset="0"/>
              </a:rPr>
              <a:t>2</a:t>
            </a:r>
            <a:r>
              <a:rPr lang="en-US" sz="2800" i="1" dirty="0">
                <a:latin typeface="Times New Roman" panose="02020603050405020304" pitchFamily="18" charset="0"/>
                <a:ea typeface="Calibri" panose="020F0502020204030204" pitchFamily="34" charset="0"/>
              </a:rPr>
              <a:t>x </a:t>
            </a:r>
            <a:r>
              <a:rPr lang="vi-VN" sz="2800" dirty="0">
                <a:latin typeface="Times New Roman" panose="02020603050405020304" pitchFamily="18" charset="0"/>
                <a:ea typeface="Calibri" panose="020F0502020204030204" pitchFamily="34" charset="0"/>
              </a:rPr>
              <a:t>trong mặt phẳng tọa độ </a:t>
            </a:r>
            <a:r>
              <a:rPr lang="en-US" sz="2800" i="1" dirty="0">
                <a:latin typeface="Times New Roman" panose="02020603050405020304" pitchFamily="18" charset="0"/>
                <a:ea typeface="Calibri" panose="020F0502020204030204" pitchFamily="34" charset="0"/>
              </a:rPr>
              <a:t>Oxy</a:t>
            </a:r>
            <a:r>
              <a:rPr lang="vi-VN" sz="2800" i="1" dirty="0">
                <a:latin typeface="Times New Roman" panose="02020603050405020304" pitchFamily="18" charset="0"/>
                <a:ea typeface="Calibri" panose="020F0502020204030204" pitchFamily="34" charset="0"/>
              </a:rPr>
              <a:t>.</a:t>
            </a:r>
            <a:r>
              <a:rPr lang="en-US" sz="2800" dirty="0">
                <a:latin typeface="Times New Roman" panose="02020603050405020304" pitchFamily="18" charset="0"/>
                <a:ea typeface="Calibri" panose="020F0502020204030204" pitchFamily="34" charset="0"/>
              </a:rPr>
              <a:t>                             </a:t>
            </a:r>
          </a:p>
          <a:p>
            <a:pPr algn="just">
              <a:lnSpc>
                <a:spcPct val="107000"/>
              </a:lnSpc>
              <a:spcBef>
                <a:spcPts val="300"/>
              </a:spcBef>
              <a:spcAft>
                <a:spcPts val="300"/>
              </a:spcAft>
            </a:pPr>
            <a:r>
              <a:rPr lang="en-US" sz="2800" dirty="0">
                <a:latin typeface="Times New Roman" panose="02020603050405020304" pitchFamily="18" charset="0"/>
                <a:ea typeface="Calibri" panose="020F0502020204030204" pitchFamily="34" charset="0"/>
              </a:rPr>
              <a:t>  + </a:t>
            </a:r>
            <a:r>
              <a:rPr lang="vi-VN" sz="2800" dirty="0">
                <a:latin typeface="Times New Roman" panose="02020603050405020304" pitchFamily="18" charset="0"/>
                <a:ea typeface="Calibri" panose="020F0502020204030204" pitchFamily="34" charset="0"/>
              </a:rPr>
              <a:t>Khi biến số</a:t>
            </a:r>
            <a:r>
              <a:rPr lang="en-US" sz="2800" dirty="0">
                <a:latin typeface="Times New Roman" panose="02020603050405020304" pitchFamily="18" charset="0"/>
                <a:ea typeface="Calibri" panose="020F0502020204030204" pitchFamily="34" charset="0"/>
              </a:rPr>
              <a:t> </a:t>
            </a:r>
            <a:r>
              <a:rPr lang="en-US" sz="2800" i="1" dirty="0">
                <a:latin typeface="Times New Roman" panose="02020603050405020304" pitchFamily="18" charset="0"/>
                <a:ea typeface="Calibri" panose="020F0502020204030204" pitchFamily="34" charset="0"/>
              </a:rPr>
              <a:t>x</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thay đổi, điểm</a:t>
            </a:r>
            <a:r>
              <a:rPr lang="en-US" sz="2800" dirty="0">
                <a:latin typeface="Times New Roman" panose="02020603050405020304" pitchFamily="18" charset="0"/>
                <a:ea typeface="Calibri" panose="020F0502020204030204" pitchFamily="34" charset="0"/>
              </a:rPr>
              <a:t> </a:t>
            </a:r>
            <a:r>
              <a:rPr lang="en-US" sz="2800" i="1" dirty="0">
                <a:latin typeface="Times New Roman" panose="02020603050405020304" pitchFamily="18" charset="0"/>
                <a:ea typeface="Calibri" panose="020F0502020204030204" pitchFamily="34" charset="0"/>
              </a:rPr>
              <a:t>M </a:t>
            </a:r>
            <a:r>
              <a:rPr lang="en-US" sz="2800" dirty="0">
                <a:latin typeface="Times New Roman" panose="02020603050405020304" pitchFamily="18" charset="0"/>
                <a:ea typeface="Calibri" panose="020F0502020204030204" pitchFamily="34" charset="0"/>
              </a:rPr>
              <a:t>(</a:t>
            </a:r>
            <a:r>
              <a:rPr lang="en-US" sz="2800" i="1" dirty="0">
                <a:latin typeface="Times New Roman" panose="02020603050405020304" pitchFamily="18" charset="0"/>
                <a:ea typeface="Calibri" panose="020F0502020204030204" pitchFamily="34" charset="0"/>
              </a:rPr>
              <a:t>x; y</a:t>
            </a:r>
            <a:r>
              <a:rPr lang="en-US" sz="2800" dirty="0">
                <a:latin typeface="Times New Roman" panose="02020603050405020304" pitchFamily="18" charset="0"/>
                <a:ea typeface="Calibri" panose="020F0502020204030204" pitchFamily="34" charset="0"/>
              </a:rPr>
              <a:t>)</a:t>
            </a:r>
            <a:r>
              <a:rPr lang="vi-VN" sz="2800" i="1"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sẽ thay đổi theo trong mặt phẳng tọa độ </a:t>
            </a:r>
            <a:r>
              <a:rPr lang="en-US" sz="2800" i="1" dirty="0">
                <a:latin typeface="Times New Roman" panose="02020603050405020304" pitchFamily="18" charset="0"/>
                <a:ea typeface="Calibri" panose="020F0502020204030204" pitchFamily="34" charset="0"/>
              </a:rPr>
              <a:t>Oxy</a:t>
            </a:r>
            <a:r>
              <a:rPr lang="vi-VN" sz="2800" dirty="0">
                <a:latin typeface="Times New Roman" panose="02020603050405020304" pitchFamily="18" charset="0"/>
                <a:ea typeface="Calibri" panose="020F0502020204030204" pitchFamily="34" charset="0"/>
              </a:rPr>
              <a:t> và tạo nên đồ thị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vi-VN" sz="2800" dirty="0">
                <a:latin typeface="Times New Roman" panose="02020603050405020304" pitchFamily="18" charset="0"/>
                <a:ea typeface="Calibri" panose="020F0502020204030204" pitchFamily="34" charset="0"/>
              </a:rPr>
              <a:t> hàm số</a:t>
            </a:r>
            <a:r>
              <a:rPr lang="en-US" sz="2800" dirty="0">
                <a:latin typeface="Times New Roman" panose="02020603050405020304" pitchFamily="18" charset="0"/>
                <a:ea typeface="Calibri" panose="020F0502020204030204" pitchFamily="34" charset="0"/>
              </a:rPr>
              <a:t> </a:t>
            </a:r>
            <a:r>
              <a:rPr lang="en-US" sz="2800" i="1" dirty="0">
                <a:latin typeface="Times New Roman" panose="02020603050405020304" pitchFamily="18" charset="0"/>
                <a:ea typeface="Calibri" panose="020F0502020204030204" pitchFamily="34" charset="0"/>
              </a:rPr>
              <a:t>y = </a:t>
            </a:r>
            <a:r>
              <a:rPr lang="en-US" sz="2800" dirty="0">
                <a:latin typeface="Times New Roman" panose="02020603050405020304" pitchFamily="18" charset="0"/>
                <a:ea typeface="Calibri" panose="020F0502020204030204" pitchFamily="34" charset="0"/>
              </a:rPr>
              <a:t>2</a:t>
            </a:r>
            <a:r>
              <a:rPr lang="en-US" sz="2800" i="1" dirty="0">
                <a:latin typeface="Times New Roman" panose="02020603050405020304" pitchFamily="18" charset="0"/>
                <a:ea typeface="Calibri" panose="020F0502020204030204" pitchFamily="34" charset="0"/>
              </a:rPr>
              <a:t>x</a:t>
            </a:r>
            <a:r>
              <a:rPr lang="vi-VN" sz="2800" i="1" dirty="0">
                <a:latin typeface="Times New Roman" panose="02020603050405020304" pitchFamily="18" charset="0"/>
                <a:ea typeface="Calibri" panose="020F0502020204030204" pitchFamily="34" charset="0"/>
              </a:rPr>
              <a:t>.</a:t>
            </a:r>
            <a:endParaRPr lang="en-US" sz="2800" i="1" dirty="0">
              <a:effectLst/>
              <a:latin typeface="Times New Roman" panose="02020603050405020304" pitchFamily="18" charset="0"/>
              <a:ea typeface="Calibri" panose="020F0502020204030204" pitchFamily="34" charset="0"/>
            </a:endParaRPr>
          </a:p>
        </p:txBody>
      </p:sp>
      <p:sp>
        <p:nvSpPr>
          <p:cNvPr id="12" name="TextBox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28600" y="-38806"/>
            <a:ext cx="96012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3" name="TextBox 12" descr="OPL20U25GSXzBJYl68kk8uQGfFKzs7yb1M4KJWUiLk6ZEvGF+qCIPSnY57AbBFCvTW$15.2023.9$9+K4lPs7H94VUqPe2XwIsfPRnrXQE//QTEXxb8/8N4CNc6FpgZahzpTjFhMzSA7T/nHJa11DE8Ng2TP3iAmRczFlmslSuUNOgUeb6yRvs0="/>
          <p:cNvSpPr txBox="1"/>
          <p:nvPr/>
        </p:nvSpPr>
        <p:spPr>
          <a:xfrm>
            <a:off x="186267" y="433035"/>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pic>
        <p:nvPicPr>
          <p:cNvPr id="14" name="Picture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flipH="1">
            <a:off x="8382000" y="4368800"/>
            <a:ext cx="982441" cy="738717"/>
          </a:xfrm>
          <a:prstGeom prst="rect">
            <a:avLst/>
          </a:prstGeom>
        </p:spPr>
      </p:pic>
      <p:sp>
        <p:nvSpPr>
          <p:cNvPr id="7" name="TextBox 6" descr="OPL20U25GSXzBJYl68kk8uQGfFKzs7yb1M4KJWUiLk6ZEvGF+qCIPSnY57AbBFCvTW$15.2023.9$9+K4lPs7H94VUqPe2XwIsfPRnrXQE//QTEXxb8/8N4CNc6FpgZahzpTjFhMzSA7T/nHJa11DE8Ng2TP3iAmRczFlmslSuUNOgUeb6yRvs0="/>
          <p:cNvSpPr txBox="1"/>
          <p:nvPr/>
        </p:nvSpPr>
        <p:spPr>
          <a:xfrm>
            <a:off x="388939" y="887993"/>
            <a:ext cx="393188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sgk</a:t>
            </a:r>
            <a:r>
              <a:rPr lang="en-US" sz="2800" b="1" dirty="0">
                <a:latin typeface="Times New Roman" panose="02020603050405020304" pitchFamily="18" charset="0"/>
                <a:cs typeface="Times New Roman" panose="02020603050405020304" pitchFamily="18" charset="0"/>
              </a:rPr>
              <a:t>/63).</a:t>
            </a:r>
          </a:p>
        </p:txBody>
      </p:sp>
    </p:spTree>
    <p:extLst>
      <p:ext uri="{BB962C8B-B14F-4D97-AF65-F5344CB8AC3E}">
        <p14:creationId xmlns:p14="http://schemas.microsoft.com/office/powerpoint/2010/main" val="60219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1ABD889-CCEB-4BFD-B139-AA3762F04A82}"/>
              </a:ext>
            </a:extLst>
          </p:cNvPr>
          <p:cNvSpPr/>
          <p:nvPr/>
        </p:nvSpPr>
        <p:spPr>
          <a:xfrm rot="5400000">
            <a:off x="-122050" y="119769"/>
            <a:ext cx="2756414" cy="2516886"/>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472978" y="852258"/>
            <a:ext cx="2914977" cy="596823"/>
          </a:xfrm>
          <a:prstGeom prst="rect">
            <a:avLst/>
          </a:prstGeom>
        </p:spPr>
      </p:pic>
      <p:graphicFrame>
        <p:nvGraphicFramePr>
          <p:cNvPr id="8" name="Diagram 7" descr="OPL20U25GSXzBJYl68kk8uQGfFKzs7yb1M4KJWUiLk6ZEvGF+qCIPSnY57AbBFCvTW$15.2023.9$9+K4lPs7H94VUqPe2XwIsfPRnrXQE//QTEXxb8/8N4CNc6FpgZahzpTjFhMzSA7T/nHJa11DE8Ng2TP3iAmRczFlmslSuUNOgUeb6yRvs0="/>
          <p:cNvGraphicFramePr/>
          <p:nvPr>
            <p:extLst>
              <p:ext uri="{D42A27DB-BD31-4B8C-83A1-F6EECF244321}">
                <p14:modId xmlns:p14="http://schemas.microsoft.com/office/powerpoint/2010/main" val="3931730775"/>
              </p:ext>
            </p:extLst>
          </p:nvPr>
        </p:nvGraphicFramePr>
        <p:xfrm>
          <a:off x="2133600" y="365666"/>
          <a:ext cx="69342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910532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OPL20U25GSXzBJYl68kk8uQGfFKzs7yb1M4KJWUiLk6ZEvGF+qCIPSnY57AbBFCvTW$15.2023.9$9+K4lPs7H94VUqPe2XwIsfPRnrXQE//QTEXxb8/8N4CNc6FpgZahzpTjFhMzSA7T/nHJa11DE8Ng2TP3iAmRczFlmslSuUNOgUeb6yRvs0="/>
          <p:cNvSpPr/>
          <p:nvPr/>
        </p:nvSpPr>
        <p:spPr>
          <a:xfrm>
            <a:off x="826911" y="1581150"/>
            <a:ext cx="7532512" cy="2677656"/>
          </a:xfrm>
          <a:prstGeom prst="rect">
            <a:avLst/>
          </a:prstGeom>
        </p:spPr>
        <p:txBody>
          <a:bodyPr wrap="square">
            <a:spAutoFit/>
          </a:bodyPr>
          <a:lstStyle/>
          <a:p>
            <a:pPr marL="342900" indent="-342900">
              <a:lnSpc>
                <a:spcPct val="150000"/>
              </a:lnSpc>
              <a:buFontTx/>
              <a:buChar char="-"/>
            </a:pPr>
            <a:r>
              <a:rPr lang="vi-VN" sz="2800" dirty="0">
                <a:latin typeface="Times New Roman" panose="02020603050405020304" pitchFamily="18" charset="0"/>
                <a:ea typeface="Calibri" panose="020F0502020204030204" pitchFamily="34" charset="0"/>
              </a:rPr>
              <a:t>Khái niệm về đồ thị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hàm số (sgk/63)</a:t>
            </a:r>
            <a:r>
              <a:rPr lang="en-US" sz="2800" dirty="0">
                <a:latin typeface="Times New Roman" panose="02020603050405020304" pitchFamily="18" charset="0"/>
                <a:ea typeface="Calibri" panose="020F0502020204030204" pitchFamily="34" charset="0"/>
              </a:rPr>
              <a:t>:</a:t>
            </a:r>
          </a:p>
          <a:p>
            <a:pPr algn="just">
              <a:lnSpc>
                <a:spcPct val="150000"/>
              </a:lnSpc>
            </a:pPr>
            <a:r>
              <a:rPr lang="vi-VN" sz="2800" dirty="0">
                <a:latin typeface="Times New Roman" panose="02020603050405020304" pitchFamily="18" charset="0"/>
                <a:ea typeface="Calibri" panose="020F0502020204030204" pitchFamily="34" charset="0"/>
              </a:rPr>
              <a:t>Đồ thị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hàm số </a:t>
            </a:r>
            <a:r>
              <a:rPr lang="en-US" sz="2800" i="1" dirty="0">
                <a:latin typeface="Times New Roman" panose="02020603050405020304" pitchFamily="18" charset="0"/>
                <a:ea typeface="Calibri" panose="020F0502020204030204" pitchFamily="34" charset="0"/>
              </a:rPr>
              <a:t>y </a:t>
            </a:r>
            <a:r>
              <a:rPr lang="en-US" sz="2800" dirty="0">
                <a:latin typeface="Times New Roman" panose="02020603050405020304" pitchFamily="18" charset="0"/>
                <a:ea typeface="Calibri" panose="020F0502020204030204" pitchFamily="34" charset="0"/>
              </a:rPr>
              <a:t>= </a:t>
            </a:r>
            <a:r>
              <a:rPr lang="en-US" sz="2800" i="1" dirty="0">
                <a:latin typeface="Times New Roman" panose="02020603050405020304" pitchFamily="18" charset="0"/>
                <a:ea typeface="Calibri" panose="020F0502020204030204" pitchFamily="34" charset="0"/>
              </a:rPr>
              <a:t>f</a:t>
            </a:r>
            <a:r>
              <a:rPr lang="en-US" sz="2800" dirty="0">
                <a:latin typeface="Times New Roman" panose="02020603050405020304" pitchFamily="18" charset="0"/>
                <a:ea typeface="Calibri" panose="020F0502020204030204" pitchFamily="34" charset="0"/>
              </a:rPr>
              <a:t>(</a:t>
            </a:r>
            <a:r>
              <a:rPr lang="en-US" sz="2800" i="1" dirty="0">
                <a:latin typeface="Times New Roman" panose="02020603050405020304" pitchFamily="18" charset="0"/>
                <a:ea typeface="Calibri" panose="020F0502020204030204" pitchFamily="34" charset="0"/>
              </a:rPr>
              <a:t>x</a:t>
            </a:r>
            <a:r>
              <a:rPr lang="en-US" sz="2800"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Calibri" panose="020F0502020204030204" pitchFamily="34" charset="0"/>
              </a:rPr>
              <a:t> là tập hợp tất cả các điểm biểu diễn các cặp giá trị tương ứng </a:t>
            </a:r>
            <a:r>
              <a:rPr lang="en-US" sz="2800" dirty="0">
                <a:latin typeface="Times New Roman" panose="02020603050405020304" pitchFamily="18" charset="0"/>
                <a:ea typeface="Calibri" panose="020F0502020204030204" pitchFamily="34" charset="0"/>
              </a:rPr>
              <a:t>(</a:t>
            </a:r>
            <a:r>
              <a:rPr lang="en-US" sz="2800" i="1" dirty="0">
                <a:latin typeface="Times New Roman" panose="02020603050405020304" pitchFamily="18" charset="0"/>
                <a:ea typeface="Calibri" panose="020F0502020204030204" pitchFamily="34" charset="0"/>
              </a:rPr>
              <a:t>x</a:t>
            </a:r>
            <a:r>
              <a:rPr lang="en-US" sz="2800" dirty="0">
                <a:latin typeface="Times New Roman" panose="02020603050405020304" pitchFamily="18" charset="0"/>
                <a:ea typeface="Calibri" panose="020F0502020204030204" pitchFamily="34" charset="0"/>
              </a:rPr>
              <a:t>;</a:t>
            </a:r>
            <a:r>
              <a:rPr lang="en-US" sz="2800" i="1" dirty="0">
                <a:latin typeface="Times New Roman" panose="02020603050405020304" pitchFamily="18" charset="0"/>
                <a:ea typeface="Calibri" panose="020F0502020204030204" pitchFamily="34" charset="0"/>
              </a:rPr>
              <a:t> f</a:t>
            </a:r>
            <a:r>
              <a:rPr lang="en-US" sz="2800" dirty="0">
                <a:latin typeface="Times New Roman" panose="02020603050405020304" pitchFamily="18" charset="0"/>
                <a:ea typeface="Calibri" panose="020F0502020204030204" pitchFamily="34" charset="0"/>
              </a:rPr>
              <a:t>(</a:t>
            </a:r>
            <a:r>
              <a:rPr lang="en-US" sz="2800" i="1" dirty="0">
                <a:latin typeface="Times New Roman" panose="02020603050405020304" pitchFamily="18" charset="0"/>
                <a:ea typeface="Calibri" panose="020F0502020204030204" pitchFamily="34" charset="0"/>
              </a:rPr>
              <a:t>x</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trên mặt phẳng tọa độ.</a:t>
            </a:r>
            <a:endParaRPr lang="en-US" sz="2800" dirty="0"/>
          </a:p>
        </p:txBody>
      </p:sp>
      <p:sp>
        <p:nvSpPr>
          <p:cNvPr id="12" name="TextBox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28600" y="67330"/>
            <a:ext cx="96012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3" name="TextBox 12" descr="OPL20U25GSXzBJYl68kk8uQGfFKzs7yb1M4KJWUiLk6ZEvGF+qCIPSnY57AbBFCvTW$15.2023.9$9+K4lPs7H94VUqPe2XwIsfPRnrXQE//QTEXxb8/8N4CNc6FpgZahzpTjFhMzSA7T/nHJa11DE8Ng2TP3iAmRczFlmslSuUNOgUeb6yRvs0="/>
          <p:cNvSpPr txBox="1"/>
          <p:nvPr/>
        </p:nvSpPr>
        <p:spPr>
          <a:xfrm>
            <a:off x="194733" y="524530"/>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pic>
        <p:nvPicPr>
          <p:cNvPr id="14" name="Picture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4125076"/>
            <a:ext cx="982441" cy="982441"/>
          </a:xfrm>
          <a:prstGeom prst="rect">
            <a:avLst/>
          </a:prstGeom>
        </p:spPr>
      </p:pic>
      <p:sp>
        <p:nvSpPr>
          <p:cNvPr id="15" name="TextBox 14" descr="OPL20U25GSXzBJYl68kk8uQGfFKzs7yb1M4KJWUiLk6ZEvGF+qCIPSnY57AbBFCvTW$15.2023.9$9+K4lPs7H94VUqPe2XwIsfPRnrXQE//QTEXxb8/8N4CNc6FpgZahzpTjFhMzSA7T/nHJa11DE8Ng2TP3iAmRczFlmslSuUNOgUeb6yRvs0="/>
          <p:cNvSpPr txBox="1"/>
          <p:nvPr/>
        </p:nvSpPr>
        <p:spPr>
          <a:xfrm>
            <a:off x="392289" y="1123950"/>
            <a:ext cx="393188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sgk</a:t>
            </a:r>
            <a:r>
              <a:rPr lang="en-US" sz="2800" b="1" dirty="0">
                <a:latin typeface="Times New Roman" panose="02020603050405020304" pitchFamily="18" charset="0"/>
                <a:cs typeface="Times New Roman" panose="02020603050405020304" pitchFamily="18" charset="0"/>
              </a:rPr>
              <a:t>/63).</a:t>
            </a:r>
          </a:p>
        </p:txBody>
      </p:sp>
    </p:spTree>
    <p:extLst>
      <p:ext uri="{BB962C8B-B14F-4D97-AF65-F5344CB8AC3E}">
        <p14:creationId xmlns:p14="http://schemas.microsoft.com/office/powerpoint/2010/main" val="927760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15.2023.9$9+K4lPs7H94VUqPe2XwIsfPRnrXQE//QTEXxb8/8N4CNc6FpgZahzpTjFhMzSA7T/nHJa11DE8Ng2TP3iAmRczFlmslSuUNOgUeb6yRvs0="/>
          <p:cNvSpPr txBox="1"/>
          <p:nvPr/>
        </p:nvSpPr>
        <p:spPr>
          <a:xfrm>
            <a:off x="285042" y="963888"/>
            <a:ext cx="5582358"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Oxy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 = x + </a:t>
            </a:r>
            <a:r>
              <a:rPr lang="en-US" sz="2800" dirty="0">
                <a:latin typeface="Times New Roman" panose="02020603050405020304" pitchFamily="18" charset="0"/>
                <a:cs typeface="Times New Roman" panose="02020603050405020304" pitchFamily="18" charset="0"/>
              </a:rPr>
              <a:t>2</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a:t>
            </a:r>
          </a:p>
        </p:txBody>
      </p:sp>
      <p:sp>
        <p:nvSpPr>
          <p:cNvPr id="4" name="TextBox 3" descr="OPL20U25GSXzBJYl68kk8uQGfFKzs7yb1M4KJWUiLk6ZEvGF+qCIPSnY57AbBFCvTW$15.2023.9$9+K4lPs7H94VUqPe2XwIsfPRnrXQE//QTEXxb8/8N4CNc6FpgZahzpTjFhMzSA7T/nHJa11DE8Ng2TP3iAmRczFlmslSuUNOgUeb6yRvs0="/>
          <p:cNvSpPr txBox="1"/>
          <p:nvPr/>
        </p:nvSpPr>
        <p:spPr>
          <a:xfrm>
            <a:off x="284894" y="1834521"/>
            <a:ext cx="5147884" cy="3262432"/>
          </a:xfrm>
          <a:prstGeom prst="rect">
            <a:avLst/>
          </a:prstGeom>
          <a:noFill/>
        </p:spPr>
        <p:txBody>
          <a:bodyPr wrap="square" rtlCol="0">
            <a:spAutoFit/>
          </a:bodyPr>
          <a:lstStyle/>
          <a:p>
            <a:pPr algn="just">
              <a:spcBef>
                <a:spcPts val="600"/>
              </a:spcBef>
              <a:spcAft>
                <a:spcPts val="600"/>
              </a:spcAft>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(0; 2),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(–2; 0), </a:t>
            </a:r>
            <a:r>
              <a:rPr lang="en-US" sz="2800" i="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(2; 3)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(2022; 2023)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
        <p:nvSpPr>
          <p:cNvPr id="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102" y="2419"/>
            <a:ext cx="9348502"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52" name="Picture 5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9417" y="4095389"/>
            <a:ext cx="1044583" cy="1044583"/>
          </a:xfrm>
          <a:prstGeom prst="rect">
            <a:avLst/>
          </a:prstGeom>
        </p:spPr>
      </p:pic>
      <p:sp>
        <p:nvSpPr>
          <p:cNvPr id="34" name="TextBox 33" descr="OPL20U25GSXzBJYl68kk8uQGfFKzs7yb1M4KJWUiLk6ZEvGF+qCIPSnY57AbBFCvTW$15.2023.9$9+K4lPs7H94VUqPe2XwIsfPRnrXQE//QTEXxb8/8N4CNc6FpgZahzpTjFhMzSA7T/nHJa11DE8Ng2TP3iAmRczFlmslSuUNOgUeb6yRvs0="/>
          <p:cNvSpPr txBox="1"/>
          <p:nvPr/>
        </p:nvSpPr>
        <p:spPr>
          <a:xfrm>
            <a:off x="76200" y="493486"/>
            <a:ext cx="390595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4 (SGK/63; 64).</a:t>
            </a:r>
          </a:p>
        </p:txBody>
      </p:sp>
      <p:pic>
        <p:nvPicPr>
          <p:cNvPr id="199" name="tieng-chuong-het-gio-het-thoi-gian-trong-powerpoint-www_tiengdong_com" descr="OPL20U25GSXzBJYl68kk8uQGfFKzs7yb1M4KJWUiLk6ZEvGF+qCIPSnY57AbBFCvTW$15.2023.9$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70227" y="525639"/>
            <a:ext cx="609600" cy="609600"/>
          </a:xfrm>
          <a:prstGeom prst="rect">
            <a:avLst/>
          </a:prstGeom>
        </p:spPr>
      </p:pic>
      <p:sp>
        <p:nvSpPr>
          <p:cNvPr id="200" name="Oval 199" descr="OPL20U25GSXzBJYl68kk8uQGfFKzs7yb1M4KJWUiLk6ZEvGF+qCIPSnY57AbBFCvTW$15.2023.9$9+K4lPs7H94VUqPe2XwIsfPRnrXQE//QTEXxb8/8N4CNc6FpgZahzpTjFhMzSA7T/nHJa11DE8Ng2TP3iAmRczFlmslSuUNOgUeb6yRvs0="/>
          <p:cNvSpPr/>
          <p:nvPr/>
        </p:nvSpPr>
        <p:spPr>
          <a:xfrm>
            <a:off x="8258396" y="493486"/>
            <a:ext cx="762000" cy="714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2p</a:t>
            </a:r>
          </a:p>
        </p:txBody>
      </p:sp>
      <p:pic>
        <p:nvPicPr>
          <p:cNvPr id="2" name="Pictur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972B194-EB4C-8A3A-93BB-6DB1E6D1CAD6}"/>
              </a:ext>
            </a:extLst>
          </p:cNvPr>
          <p:cNvPicPr>
            <a:picLocks noChangeAspect="1"/>
          </p:cNvPicPr>
          <p:nvPr/>
        </p:nvPicPr>
        <p:blipFill>
          <a:blip r:embed="rId7"/>
          <a:stretch>
            <a:fillRect/>
          </a:stretch>
        </p:blipFill>
        <p:spPr>
          <a:xfrm>
            <a:off x="5458178" y="995548"/>
            <a:ext cx="3562218" cy="4233145"/>
          </a:xfrm>
          <a:prstGeom prst="rect">
            <a:avLst/>
          </a:prstGeom>
        </p:spPr>
      </p:pic>
    </p:spTree>
    <p:extLst>
      <p:ext uri="{BB962C8B-B14F-4D97-AF65-F5344CB8AC3E}">
        <p14:creationId xmlns:p14="http://schemas.microsoft.com/office/powerpoint/2010/main" val="214403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circle(in)">
                                      <p:cBhvr>
                                        <p:cTn id="2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00"/>
                    </p:tgtEl>
                  </p:cond>
                </p:stCondLst>
                <p:endSync evt="end" delay="0">
                  <p:rtn val="all"/>
                </p:endSync>
                <p:childTnLst>
                  <p:par>
                    <p:cTn id="29" fill="hold">
                      <p:stCondLst>
                        <p:cond delay="0"/>
                      </p:stCondLst>
                      <p:childTnLst>
                        <p:par>
                          <p:cTn id="30" fill="hold">
                            <p:stCondLst>
                              <p:cond delay="0"/>
                            </p:stCondLst>
                            <p:childTnLst>
                              <p:par>
                                <p:cTn id="31" presetID="21" presetClass="exit" presetSubtype="1" fill="hold" grpId="0" nodeType="afterEffect">
                                  <p:stCondLst>
                                    <p:cond delay="0"/>
                                  </p:stCondLst>
                                  <p:childTnLst>
                                    <p:animEffect transition="out" filter="wheel(1)">
                                      <p:cBhvr>
                                        <p:cTn id="32" dur="157000"/>
                                        <p:tgtEl>
                                          <p:spTgt spid="200"/>
                                        </p:tgtEl>
                                      </p:cBhvr>
                                    </p:animEffect>
                                    <p:set>
                                      <p:cBhvr>
                                        <p:cTn id="33" dur="1" fill="hold">
                                          <p:stCondLst>
                                            <p:cond delay="156999"/>
                                          </p:stCondLst>
                                        </p:cTn>
                                        <p:tgtEl>
                                          <p:spTgt spid="200"/>
                                        </p:tgtEl>
                                        <p:attrNameLst>
                                          <p:attrName>style.visibility</p:attrName>
                                        </p:attrNameLst>
                                      </p:cBhvr>
                                      <p:to>
                                        <p:strVal val="hidden"/>
                                      </p:to>
                                    </p:set>
                                  </p:childTnLst>
                                </p:cTn>
                              </p:par>
                            </p:childTnLst>
                          </p:cTn>
                        </p:par>
                        <p:par>
                          <p:cTn id="34" fill="hold">
                            <p:stCondLst>
                              <p:cond delay="157000"/>
                            </p:stCondLst>
                            <p:childTnLst>
                              <p:par>
                                <p:cTn id="35" presetID="1" presetClass="mediacall" presetSubtype="0" fill="hold" nodeType="afterEffect">
                                  <p:stCondLst>
                                    <p:cond delay="0"/>
                                  </p:stCondLst>
                                  <p:childTnLst>
                                    <p:cmd type="call" cmd="playFrom(0.0)">
                                      <p:cBhvr>
                                        <p:cTn id="36" dur="5250" fill="hold"/>
                                        <p:tgtEl>
                                          <p:spTgt spid="199"/>
                                        </p:tgtEl>
                                      </p:cBhvr>
                                    </p:cmd>
                                  </p:childTnLst>
                                </p:cTn>
                              </p:par>
                            </p:childTnLst>
                          </p:cTn>
                        </p:par>
                      </p:childTnLst>
                    </p:cTn>
                  </p:par>
                </p:childTnLst>
              </p:cTn>
              <p:nextCondLst>
                <p:cond evt="onClick" delay="0">
                  <p:tgtEl>
                    <p:spTgt spid="200"/>
                  </p:tgtEl>
                </p:cond>
              </p:nextCondLst>
            </p:seq>
            <p:audio>
              <p:cMediaNode vol="80000">
                <p:cTn id="37" fill="hold" display="0">
                  <p:stCondLst>
                    <p:cond delay="indefinite"/>
                  </p:stCondLst>
                  <p:endCondLst>
                    <p:cond evt="onStopAudio" delay="0">
                      <p:tgtEl>
                        <p:sldTgt/>
                      </p:tgtEl>
                    </p:cond>
                  </p:endCondLst>
                </p:cTn>
                <p:tgtEl>
                  <p:spTgt spid="199"/>
                </p:tgtEl>
              </p:cMediaNode>
            </p:audio>
          </p:childTnLst>
        </p:cTn>
      </p:par>
    </p:tnLst>
    <p:bldLst>
      <p:bldP spid="3" grpId="0"/>
      <p:bldP spid="4" grpId="0"/>
      <p:bldP spid="34" grpId="0"/>
      <p:bldP spid="2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95958" y="67330"/>
            <a:ext cx="9239958"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38" name="TextBox 37" descr="OPL20U25GSXzBJYl68kk8uQGfFKzs7yb1M4KJWUiLk6ZEvGF+qCIPSnY57AbBFCvTW$15.2023.9$9+K4lPs7H94VUqPe2XwIsfPRnrXQE//QTEXxb8/8N4CNc6FpgZahzpTjFhMzSA7T/nHJa11DE8Ng2TP3iAmRczFlmslSuUNOgUeb6yRvs0="/>
          <p:cNvSpPr txBox="1"/>
          <p:nvPr/>
        </p:nvSpPr>
        <p:spPr>
          <a:xfrm>
            <a:off x="131266" y="743414"/>
            <a:ext cx="413455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4 (SGK/63; 64).</a:t>
            </a:r>
          </a:p>
        </p:txBody>
      </p:sp>
      <p:sp>
        <p:nvSpPr>
          <p:cNvPr id="39" name="TextBox 38" descr="OPL20U25GSXzBJYl68kk8uQGfFKzs7yb1M4KJWUiLk6ZEvGF+qCIPSnY57AbBFCvTW$15.2023.9$9+K4lPs7H94VUqPe2XwIsfPRnrXQE//QTEXxb8/8N4CNc6FpgZahzpTjFhMzSA7T/nHJa11DE8Ng2TP3iAmRczFlmslSuUNOgUeb6yRvs0="/>
          <p:cNvSpPr txBox="1"/>
          <p:nvPr/>
        </p:nvSpPr>
        <p:spPr>
          <a:xfrm>
            <a:off x="522111" y="1227480"/>
            <a:ext cx="4495800"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 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 = x + </a:t>
            </a:r>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2; 0)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( 2; 3)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p>
        </p:txBody>
      </p:sp>
      <p:pic>
        <p:nvPicPr>
          <p:cNvPr id="40" name="Picture 3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CB28DC2-52B6-539E-AAC0-C6C8A6100A88}"/>
              </a:ext>
            </a:extLst>
          </p:cNvPr>
          <p:cNvPicPr>
            <a:picLocks noChangeAspect="1"/>
          </p:cNvPicPr>
          <p:nvPr/>
        </p:nvPicPr>
        <p:blipFill>
          <a:blip r:embed="rId3"/>
          <a:stretch>
            <a:fillRect/>
          </a:stretch>
        </p:blipFill>
        <p:spPr>
          <a:xfrm>
            <a:off x="5103952" y="743414"/>
            <a:ext cx="3932804" cy="4472758"/>
          </a:xfrm>
          <a:prstGeom prst="rect">
            <a:avLst/>
          </a:prstGeom>
        </p:spPr>
      </p:pic>
    </p:spTree>
    <p:extLst>
      <p:ext uri="{BB962C8B-B14F-4D97-AF65-F5344CB8AC3E}">
        <p14:creationId xmlns:p14="http://schemas.microsoft.com/office/powerpoint/2010/main" val="36583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04800" y="15212"/>
            <a:ext cx="96012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32" name="TextBox 31" descr="OPL20U25GSXzBJYl68kk8uQGfFKzs7yb1M4KJWUiLk6ZEvGF+qCIPSnY57AbBFCvTW$15.2023.9$9+K4lPs7H94VUqPe2XwIsfPRnrXQE//QTEXxb8/8N4CNc6FpgZahzpTjFhMzSA7T/nHJa11DE8Ng2TP3iAmRczFlmslSuUNOgUeb6yRvs0="/>
          <p:cNvSpPr txBox="1"/>
          <p:nvPr/>
        </p:nvSpPr>
        <p:spPr>
          <a:xfrm>
            <a:off x="509769" y="1015354"/>
            <a:ext cx="4636325" cy="138499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+ 2,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2022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75264C0-3D6A-2A2C-12BE-0937028AEC40}"/>
                  </a:ext>
                </a:extLst>
              </p:cNvPr>
              <p:cNvSpPr txBox="1"/>
              <p:nvPr/>
            </p:nvSpPr>
            <p:spPr>
              <a:xfrm>
                <a:off x="629947" y="2354051"/>
                <a:ext cx="4800600" cy="523220"/>
              </a:xfrm>
              <a:prstGeom prst="rect">
                <a:avLst/>
              </a:prstGeom>
              <a:noFill/>
            </p:spPr>
            <p:txBody>
              <a:bodyPr wrap="square">
                <a:spAutoFit/>
              </a:bodyPr>
              <a:lstStyle/>
              <a:p>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 2022 + 2 = 2024</a:t>
                </a:r>
                <a:r>
                  <a:rPr lang="vi-VN"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2023</a:t>
                </a:r>
              </a:p>
            </p:txBody>
          </p:sp>
        </mc:Choice>
        <mc:Fallback xmlns="">
          <p:sp>
            <p:nvSpPr>
              <p:cNvPr id="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75264C0-3D6A-2A2C-12BE-0937028AEC40}"/>
                  </a:ext>
                </a:extLst>
              </p:cNvPr>
              <p:cNvSpPr txBox="1">
                <a:spLocks noRot="1" noChangeAspect="1" noMove="1" noResize="1" noEditPoints="1" noAdjustHandles="1" noChangeArrowheads="1" noChangeShapeType="1" noTextEdit="1"/>
              </p:cNvSpPr>
              <p:nvPr/>
            </p:nvSpPr>
            <p:spPr>
              <a:xfrm>
                <a:off x="629947" y="2354051"/>
                <a:ext cx="4800600" cy="523220"/>
              </a:xfrm>
              <a:prstGeom prst="rect">
                <a:avLst/>
              </a:prstGeom>
              <a:blipFill>
                <a:blip r:embed="rId3"/>
                <a:stretch>
                  <a:fillRect l="-2538" t="-11628" b="-31395"/>
                </a:stretch>
              </a:blipFill>
            </p:spPr>
            <p:txBody>
              <a:bodyPr/>
              <a:lstStyle/>
              <a:p>
                <a:r>
                  <a:rPr lang="en-US">
                    <a:noFill/>
                  </a:rPr>
                  <a:t> </a:t>
                </a:r>
              </a:p>
            </p:txBody>
          </p:sp>
        </mc:Fallback>
      </mc:AlternateContent>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7FDEACF-6B12-B656-3990-F31B825568B2}"/>
              </a:ext>
            </a:extLst>
          </p:cNvPr>
          <p:cNvSpPr txBox="1"/>
          <p:nvPr/>
        </p:nvSpPr>
        <p:spPr>
          <a:xfrm>
            <a:off x="509769" y="2893596"/>
            <a:ext cx="4367031" cy="1384995"/>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(2022; 2023).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+ 2.     </a:t>
            </a:r>
          </a:p>
        </p:txBody>
      </p:sp>
      <p:sp>
        <p:nvSpPr>
          <p:cNvPr id="68" name="TextBox 67" descr="OPL20U25GSXzBJYl68kk8uQGfFKzs7yb1M4KJWUiLk6ZEvGF+qCIPSnY57AbBFCvTW$15.2023.9$9+K4lPs7H94VUqPe2XwIsfPRnrXQE//QTEXxb8/8N4CNc6FpgZahzpTjFhMzSA7T/nHJa11DE8Ng2TP3iAmRczFlmslSuUNOgUeb6yRvs0="/>
          <p:cNvSpPr txBox="1"/>
          <p:nvPr/>
        </p:nvSpPr>
        <p:spPr>
          <a:xfrm>
            <a:off x="132642" y="524530"/>
            <a:ext cx="421075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4 (SGK/63; 64).</a:t>
            </a:r>
          </a:p>
        </p:txBody>
      </p:sp>
      <p:pic>
        <p:nvPicPr>
          <p:cNvPr id="3"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FDECDC4-4149-75DE-094D-5A839005CCAC}"/>
              </a:ext>
            </a:extLst>
          </p:cNvPr>
          <p:cNvPicPr>
            <a:picLocks noChangeAspect="1"/>
          </p:cNvPicPr>
          <p:nvPr/>
        </p:nvPicPr>
        <p:blipFill>
          <a:blip r:embed="rId4"/>
          <a:stretch>
            <a:fillRect/>
          </a:stretch>
        </p:blipFill>
        <p:spPr>
          <a:xfrm>
            <a:off x="5146094" y="504565"/>
            <a:ext cx="4150305" cy="4658272"/>
          </a:xfrm>
          <a:prstGeom prst="rect">
            <a:avLst/>
          </a:prstGeom>
        </p:spPr>
      </p:pic>
    </p:spTree>
    <p:extLst>
      <p:ext uri="{BB962C8B-B14F-4D97-AF65-F5344CB8AC3E}">
        <p14:creationId xmlns:p14="http://schemas.microsoft.com/office/powerpoint/2010/main" val="120576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p:cNvSpPr txBox="1"/>
          <p:nvPr/>
        </p:nvSpPr>
        <p:spPr>
          <a:xfrm>
            <a:off x="293511" y="934198"/>
            <a:ext cx="4419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 (SGK/64).</a:t>
            </a:r>
          </a:p>
        </p:txBody>
      </p:sp>
      <p:sp>
        <p:nvSpPr>
          <p:cNvPr id="3" name="TextBox 2" descr="OPL20U25GSXzBJYl68kk8uQGfFKzs7yb1M4KJWUiLk6ZEvGF+qCIPSnY57AbBFCvTW$15.2023.9$9+K4lPs7H94VUqPe2XwIsfPRnrXQE//QTEXxb8/8N4CNc6FpgZahzpTjFhMzSA7T/nHJa11DE8Ng2TP3iAmRczFlmslSuUNOgUeb6yRvs0="/>
          <p:cNvSpPr txBox="1"/>
          <p:nvPr/>
        </p:nvSpPr>
        <p:spPr>
          <a:xfrm>
            <a:off x="685800" y="1411557"/>
            <a:ext cx="815340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x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Bảng</a:t>
            </a:r>
            <a:r>
              <a:rPr lang="en-US" sz="2800" i="1" dirty="0">
                <a:latin typeface="Times New Roman" panose="02020603050405020304" pitchFamily="18" charset="0"/>
                <a:cs typeface="Times New Roman" panose="02020603050405020304" pitchFamily="18" charset="0"/>
              </a:rPr>
              <a:t> 2.</a:t>
            </a:r>
          </a:p>
        </p:txBody>
      </p:sp>
      <p:graphicFrame>
        <p:nvGraphicFramePr>
          <p:cNvPr id="4" name="Table 3" descr="OPL20U25GSXzBJYl68kk8uQGfFKzs7yb1M4KJWUiLk6ZEvGF+qCIPSnY57AbBFCvTW$15.2023.9$9+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221059781"/>
              </p:ext>
            </p:extLst>
          </p:nvPr>
        </p:nvGraphicFramePr>
        <p:xfrm>
          <a:off x="914401" y="2933559"/>
          <a:ext cx="7772399" cy="1097280"/>
        </p:xfrm>
        <a:graphic>
          <a:graphicData uri="http://schemas.openxmlformats.org/drawingml/2006/table">
            <a:tbl>
              <a:tblPr firstRow="1" bandRow="1">
                <a:tableStyleId>{5C22544A-7EE6-4342-B048-85BDC9FD1C3A}</a:tableStyleId>
              </a:tblPr>
              <a:tblGrid>
                <a:gridCol w="3428999">
                  <a:extLst>
                    <a:ext uri="{9D8B030D-6E8A-4147-A177-3AD203B41FA5}">
                      <a16:colId xmlns:a16="http://schemas.microsoft.com/office/drawing/2014/main" val="3959442462"/>
                    </a:ext>
                  </a:extLst>
                </a:gridCol>
                <a:gridCol w="838200">
                  <a:extLst>
                    <a:ext uri="{9D8B030D-6E8A-4147-A177-3AD203B41FA5}">
                      <a16:colId xmlns:a16="http://schemas.microsoft.com/office/drawing/2014/main" val="4265148599"/>
                    </a:ext>
                  </a:extLst>
                </a:gridCol>
                <a:gridCol w="838200">
                  <a:extLst>
                    <a:ext uri="{9D8B030D-6E8A-4147-A177-3AD203B41FA5}">
                      <a16:colId xmlns:a16="http://schemas.microsoft.com/office/drawing/2014/main" val="282377002"/>
                    </a:ext>
                  </a:extLst>
                </a:gridCol>
                <a:gridCol w="914400">
                  <a:extLst>
                    <a:ext uri="{9D8B030D-6E8A-4147-A177-3AD203B41FA5}">
                      <a16:colId xmlns:a16="http://schemas.microsoft.com/office/drawing/2014/main" val="704558684"/>
                    </a:ext>
                  </a:extLst>
                </a:gridCol>
                <a:gridCol w="914400">
                  <a:extLst>
                    <a:ext uri="{9D8B030D-6E8A-4147-A177-3AD203B41FA5}">
                      <a16:colId xmlns:a16="http://schemas.microsoft.com/office/drawing/2014/main" val="410476235"/>
                    </a:ext>
                  </a:extLst>
                </a:gridCol>
                <a:gridCol w="838200">
                  <a:extLst>
                    <a:ext uri="{9D8B030D-6E8A-4147-A177-3AD203B41FA5}">
                      <a16:colId xmlns:a16="http://schemas.microsoft.com/office/drawing/2014/main" val="164198608"/>
                    </a:ext>
                  </a:extLst>
                </a:gridCol>
              </a:tblGrid>
              <a:tr h="370840">
                <a:tc>
                  <a:txBody>
                    <a:bodyPr/>
                    <a:lstStyle/>
                    <a:p>
                      <a:pPr algn="ctr"/>
                      <a:r>
                        <a:rPr lang="en-US" sz="3000" b="0" i="1" baseline="0" dirty="0">
                          <a:latin typeface="Times New Roman" panose="02020603050405020304" pitchFamily="18" charset="0"/>
                          <a:cs typeface="Times New Roman" panose="02020603050405020304" pitchFamily="18" charset="0"/>
                        </a:rPr>
                        <a:t>x</a:t>
                      </a:r>
                      <a:r>
                        <a:rPr lang="en-US" sz="3000" b="0" baseline="0" dirty="0">
                          <a:latin typeface="Times New Roman" panose="02020603050405020304" pitchFamily="18" charset="0"/>
                          <a:cs typeface="Times New Roman" panose="02020603050405020304" pitchFamily="18" charset="0"/>
                        </a:rPr>
                        <a:t> (</a:t>
                      </a:r>
                      <a:r>
                        <a:rPr lang="en-US" sz="3000" b="0" baseline="0" dirty="0" err="1">
                          <a:latin typeface="Times New Roman" panose="02020603050405020304" pitchFamily="18" charset="0"/>
                          <a:cs typeface="Times New Roman" panose="02020603050405020304" pitchFamily="18" charset="0"/>
                        </a:rPr>
                        <a:t>tháng</a:t>
                      </a:r>
                      <a:r>
                        <a:rPr lang="en-US" sz="3000" b="0" baseline="0" dirty="0">
                          <a:latin typeface="Times New Roman" panose="02020603050405020304" pitchFamily="18" charset="0"/>
                          <a:cs typeface="Times New Roman" panose="02020603050405020304" pitchFamily="18" charset="0"/>
                        </a:rPr>
                        <a:t>)</a:t>
                      </a:r>
                      <a:endParaRPr lang="en-US" sz="3000" b="0" dirty="0">
                        <a:latin typeface="Times New Roman" panose="02020603050405020304" pitchFamily="18" charset="0"/>
                        <a:cs typeface="Times New Roman" panose="02020603050405020304" pitchFamily="18" charset="0"/>
                      </a:endParaRPr>
                    </a:p>
                  </a:txBody>
                  <a:tcPr/>
                </a:tc>
                <a:tc>
                  <a:txBody>
                    <a:bodyPr/>
                    <a:lstStyle/>
                    <a:p>
                      <a:pPr algn="ctr"/>
                      <a:r>
                        <a:rPr lang="en-US" sz="3000" dirty="0">
                          <a:latin typeface="Times New Roman" panose="02020603050405020304" pitchFamily="18" charset="0"/>
                          <a:cs typeface="Times New Roman" panose="02020603050405020304" pitchFamily="18" charset="0"/>
                        </a:rPr>
                        <a:t>1</a:t>
                      </a:r>
                    </a:p>
                  </a:txBody>
                  <a:tcPr/>
                </a:tc>
                <a:tc>
                  <a:txBody>
                    <a:bodyPr/>
                    <a:lstStyle/>
                    <a:p>
                      <a:pPr algn="ctr"/>
                      <a:r>
                        <a:rPr lang="en-US" sz="3000" dirty="0">
                          <a:latin typeface="Times New Roman" panose="02020603050405020304" pitchFamily="18" charset="0"/>
                          <a:cs typeface="Times New Roman" panose="02020603050405020304" pitchFamily="18" charset="0"/>
                        </a:rPr>
                        <a:t>2</a:t>
                      </a:r>
                    </a:p>
                  </a:txBody>
                  <a:tcPr/>
                </a:tc>
                <a:tc>
                  <a:txBody>
                    <a:bodyPr/>
                    <a:lstStyle/>
                    <a:p>
                      <a:pPr algn="ctr"/>
                      <a:r>
                        <a:rPr lang="en-US" sz="3000" dirty="0">
                          <a:latin typeface="Times New Roman" panose="02020603050405020304" pitchFamily="18" charset="0"/>
                          <a:cs typeface="Times New Roman" panose="02020603050405020304" pitchFamily="18" charset="0"/>
                        </a:rPr>
                        <a:t>3</a:t>
                      </a:r>
                    </a:p>
                  </a:txBody>
                  <a:tcPr/>
                </a:tc>
                <a:tc>
                  <a:txBody>
                    <a:bodyPr/>
                    <a:lstStyle/>
                    <a:p>
                      <a:pPr algn="ctr"/>
                      <a:r>
                        <a:rPr lang="en-US" sz="3000" dirty="0">
                          <a:latin typeface="Times New Roman" panose="02020603050405020304" pitchFamily="18" charset="0"/>
                          <a:cs typeface="Times New Roman" panose="02020603050405020304" pitchFamily="18" charset="0"/>
                        </a:rPr>
                        <a:t>4</a:t>
                      </a:r>
                    </a:p>
                  </a:txBody>
                  <a:tcPr/>
                </a:tc>
                <a:tc>
                  <a:txBody>
                    <a:bodyPr/>
                    <a:lstStyle/>
                    <a:p>
                      <a:pPr algn="ctr"/>
                      <a:r>
                        <a:rPr lang="en-US" sz="3000" dirty="0">
                          <a:latin typeface="Times New Roman" panose="02020603050405020304" pitchFamily="18" charset="0"/>
                          <a:cs typeface="Times New Roman" panose="02020603050405020304" pitchFamily="18" charset="0"/>
                        </a:rPr>
                        <a:t>5</a:t>
                      </a:r>
                    </a:p>
                  </a:txBody>
                  <a:tcPr/>
                </a:tc>
                <a:extLst>
                  <a:ext uri="{0D108BD9-81ED-4DB2-BD59-A6C34878D82A}">
                    <a16:rowId xmlns:a16="http://schemas.microsoft.com/office/drawing/2014/main" val="1532461102"/>
                  </a:ext>
                </a:extLst>
              </a:tr>
              <a:tr h="370840">
                <a:tc>
                  <a:txBody>
                    <a:bodyPr/>
                    <a:lstStyle/>
                    <a:p>
                      <a:pPr algn="ctr"/>
                      <a:r>
                        <a:rPr lang="en-US" sz="3000" i="1" dirty="0">
                          <a:latin typeface="Times New Roman" panose="02020603050405020304" pitchFamily="18" charset="0"/>
                          <a:cs typeface="Times New Roman" panose="02020603050405020304" pitchFamily="18" charset="0"/>
                        </a:rPr>
                        <a:t>y</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nghìn</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sản</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phẩm</a:t>
                      </a:r>
                      <a:r>
                        <a:rPr lang="en-US" sz="3000" baseline="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a:latin typeface="Times New Roman" panose="02020603050405020304" pitchFamily="18" charset="0"/>
                          <a:cs typeface="Times New Roman" panose="02020603050405020304" pitchFamily="18" charset="0"/>
                        </a:rPr>
                        <a:t>1</a:t>
                      </a:r>
                    </a:p>
                  </a:txBody>
                  <a:tcPr/>
                </a:tc>
                <a:tc>
                  <a:txBody>
                    <a:bodyPr/>
                    <a:lstStyle/>
                    <a:p>
                      <a:pPr algn="ctr"/>
                      <a:r>
                        <a:rPr lang="en-US" sz="3000" dirty="0">
                          <a:latin typeface="Times New Roman" panose="02020603050405020304" pitchFamily="18" charset="0"/>
                          <a:cs typeface="Times New Roman" panose="02020603050405020304" pitchFamily="18" charset="0"/>
                        </a:rPr>
                        <a:t>3</a:t>
                      </a:r>
                    </a:p>
                  </a:txBody>
                  <a:tcPr/>
                </a:tc>
                <a:tc>
                  <a:txBody>
                    <a:bodyPr/>
                    <a:lstStyle/>
                    <a:p>
                      <a:pPr algn="ctr"/>
                      <a:r>
                        <a:rPr lang="en-US" sz="3000" dirty="0">
                          <a:latin typeface="Times New Roman" panose="02020603050405020304" pitchFamily="18" charset="0"/>
                          <a:cs typeface="Times New Roman" panose="02020603050405020304" pitchFamily="18" charset="0"/>
                        </a:rPr>
                        <a:t>5</a:t>
                      </a:r>
                    </a:p>
                  </a:txBody>
                  <a:tcPr/>
                </a:tc>
                <a:tc>
                  <a:txBody>
                    <a:bodyPr/>
                    <a:lstStyle/>
                    <a:p>
                      <a:pPr algn="ctr"/>
                      <a:r>
                        <a:rPr lang="en-US" sz="3000" dirty="0">
                          <a:latin typeface="Times New Roman" panose="02020603050405020304" pitchFamily="18" charset="0"/>
                          <a:cs typeface="Times New Roman" panose="02020603050405020304" pitchFamily="18" charset="0"/>
                        </a:rPr>
                        <a:t>6</a:t>
                      </a:r>
                    </a:p>
                  </a:txBody>
                  <a:tcPr/>
                </a:tc>
                <a:tc>
                  <a:txBody>
                    <a:bodyPr/>
                    <a:lstStyle/>
                    <a:p>
                      <a:pPr algn="ctr"/>
                      <a:r>
                        <a:rPr lang="en-US" sz="3000" dirty="0">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val="1146128913"/>
                  </a:ext>
                </a:extLst>
              </a:tr>
            </a:tbl>
          </a:graphicData>
        </a:graphic>
      </p:graphicFrame>
      <p:sp>
        <p:nvSpPr>
          <p:cNvPr id="6" name="TextBox 5" descr="OPL20U25GSXzBJYl68kk8uQGfFKzs7yb1M4KJWUiLk6ZEvGF+qCIPSnY57AbBFCvTW$15.2023.9$9+K4lPs7H94VUqPe2XwIsfPRnrXQE//QTEXxb8/8N4CNc6FpgZahzpTjFhMzSA7T/nHJa11DE8Ng2TP3iAmRczFlmslSuUNOgUeb6yRvs0="/>
          <p:cNvSpPr txBox="1"/>
          <p:nvPr/>
        </p:nvSpPr>
        <p:spPr>
          <a:xfrm>
            <a:off x="629355" y="4084264"/>
            <a:ext cx="8175978"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Oxy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(2; 3);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(5; 6)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59644" y="-16228"/>
            <a:ext cx="95250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8" name="TextBox 7" descr="OPL20U25GSXzBJYl68kk8uQGfFKzs7yb1M4KJWUiLk6ZEvGF+qCIPSnY57AbBFCvTW$15.2023.9$9+K4lPs7H94VUqPe2XwIsfPRnrXQE//QTEXxb8/8N4CNc6FpgZahzpTjFhMzSA7T/nHJa11DE8Ng2TP3iAmRczFlmslSuUNOgUeb6yRvs0="/>
          <p:cNvSpPr txBox="1"/>
          <p:nvPr/>
        </p:nvSpPr>
        <p:spPr>
          <a:xfrm>
            <a:off x="95955" y="448330"/>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pic>
        <p:nvPicPr>
          <p:cNvPr id="9"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4125076"/>
            <a:ext cx="982441" cy="982441"/>
          </a:xfrm>
          <a:prstGeom prst="rect">
            <a:avLst/>
          </a:prstGeom>
        </p:spPr>
      </p:pic>
    </p:spTree>
    <p:extLst>
      <p:ext uri="{BB962C8B-B14F-4D97-AF65-F5344CB8AC3E}">
        <p14:creationId xmlns:p14="http://schemas.microsoft.com/office/powerpoint/2010/main" val="123989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p:cNvSpPr txBox="1"/>
          <p:nvPr/>
        </p:nvSpPr>
        <p:spPr>
          <a:xfrm>
            <a:off x="315423" y="928108"/>
            <a:ext cx="433277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 (SGK/64).</a:t>
            </a:r>
          </a:p>
        </p:txBody>
      </p:sp>
      <p:sp>
        <p:nvSpPr>
          <p:cNvPr id="4" name="Rectangle 3" descr="OPL20U25GSXzBJYl68kk8uQGfFKzs7yb1M4KJWUiLk6ZEvGF+qCIPSnY57AbBFCvTW$15.2023.9$9+K4lPs7H94VUqPe2XwIsfPRnrXQE//QTEXxb8/8N4CNc6FpgZahzpTjFhMzSA7T/nHJa11DE8Ng2TP3iAmRczFlmslSuUNOgUeb6yRvs0="/>
          <p:cNvSpPr/>
          <p:nvPr/>
        </p:nvSpPr>
        <p:spPr>
          <a:xfrm>
            <a:off x="708378" y="1436067"/>
            <a:ext cx="8130822" cy="1475404"/>
          </a:xfrm>
          <a:prstGeom prst="rect">
            <a:avLst/>
          </a:prstGeom>
        </p:spPr>
        <p:txBody>
          <a:bodyPr wrap="square">
            <a:spAutoFit/>
          </a:bodyPr>
          <a:lstStyle/>
          <a:p>
            <a:pPr>
              <a:lnSpc>
                <a:spcPct val="107000"/>
              </a:lnSpc>
              <a:spcBef>
                <a:spcPts val="300"/>
              </a:spcBef>
              <a:spcAft>
                <a:spcPts val="300"/>
              </a:spcAft>
            </a:pPr>
            <a:r>
              <a:rPr lang="fr-FR" sz="2800" dirty="0">
                <a:latin typeface="Times New Roman" panose="02020603050405020304" pitchFamily="18" charset="0"/>
                <a:ea typeface="Calibri" panose="020F0502020204030204" pitchFamily="34" charset="0"/>
              </a:rPr>
              <a:t>Quan </a:t>
            </a:r>
            <a:r>
              <a:rPr lang="fr-FR" sz="2800" dirty="0" err="1">
                <a:latin typeface="Times New Roman" panose="02020603050405020304" pitchFamily="18" charset="0"/>
                <a:ea typeface="Calibri" panose="020F0502020204030204" pitchFamily="34" charset="0"/>
              </a:rPr>
              <a:t>sát</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bảng</a:t>
            </a:r>
            <a:r>
              <a:rPr lang="fr-FR" sz="2800" dirty="0">
                <a:latin typeface="Times New Roman" panose="02020603050405020304" pitchFamily="18" charset="0"/>
                <a:ea typeface="Calibri" panose="020F0502020204030204" pitchFamily="34" charset="0"/>
              </a:rPr>
              <a:t> 2, ta </a:t>
            </a:r>
            <a:r>
              <a:rPr lang="fr-FR" sz="2800" dirty="0" err="1">
                <a:latin typeface="Times New Roman" panose="02020603050405020304" pitchFamily="18" charset="0"/>
                <a:ea typeface="Calibri" panose="020F0502020204030204" pitchFamily="34" charset="0"/>
              </a:rPr>
              <a:t>thấy</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điểm</a:t>
            </a:r>
            <a:r>
              <a:rPr lang="fr-FR" sz="2800" dirty="0">
                <a:latin typeface="Times New Roman" panose="02020603050405020304" pitchFamily="18" charset="0"/>
                <a:ea typeface="Calibri" panose="020F0502020204030204" pitchFamily="34" charset="0"/>
              </a:rPr>
              <a:t> </a:t>
            </a:r>
            <a:r>
              <a:rPr lang="fr-FR" sz="2800" i="1" dirty="0">
                <a:latin typeface="Times New Roman" panose="02020603050405020304" pitchFamily="18" charset="0"/>
                <a:ea typeface="Calibri" panose="020F0502020204030204" pitchFamily="34" charset="0"/>
              </a:rPr>
              <a:t>A</a:t>
            </a:r>
            <a:r>
              <a:rPr lang="fr-FR" sz="2800" dirty="0">
                <a:latin typeface="Times New Roman" panose="02020603050405020304" pitchFamily="18" charset="0"/>
                <a:ea typeface="Calibri" panose="020F0502020204030204" pitchFamily="34" charset="0"/>
              </a:rPr>
              <a:t>( 2; 3) </a:t>
            </a:r>
            <a:r>
              <a:rPr lang="fr-FR" sz="2800" dirty="0" err="1">
                <a:latin typeface="Times New Roman" panose="02020603050405020304" pitchFamily="18" charset="0"/>
                <a:ea typeface="Calibri" panose="020F0502020204030204" pitchFamily="34" charset="0"/>
              </a:rPr>
              <a:t>có</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thuộc</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đồ</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thị</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của</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hàm</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số</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điểm</a:t>
            </a:r>
            <a:r>
              <a:rPr lang="fr-FR" sz="2800" dirty="0">
                <a:latin typeface="Times New Roman" panose="02020603050405020304" pitchFamily="18" charset="0"/>
                <a:ea typeface="Calibri" panose="020F0502020204030204" pitchFamily="34" charset="0"/>
              </a:rPr>
              <a:t> </a:t>
            </a:r>
            <a:r>
              <a:rPr lang="fr-FR" sz="2800" i="1" dirty="0">
                <a:latin typeface="Times New Roman" panose="02020603050405020304" pitchFamily="18" charset="0"/>
                <a:ea typeface="Calibri" panose="020F0502020204030204" pitchFamily="34" charset="0"/>
              </a:rPr>
              <a:t>B</a:t>
            </a:r>
            <a:r>
              <a:rPr lang="fr-FR" sz="2800" dirty="0">
                <a:latin typeface="Times New Roman" panose="02020603050405020304" pitchFamily="18" charset="0"/>
                <a:ea typeface="Calibri" panose="020F0502020204030204" pitchFamily="34" charset="0"/>
              </a:rPr>
              <a:t>(5; 6) </a:t>
            </a:r>
            <a:r>
              <a:rPr lang="fr-FR" sz="2800" dirty="0" err="1">
                <a:latin typeface="Times New Roman" panose="02020603050405020304" pitchFamily="18" charset="0"/>
                <a:ea typeface="Calibri" panose="020F0502020204030204" pitchFamily="34" charset="0"/>
              </a:rPr>
              <a:t>không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thuộc</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đồ</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thị</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hàm</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số</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Vì</a:t>
            </a:r>
            <a:r>
              <a:rPr lang="fr-FR" sz="2800"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12" name="TextBox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38667" y="-38806"/>
            <a:ext cx="96774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3" name="TextBox 12" descr="OPL20U25GSXzBJYl68kk8uQGfFKzs7yb1M4KJWUiLk6ZEvGF+qCIPSnY57AbBFCvTW$15.2023.9$9+K4lPs7H94VUqPe2XwIsfPRnrXQE//QTEXxb8/8N4CNc6FpgZahzpTjFhMzSA7T/nHJa11DE8Ng2TP3iAmRczFlmslSuUNOgUeb6yRvs0="/>
          <p:cNvSpPr txBox="1"/>
          <p:nvPr/>
        </p:nvSpPr>
        <p:spPr>
          <a:xfrm>
            <a:off x="110067" y="444324"/>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pic>
        <p:nvPicPr>
          <p:cNvPr id="14" name="Picture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4125076"/>
            <a:ext cx="982441" cy="982441"/>
          </a:xfrm>
          <a:prstGeom prst="rect">
            <a:avLst/>
          </a:prstGeom>
        </p:spPr>
      </p:pic>
      <p:sp>
        <p:nvSpPr>
          <p:cNvPr id="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A9FC8F7-2AA7-02AD-2AB9-041266C8948F}"/>
              </a:ext>
            </a:extLst>
          </p:cNvPr>
          <p:cNvSpPr txBox="1"/>
          <p:nvPr/>
        </p:nvSpPr>
        <p:spPr>
          <a:xfrm>
            <a:off x="990599" y="2932793"/>
            <a:ext cx="6705601" cy="553357"/>
          </a:xfrm>
          <a:prstGeom prst="rect">
            <a:avLst/>
          </a:prstGeom>
          <a:noFill/>
        </p:spPr>
        <p:txBody>
          <a:bodyPr wrap="square">
            <a:spAutoFit/>
          </a:bodyPr>
          <a:lstStyle/>
          <a:p>
            <a:pPr>
              <a:lnSpc>
                <a:spcPct val="107000"/>
              </a:lnSpc>
              <a:spcBef>
                <a:spcPts val="300"/>
              </a:spcBef>
              <a:spcAft>
                <a:spcPts val="300"/>
              </a:spcAft>
            </a:pP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Với</a:t>
            </a:r>
            <a:r>
              <a:rPr lang="fr-FR" sz="2800" dirty="0">
                <a:latin typeface="Times New Roman" panose="02020603050405020304" pitchFamily="18" charset="0"/>
                <a:ea typeface="Calibri" panose="020F0502020204030204" pitchFamily="34" charset="0"/>
              </a:rPr>
              <a:t> </a:t>
            </a:r>
            <a:r>
              <a:rPr lang="fr-FR" sz="2800" i="1" dirty="0">
                <a:latin typeface="Times New Roman" panose="02020603050405020304" pitchFamily="18" charset="0"/>
                <a:ea typeface="Calibri" panose="020F0502020204030204" pitchFamily="34" charset="0"/>
              </a:rPr>
              <a:t>x</a:t>
            </a:r>
            <a:r>
              <a:rPr lang="fr-FR" sz="2800" dirty="0">
                <a:latin typeface="Times New Roman" panose="02020603050405020304" pitchFamily="18" charset="0"/>
                <a:ea typeface="Calibri" panose="020F0502020204030204" pitchFamily="34" charset="0"/>
              </a:rPr>
              <a:t> = 2 </a:t>
            </a:r>
            <a:r>
              <a:rPr lang="fr-FR" sz="2800" dirty="0" err="1">
                <a:latin typeface="Times New Roman" panose="02020603050405020304" pitchFamily="18" charset="0"/>
                <a:ea typeface="Calibri" panose="020F0502020204030204" pitchFamily="34" charset="0"/>
              </a:rPr>
              <a:t>giá</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trị</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tương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ứng</a:t>
            </a:r>
            <a:r>
              <a:rPr lang="fr-FR" sz="2800" dirty="0">
                <a:latin typeface="Times New Roman" panose="02020603050405020304" pitchFamily="18" charset="0"/>
                <a:ea typeface="Calibri" panose="020F0502020204030204" pitchFamily="34" charset="0"/>
              </a:rPr>
              <a:t> là </a:t>
            </a:r>
            <a:r>
              <a:rPr lang="fr-FR" sz="2800" i="1" dirty="0">
                <a:latin typeface="Times New Roman" panose="02020603050405020304" pitchFamily="18" charset="0"/>
                <a:ea typeface="Calibri" panose="020F0502020204030204" pitchFamily="34" charset="0"/>
              </a:rPr>
              <a:t>y</a:t>
            </a:r>
            <a:r>
              <a:rPr lang="fr-FR" sz="2800" dirty="0">
                <a:latin typeface="Times New Roman" panose="02020603050405020304" pitchFamily="18" charset="0"/>
                <a:ea typeface="Calibri" panose="020F0502020204030204" pitchFamily="34" charset="0"/>
              </a:rPr>
              <a:t> = 3. </a:t>
            </a:r>
            <a:endParaRPr lang="en-US" sz="2800" dirty="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1830304-977A-6298-98E6-7BC520FF3ACE}"/>
                  </a:ext>
                </a:extLst>
              </p:cNvPr>
              <p:cNvSpPr txBox="1"/>
              <p:nvPr/>
            </p:nvSpPr>
            <p:spPr>
              <a:xfrm>
                <a:off x="990599" y="3466193"/>
                <a:ext cx="7535161" cy="522259"/>
              </a:xfrm>
              <a:prstGeom prst="rect">
                <a:avLst/>
              </a:prstGeom>
              <a:noFill/>
            </p:spPr>
            <p:txBody>
              <a:bodyPr wrap="square">
                <a:spAutoFit/>
              </a:bodyPr>
              <a:lstStyle/>
              <a:p>
                <a:pPr>
                  <a:lnSpc>
                    <a:spcPct val="107000"/>
                  </a:lnSpc>
                  <a:spcBef>
                    <a:spcPts val="300"/>
                  </a:spcBef>
                  <a:spcAft>
                    <a:spcPts val="300"/>
                  </a:spcAft>
                </a:pP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Với</a:t>
                </a:r>
                <a:r>
                  <a:rPr lang="fr-FR" sz="2800" dirty="0">
                    <a:latin typeface="Times New Roman" panose="02020603050405020304" pitchFamily="18" charset="0"/>
                    <a:ea typeface="Calibri" panose="020F0502020204030204" pitchFamily="34" charset="0"/>
                  </a:rPr>
                  <a:t> </a:t>
                </a:r>
                <a:r>
                  <a:rPr lang="fr-FR" sz="2800" i="1" dirty="0">
                    <a:latin typeface="Times New Roman" panose="02020603050405020304" pitchFamily="18" charset="0"/>
                    <a:ea typeface="Calibri" panose="020F0502020204030204" pitchFamily="34" charset="0"/>
                  </a:rPr>
                  <a:t>x</a:t>
                </a:r>
                <a:r>
                  <a:rPr lang="fr-FR" sz="2800" dirty="0">
                    <a:latin typeface="Times New Roman" panose="02020603050405020304" pitchFamily="18" charset="0"/>
                    <a:ea typeface="Calibri" panose="020F0502020204030204" pitchFamily="34" charset="0"/>
                  </a:rPr>
                  <a:t> = 5</a:t>
                </a:r>
                <a:r>
                  <a:rPr lang="en-US"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thì</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giá</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trị</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tương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ứng</a:t>
                </a:r>
                <a:r>
                  <a:rPr lang="fr-FR" sz="2800" dirty="0">
                    <a:latin typeface="Times New Roman" panose="02020603050405020304" pitchFamily="18" charset="0"/>
                    <a:ea typeface="Calibri" panose="020F0502020204030204" pitchFamily="34" charset="0"/>
                  </a:rPr>
                  <a:t> là</a:t>
                </a:r>
                <a:r>
                  <a:rPr lang="vi-VN" sz="2800" dirty="0">
                    <a:latin typeface="Times New Roman" panose="02020603050405020304" pitchFamily="18" charset="0"/>
                    <a:ea typeface="Calibri" panose="020F0502020204030204" pitchFamily="34" charset="0"/>
                  </a:rPr>
                  <a:t> </a:t>
                </a:r>
                <a14:m>
                  <m:oMath xmlns:m="http://schemas.openxmlformats.org/officeDocument/2006/math">
                    <m:r>
                      <a:rPr lang="vi-VN" sz="2800" i="1" dirty="0">
                        <a:latin typeface="Cambria Math" panose="02040503050406030204" pitchFamily="18" charset="0"/>
                        <a:ea typeface="Cambria Math" panose="02040503050406030204" pitchFamily="18" charset="0"/>
                      </a:rPr>
                      <m:t>𝑦</m:t>
                    </m:r>
                    <m:r>
                      <a:rPr lang="vi-VN" sz="2800" i="1" smtClean="0">
                        <a:latin typeface="Cambria Math" panose="02040503050406030204" pitchFamily="18" charset="0"/>
                        <a:ea typeface="Cambria Math" panose="02040503050406030204" pitchFamily="18" charset="0"/>
                      </a:rPr>
                      <m:t>=</m:t>
                    </m:r>
                    <m:r>
                      <a:rPr lang="vi-VN" sz="2800" i="1">
                        <a:latin typeface="Cambria Math" panose="02040503050406030204" pitchFamily="18" charset="0"/>
                        <a:ea typeface="Cambria Math" panose="02040503050406030204" pitchFamily="18" charset="0"/>
                      </a:rPr>
                      <m:t>7</m:t>
                    </m:r>
                    <m:r>
                      <a:rPr lang="vi-VN" sz="2800" i="1" smtClean="0">
                        <a:latin typeface="Cambria Math" panose="02040503050406030204" pitchFamily="18" charset="0"/>
                        <a:ea typeface="Cambria Math" panose="02040503050406030204" pitchFamily="18" charset="0"/>
                      </a:rPr>
                      <m:t>≠</m:t>
                    </m:r>
                    <m:r>
                      <a:rPr lang="vi-VN" sz="2800" i="1">
                        <a:latin typeface="Cambria Math" panose="02040503050406030204" pitchFamily="18" charset="0"/>
                        <a:ea typeface="Cambria Math" panose="02040503050406030204" pitchFamily="18" charset="0"/>
                      </a:rPr>
                      <m:t>6</m:t>
                    </m:r>
                    <m:r>
                      <a:rPr lang="en-US" sz="2800" b="0" i="1" smtClean="0">
                        <a:latin typeface="Cambria Math" panose="02040503050406030204" pitchFamily="18" charset="0"/>
                        <a:ea typeface="Cambria Math" panose="02040503050406030204" pitchFamily="18" charset="0"/>
                      </a:rPr>
                      <m:t>.</m:t>
                    </m:r>
                  </m:oMath>
                </a14:m>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1830304-977A-6298-98E6-7BC520FF3ACE}"/>
                  </a:ext>
                </a:extLst>
              </p:cNvPr>
              <p:cNvSpPr txBox="1">
                <a:spLocks noRot="1" noChangeAspect="1" noMove="1" noResize="1" noEditPoints="1" noAdjustHandles="1" noChangeArrowheads="1" noChangeShapeType="1" noTextEdit="1"/>
              </p:cNvSpPr>
              <p:nvPr/>
            </p:nvSpPr>
            <p:spPr>
              <a:xfrm>
                <a:off x="990599" y="3466193"/>
                <a:ext cx="7535161" cy="522259"/>
              </a:xfrm>
              <a:prstGeom prst="rect">
                <a:avLst/>
              </a:prstGeom>
              <a:blipFill>
                <a:blip r:embed="rId3"/>
                <a:stretch>
                  <a:fillRect l="-1617" t="-12941" b="-32941"/>
                </a:stretch>
              </a:blipFill>
            </p:spPr>
            <p:txBody>
              <a:bodyPr/>
              <a:lstStyle/>
              <a:p>
                <a:r>
                  <a:rPr lang="en-US">
                    <a:noFill/>
                  </a:rPr>
                  <a:t> </a:t>
                </a:r>
              </a:p>
            </p:txBody>
          </p:sp>
        </mc:Fallback>
      </mc:AlternateContent>
    </p:spTree>
    <p:extLst>
      <p:ext uri="{BB962C8B-B14F-4D97-AF65-F5344CB8AC3E}">
        <p14:creationId xmlns:p14="http://schemas.microsoft.com/office/powerpoint/2010/main" val="315562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2223" y="14313"/>
            <a:ext cx="92202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4" name="TextBox 3" descr="OPL20U25GSXzBJYl68kk8uQGfFKzs7yb1M4KJWUiLk6ZEvGF+qCIPSnY57AbBFCvTW$15.2023.9$9+K4lPs7H94VUqPe2XwIsfPRnrXQE//QTEXxb8/8N4CNc6FpgZahzpTjFhMzSA7T/nHJa11DE8Ng2TP3iAmRczFlmslSuUNOgUeb6yRvs0="/>
          <p:cNvSpPr txBox="1"/>
          <p:nvPr/>
        </p:nvSpPr>
        <p:spPr>
          <a:xfrm>
            <a:off x="152400" y="491309"/>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sp>
        <p:nvSpPr>
          <p:cNvPr id="5" name="Rectangle 4" descr="OPL20U25GSXzBJYl68kk8uQGfFKzs7yb1M4KJWUiLk6ZEvGF+qCIPSnY57AbBFCvTW$15.2023.9$9+K4lPs7H94VUqPe2XwIsfPRnrXQE//QTEXxb8/8N4CNc6FpgZahzpTjFhMzSA7T/nHJa11DE8Ng2TP3iAmRczFlmslSuUNOgUeb6yRvs0="/>
          <p:cNvSpPr/>
          <p:nvPr/>
        </p:nvSpPr>
        <p:spPr>
          <a:xfrm>
            <a:off x="730855" y="974314"/>
            <a:ext cx="8184546" cy="523220"/>
          </a:xfrm>
          <a:prstGeom prst="rect">
            <a:avLst/>
          </a:prstGeom>
        </p:spPr>
        <p:txBody>
          <a:bodyPr wrap="square">
            <a:spAutoFit/>
          </a:bodyPr>
          <a:lstStyle/>
          <a:p>
            <a:r>
              <a:rPr lang="vi-VN" sz="2800" b="1" dirty="0">
                <a:latin typeface="Times New Roman" panose="02020603050405020304" pitchFamily="18" charset="0"/>
                <a:ea typeface="Calibri" panose="020F0502020204030204" pitchFamily="34" charset="0"/>
              </a:rPr>
              <a:t>D</a:t>
            </a:r>
            <a:r>
              <a:rPr lang="en-US" sz="2800" b="1" dirty="0">
                <a:latin typeface="Times New Roman" panose="02020603050405020304" pitchFamily="18" charset="0"/>
                <a:ea typeface="Calibri" panose="020F0502020204030204" pitchFamily="34" charset="0"/>
              </a:rPr>
              <a:t>ạ</a:t>
            </a:r>
            <a:r>
              <a:rPr lang="vi-VN" sz="2800" b="1" dirty="0">
                <a:latin typeface="Times New Roman" panose="02020603050405020304" pitchFamily="18" charset="0"/>
                <a:ea typeface="Calibri" panose="020F0502020204030204" pitchFamily="34" charset="0"/>
              </a:rPr>
              <a:t>ng 1: </a:t>
            </a:r>
            <a:r>
              <a:rPr lang="vi-VN" sz="2800" dirty="0">
                <a:latin typeface="Times New Roman" panose="02020603050405020304" pitchFamily="18" charset="0"/>
                <a:ea typeface="Calibri" panose="020F0502020204030204" pitchFamily="34" charset="0"/>
              </a:rPr>
              <a:t>Điểm thuộc và không thuộc đồ thị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hàm số</a:t>
            </a:r>
            <a:endParaRPr lang="en-US" sz="2800" dirty="0"/>
          </a:p>
        </p:txBody>
      </p:sp>
      <mc:AlternateContent xmlns:mc="http://schemas.openxmlformats.org/markup-compatibility/2006" xmlns:a14="http://schemas.microsoft.com/office/drawing/2010/main">
        <mc:Choice Requires="a14">
          <p:sp>
            <p:nvSpPr>
              <p:cNvPr id="7" name="Rectangle 6" descr="OPL20U25GSXzBJYl68kk8uQGfFKzs7yb1M4KJWUiLk6ZEvGF+qCIPSnY57AbBFCvTW$15.2023.9$9+K4lPs7H94VUqPe2XwIsfPRnrXQE//QTEXxb8/8N4CNc6FpgZahzpTjFhMzSA7T/nHJa11DE8Ng2TP3iAmRczFlmslSuUNOgUeb6yRvs0="/>
              <p:cNvSpPr/>
              <p:nvPr/>
            </p:nvSpPr>
            <p:spPr>
              <a:xfrm>
                <a:off x="785081" y="3307407"/>
                <a:ext cx="8282719" cy="1713290"/>
              </a:xfrm>
              <a:prstGeom prst="rect">
                <a:avLst/>
              </a:prstGeom>
            </p:spPr>
            <p:txBody>
              <a:bodyPr wrap="square">
                <a:spAutoFit/>
              </a:bodyPr>
              <a:lstStyle/>
              <a:p>
                <a:pPr>
                  <a:lnSpc>
                    <a:spcPct val="107000"/>
                  </a:lnSpc>
                  <a:spcBef>
                    <a:spcPts val="300"/>
                  </a:spcBef>
                  <a:spcAft>
                    <a:spcPts val="300"/>
                  </a:spcAft>
                </a:pPr>
                <a:r>
                  <a:rPr lang="vi-VN" sz="2800" b="1" dirty="0">
                    <a:latin typeface="Times New Roman" panose="02020603050405020304" pitchFamily="18" charset="0"/>
                    <a:ea typeface="Calibri" panose="020F0502020204030204" pitchFamily="34" charset="0"/>
                  </a:rPr>
                  <a:t>* Bài 4 </a:t>
                </a:r>
                <a:r>
                  <a:rPr lang="vi-VN" sz="2800" dirty="0">
                    <a:latin typeface="Times New Roman" panose="02020603050405020304" pitchFamily="18" charset="0"/>
                    <a:ea typeface="Calibri" panose="020F0502020204030204" pitchFamily="34" charset="0"/>
                  </a:rPr>
                  <a:t>.</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Trong những điểm sau, điểm nào thuộc đồ thị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hàm số </a:t>
                </a:r>
                <a:r>
                  <a:rPr lang="en-US" sz="2800" i="1" dirty="0">
                    <a:latin typeface="Times New Roman" panose="02020603050405020304" pitchFamily="18" charset="0"/>
                    <a:ea typeface="Calibri" panose="020F0502020204030204" pitchFamily="34" charset="0"/>
                  </a:rPr>
                  <a:t>y</a:t>
                </a:r>
                <a:r>
                  <a:rPr lang="en-US" sz="2800" dirty="0">
                    <a:latin typeface="Times New Roman" panose="02020603050405020304" pitchFamily="18" charset="0"/>
                    <a:ea typeface="Calibri" panose="020F0502020204030204" pitchFamily="34" charset="0"/>
                  </a:rPr>
                  <a:t> = 5</a:t>
                </a:r>
                <a:r>
                  <a:rPr lang="en-US" sz="2800" i="1" dirty="0">
                    <a:latin typeface="Times New Roman" panose="02020603050405020304" pitchFamily="18" charset="0"/>
                    <a:ea typeface="Calibri" panose="020F0502020204030204" pitchFamily="34" charset="0"/>
                  </a:rPr>
                  <a:t>x</a:t>
                </a:r>
                <a:r>
                  <a:rPr lang="en-US" sz="2800" dirty="0">
                    <a:latin typeface="Times New Roman" panose="02020603050405020304" pitchFamily="18" charset="0"/>
                    <a:ea typeface="Calibri" panose="020F0502020204030204" pitchFamily="34" charset="0"/>
                  </a:rPr>
                  <a:t>.</a:t>
                </a:r>
              </a:p>
              <a:p>
                <a:r>
                  <a:rPr lang="vi-VN" sz="2800" i="1" dirty="0">
                    <a:latin typeface="Times New Roman" panose="02020603050405020304" pitchFamily="18" charset="0"/>
                  </a:rPr>
                  <a:t>                 </a:t>
                </a:r>
                <a:r>
                  <a:rPr lang="en-US" sz="2800" i="1" dirty="0">
                    <a:latin typeface="Times New Roman" panose="02020603050405020304" pitchFamily="18" charset="0"/>
                  </a:rPr>
                  <a:t>M</a:t>
                </a:r>
                <a:r>
                  <a:rPr lang="en-US" sz="2800" dirty="0">
                    <a:latin typeface="Times New Roman" panose="02020603050405020304" pitchFamily="18" charset="0"/>
                  </a:rPr>
                  <a:t>(– 1; – 5), </a:t>
                </a:r>
                <a:r>
                  <a:rPr lang="en-US" sz="2800" i="1" dirty="0">
                    <a:latin typeface="Times New Roman" panose="02020603050405020304" pitchFamily="18" charset="0"/>
                  </a:rPr>
                  <a:t>N</a:t>
                </a:r>
                <a:r>
                  <a:rPr lang="en-US" sz="2800" dirty="0">
                    <a:latin typeface="Times New Roman" panose="02020603050405020304" pitchFamily="18" charset="0"/>
                  </a:rPr>
                  <a:t>(1; – 5), </a:t>
                </a:r>
                <a:r>
                  <a:rPr lang="en-US" sz="2800" i="1" dirty="0">
                    <a:latin typeface="Times New Roman" panose="02020603050405020304" pitchFamily="18" charset="0"/>
                  </a:rPr>
                  <a:t>P</a:t>
                </a:r>
                <a14:m>
                  <m:oMath xmlns:m="http://schemas.openxmlformats.org/officeDocument/2006/math">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r>
                          <a:rPr lang="en-US" sz="2800" b="0" i="1" smtClean="0">
                            <a:latin typeface="Cambria Math" panose="02040503050406030204" pitchFamily="18" charset="0"/>
                          </a:rPr>
                          <m:t>;1</m:t>
                        </m:r>
                      </m:e>
                    </m:d>
                  </m:oMath>
                </a14:m>
                <a:endParaRPr lang="en-US" sz="2800" dirty="0"/>
              </a:p>
            </p:txBody>
          </p:sp>
        </mc:Choice>
        <mc:Fallback xmlns="">
          <p:sp>
            <p:nvSpPr>
              <p:cNvPr id="7" name="Rectangle 6"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85081" y="3307407"/>
                <a:ext cx="8282719" cy="1713290"/>
              </a:xfrm>
              <a:prstGeom prst="rect">
                <a:avLst/>
              </a:prstGeom>
              <a:blipFill>
                <a:blip r:embed="rId5"/>
                <a:stretch>
                  <a:fillRect l="-1545" t="-3915" b="-1779"/>
                </a:stretch>
              </a:blipFill>
            </p:spPr>
            <p:txBody>
              <a:bodyPr/>
              <a:lstStyle/>
              <a:p>
                <a:r>
                  <a:rPr lang="en-US">
                    <a:noFill/>
                  </a:rPr>
                  <a:t> </a:t>
                </a:r>
              </a:p>
            </p:txBody>
          </p:sp>
        </mc:Fallback>
      </mc:AlternateContent>
      <p:pic>
        <p:nvPicPr>
          <p:cNvPr id="12" name="Picture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4020194"/>
            <a:ext cx="1385577" cy="1123306"/>
          </a:xfrm>
          <a:prstGeom prst="rect">
            <a:avLst/>
          </a:prstGeom>
        </p:spPr>
      </p:pic>
      <p:pic>
        <p:nvPicPr>
          <p:cNvPr id="13" name="tieng-chuong-het-gio-het-thoi-gian-trong-powerpoint-www_tiengdong_com" descr="OPL20U25GSXzBJYl68kk8uQGfFKzs7yb1M4KJWUiLk6ZEvGF+qCIPSnY57AbBFCvTW$15.2023.9$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39000" y="4000825"/>
            <a:ext cx="609600" cy="609600"/>
          </a:xfrm>
          <a:prstGeom prst="rect">
            <a:avLst/>
          </a:prstGeom>
        </p:spPr>
      </p:pic>
      <p:sp>
        <p:nvSpPr>
          <p:cNvPr id="14" name="Oval 13" descr="OPL20U25GSXzBJYl68kk8uQGfFKzs7yb1M4KJWUiLk6ZEvGF+qCIPSnY57AbBFCvTW$15.2023.9$9+K4lPs7H94VUqPe2XwIsfPRnrXQE//QTEXxb8/8N4CNc6FpgZahzpTjFhMzSA7T/nHJa11DE8Ng2TP3iAmRczFlmslSuUNOgUeb6yRvs0="/>
          <p:cNvSpPr/>
          <p:nvPr/>
        </p:nvSpPr>
        <p:spPr>
          <a:xfrm>
            <a:off x="7236729" y="3891455"/>
            <a:ext cx="762000" cy="714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2p</a:t>
            </a:r>
          </a:p>
        </p:txBody>
      </p:sp>
      <p:sp>
        <p:nvSpPr>
          <p:cNvPr id="10" name="TextBox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F250814-C587-903E-4116-EFA74258390A}"/>
              </a:ext>
            </a:extLst>
          </p:cNvPr>
          <p:cNvSpPr txBox="1"/>
          <p:nvPr/>
        </p:nvSpPr>
        <p:spPr>
          <a:xfrm>
            <a:off x="735439" y="1491525"/>
            <a:ext cx="8103761" cy="1815882"/>
          </a:xfrm>
          <a:prstGeom prst="rect">
            <a:avLst/>
          </a:prstGeom>
          <a:noFill/>
        </p:spPr>
        <p:txBody>
          <a:bodyPr wrap="square">
            <a:spAutoFit/>
          </a:bodyPr>
          <a:lstStyle/>
          <a:p>
            <a:pPr marL="0" marR="0" algn="just">
              <a:spcBef>
                <a:spcPts val="0"/>
              </a:spcBef>
              <a:spcAft>
                <a:spcPts val="0"/>
              </a:spcAft>
            </a:pPr>
            <a:r>
              <a:rPr lang="vi-VN" sz="2800" b="1" dirty="0">
                <a:solidFill>
                  <a:srgbClr val="0000FF"/>
                </a:solidFill>
                <a:effectLst/>
                <a:latin typeface="Times New Roman" panose="02020603050405020304" pitchFamily="18" charset="0"/>
                <a:ea typeface="Times New Roman" panose="02020603050405020304" pitchFamily="18" charset="0"/>
              </a:rPr>
              <a:t>Phương pháp: </a:t>
            </a:r>
            <a:r>
              <a:rPr lang="vi-VN" sz="2800" dirty="0">
                <a:solidFill>
                  <a:srgbClr val="0000FF"/>
                </a:solidFill>
                <a:effectLst/>
                <a:latin typeface="Times New Roman" panose="02020603050405020304" pitchFamily="18" charset="0"/>
                <a:ea typeface="Times New Roman" panose="02020603050405020304" pitchFamily="18" charset="0"/>
              </a:rPr>
              <a:t>Để xét xem một điểm có thuộc đồ thị của một hàm số cho trước hay không, ta chỉ cần xét xem tọa độ của điểm đó có thỏa mãn công thức (hay bảng giá trị) xác định của hàm số đó hay không.</a:t>
            </a:r>
            <a:endParaRPr lang="en-US" sz="2800" dirty="0">
              <a:effectLst/>
              <a:latin typeface="Times New Roman" panose="02020603050405020304" pitchFamily="18" charset="0"/>
              <a:ea typeface="Times New Roman" panose="02020603050405020304" pitchFamily="18" charset="0"/>
            </a:endParaRPr>
          </a:p>
        </p:txBody>
      </p:sp>
      <p:sp>
        <p:nvSpPr>
          <p:cNvPr id="15" name="Speech Bubble: Oval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687ED4D-9401-4B88-1E54-A8F21170B8B9}"/>
              </a:ext>
            </a:extLst>
          </p:cNvPr>
          <p:cNvSpPr/>
          <p:nvPr/>
        </p:nvSpPr>
        <p:spPr>
          <a:xfrm>
            <a:off x="3547670" y="1525357"/>
            <a:ext cx="4735288" cy="2475468"/>
          </a:xfrm>
          <a:prstGeom prst="wedgeEllipseCallout">
            <a:avLst>
              <a:gd name="adj1" fmla="val -53320"/>
              <a:gd name="adj2" fmla="val -669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solidFill>
                <a:effectLst/>
                <a:latin typeface="Times New Roman" panose="02020603050405020304" pitchFamily="18" charset="0"/>
                <a:ea typeface="Times New Roman" panose="02020603050405020304" pitchFamily="18" charset="0"/>
              </a:rPr>
              <a:t>Để xét xem một điểm có thuộc đồ thị của một hàm số cho trước hay không, ta làm như thế nào?</a:t>
            </a:r>
            <a:endParaRPr lang="en-US" sz="2800" dirty="0">
              <a:solidFill>
                <a:schemeClr val="bg1"/>
              </a:solidFill>
            </a:endParaRPr>
          </a:p>
        </p:txBody>
      </p:sp>
    </p:spTree>
    <p:extLst>
      <p:ext uri="{BB962C8B-B14F-4D97-AF65-F5344CB8AC3E}">
        <p14:creationId xmlns:p14="http://schemas.microsoft.com/office/powerpoint/2010/main" val="36430941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21" presetClass="exit" presetSubtype="1" fill="hold" grpId="0" nodeType="afterEffect">
                                  <p:stCondLst>
                                    <p:cond delay="0"/>
                                  </p:stCondLst>
                                  <p:childTnLst>
                                    <p:animEffect transition="out" filter="wheel(1)">
                                      <p:cBhvr>
                                        <p:cTn id="36" dur="157000"/>
                                        <p:tgtEl>
                                          <p:spTgt spid="14"/>
                                        </p:tgtEl>
                                      </p:cBhvr>
                                    </p:animEffect>
                                    <p:set>
                                      <p:cBhvr>
                                        <p:cTn id="37" dur="1" fill="hold">
                                          <p:stCondLst>
                                            <p:cond delay="156999"/>
                                          </p:stCondLst>
                                        </p:cTn>
                                        <p:tgtEl>
                                          <p:spTgt spid="14"/>
                                        </p:tgtEl>
                                        <p:attrNameLst>
                                          <p:attrName>style.visibility</p:attrName>
                                        </p:attrNameLst>
                                      </p:cBhvr>
                                      <p:to>
                                        <p:strVal val="hidden"/>
                                      </p:to>
                                    </p:set>
                                  </p:childTnLst>
                                </p:cTn>
                              </p:par>
                            </p:childTnLst>
                          </p:cTn>
                        </p:par>
                        <p:par>
                          <p:cTn id="38" fill="hold">
                            <p:stCondLst>
                              <p:cond delay="157000"/>
                            </p:stCondLst>
                            <p:childTnLst>
                              <p:par>
                                <p:cTn id="39" presetID="1" presetClass="mediacall" presetSubtype="0" fill="hold" nodeType="afterEffect">
                                  <p:stCondLst>
                                    <p:cond delay="0"/>
                                  </p:stCondLst>
                                  <p:childTnLst>
                                    <p:cmd type="call" cmd="playFrom(0.0)">
                                      <p:cBhvr>
                                        <p:cTn id="40" dur="5250" fill="hold"/>
                                        <p:tgtEl>
                                          <p:spTgt spid="13"/>
                                        </p:tgtEl>
                                      </p:cBhvr>
                                    </p:cmd>
                                  </p:childTnLst>
                                </p:cTn>
                              </p:par>
                            </p:childTnLst>
                          </p:cTn>
                        </p:par>
                      </p:childTnLst>
                    </p:cTn>
                  </p:par>
                </p:childTnLst>
              </p:cTn>
              <p:nextCondLst>
                <p:cond evt="onClick" delay="0">
                  <p:tgtEl>
                    <p:spTgt spid="14"/>
                  </p:tgtEl>
                </p:cond>
              </p:nextCondLst>
            </p:seq>
            <p:audio>
              <p:cMediaNode vol="80000">
                <p:cTn id="41" fill="hold" display="0">
                  <p:stCondLst>
                    <p:cond delay="indefinite"/>
                  </p:stCondLst>
                  <p:endCondLst>
                    <p:cond evt="onStopAudio" delay="0">
                      <p:tgtEl>
                        <p:sldTgt/>
                      </p:tgtEl>
                    </p:cond>
                  </p:endCondLst>
                </p:cTn>
                <p:tgtEl>
                  <p:spTgt spid="13"/>
                </p:tgtEl>
              </p:cMediaNode>
            </p:audio>
          </p:childTnLst>
        </p:cTn>
      </p:par>
    </p:tnLst>
    <p:bldLst>
      <p:bldP spid="5" grpId="0"/>
      <p:bldP spid="7" grpId="0"/>
      <p:bldP spid="14" grpId="0" animBg="1"/>
      <p:bldP spid="10" grpId="0"/>
      <p:bldP spid="15" grpId="0" animBg="1"/>
      <p:bldP spid="1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4911" y="22578"/>
            <a:ext cx="9200444"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1" name="TextBox 10" descr="OPL20U25GSXzBJYl68kk8uQGfFKzs7yb1M4KJWUiLk6ZEvGF+qCIPSnY57AbBFCvTW$15.2023.9$9+K4lPs7H94VUqPe2XwIsfPRnrXQE//QTEXxb8/8N4CNc6FpgZahzpTjFhMzSA7T/nHJa11DE8Ng2TP3iAmRczFlmslSuUNOgUeb6yRvs0="/>
          <p:cNvSpPr txBox="1"/>
          <p:nvPr/>
        </p:nvSpPr>
        <p:spPr>
          <a:xfrm>
            <a:off x="152400" y="448330"/>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938" y="3963811"/>
            <a:ext cx="1123306" cy="1123306"/>
          </a:xfrm>
          <a:prstGeom prst="rect">
            <a:avLst/>
          </a:prstGeom>
        </p:spPr>
      </p:pic>
      <p:sp>
        <p:nvSpPr>
          <p:cNvPr id="10" name="TextBox 9" descr="OPL20U25GSXzBJYl68kk8uQGfFKzs7yb1M4KJWUiLk6ZEvGF+qCIPSnY57AbBFCvTW$15.2023.9$9+K4lPs7H94VUqPe2XwIsfPRnrXQE//QTEXxb8/8N4CNc6FpgZahzpTjFhMzSA7T/nHJa11DE8Ng2TP3iAmRczFlmslSuUNOgUeb6yRvs0="/>
          <p:cNvSpPr txBox="1"/>
          <p:nvPr/>
        </p:nvSpPr>
        <p:spPr>
          <a:xfrm>
            <a:off x="533462" y="2378997"/>
            <a:ext cx="7772338" cy="523220"/>
          </a:xfrm>
          <a:prstGeom prst="rect">
            <a:avLst/>
          </a:prstGeom>
          <a:noFill/>
        </p:spPr>
        <p:txBody>
          <a:bodyPr wrap="square" rtlCol="0">
            <a:spAutoFit/>
          </a:bodyPr>
          <a:lstStyle/>
          <a:p>
            <a:pPr>
              <a:spcBef>
                <a:spcPts val="300"/>
              </a:spcBef>
              <a:spcAft>
                <a:spcPts val="300"/>
              </a:spcAft>
            </a:pP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(–1; –5)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y </a:t>
            </a:r>
            <a:r>
              <a:rPr lang="en-US" sz="2800" dirty="0">
                <a:latin typeface="Times New Roman" panose="02020603050405020304" pitchFamily="18" charset="0"/>
                <a:cs typeface="Times New Roman" panose="02020603050405020304" pitchFamily="18" charset="0"/>
              </a:rPr>
              <a:t>= 5</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
        <p:nvSpPr>
          <p:cNvPr id="17" name="TextBox 16" descr="OPL20U25GSXzBJYl68kk8uQGfFKzs7yb1M4KJWUiLk6ZEvGF+qCIPSnY57AbBFCvTW$15.2023.9$9+K4lPs7H94VUqPe2XwIsfPRnrXQE//QTEXxb8/8N4CNc6FpgZahzpTjFhMzSA7T/nHJa11DE8Ng2TP3iAmRczFlmslSuUNOgUeb6yRvs0="/>
          <p:cNvSpPr txBox="1"/>
          <p:nvPr/>
        </p:nvSpPr>
        <p:spPr>
          <a:xfrm>
            <a:off x="533400" y="4055397"/>
            <a:ext cx="9067800" cy="523220"/>
          </a:xfrm>
          <a:prstGeom prst="rect">
            <a:avLst/>
          </a:prstGeom>
          <a:noFill/>
        </p:spPr>
        <p:txBody>
          <a:bodyPr wrap="square" rtlCol="0">
            <a:spAutoFit/>
          </a:bodyPr>
          <a:lstStyle/>
          <a:p>
            <a:pPr>
              <a:spcBef>
                <a:spcPts val="300"/>
              </a:spcBef>
              <a:spcAft>
                <a:spcPts val="300"/>
              </a:spcAft>
            </a:pP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(1; –5)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 5</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
        <p:nvSpPr>
          <p:cNvPr id="23" name="TextBox 22" descr="OPL20U25GSXzBJYl68kk8uQGfFKzs7yb1M4KJWUiLk6ZEvGF+qCIPSnY57AbBFCvTW$15.2023.9$9+K4lPs7H94VUqPe2XwIsfPRnrXQE//QTEXxb8/8N4CNc6FpgZahzpTjFhMzSA7T/nHJa11DE8Ng2TP3iAmRczFlmslSuUNOgUeb6yRvs0="/>
          <p:cNvSpPr txBox="1"/>
          <p:nvPr/>
        </p:nvSpPr>
        <p:spPr>
          <a:xfrm>
            <a:off x="480245" y="904829"/>
            <a:ext cx="2052265" cy="523220"/>
          </a:xfrm>
          <a:prstGeom prst="rect">
            <a:avLst/>
          </a:prstGeom>
          <a:noFill/>
        </p:spPr>
        <p:txBody>
          <a:bodyPr wrap="square" rtlCol="0">
            <a:spAutoFit/>
          </a:bodyPr>
          <a:lstStyle/>
          <a:p>
            <a:pPr>
              <a:spcBef>
                <a:spcPts val="100"/>
              </a:spcBef>
              <a:spcAft>
                <a:spcPts val="100"/>
              </a:spcAft>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4.</a:t>
            </a:r>
          </a:p>
        </p:txBody>
      </p:sp>
      <p:sp>
        <p:nvSpPr>
          <p:cNvPr id="24" name="TextBox 23" descr="OPL20U25GSXzBJYl68kk8uQGfFKzs7yb1M4KJWUiLk6ZEvGF+qCIPSnY57AbBFCvTW$15.2023.9$9+K4lPs7H94VUqPe2XwIsfPRnrXQE//QTEXxb8/8N4CNc6FpgZahzpTjFhMzSA7T/nHJa11DE8Ng2TP3iAmRczFlmslSuUNOgUeb6yRvs0="/>
          <p:cNvSpPr txBox="1"/>
          <p:nvPr/>
        </p:nvSpPr>
        <p:spPr>
          <a:xfrm>
            <a:off x="490375" y="1390689"/>
            <a:ext cx="3113376" cy="523220"/>
          </a:xfrm>
          <a:prstGeom prst="rect">
            <a:avLst/>
          </a:prstGeom>
          <a:noFill/>
        </p:spPr>
        <p:txBody>
          <a:bodyPr wrap="square" rtlCol="0">
            <a:spAutoFit/>
          </a:bodyPr>
          <a:lstStyle/>
          <a:p>
            <a:pPr>
              <a:spcBef>
                <a:spcPts val="100"/>
              </a:spcBef>
              <a:spcAft>
                <a:spcPts val="100"/>
              </a:spcAft>
            </a:pP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–1; –5)</a:t>
            </a:r>
          </a:p>
        </p:txBody>
      </p:sp>
      <p:sp>
        <p:nvSpPr>
          <p:cNvPr id="25" name="TextBox 24" descr="OPL20U25GSXzBJYl68kk8uQGfFKzs7yb1M4KJWUiLk6ZEvGF+qCIPSnY57AbBFCvTW$15.2023.9$9+K4lPs7H94VUqPe2XwIsfPRnrXQE//QTEXxb8/8N4CNc6FpgZahzpTjFhMzSA7T/nHJa11DE8Ng2TP3iAmRczFlmslSuUNOgUeb6yRvs0="/>
          <p:cNvSpPr txBox="1"/>
          <p:nvPr/>
        </p:nvSpPr>
        <p:spPr>
          <a:xfrm>
            <a:off x="522576" y="2966689"/>
            <a:ext cx="4887624" cy="523220"/>
          </a:xfrm>
          <a:prstGeom prst="rect">
            <a:avLst/>
          </a:prstGeom>
          <a:noFill/>
        </p:spPr>
        <p:txBody>
          <a:bodyPr wrap="square" rtlCol="0">
            <a:spAutoFit/>
          </a:bodyPr>
          <a:lstStyle/>
          <a:p>
            <a:pPr>
              <a:spcBef>
                <a:spcPts val="300"/>
              </a:spcBef>
              <a:spcAft>
                <a:spcPts val="300"/>
              </a:spcAft>
            </a:pP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( 1; –5)</a:t>
            </a:r>
          </a:p>
        </p:txBody>
      </p:sp>
      <p:graphicFrame>
        <p:nvGraphicFramePr>
          <p:cNvPr id="3"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CFBFD91-8E5F-1551-070B-721B76ADC300}"/>
              </a:ext>
            </a:extLst>
          </p:cNvPr>
          <p:cNvGraphicFramePr>
            <a:graphicFrameLocks noChangeAspect="1"/>
          </p:cNvGraphicFramePr>
          <p:nvPr>
            <p:extLst>
              <p:ext uri="{D42A27DB-BD31-4B8C-83A1-F6EECF244321}">
                <p14:modId xmlns:p14="http://schemas.microsoft.com/office/powerpoint/2010/main" val="2375767818"/>
              </p:ext>
            </p:extLst>
          </p:nvPr>
        </p:nvGraphicFramePr>
        <p:xfrm>
          <a:off x="4610100" y="2577395"/>
          <a:ext cx="76200" cy="101600"/>
        </p:xfrm>
        <a:graphic>
          <a:graphicData uri="http://schemas.openxmlformats.org/presentationml/2006/ole">
            <mc:AlternateContent xmlns:mc="http://schemas.openxmlformats.org/markup-compatibility/2006">
              <mc:Choice xmlns:v="urn:schemas-microsoft-com:vml" Requires="v">
                <p:oleObj name="Equation" r:id="rId3" imgW="75960" imgH="101520" progId="Equation.DSMT4">
                  <p:embed/>
                </p:oleObj>
              </mc:Choice>
              <mc:Fallback>
                <p:oleObj name="Equation" r:id="rId3" imgW="75960" imgH="101520" progId="Equation.DSMT4">
                  <p:embed/>
                  <p:pic>
                    <p:nvPicPr>
                      <p:cNvPr id="0" name=""/>
                      <p:cNvPicPr/>
                      <p:nvPr/>
                    </p:nvPicPr>
                    <p:blipFill>
                      <a:blip r:embed="rId4"/>
                      <a:stretch>
                        <a:fillRect/>
                      </a:stretch>
                    </p:blipFill>
                    <p:spPr>
                      <a:xfrm>
                        <a:off x="4610100" y="2577395"/>
                        <a:ext cx="76200" cy="101600"/>
                      </a:xfrm>
                      <a:prstGeom prst="rect">
                        <a:avLst/>
                      </a:prstGeom>
                    </p:spPr>
                  </p:pic>
                </p:oleObj>
              </mc:Fallback>
            </mc:AlternateContent>
          </a:graphicData>
        </a:graphic>
      </p:graphicFrame>
      <p:sp>
        <p:nvSpPr>
          <p:cNvPr id="4" name="TextBox 3" descr="OPL20U25GSXzBJYl68kk8uQGfFKzs7yb1M4KJWUiLk6ZEvGF+qCIPSnY57AbBFCvTW$15.2023.9$9+K4lPs7H94VUqPe2XwIsfPRnrXQE//QTEXxb8/8N4CNc6FpgZahzpTjFhMzSA7T/nHJa11DE8Ng2TP3iAmRczFlmslSuUNOgUeb6yRvs0="/>
          <p:cNvSpPr txBox="1"/>
          <p:nvPr/>
        </p:nvSpPr>
        <p:spPr>
          <a:xfrm>
            <a:off x="510041" y="1843526"/>
            <a:ext cx="8710159" cy="523220"/>
          </a:xfrm>
          <a:prstGeom prst="rect">
            <a:avLst/>
          </a:prstGeom>
          <a:noFill/>
        </p:spPr>
        <p:txBody>
          <a:bodyPr wrap="square" rtlCol="0">
            <a:spAutoFit/>
          </a:bodyPr>
          <a:lstStyle/>
          <a:p>
            <a:pPr>
              <a:spcBef>
                <a:spcPts val="100"/>
              </a:spcBef>
              <a:spcAft>
                <a:spcPts val="100"/>
              </a:spcAft>
            </a:pP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x </a:t>
            </a:r>
            <a:r>
              <a:rPr lang="en-US" sz="2800" dirty="0">
                <a:latin typeface="Times New Roman" panose="02020603050405020304" pitchFamily="18" charset="0"/>
                <a:cs typeface="Times New Roman" panose="02020603050405020304" pitchFamily="18" charset="0"/>
              </a:rPr>
              <a:t>= – 1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 5</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 5 . (– 1) = – 5.</a:t>
            </a:r>
          </a:p>
        </p:txBody>
      </p:sp>
      <p:sp>
        <p:nvSpPr>
          <p:cNvPr id="20" name="TextBox 19"/>
          <p:cNvSpPr txBox="1"/>
          <p:nvPr/>
        </p:nvSpPr>
        <p:spPr>
          <a:xfrm>
            <a:off x="510041" y="3523271"/>
            <a:ext cx="8710159" cy="523220"/>
          </a:xfrm>
          <a:prstGeom prst="rect">
            <a:avLst/>
          </a:prstGeom>
          <a:noFill/>
        </p:spPr>
        <p:txBody>
          <a:bodyPr wrap="square" rtlCol="0">
            <a:spAutoFit/>
          </a:bodyPr>
          <a:lstStyle/>
          <a:p>
            <a:pPr>
              <a:spcBef>
                <a:spcPts val="300"/>
              </a:spcBef>
              <a:spcAft>
                <a:spcPts val="300"/>
              </a:spcAft>
            </a:pPr>
            <a:r>
              <a:rPr lang="en-US" sz="2800" dirty="0">
                <a:latin typeface="Times New Roman" panose="02020603050405020304" pitchFamily="18" charset="0"/>
                <a:cs typeface="Times New Roman" panose="02020603050405020304" pitchFamily="18" charset="0"/>
              </a:rPr>
              <a:t>Thay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y = 5</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 5 . 1 = 5 ≠ – 5.</a:t>
            </a:r>
            <a:endParaRPr lang="en-US" sz="2800" dirty="0">
              <a:latin typeface="+mj-lt"/>
              <a:cs typeface="Times New Roman" panose="02020603050405020304" pitchFamily="18" charset="0"/>
            </a:endParaRPr>
          </a:p>
        </p:txBody>
      </p:sp>
    </p:spTree>
    <p:extLst>
      <p:ext uri="{BB962C8B-B14F-4D97-AF65-F5344CB8AC3E}">
        <p14:creationId xmlns:p14="http://schemas.microsoft.com/office/powerpoint/2010/main" val="6498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3" grpId="0"/>
      <p:bldP spid="24" grpId="0"/>
      <p:bldP spid="25" grpId="0"/>
      <p:bldP spid="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76200" y="-38806"/>
            <a:ext cx="84582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3: MẶT PHẲNG TOẠ ĐỘ. ĐỒ THỊ HÀM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descr="OPL20U25GSXzBJYl68kk8uQGfFKzs7yb1M4KJWUiLk6ZEvGF+qCIPSnY57AbBFCvTW$15.2023.9$9+K4lPs7H94VUqPe2XwIsfPRnrXQE//QTEXxb8/8N4CNc6FpgZahzpTjFhMzSA7T/nHJa11DE8Ng2TP3iAmRczFlmslSuUNOgUeb6yRvs0="/>
              <p:cNvSpPr txBox="1"/>
              <p:nvPr/>
            </p:nvSpPr>
            <p:spPr>
              <a:xfrm>
                <a:off x="571500" y="1665906"/>
                <a:ext cx="5029200" cy="737189"/>
              </a:xfrm>
              <a:prstGeom prst="rect">
                <a:avLst/>
              </a:prstGeom>
              <a:noFill/>
            </p:spPr>
            <p:txBody>
              <a:bodyPr wrap="square" rtlCol="0">
                <a:spAutoFit/>
              </a:bodyPr>
              <a:lstStyle/>
              <a:p>
                <a:r>
                  <a:rPr lang="en-US" sz="2800" i="1" dirty="0">
                    <a:latin typeface="Times New Roman" panose="02020603050405020304" pitchFamily="18" charset="0"/>
                  </a:rPr>
                  <a:t>+ P</a:t>
                </a:r>
                <a14:m>
                  <m:oMath xmlns:m="http://schemas.openxmlformats.org/officeDocument/2006/math">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r>
                          <a:rPr lang="en-US" sz="2800" i="1">
                            <a:latin typeface="Cambria Math" panose="02040503050406030204" pitchFamily="18" charset="0"/>
                          </a:rPr>
                          <m:t>;1</m:t>
                        </m:r>
                      </m:e>
                    </m:d>
                  </m:oMath>
                </a14:m>
                <a:endPar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mc:Choice>
        <mc:Fallback xmlns="">
          <p:sp>
            <p:nvSpPr>
              <p:cNvPr id="3" name="TextBox 2"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71500" y="1665906"/>
                <a:ext cx="5029200" cy="737189"/>
              </a:xfrm>
              <a:prstGeom prst="rect">
                <a:avLst/>
              </a:prstGeom>
              <a:blipFill>
                <a:blip r:embed="rId3"/>
                <a:stretch>
                  <a:fillRect l="-2545" b="-7438"/>
                </a:stretch>
              </a:blipFill>
            </p:spPr>
            <p:txBody>
              <a:bodyPr/>
              <a:lstStyle/>
              <a:p>
                <a:r>
                  <a:rPr lang="en-US">
                    <a:noFill/>
                  </a:rPr>
                  <a:t> </a:t>
                </a:r>
              </a:p>
            </p:txBody>
          </p:sp>
        </mc:Fallback>
      </mc:AlternateContent>
      <p:sp>
        <p:nvSpPr>
          <p:cNvPr id="8" name="TextBox 7" descr="OPL20U25GSXzBJYl68kk8uQGfFKzs7yb1M4KJWUiLk6ZEvGF+qCIPSnY57AbBFCvTW$15.2023.9$9+K4lPs7H94VUqPe2XwIsfPRnrXQE//QTEXxb8/8N4CNc6FpgZahzpTjFhMzSA7T/nHJa11DE8Ng2TP3iAmRczFlmslSuUNOgUeb6yRvs0="/>
          <p:cNvSpPr txBox="1"/>
          <p:nvPr/>
        </p:nvSpPr>
        <p:spPr>
          <a:xfrm>
            <a:off x="318206" y="1105640"/>
            <a:ext cx="1981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4</a:t>
            </a:r>
          </a:p>
        </p:txBody>
      </p:sp>
      <mc:AlternateContent xmlns:mc="http://schemas.openxmlformats.org/markup-compatibility/2006" xmlns:a14="http://schemas.microsoft.com/office/drawing/2010/main">
        <mc:Choice Requires="a14">
          <p:sp>
            <p:nvSpPr>
              <p:cNvPr id="9" name="TextBox 8" descr="OPL20U25GSXzBJYl68kk8uQGfFKzs7yb1M4KJWUiLk6ZEvGF+qCIPSnY57AbBFCvTW$15.2023.9$9+K4lPs7H94VUqPe2XwIsfPRnrXQE//QTEXxb8/8N4CNc6FpgZahzpTjFhMzSA7T/nHJa11DE8Ng2TP3iAmRczFlmslSuUNOgUeb6yRvs0="/>
              <p:cNvSpPr txBox="1"/>
              <p:nvPr/>
            </p:nvSpPr>
            <p:spPr>
              <a:xfrm>
                <a:off x="616656" y="3211509"/>
                <a:ext cx="8255000" cy="737189"/>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rPr>
                  <a:t>P</a:t>
                </a:r>
                <a14:m>
                  <m:oMath xmlns:m="http://schemas.openxmlformats.org/officeDocument/2006/math">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r>
                          <a:rPr lang="en-US" sz="2800" i="1">
                            <a:latin typeface="Cambria Math" panose="02040503050406030204" pitchFamily="18" charset="0"/>
                          </a:rPr>
                          <m:t>;1</m:t>
                        </m:r>
                      </m:e>
                    </m:d>
                  </m:oMath>
                </a14:m>
                <a:r>
                  <a:rPr lang="en-US" sz="2800" dirty="0">
                    <a:latin typeface="Times New Roman" panose="02020603050405020304" pitchFamily="18" charset="0"/>
                    <a:cs typeface="Times New Roman" panose="02020603050405020304" pitchFamily="18" charset="0"/>
                  </a:rPr>
                  <a:t> thuộc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 5</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a:t>
                </a:r>
              </a:p>
            </p:txBody>
          </p:sp>
        </mc:Choice>
        <mc:Fallback xmlns="">
          <p:sp>
            <p:nvSpPr>
              <p:cNvPr id="9" name="TextBox 8"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616656" y="3211509"/>
                <a:ext cx="8255000" cy="737189"/>
              </a:xfrm>
              <a:prstGeom prst="rect">
                <a:avLst/>
              </a:prstGeom>
              <a:blipFill>
                <a:blip r:embed="rId4"/>
                <a:stretch>
                  <a:fillRect l="-1477" b="-7438"/>
                </a:stretch>
              </a:blipFill>
            </p:spPr>
            <p:txBody>
              <a:bodyPr/>
              <a:lstStyle/>
              <a:p>
                <a:r>
                  <a:rPr lang="en-US">
                    <a:noFill/>
                  </a:rPr>
                  <a:t> </a:t>
                </a:r>
              </a:p>
            </p:txBody>
          </p:sp>
        </mc:Fallback>
      </mc:AlternateContent>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4147" y="3771171"/>
            <a:ext cx="1275706" cy="1275706"/>
          </a:xfrm>
          <a:prstGeom prst="rect">
            <a:avLst/>
          </a:prstGeom>
        </p:spPr>
      </p:pic>
      <mc:AlternateContent xmlns:mc="http://schemas.openxmlformats.org/markup-compatibility/2006" xmlns:a14="http://schemas.microsoft.com/office/drawing/2010/main">
        <mc:Choice Requires="a14">
          <p:sp>
            <p:nvSpPr>
              <p:cNvPr id="7" name="Rectangle 6" descr="OPL20U25GSXzBJYl68kk8uQGfFKzs7yb1M4KJWUiLk6ZEvGF+qCIPSnY57AbBFCvTW$15.2023.9$9+K4lPs7H94VUqPe2XwIsfPRnrXQE//QTEXxb8/8N4CNc6FpgZahzpTjFhMzSA7T/nHJa11DE8Ng2TP3iAmRczFlmslSuUNOgUeb6yRvs0="/>
              <p:cNvSpPr/>
              <p:nvPr/>
            </p:nvSpPr>
            <p:spPr>
              <a:xfrm>
                <a:off x="616656" y="2392377"/>
                <a:ext cx="6528967" cy="790794"/>
              </a:xfrm>
              <a:prstGeom prst="rect">
                <a:avLst/>
              </a:prstGeom>
            </p:spPr>
            <p:txBody>
              <a:bodyPr wrap="none">
                <a:spAutoFit/>
              </a:bodyPr>
              <a:lstStyle/>
              <a:p>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r>
                  <a:rPr lang="en-US" sz="2800" dirty="0">
                    <a:latin typeface="Times New Roman" panose="02020603050405020304" pitchFamily="18" charset="0"/>
                    <a:cs typeface="Times New Roman" panose="02020603050405020304" pitchFamily="18" charset="0"/>
                  </a:rPr>
                  <a:t>  vào </a:t>
                </a:r>
                <a:r>
                  <a:rPr lang="en-US" sz="2800" i="1" dirty="0">
                    <a:latin typeface="Times New Roman" panose="02020603050405020304" pitchFamily="18" charset="0"/>
                    <a:cs typeface="Times New Roman" panose="02020603050405020304" pitchFamily="18" charset="0"/>
                  </a:rPr>
                  <a:t>y</a:t>
                </a:r>
                <a:r>
                  <a:rPr lang="en-US" sz="2800" dirty="0">
                    <a:latin typeface="Times New Roman" panose="02020603050405020304" pitchFamily="18" charset="0"/>
                    <a:cs typeface="Times New Roman" panose="02020603050405020304" pitchFamily="18" charset="0"/>
                  </a:rPr>
                  <a:t> = 5</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 5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latin typeface="Times New Roman" panose="02020603050405020304" pitchFamily="18" charset="0"/>
                    <a:cs typeface="Times New Roman" panose="02020603050405020304" pitchFamily="18" charset="0"/>
                  </a:rPr>
                  <a:t> = 1.</a:t>
                </a:r>
              </a:p>
            </p:txBody>
          </p:sp>
        </mc:Choice>
        <mc:Fallback xmlns="">
          <p:sp>
            <p:nvSpPr>
              <p:cNvPr id="7" name="Rectangle 6"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16656" y="2392377"/>
                <a:ext cx="6528967" cy="790794"/>
              </a:xfrm>
              <a:prstGeom prst="rect">
                <a:avLst/>
              </a:prstGeom>
              <a:blipFill>
                <a:blip r:embed="rId6"/>
                <a:stretch>
                  <a:fillRect l="-1867" r="-1027" b="-4615"/>
                </a:stretch>
              </a:blipFill>
            </p:spPr>
            <p:txBody>
              <a:bodyPr/>
              <a:lstStyle/>
              <a:p>
                <a:r>
                  <a:rPr lang="en-US">
                    <a:noFill/>
                  </a:rPr>
                  <a:t> </a:t>
                </a:r>
              </a:p>
            </p:txBody>
          </p:sp>
        </mc:Fallback>
      </mc:AlternateContent>
      <p:sp>
        <p:nvSpPr>
          <p:cNvPr id="15" name="TextBox 14" descr="OPL20U25GSXzBJYl68kk8uQGfFKzs7yb1M4KJWUiLk6ZEvGF+qCIPSnY57AbBFCvTW$15.2023.9$9+K4lPs7H94VUqPe2XwIsfPRnrXQE//QTEXxb8/8N4CNc6FpgZahzpTjFhMzSA7T/nHJa11DE8Ng2TP3iAmRczFlmslSuUNOgUeb6yRvs0="/>
          <p:cNvSpPr txBox="1"/>
          <p:nvPr/>
        </p:nvSpPr>
        <p:spPr>
          <a:xfrm>
            <a:off x="152400" y="448330"/>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spTree>
    <p:extLst>
      <p:ext uri="{BB962C8B-B14F-4D97-AF65-F5344CB8AC3E}">
        <p14:creationId xmlns:p14="http://schemas.microsoft.com/office/powerpoint/2010/main" val="6857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1494" y="1531858"/>
            <a:ext cx="2327672" cy="2327672"/>
          </a:xfrm>
          <a:prstGeom prst="rect">
            <a:avLst/>
          </a:prstGeom>
        </p:spPr>
      </p:pic>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pic>
        <p:nvPicPr>
          <p:cNvPr id="15" name="Picture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70" y="2057401"/>
            <a:ext cx="1561730" cy="1561730"/>
          </a:xfrm>
          <a:prstGeom prst="rect">
            <a:avLst/>
          </a:prstGeom>
        </p:spPr>
      </p:pic>
      <p:sp>
        <p:nvSpPr>
          <p:cNvPr id="12" name="Freeform: Shape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Times New Roman" panose="02020603050405020304" pitchFamily="18" charset="0"/>
              <a:cs typeface="Times New Roman" panose="02020603050405020304" pitchFamily="18" charset="0"/>
            </a:endParaRPr>
          </a:p>
        </p:txBody>
      </p:sp>
      <p:grpSp>
        <p:nvGrpSpPr>
          <p:cNvPr id="14" name="Group 13" descr="OPL20U25GSXzBJYl68kk8uQGfFKzs7yb1M4KJWUiLk6ZEvGF+qCIPSnY57AbBFCvTW$15.2023.9$9+K4lPs7H94VUqPe2XwIsfPRnrXQE//QTEXxb8/8N4CNc6FpgZahzpTjFhMzSA7T/nHJa11DE8Ng2TP3iAmRczFlmslSuUNOgUeb6yRvs0="/>
          <p:cNvGrpSpPr/>
          <p:nvPr/>
        </p:nvGrpSpPr>
        <p:grpSpPr>
          <a:xfrm>
            <a:off x="3810000" y="136863"/>
            <a:ext cx="2088588" cy="1066800"/>
            <a:chOff x="3245412" y="2114550"/>
            <a:chExt cx="2088588" cy="1066800"/>
          </a:xfrm>
        </p:grpSpPr>
        <p:sp>
          <p:nvSpPr>
            <p:cNvPr id="16" name="Cloud Callout 15"/>
            <p:cNvSpPr/>
            <p:nvPr/>
          </p:nvSpPr>
          <p:spPr>
            <a:xfrm>
              <a:off x="3245412" y="2114550"/>
              <a:ext cx="2088588" cy="1066800"/>
            </a:xfrm>
            <a:prstGeom prst="cloudCallou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8" name="Cloud Callout 17"/>
            <p:cNvSpPr/>
            <p:nvPr/>
          </p:nvSpPr>
          <p:spPr>
            <a:xfrm>
              <a:off x="3279572" y="2197341"/>
              <a:ext cx="2012387" cy="926840"/>
            </a:xfrm>
            <a:prstGeom prst="cloudCallout">
              <a:avLst/>
            </a:prstGeom>
            <a:solidFill>
              <a:srgbClr val="F8F8F8"/>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HĐ:</a:t>
              </a:r>
            </a:p>
            <a:p>
              <a:pPr algn="ctr"/>
              <a:r>
                <a:rPr lang="en-US" sz="2000" b="1" dirty="0">
                  <a:solidFill>
                    <a:schemeClr val="tx1"/>
                  </a:solidFill>
                  <a:latin typeface="Times New Roman" panose="02020603050405020304" pitchFamily="18" charset="0"/>
                  <a:cs typeface="Times New Roman" panose="02020603050405020304" pitchFamily="18" charset="0"/>
                </a:rPr>
                <a:t> NHÓM</a:t>
              </a:r>
            </a:p>
          </p:txBody>
        </p:sp>
      </p:grpSp>
      <p:grpSp>
        <p:nvGrpSpPr>
          <p:cNvPr id="19" name="Group 18" descr="OPL20U25GSXzBJYl68kk8uQGfFKzs7yb1M4KJWUiLk6ZEvGF+qCIPSnY57AbBFCvTW$15.2023.9$9+K4lPs7H94VUqPe2XwIsfPRnrXQE//QTEXxb8/8N4CNc6FpgZahzpTjFhMzSA7T/nHJa11DE8Ng2TP3iAmRczFlmslSuUNOgUeb6yRvs0="/>
          <p:cNvGrpSpPr/>
          <p:nvPr/>
        </p:nvGrpSpPr>
        <p:grpSpPr>
          <a:xfrm>
            <a:off x="837333" y="959056"/>
            <a:ext cx="2088588" cy="1066800"/>
            <a:chOff x="3245412" y="2114550"/>
            <a:chExt cx="2088588" cy="1066800"/>
          </a:xfrm>
        </p:grpSpPr>
        <p:sp>
          <p:nvSpPr>
            <p:cNvPr id="20" name="Cloud Callout 19"/>
            <p:cNvSpPr/>
            <p:nvPr/>
          </p:nvSpPr>
          <p:spPr>
            <a:xfrm>
              <a:off x="3245412" y="2114550"/>
              <a:ext cx="2088588" cy="1066800"/>
            </a:xfrm>
            <a:prstGeom prst="cloudCallou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1" name="Cloud Callout 20"/>
            <p:cNvSpPr/>
            <p:nvPr/>
          </p:nvSpPr>
          <p:spPr>
            <a:xfrm>
              <a:off x="3279572" y="2197341"/>
              <a:ext cx="2012387" cy="926840"/>
            </a:xfrm>
            <a:prstGeom prst="cloudCallout">
              <a:avLst/>
            </a:prstGeom>
            <a:solidFill>
              <a:srgbClr val="F8F8F8"/>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HĐ:</a:t>
              </a:r>
            </a:p>
            <a:p>
              <a:pPr algn="ctr"/>
              <a:r>
                <a:rPr lang="en-US" sz="2000" b="1" dirty="0">
                  <a:solidFill>
                    <a:schemeClr val="tx1"/>
                  </a:solidFill>
                  <a:latin typeface="Times New Roman" panose="02020603050405020304" pitchFamily="18" charset="0"/>
                  <a:cs typeface="Times New Roman" panose="02020603050405020304" pitchFamily="18" charset="0"/>
                </a:rPr>
                <a:t> CẶP ĐÔI</a:t>
              </a:r>
            </a:p>
          </p:txBody>
        </p:sp>
      </p:grpSp>
      <p:grpSp>
        <p:nvGrpSpPr>
          <p:cNvPr id="22" name="Group 21" descr="OPL20U25GSXzBJYl68kk8uQGfFKzs7yb1M4KJWUiLk6ZEvGF+qCIPSnY57AbBFCvTW$15.2023.9$9+K4lPs7H94VUqPe2XwIsfPRnrXQE//QTEXxb8/8N4CNc6FpgZahzpTjFhMzSA7T/nHJa11DE8Ng2TP3iAmRczFlmslSuUNOgUeb6yRvs0="/>
          <p:cNvGrpSpPr/>
          <p:nvPr/>
        </p:nvGrpSpPr>
        <p:grpSpPr>
          <a:xfrm>
            <a:off x="6517490" y="656430"/>
            <a:ext cx="2286000" cy="1066800"/>
            <a:chOff x="3245412" y="2114550"/>
            <a:chExt cx="2088588" cy="1066800"/>
          </a:xfrm>
        </p:grpSpPr>
        <p:sp>
          <p:nvSpPr>
            <p:cNvPr id="23" name="Cloud Callout 22"/>
            <p:cNvSpPr/>
            <p:nvPr/>
          </p:nvSpPr>
          <p:spPr>
            <a:xfrm>
              <a:off x="3245412" y="2114550"/>
              <a:ext cx="2088588" cy="1066800"/>
            </a:xfrm>
            <a:prstGeom prst="cloudCallou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4" name="Cloud Callout 23"/>
            <p:cNvSpPr/>
            <p:nvPr/>
          </p:nvSpPr>
          <p:spPr>
            <a:xfrm>
              <a:off x="3279572" y="2197341"/>
              <a:ext cx="2012387" cy="926840"/>
            </a:xfrm>
            <a:prstGeom prst="cloudCallout">
              <a:avLst/>
            </a:prstGeom>
            <a:solidFill>
              <a:srgbClr val="F8F8F8"/>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HĐ:</a:t>
              </a:r>
            </a:p>
            <a:p>
              <a:pPr algn="ctr"/>
              <a:r>
                <a:rPr lang="en-US" sz="2000" b="1" dirty="0">
                  <a:solidFill>
                    <a:schemeClr val="tx1"/>
                  </a:solidFill>
                  <a:latin typeface="Times New Roman" panose="02020603050405020304" pitchFamily="18" charset="0"/>
                  <a:cs typeface="Times New Roman" panose="02020603050405020304" pitchFamily="18" charset="0"/>
                </a:rPr>
                <a:t> CÁ NHÂN</a:t>
              </a:r>
            </a:p>
          </p:txBody>
        </p:sp>
      </p:grpSp>
      <p:sp>
        <p:nvSpPr>
          <p:cNvPr id="2" name="TextBox 1"/>
          <p:cNvSpPr txBox="1"/>
          <p:nvPr/>
        </p:nvSpPr>
        <p:spPr>
          <a:xfrm rot="18696319">
            <a:off x="-392060" y="592228"/>
            <a:ext cx="245390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 CHÚ THÍCH</a:t>
            </a:r>
          </a:p>
        </p:txBody>
      </p:sp>
    </p:spTree>
    <p:extLst>
      <p:ext uri="{BB962C8B-B14F-4D97-AF65-F5344CB8AC3E}">
        <p14:creationId xmlns:p14="http://schemas.microsoft.com/office/powerpoint/2010/main" val="2836691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76200" y="-13870"/>
            <a:ext cx="92964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3" name="TextBox 2" descr="OPL20U25GSXzBJYl68kk8uQGfFKzs7yb1M4KJWUiLk6ZEvGF+qCIPSnY57AbBFCvTW$15.2023.9$9+K4lPs7H94VUqPe2XwIsfPRnrXQE//QTEXxb8/8N4CNc6FpgZahzpTjFhMzSA7T/nHJa11DE8Ng2TP3iAmRczFlmslSuUNOgUeb6yRvs0="/>
          <p:cNvSpPr txBox="1"/>
          <p:nvPr/>
        </p:nvSpPr>
        <p:spPr>
          <a:xfrm>
            <a:off x="35169" y="484424"/>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sp>
        <p:nvSpPr>
          <p:cNvPr id="5" name="Rectangle 4" descr="OPL20U25GSXzBJYl68kk8uQGfFKzs7yb1M4KJWUiLk6ZEvGF+qCIPSnY57AbBFCvTW$15.2023.9$9+K4lPs7H94VUqPe2XwIsfPRnrXQE//QTEXxb8/8N4CNc6FpgZahzpTjFhMzSA7T/nHJa11DE8Ng2TP3iAmRczFlmslSuUNOgUeb6yRvs0="/>
          <p:cNvSpPr/>
          <p:nvPr/>
        </p:nvSpPr>
        <p:spPr>
          <a:xfrm>
            <a:off x="609600" y="915623"/>
            <a:ext cx="8229600" cy="552972"/>
          </a:xfrm>
          <a:prstGeom prst="rect">
            <a:avLst/>
          </a:prstGeom>
        </p:spPr>
        <p:txBody>
          <a:bodyPr wrap="square">
            <a:spAutoFit/>
          </a:bodyPr>
          <a:lstStyle/>
          <a:p>
            <a:pPr>
              <a:lnSpc>
                <a:spcPct val="107000"/>
              </a:lnSpc>
              <a:spcBef>
                <a:spcPts val="300"/>
              </a:spcBef>
              <a:spcAft>
                <a:spcPts val="300"/>
              </a:spcAft>
            </a:pPr>
            <a:r>
              <a:rPr lang="vi-VN" sz="3000" b="1" dirty="0">
                <a:latin typeface="Times New Roman" panose="02020603050405020304" pitchFamily="18" charset="0"/>
                <a:ea typeface="Calibri" panose="020F0502020204030204" pitchFamily="34" charset="0"/>
              </a:rPr>
              <a:t>D</a:t>
            </a:r>
            <a:r>
              <a:rPr lang="en-US" sz="3000" b="1" dirty="0">
                <a:latin typeface="Times New Roman" panose="02020603050405020304" pitchFamily="18" charset="0"/>
                <a:ea typeface="Calibri" panose="020F0502020204030204" pitchFamily="34" charset="0"/>
              </a:rPr>
              <a:t>ạ</a:t>
            </a:r>
            <a:r>
              <a:rPr lang="vi-VN" sz="3000" b="1" dirty="0">
                <a:latin typeface="Times New Roman" panose="02020603050405020304" pitchFamily="18" charset="0"/>
                <a:ea typeface="Calibri" panose="020F0502020204030204" pitchFamily="34" charset="0"/>
              </a:rPr>
              <a:t>ng 2: </a:t>
            </a:r>
            <a:r>
              <a:rPr lang="vi-VN" sz="3000" dirty="0">
                <a:latin typeface="Times New Roman" panose="02020603050405020304" pitchFamily="18" charset="0"/>
                <a:ea typeface="Calibri" panose="020F0502020204030204" pitchFamily="34" charset="0"/>
              </a:rPr>
              <a:t>Vẽ đồ thị hàm số được cho bởi bảng.</a:t>
            </a:r>
            <a:endParaRPr lang="en-US" sz="3000" dirty="0">
              <a:latin typeface="Times New Roman" panose="02020603050405020304" pitchFamily="18" charset="0"/>
              <a:ea typeface="Calibri" panose="020F0502020204030204" pitchFamily="34" charset="0"/>
            </a:endParaRPr>
          </a:p>
        </p:txBody>
      </p:sp>
      <p:sp>
        <p:nvSpPr>
          <p:cNvPr id="7" name="Rectangle 6" descr="OPL20U25GSXzBJYl68kk8uQGfFKzs7yb1M4KJWUiLk6ZEvGF+qCIPSnY57AbBFCvTW$15.2023.9$9+K4lPs7H94VUqPe2XwIsfPRnrXQE//QTEXxb8/8N4CNc6FpgZahzpTjFhMzSA7T/nHJa11DE8Ng2TP3iAmRczFlmslSuUNOgUeb6yRvs0="/>
          <p:cNvSpPr/>
          <p:nvPr/>
        </p:nvSpPr>
        <p:spPr>
          <a:xfrm>
            <a:off x="621323" y="2512114"/>
            <a:ext cx="8229600" cy="1046953"/>
          </a:xfrm>
          <a:prstGeom prst="rect">
            <a:avLst/>
          </a:prstGeom>
        </p:spPr>
        <p:txBody>
          <a:bodyPr wrap="square">
            <a:spAutoFit/>
          </a:bodyPr>
          <a:lstStyle/>
          <a:p>
            <a:pPr>
              <a:lnSpc>
                <a:spcPct val="107000"/>
              </a:lnSpc>
              <a:spcBef>
                <a:spcPts val="300"/>
              </a:spcBef>
              <a:spcAft>
                <a:spcPts val="300"/>
              </a:spcAft>
            </a:pPr>
            <a:r>
              <a:rPr lang="en-US" sz="3000" dirty="0">
                <a:latin typeface="Times New Roman" panose="02020603050405020304" pitchFamily="18" charset="0"/>
                <a:ea typeface="Calibri" panose="020F0502020204030204" pitchFamily="34" charset="0"/>
              </a:rPr>
              <a:t>* </a:t>
            </a:r>
            <a:r>
              <a:rPr lang="en-US" sz="3000" b="1" dirty="0" err="1">
                <a:latin typeface="Times New Roman" panose="02020603050405020304" pitchFamily="18" charset="0"/>
                <a:ea typeface="Calibri" panose="020F0502020204030204" pitchFamily="34" charset="0"/>
              </a:rPr>
              <a:t>Bài</a:t>
            </a:r>
            <a:r>
              <a:rPr lang="en-US" sz="3000" b="1" dirty="0">
                <a:latin typeface="Times New Roman" panose="02020603050405020304" pitchFamily="18" charset="0"/>
                <a:ea typeface="Calibri" panose="020F0502020204030204" pitchFamily="34" charset="0"/>
              </a:rPr>
              <a:t> 5</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Trong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mặt</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phẳng</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toạ</a:t>
            </a:r>
            <a:r>
              <a:rPr lang="en-US" sz="3000" dirty="0">
                <a:latin typeface="Times New Roman" panose="02020603050405020304" pitchFamily="18" charset="0"/>
                <a:ea typeface="Calibri" panose="020F0502020204030204" pitchFamily="34" charset="0"/>
              </a:rPr>
              <a:t> </a:t>
            </a:r>
            <a:r>
              <a:rPr lang="en-US" sz="3000" dirty="0" err="1">
                <a:latin typeface="Times New Roman" panose="02020603050405020304" pitchFamily="18" charset="0"/>
                <a:ea typeface="Calibri" panose="020F0502020204030204" pitchFamily="34" charset="0"/>
              </a:rPr>
              <a:t>độ</a:t>
            </a:r>
            <a:r>
              <a:rPr lang="en-US" sz="3000" dirty="0">
                <a:latin typeface="Times New Roman" panose="02020603050405020304" pitchFamily="18" charset="0"/>
                <a:ea typeface="Calibri" panose="020F0502020204030204" pitchFamily="34" charset="0"/>
              </a:rPr>
              <a:t> </a:t>
            </a:r>
            <a:r>
              <a:rPr lang="en-US" sz="3000" i="1" dirty="0">
                <a:latin typeface="Times New Roman" panose="02020603050405020304" pitchFamily="18" charset="0"/>
                <a:ea typeface="Calibri" panose="020F0502020204030204" pitchFamily="34" charset="0"/>
              </a:rPr>
              <a:t>Oxy</a:t>
            </a:r>
            <a:r>
              <a:rPr lang="en-US" sz="3000" dirty="0">
                <a:latin typeface="Times New Roman" panose="02020603050405020304" pitchFamily="18" charset="0"/>
                <a:ea typeface="Calibri" panose="020F0502020204030204" pitchFamily="34" charset="0"/>
              </a:rPr>
              <a:t>, </a:t>
            </a:r>
            <a:r>
              <a:rPr lang="vi-VN" sz="3000" dirty="0">
                <a:latin typeface="Times New Roman" panose="02020603050405020304" pitchFamily="18" charset="0"/>
                <a:ea typeface="Calibri" panose="020F0502020204030204" pitchFamily="34" charset="0"/>
              </a:rPr>
              <a:t>vẽ đồ thị </a:t>
            </a:r>
            <a:r>
              <a:rPr lang="en-US" sz="3000" dirty="0" err="1">
                <a:latin typeface="Times New Roman" panose="02020603050405020304" pitchFamily="18" charset="0"/>
                <a:ea typeface="Calibri" panose="020F0502020204030204" pitchFamily="34" charset="0"/>
              </a:rPr>
              <a:t>của</a:t>
            </a:r>
            <a:r>
              <a:rPr lang="en-US" sz="3000" dirty="0">
                <a:latin typeface="Times New Roman" panose="02020603050405020304" pitchFamily="18" charset="0"/>
                <a:ea typeface="Calibri" panose="020F0502020204030204" pitchFamily="34" charset="0"/>
              </a:rPr>
              <a:t> </a:t>
            </a:r>
            <a:r>
              <a:rPr lang="vi-VN" sz="3000" dirty="0">
                <a:latin typeface="Times New Roman" panose="02020603050405020304" pitchFamily="18" charset="0"/>
                <a:ea typeface="Calibri" panose="020F0502020204030204" pitchFamily="34" charset="0"/>
              </a:rPr>
              <a:t>hàm số được cho bởi bảng sau:</a:t>
            </a:r>
            <a:endParaRPr lang="en-US" sz="3000" dirty="0">
              <a:effectLst/>
              <a:latin typeface="Times New Roman" panose="02020603050405020304" pitchFamily="18" charset="0"/>
              <a:ea typeface="Calibri" panose="020F0502020204030204" pitchFamily="34" charset="0"/>
            </a:endParaRPr>
          </a:p>
        </p:txBody>
      </p:sp>
      <p:graphicFrame>
        <p:nvGraphicFramePr>
          <p:cNvPr id="9" name="Table 8" descr="OPL20U25GSXzBJYl68kk8uQGfFKzs7yb1M4KJWUiLk6ZEvGF+qCIPSnY57AbBFCvTW$15.2023.9$9+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1336064379"/>
              </p:ext>
            </p:extLst>
          </p:nvPr>
        </p:nvGraphicFramePr>
        <p:xfrm>
          <a:off x="1752601" y="3635106"/>
          <a:ext cx="6095999" cy="1137035"/>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1173785587"/>
                    </a:ext>
                  </a:extLst>
                </a:gridCol>
                <a:gridCol w="870857">
                  <a:extLst>
                    <a:ext uri="{9D8B030D-6E8A-4147-A177-3AD203B41FA5}">
                      <a16:colId xmlns:a16="http://schemas.microsoft.com/office/drawing/2014/main" val="2995054213"/>
                    </a:ext>
                  </a:extLst>
                </a:gridCol>
                <a:gridCol w="870857">
                  <a:extLst>
                    <a:ext uri="{9D8B030D-6E8A-4147-A177-3AD203B41FA5}">
                      <a16:colId xmlns:a16="http://schemas.microsoft.com/office/drawing/2014/main" val="1447202572"/>
                    </a:ext>
                  </a:extLst>
                </a:gridCol>
                <a:gridCol w="870857">
                  <a:extLst>
                    <a:ext uri="{9D8B030D-6E8A-4147-A177-3AD203B41FA5}">
                      <a16:colId xmlns:a16="http://schemas.microsoft.com/office/drawing/2014/main" val="3893322875"/>
                    </a:ext>
                  </a:extLst>
                </a:gridCol>
                <a:gridCol w="870857">
                  <a:extLst>
                    <a:ext uri="{9D8B030D-6E8A-4147-A177-3AD203B41FA5}">
                      <a16:colId xmlns:a16="http://schemas.microsoft.com/office/drawing/2014/main" val="2644993476"/>
                    </a:ext>
                  </a:extLst>
                </a:gridCol>
                <a:gridCol w="870857">
                  <a:extLst>
                    <a:ext uri="{9D8B030D-6E8A-4147-A177-3AD203B41FA5}">
                      <a16:colId xmlns:a16="http://schemas.microsoft.com/office/drawing/2014/main" val="1317705543"/>
                    </a:ext>
                  </a:extLst>
                </a:gridCol>
                <a:gridCol w="870857">
                  <a:extLst>
                    <a:ext uri="{9D8B030D-6E8A-4147-A177-3AD203B41FA5}">
                      <a16:colId xmlns:a16="http://schemas.microsoft.com/office/drawing/2014/main" val="1932951078"/>
                    </a:ext>
                  </a:extLst>
                </a:gridCol>
              </a:tblGrid>
              <a:tr h="588395">
                <a:tc>
                  <a:txBody>
                    <a:bodyPr/>
                    <a:lstStyle/>
                    <a:p>
                      <a:pPr algn="ctr"/>
                      <a:r>
                        <a:rPr lang="en-US" sz="3000" b="0" i="1" dirty="0">
                          <a:latin typeface="Times New Roman" panose="02020603050405020304" pitchFamily="18" charset="0"/>
                          <a:cs typeface="Times New Roman" panose="02020603050405020304" pitchFamily="18" charset="0"/>
                        </a:rPr>
                        <a:t>x</a:t>
                      </a:r>
                    </a:p>
                  </a:txBody>
                  <a:tcPr/>
                </a:tc>
                <a:tc>
                  <a:txBody>
                    <a:bodyPr/>
                    <a:lstStyle/>
                    <a:p>
                      <a:pPr algn="ctr"/>
                      <a:r>
                        <a:rPr lang="en-US" sz="3000" b="0" dirty="0">
                          <a:latin typeface="Times New Roman" panose="02020603050405020304" pitchFamily="18" charset="0"/>
                          <a:cs typeface="Times New Roman" panose="02020603050405020304" pitchFamily="18" charset="0"/>
                        </a:rPr>
                        <a:t>01</a:t>
                      </a:r>
                    </a:p>
                  </a:txBody>
                  <a:tcPr/>
                </a:tc>
                <a:tc>
                  <a:txBody>
                    <a:bodyPr/>
                    <a:lstStyle/>
                    <a:p>
                      <a:pPr algn="ctr"/>
                      <a:r>
                        <a:rPr lang="en-US" sz="3000" b="0" dirty="0">
                          <a:latin typeface="Times New Roman" panose="02020603050405020304" pitchFamily="18" charset="0"/>
                          <a:cs typeface="Times New Roman" panose="02020603050405020304" pitchFamily="18" charset="0"/>
                        </a:rPr>
                        <a:t>02</a:t>
                      </a:r>
                    </a:p>
                  </a:txBody>
                  <a:tcPr/>
                </a:tc>
                <a:tc>
                  <a:txBody>
                    <a:bodyPr/>
                    <a:lstStyle/>
                    <a:p>
                      <a:pPr algn="ctr"/>
                      <a:r>
                        <a:rPr lang="en-US" sz="3000" b="0" dirty="0">
                          <a:latin typeface="Times New Roman" panose="02020603050405020304" pitchFamily="18" charset="0"/>
                          <a:cs typeface="Times New Roman" panose="02020603050405020304" pitchFamily="18" charset="0"/>
                        </a:rPr>
                        <a:t>03</a:t>
                      </a:r>
                    </a:p>
                  </a:txBody>
                  <a:tcPr/>
                </a:tc>
                <a:tc>
                  <a:txBody>
                    <a:bodyPr/>
                    <a:lstStyle/>
                    <a:p>
                      <a:pPr algn="ctr"/>
                      <a:r>
                        <a:rPr lang="en-US" sz="3000" b="0" dirty="0">
                          <a:latin typeface="Times New Roman" panose="02020603050405020304" pitchFamily="18" charset="0"/>
                          <a:cs typeface="Times New Roman" panose="02020603050405020304" pitchFamily="18" charset="0"/>
                        </a:rPr>
                        <a:t>04</a:t>
                      </a:r>
                    </a:p>
                  </a:txBody>
                  <a:tcPr/>
                </a:tc>
                <a:tc>
                  <a:txBody>
                    <a:bodyPr/>
                    <a:lstStyle/>
                    <a:p>
                      <a:pPr algn="ctr"/>
                      <a:r>
                        <a:rPr lang="en-US" sz="3000" b="0" dirty="0">
                          <a:latin typeface="Times New Roman" panose="02020603050405020304" pitchFamily="18" charset="0"/>
                          <a:cs typeface="Times New Roman" panose="02020603050405020304" pitchFamily="18" charset="0"/>
                        </a:rPr>
                        <a:t>05</a:t>
                      </a:r>
                    </a:p>
                  </a:txBody>
                  <a:tcPr/>
                </a:tc>
                <a:tc>
                  <a:txBody>
                    <a:bodyPr/>
                    <a:lstStyle/>
                    <a:p>
                      <a:pPr algn="ctr"/>
                      <a:r>
                        <a:rPr lang="en-US" sz="3000" b="0" dirty="0">
                          <a:latin typeface="Times New Roman" panose="02020603050405020304" pitchFamily="18" charset="0"/>
                          <a:cs typeface="Times New Roman" panose="02020603050405020304" pitchFamily="18" charset="0"/>
                        </a:rPr>
                        <a:t>06</a:t>
                      </a:r>
                    </a:p>
                  </a:txBody>
                  <a:tcPr/>
                </a:tc>
                <a:extLst>
                  <a:ext uri="{0D108BD9-81ED-4DB2-BD59-A6C34878D82A}">
                    <a16:rowId xmlns:a16="http://schemas.microsoft.com/office/drawing/2014/main" val="3150007268"/>
                  </a:ext>
                </a:extLst>
              </a:tr>
              <a:tr h="370840">
                <a:tc>
                  <a:txBody>
                    <a:bodyPr/>
                    <a:lstStyle/>
                    <a:p>
                      <a:pPr algn="ctr"/>
                      <a:r>
                        <a:rPr lang="en-US" sz="3000" i="1" dirty="0">
                          <a:latin typeface="Times New Roman" panose="02020603050405020304" pitchFamily="18" charset="0"/>
                          <a:cs typeface="Times New Roman" panose="02020603050405020304" pitchFamily="18" charset="0"/>
                        </a:rPr>
                        <a:t>y</a:t>
                      </a:r>
                    </a:p>
                  </a:txBody>
                  <a:tcPr/>
                </a:tc>
                <a:tc>
                  <a:txBody>
                    <a:bodyPr/>
                    <a:lstStyle/>
                    <a:p>
                      <a:pPr algn="ctr"/>
                      <a:r>
                        <a:rPr lang="en-US" sz="3000" dirty="0">
                          <a:latin typeface="Times New Roman" panose="02020603050405020304" pitchFamily="18" charset="0"/>
                          <a:cs typeface="Times New Roman" panose="02020603050405020304" pitchFamily="18" charset="0"/>
                        </a:rPr>
                        <a:t>5</a:t>
                      </a:r>
                    </a:p>
                  </a:txBody>
                  <a:tcPr/>
                </a:tc>
                <a:tc>
                  <a:txBody>
                    <a:bodyPr/>
                    <a:lstStyle/>
                    <a:p>
                      <a:pPr algn="ctr"/>
                      <a:r>
                        <a:rPr lang="en-US" sz="3000" dirty="0">
                          <a:latin typeface="Times New Roman" panose="02020603050405020304" pitchFamily="18" charset="0"/>
                          <a:cs typeface="Times New Roman" panose="02020603050405020304" pitchFamily="18" charset="0"/>
                        </a:rPr>
                        <a:t>2</a:t>
                      </a:r>
                    </a:p>
                  </a:txBody>
                  <a:tcPr/>
                </a:tc>
                <a:tc>
                  <a:txBody>
                    <a:bodyPr/>
                    <a:lstStyle/>
                    <a:p>
                      <a:pPr algn="ctr"/>
                      <a:r>
                        <a:rPr lang="en-US" sz="3000" dirty="0">
                          <a:latin typeface="Times New Roman" panose="02020603050405020304" pitchFamily="18" charset="0"/>
                          <a:cs typeface="Times New Roman" panose="02020603050405020304" pitchFamily="18" charset="0"/>
                        </a:rPr>
                        <a:t>12</a:t>
                      </a:r>
                    </a:p>
                  </a:txBody>
                  <a:tcPr/>
                </a:tc>
                <a:tc>
                  <a:txBody>
                    <a:bodyPr/>
                    <a:lstStyle/>
                    <a:p>
                      <a:pPr algn="ctr"/>
                      <a:r>
                        <a:rPr lang="en-US" sz="3000" dirty="0">
                          <a:latin typeface="Times New Roman" panose="02020603050405020304" pitchFamily="18" charset="0"/>
                          <a:cs typeface="Times New Roman" panose="02020603050405020304" pitchFamily="18" charset="0"/>
                        </a:rPr>
                        <a:t>7</a:t>
                      </a:r>
                    </a:p>
                  </a:txBody>
                  <a:tcPr/>
                </a:tc>
                <a:tc>
                  <a:txBody>
                    <a:bodyPr/>
                    <a:lstStyle/>
                    <a:p>
                      <a:pPr algn="ctr"/>
                      <a:r>
                        <a:rPr lang="en-US" sz="3000" dirty="0">
                          <a:latin typeface="Times New Roman" panose="02020603050405020304" pitchFamily="18" charset="0"/>
                          <a:cs typeface="Times New Roman" panose="02020603050405020304" pitchFamily="18" charset="0"/>
                        </a:rPr>
                        <a:t>8</a:t>
                      </a:r>
                    </a:p>
                  </a:txBody>
                  <a:tcPr/>
                </a:tc>
                <a:tc>
                  <a:txBody>
                    <a:bodyPr/>
                    <a:lstStyle/>
                    <a:p>
                      <a:pPr algn="ctr"/>
                      <a:r>
                        <a:rPr lang="en-US" sz="3000" dirty="0">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val="3055699531"/>
                  </a:ext>
                </a:extLst>
              </a:tr>
            </a:tbl>
          </a:graphicData>
        </a:graphic>
      </p:graphicFrame>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flipH="1">
            <a:off x="8153400" y="4125076"/>
            <a:ext cx="1211041" cy="982441"/>
          </a:xfrm>
          <a:prstGeom prst="rect">
            <a:avLst/>
          </a:prstGeom>
        </p:spPr>
      </p:pic>
      <p:sp>
        <p:nvSpPr>
          <p:cNvPr id="10" name="TextBox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BCE0C1F-4D08-1A41-85A4-A1D7FA014121}"/>
              </a:ext>
            </a:extLst>
          </p:cNvPr>
          <p:cNvSpPr txBox="1"/>
          <p:nvPr/>
        </p:nvSpPr>
        <p:spPr>
          <a:xfrm>
            <a:off x="609600" y="1437041"/>
            <a:ext cx="8686800" cy="1031051"/>
          </a:xfrm>
          <a:prstGeom prst="rect">
            <a:avLst/>
          </a:prstGeom>
          <a:noFill/>
        </p:spPr>
        <p:txBody>
          <a:bodyPr wrap="square">
            <a:spAutoFit/>
          </a:bodyPr>
          <a:lstStyle/>
          <a:p>
            <a:pPr marL="0" marR="0">
              <a:spcBef>
                <a:spcPts val="300"/>
              </a:spcBef>
              <a:spcAft>
                <a:spcPts val="300"/>
              </a:spcAft>
            </a:pPr>
            <a:r>
              <a:rPr lang="en-US" sz="2800" dirty="0" err="1">
                <a:solidFill>
                  <a:srgbClr val="0000FF"/>
                </a:solidFill>
                <a:effectLst/>
                <a:latin typeface="Times New Roman" panose="02020603050405020304" pitchFamily="18" charset="0"/>
                <a:ea typeface="Times New Roman" panose="02020603050405020304" pitchFamily="18" charset="0"/>
              </a:rPr>
              <a:t>Bước</a:t>
            </a:r>
            <a:r>
              <a:rPr lang="en-US" sz="2800" dirty="0">
                <a:solidFill>
                  <a:srgbClr val="0000FF"/>
                </a:solidFill>
                <a:effectLst/>
                <a:latin typeface="Times New Roman" panose="02020603050405020304" pitchFamily="18" charset="0"/>
                <a:ea typeface="Times New Roman" panose="02020603050405020304" pitchFamily="18" charset="0"/>
              </a:rPr>
              <a:t> 1: </a:t>
            </a:r>
            <a:r>
              <a:rPr lang="en-US" sz="2800" dirty="0" err="1">
                <a:solidFill>
                  <a:srgbClr val="0000FF"/>
                </a:solidFill>
                <a:effectLst/>
                <a:latin typeface="Times New Roman" panose="02020603050405020304" pitchFamily="18" charset="0"/>
                <a:ea typeface="Times New Roman" panose="02020603050405020304" pitchFamily="18" charset="0"/>
              </a:rPr>
              <a:t>Viết</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tọa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độ</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các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điểm</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bởi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bảng</a:t>
            </a:r>
            <a:endParaRPr lang="en-US" sz="2800" dirty="0">
              <a:effectLst/>
              <a:latin typeface="Times New Roman" panose="02020603050405020304" pitchFamily="18" charset="0"/>
              <a:ea typeface="Times New Roman" panose="02020603050405020304" pitchFamily="18" charset="0"/>
            </a:endParaRPr>
          </a:p>
          <a:p>
            <a:pPr marL="0" marR="0">
              <a:spcBef>
                <a:spcPts val="300"/>
              </a:spcBef>
              <a:spcAft>
                <a:spcPts val="300"/>
              </a:spcAft>
            </a:pPr>
            <a:r>
              <a:rPr lang="en-US" sz="2800" dirty="0" err="1">
                <a:solidFill>
                  <a:srgbClr val="0000FF"/>
                </a:solidFill>
                <a:effectLst/>
                <a:latin typeface="Times New Roman" panose="02020603050405020304" pitchFamily="18" charset="0"/>
                <a:ea typeface="Times New Roman" panose="02020603050405020304" pitchFamily="18" charset="0"/>
              </a:rPr>
              <a:t>Bước</a:t>
            </a:r>
            <a:r>
              <a:rPr lang="en-US" sz="2800" dirty="0">
                <a:solidFill>
                  <a:srgbClr val="0000FF"/>
                </a:solidFill>
                <a:effectLst/>
                <a:latin typeface="Times New Roman" panose="02020603050405020304" pitchFamily="18" charset="0"/>
                <a:ea typeface="Times New Roman" panose="02020603050405020304" pitchFamily="18" charset="0"/>
              </a:rPr>
              <a:t> 2: </a:t>
            </a:r>
            <a:r>
              <a:rPr lang="en-US" sz="2800" dirty="0" err="1">
                <a:solidFill>
                  <a:srgbClr val="0000FF"/>
                </a:solidFill>
                <a:effectLst/>
                <a:latin typeface="Times New Roman" panose="02020603050405020304" pitchFamily="18" charset="0"/>
                <a:ea typeface="Times New Roman" panose="02020603050405020304" pitchFamily="18" charset="0"/>
              </a:rPr>
              <a:t>Biểu</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diễn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tọa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độ</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các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điểm</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đó</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trên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hệ</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trục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tọa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độ</a:t>
            </a:r>
            <a:r>
              <a:rPr lang="en-US" sz="2800" dirty="0">
                <a:solidFill>
                  <a:srgbClr val="0000FF"/>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Speech Bubble: Oval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A2BAAB-10EB-87D2-D08E-79CEA26ADE70}"/>
              </a:ext>
            </a:extLst>
          </p:cNvPr>
          <p:cNvSpPr/>
          <p:nvPr/>
        </p:nvSpPr>
        <p:spPr>
          <a:xfrm>
            <a:off x="5787120" y="1386822"/>
            <a:ext cx="2971800" cy="3477514"/>
          </a:xfrm>
          <a:prstGeom prst="wedgeEllipseCallout">
            <a:avLst>
              <a:gd name="adj1" fmla="val -53987"/>
              <a:gd name="adj2" fmla="val -472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solidFill>
                <a:effectLst/>
                <a:latin typeface="Times New Roman" panose="02020603050405020304" pitchFamily="18" charset="0"/>
                <a:ea typeface="Times New Roman" panose="02020603050405020304" pitchFamily="18" charset="0"/>
              </a:rPr>
              <a:t>Để vẽ đồ thị </a:t>
            </a:r>
            <a:r>
              <a:rPr lang="en-US" sz="2800" dirty="0" err="1">
                <a:solidFill>
                  <a:schemeClr val="bg1"/>
                </a:solidFill>
                <a:effectLst/>
                <a:latin typeface="Times New Roman" panose="02020603050405020304" pitchFamily="18" charset="0"/>
                <a:ea typeface="Times New Roman" panose="02020603050405020304" pitchFamily="18" charset="0"/>
              </a:rPr>
              <a:t>của</a:t>
            </a:r>
            <a:r>
              <a:rPr lang="en-US" sz="2800" dirty="0">
                <a:solidFill>
                  <a:schemeClr val="bg1"/>
                </a:solidFill>
                <a:effectLst/>
                <a:latin typeface="Times New Roman" panose="02020603050405020304" pitchFamily="18" charset="0"/>
                <a:ea typeface="Times New Roman" panose="02020603050405020304" pitchFamily="18" charset="0"/>
              </a:rPr>
              <a:t> </a:t>
            </a:r>
            <a:r>
              <a:rPr lang="vi-VN" sz="2800" dirty="0">
                <a:solidFill>
                  <a:schemeClr val="bg1"/>
                </a:solidFill>
                <a:effectLst/>
                <a:latin typeface="Times New Roman" panose="02020603050405020304" pitchFamily="18" charset="0"/>
                <a:ea typeface="Times New Roman" panose="02020603050405020304" pitchFamily="18" charset="0"/>
              </a:rPr>
              <a:t>hàm số được cho bởi bảng, ta  làm như thế nào?</a:t>
            </a:r>
            <a:endParaRPr lang="en-US" sz="2800" dirty="0">
              <a:solidFill>
                <a:schemeClr val="bg1"/>
              </a:solidFill>
            </a:endParaRPr>
          </a:p>
        </p:txBody>
      </p:sp>
    </p:spTree>
    <p:extLst>
      <p:ext uri="{BB962C8B-B14F-4D97-AF65-F5344CB8AC3E}">
        <p14:creationId xmlns:p14="http://schemas.microsoft.com/office/powerpoint/2010/main" val="83733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76200" y="-19050"/>
            <a:ext cx="9220200"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 </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BÀI 2: MẶT PHẲNG TỌA ĐỘ. ĐỒ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THỊ</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HÀM</a:t>
            </a:r>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 SỐ.</a:t>
            </a:r>
            <a:endParaRPr lang="zh-CN" alt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3" name="TextBox 2" descr="OPL20U25GSXzBJYl68kk8uQGfFKzs7yb1M4KJWUiLk6ZEvGF+qCIPSnY57AbBFCvTW$15.2023.9$9+K4lPs7H94VUqPe2XwIsfPRnrXQE//QTEXxb8/8N4CNc6FpgZahzpTjFhMzSA7T/nHJa11DE8Ng2TP3iAmRczFlmslSuUNOgUeb6yRvs0="/>
          <p:cNvSpPr txBox="1"/>
          <p:nvPr/>
        </p:nvSpPr>
        <p:spPr>
          <a:xfrm>
            <a:off x="152400" y="410457"/>
            <a:ext cx="5029200" cy="523220"/>
          </a:xfrm>
          <a:prstGeom prst="rect">
            <a:avLst/>
          </a:prstGeom>
          <a:noFill/>
        </p:spPr>
        <p:txBody>
          <a:bodyPr wrap="square" rtlCol="0">
            <a:spAutoFit/>
          </a:bodyPr>
          <a:lstStyle/>
          <a:p>
            <a:r>
              <a:rPr lang="en-US" sz="2800" b="1" dirty="0">
                <a:solidFill>
                  <a:srgbClr val="1C7500"/>
                </a:solidFill>
                <a:latin typeface="Times New Roman" panose="02020603050405020304" pitchFamily="18" charset="0"/>
                <a:ea typeface="字魂59号-创粗黑" panose="00000500000000000000" pitchFamily="2" charset="-122"/>
                <a:cs typeface="Times New Roman" panose="02020603050405020304" pitchFamily="18" charset="0"/>
              </a:rPr>
              <a:t>III. ĐỒ THỊ CỦA HÀM SỐ.</a:t>
            </a:r>
          </a:p>
        </p:txBody>
      </p:sp>
      <p:sp>
        <p:nvSpPr>
          <p:cNvPr id="4" name="Rectangle 3" descr="OPL20U25GSXzBJYl68kk8uQGfFKzs7yb1M4KJWUiLk6ZEvGF+qCIPSnY57AbBFCvTW$15.2023.9$9+K4lPs7H94VUqPe2XwIsfPRnrXQE//QTEXxb8/8N4CNc6FpgZahzpTjFhMzSA7T/nHJa11DE8Ng2TP3iAmRczFlmslSuUNOgUeb6yRvs0="/>
          <p:cNvSpPr/>
          <p:nvPr/>
        </p:nvSpPr>
        <p:spPr>
          <a:xfrm>
            <a:off x="446644" y="830439"/>
            <a:ext cx="1241045"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Bài</a:t>
            </a:r>
            <a:r>
              <a:rPr lang="en-US" sz="2800" b="1" dirty="0">
                <a:latin typeface="Times New Roman" panose="02020603050405020304" pitchFamily="18" charset="0"/>
                <a:ea typeface="Calibri" panose="020F0502020204030204" pitchFamily="34" charset="0"/>
              </a:rPr>
              <a:t> 5</a:t>
            </a:r>
            <a:endParaRPr lang="en-US" sz="2800" b="1" dirty="0"/>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flipH="1">
            <a:off x="8055354" y="649489"/>
            <a:ext cx="1140486" cy="982441"/>
          </a:xfrm>
          <a:prstGeom prst="rect">
            <a:avLst/>
          </a:prstGeom>
        </p:spPr>
      </p:pic>
      <p:graphicFrame>
        <p:nvGraphicFramePr>
          <p:cNvPr id="8" name="Table 7" descr="OPL20U25GSXzBJYl68kk8uQGfFKzs7yb1M4KJWUiLk6ZEvGF+qCIPSnY57AbBFCvTW$15.2023.9$9+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4151787119"/>
              </p:ext>
            </p:extLst>
          </p:nvPr>
        </p:nvGraphicFramePr>
        <p:xfrm>
          <a:off x="825816" y="1383821"/>
          <a:ext cx="4607433" cy="1097280"/>
        </p:xfrm>
        <a:graphic>
          <a:graphicData uri="http://schemas.openxmlformats.org/drawingml/2006/table">
            <a:tbl>
              <a:tblPr firstRow="1" bandRow="1">
                <a:tableStyleId>{5C22544A-7EE6-4342-B048-85BDC9FD1C3A}</a:tableStyleId>
              </a:tblPr>
              <a:tblGrid>
                <a:gridCol w="463125">
                  <a:extLst>
                    <a:ext uri="{9D8B030D-6E8A-4147-A177-3AD203B41FA5}">
                      <a16:colId xmlns:a16="http://schemas.microsoft.com/office/drawing/2014/main" val="1173785587"/>
                    </a:ext>
                  </a:extLst>
                </a:gridCol>
                <a:gridCol w="643082">
                  <a:extLst>
                    <a:ext uri="{9D8B030D-6E8A-4147-A177-3AD203B41FA5}">
                      <a16:colId xmlns:a16="http://schemas.microsoft.com/office/drawing/2014/main" val="2995054213"/>
                    </a:ext>
                  </a:extLst>
                </a:gridCol>
                <a:gridCol w="738354">
                  <a:extLst>
                    <a:ext uri="{9D8B030D-6E8A-4147-A177-3AD203B41FA5}">
                      <a16:colId xmlns:a16="http://schemas.microsoft.com/office/drawing/2014/main" val="1447202572"/>
                    </a:ext>
                  </a:extLst>
                </a:gridCol>
                <a:gridCol w="714536">
                  <a:extLst>
                    <a:ext uri="{9D8B030D-6E8A-4147-A177-3AD203B41FA5}">
                      <a16:colId xmlns:a16="http://schemas.microsoft.com/office/drawing/2014/main" val="3893322875"/>
                    </a:ext>
                  </a:extLst>
                </a:gridCol>
                <a:gridCol w="714536">
                  <a:extLst>
                    <a:ext uri="{9D8B030D-6E8A-4147-A177-3AD203B41FA5}">
                      <a16:colId xmlns:a16="http://schemas.microsoft.com/office/drawing/2014/main" val="2644993476"/>
                    </a:ext>
                  </a:extLst>
                </a:gridCol>
                <a:gridCol w="643082">
                  <a:extLst>
                    <a:ext uri="{9D8B030D-6E8A-4147-A177-3AD203B41FA5}">
                      <a16:colId xmlns:a16="http://schemas.microsoft.com/office/drawing/2014/main" val="1317705543"/>
                    </a:ext>
                  </a:extLst>
                </a:gridCol>
                <a:gridCol w="690718">
                  <a:extLst>
                    <a:ext uri="{9D8B030D-6E8A-4147-A177-3AD203B41FA5}">
                      <a16:colId xmlns:a16="http://schemas.microsoft.com/office/drawing/2014/main" val="1932951078"/>
                    </a:ext>
                  </a:extLst>
                </a:gridCol>
              </a:tblGrid>
              <a:tr h="484617">
                <a:tc>
                  <a:txBody>
                    <a:bodyPr/>
                    <a:lstStyle/>
                    <a:p>
                      <a:pPr algn="ctr"/>
                      <a:r>
                        <a:rPr lang="en-US" sz="3000" b="0" i="1" dirty="0">
                          <a:latin typeface="Times New Roman" panose="02020603050405020304" pitchFamily="18" charset="0"/>
                          <a:cs typeface="Times New Roman" panose="02020603050405020304" pitchFamily="18" charset="0"/>
                        </a:rPr>
                        <a:t>x</a:t>
                      </a:r>
                    </a:p>
                  </a:txBody>
                  <a:tcPr/>
                </a:tc>
                <a:tc>
                  <a:txBody>
                    <a:bodyPr/>
                    <a:lstStyle/>
                    <a:p>
                      <a:pPr algn="ctr"/>
                      <a:r>
                        <a:rPr lang="en-US" sz="3000" b="0" dirty="0">
                          <a:latin typeface="Times New Roman" panose="02020603050405020304" pitchFamily="18" charset="0"/>
                          <a:cs typeface="Times New Roman" panose="02020603050405020304" pitchFamily="18" charset="0"/>
                        </a:rPr>
                        <a:t>01</a:t>
                      </a:r>
                    </a:p>
                  </a:txBody>
                  <a:tcPr/>
                </a:tc>
                <a:tc>
                  <a:txBody>
                    <a:bodyPr/>
                    <a:lstStyle/>
                    <a:p>
                      <a:pPr algn="ctr"/>
                      <a:r>
                        <a:rPr lang="en-US" sz="3000" b="0" dirty="0">
                          <a:latin typeface="Times New Roman" panose="02020603050405020304" pitchFamily="18" charset="0"/>
                          <a:cs typeface="Times New Roman" panose="02020603050405020304" pitchFamily="18" charset="0"/>
                        </a:rPr>
                        <a:t>02</a:t>
                      </a:r>
                    </a:p>
                  </a:txBody>
                  <a:tcPr/>
                </a:tc>
                <a:tc>
                  <a:txBody>
                    <a:bodyPr/>
                    <a:lstStyle/>
                    <a:p>
                      <a:pPr algn="ctr"/>
                      <a:r>
                        <a:rPr lang="en-US" sz="3000" b="0" dirty="0">
                          <a:latin typeface="Times New Roman" panose="02020603050405020304" pitchFamily="18" charset="0"/>
                          <a:cs typeface="Times New Roman" panose="02020603050405020304" pitchFamily="18" charset="0"/>
                        </a:rPr>
                        <a:t>03</a:t>
                      </a:r>
                    </a:p>
                  </a:txBody>
                  <a:tcPr/>
                </a:tc>
                <a:tc>
                  <a:txBody>
                    <a:bodyPr/>
                    <a:lstStyle/>
                    <a:p>
                      <a:pPr algn="ctr"/>
                      <a:r>
                        <a:rPr lang="en-US" sz="3000" b="0" dirty="0">
                          <a:latin typeface="Times New Roman" panose="02020603050405020304" pitchFamily="18" charset="0"/>
                          <a:cs typeface="Times New Roman" panose="02020603050405020304" pitchFamily="18" charset="0"/>
                        </a:rPr>
                        <a:t>04</a:t>
                      </a:r>
                    </a:p>
                  </a:txBody>
                  <a:tcPr/>
                </a:tc>
                <a:tc>
                  <a:txBody>
                    <a:bodyPr/>
                    <a:lstStyle/>
                    <a:p>
                      <a:pPr algn="ctr"/>
                      <a:r>
                        <a:rPr lang="en-US" sz="3000" b="0" dirty="0">
                          <a:latin typeface="Times New Roman" panose="02020603050405020304" pitchFamily="18" charset="0"/>
                          <a:cs typeface="Times New Roman" panose="02020603050405020304" pitchFamily="18" charset="0"/>
                        </a:rPr>
                        <a:t>05</a:t>
                      </a:r>
                    </a:p>
                  </a:txBody>
                  <a:tcPr/>
                </a:tc>
                <a:tc>
                  <a:txBody>
                    <a:bodyPr/>
                    <a:lstStyle/>
                    <a:p>
                      <a:pPr algn="ctr"/>
                      <a:r>
                        <a:rPr lang="en-US" sz="3000" b="0" dirty="0">
                          <a:latin typeface="Times New Roman" panose="02020603050405020304" pitchFamily="18" charset="0"/>
                          <a:cs typeface="Times New Roman" panose="02020603050405020304" pitchFamily="18" charset="0"/>
                        </a:rPr>
                        <a:t>06</a:t>
                      </a:r>
                    </a:p>
                  </a:txBody>
                  <a:tcPr/>
                </a:tc>
                <a:extLst>
                  <a:ext uri="{0D108BD9-81ED-4DB2-BD59-A6C34878D82A}">
                    <a16:rowId xmlns:a16="http://schemas.microsoft.com/office/drawing/2014/main" val="3150007268"/>
                  </a:ext>
                </a:extLst>
              </a:tr>
              <a:tr h="484617">
                <a:tc>
                  <a:txBody>
                    <a:bodyPr/>
                    <a:lstStyle/>
                    <a:p>
                      <a:pPr algn="ctr"/>
                      <a:r>
                        <a:rPr lang="en-US" sz="3000" i="1" dirty="0">
                          <a:latin typeface="Times New Roman" panose="02020603050405020304" pitchFamily="18" charset="0"/>
                          <a:cs typeface="Times New Roman" panose="02020603050405020304" pitchFamily="18" charset="0"/>
                        </a:rPr>
                        <a:t>y</a:t>
                      </a:r>
                    </a:p>
                  </a:txBody>
                  <a:tcPr/>
                </a:tc>
                <a:tc>
                  <a:txBody>
                    <a:bodyPr/>
                    <a:lstStyle/>
                    <a:p>
                      <a:pPr algn="ctr"/>
                      <a:r>
                        <a:rPr lang="en-US" sz="3000" dirty="0">
                          <a:latin typeface="Times New Roman" panose="02020603050405020304" pitchFamily="18" charset="0"/>
                          <a:cs typeface="Times New Roman" panose="02020603050405020304" pitchFamily="18" charset="0"/>
                        </a:rPr>
                        <a:t>5</a:t>
                      </a:r>
                    </a:p>
                  </a:txBody>
                  <a:tcPr/>
                </a:tc>
                <a:tc>
                  <a:txBody>
                    <a:bodyPr/>
                    <a:lstStyle/>
                    <a:p>
                      <a:pPr algn="ctr"/>
                      <a:r>
                        <a:rPr lang="en-US" sz="3000" dirty="0">
                          <a:latin typeface="Times New Roman" panose="02020603050405020304" pitchFamily="18" charset="0"/>
                          <a:cs typeface="Times New Roman" panose="02020603050405020304" pitchFamily="18" charset="0"/>
                        </a:rPr>
                        <a:t>2</a:t>
                      </a:r>
                    </a:p>
                  </a:txBody>
                  <a:tcPr/>
                </a:tc>
                <a:tc>
                  <a:txBody>
                    <a:bodyPr/>
                    <a:lstStyle/>
                    <a:p>
                      <a:pPr algn="ctr"/>
                      <a:r>
                        <a:rPr lang="en-US" sz="3000" dirty="0">
                          <a:latin typeface="Times New Roman" panose="02020603050405020304" pitchFamily="18" charset="0"/>
                          <a:cs typeface="Times New Roman" panose="02020603050405020304" pitchFamily="18" charset="0"/>
                        </a:rPr>
                        <a:t>12</a:t>
                      </a:r>
                    </a:p>
                  </a:txBody>
                  <a:tcPr/>
                </a:tc>
                <a:tc>
                  <a:txBody>
                    <a:bodyPr/>
                    <a:lstStyle/>
                    <a:p>
                      <a:pPr algn="ctr"/>
                      <a:r>
                        <a:rPr lang="en-US" sz="3000" dirty="0">
                          <a:latin typeface="Times New Roman" panose="02020603050405020304" pitchFamily="18" charset="0"/>
                          <a:cs typeface="Times New Roman" panose="02020603050405020304" pitchFamily="18" charset="0"/>
                        </a:rPr>
                        <a:t>7</a:t>
                      </a:r>
                    </a:p>
                  </a:txBody>
                  <a:tcPr/>
                </a:tc>
                <a:tc>
                  <a:txBody>
                    <a:bodyPr/>
                    <a:lstStyle/>
                    <a:p>
                      <a:pPr algn="ctr"/>
                      <a:r>
                        <a:rPr lang="en-US" sz="3000" dirty="0">
                          <a:latin typeface="Times New Roman" panose="02020603050405020304" pitchFamily="18" charset="0"/>
                          <a:cs typeface="Times New Roman" panose="02020603050405020304" pitchFamily="18" charset="0"/>
                        </a:rPr>
                        <a:t>8</a:t>
                      </a:r>
                    </a:p>
                  </a:txBody>
                  <a:tcPr/>
                </a:tc>
                <a:tc>
                  <a:txBody>
                    <a:bodyPr/>
                    <a:lstStyle/>
                    <a:p>
                      <a:pPr algn="ctr"/>
                      <a:r>
                        <a:rPr lang="en-US" sz="3000" dirty="0">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val="3055699531"/>
                  </a:ext>
                </a:extLst>
              </a:tr>
            </a:tbl>
          </a:graphicData>
        </a:graphic>
      </p:graphicFrame>
      <p:sp>
        <p:nvSpPr>
          <p:cNvPr id="9" name="TextBox 8" descr="OPL20U25GSXzBJYl68kk8uQGfFKzs7yb1M4KJWUiLk6ZEvGF+qCIPSnY57AbBFCvTW$15.2023.9$9+K4lPs7H94VUqPe2XwIsfPRnrXQE//QTEXxb8/8N4CNc6FpgZahzpTjFhMzSA7T/nHJa11DE8Ng2TP3iAmRczFlmslSuUNOgUeb6yRvs0="/>
          <p:cNvSpPr txBox="1"/>
          <p:nvPr/>
        </p:nvSpPr>
        <p:spPr>
          <a:xfrm>
            <a:off x="849489" y="2545130"/>
            <a:ext cx="4180078"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(1; 5); </a:t>
            </a:r>
            <a:r>
              <a:rPr lang="en-US" sz="2800" i="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(2; 2); </a:t>
            </a:r>
            <a:r>
              <a:rPr lang="en-US" sz="2800" i="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(3; 12); </a:t>
            </a:r>
            <a:r>
              <a:rPr lang="en-US" sz="2800" i="1"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(4; 7); </a:t>
            </a:r>
            <a:r>
              <a:rPr lang="en-US" sz="2800" i="1"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(5; 8);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(6; 7). </a:t>
            </a:r>
          </a:p>
        </p:txBody>
      </p:sp>
      <p:sp>
        <p:nvSpPr>
          <p:cNvPr id="10" name="TextBox 9" descr="OPL20U25GSXzBJYl68kk8uQGfFKzs7yb1M4KJWUiLk6ZEvGF+qCIPSnY57AbBFCvTW$15.2023.9$9+K4lPs7H94VUqPe2XwIsfPRnrXQE//QTEXxb8/8N4CNc6FpgZahzpTjFhMzSA7T/nHJa11DE8Ng2TP3iAmRczFlmslSuUNOgUeb6yRvs0="/>
          <p:cNvSpPr txBox="1"/>
          <p:nvPr/>
        </p:nvSpPr>
        <p:spPr>
          <a:xfrm>
            <a:off x="838200" y="4278749"/>
            <a:ext cx="3733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p>
        </p:txBody>
      </p:sp>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8A79086-FF08-E19E-4DE2-F882A2DCADB9}"/>
              </a:ext>
            </a:extLst>
          </p:cNvPr>
          <p:cNvPicPr>
            <a:picLocks noChangeAspect="1"/>
          </p:cNvPicPr>
          <p:nvPr/>
        </p:nvPicPr>
        <p:blipFill>
          <a:blip r:embed="rId4"/>
          <a:stretch>
            <a:fillRect/>
          </a:stretch>
        </p:blipFill>
        <p:spPr>
          <a:xfrm>
            <a:off x="5257800" y="412704"/>
            <a:ext cx="3810000" cy="4826046"/>
          </a:xfrm>
          <a:prstGeom prst="rect">
            <a:avLst/>
          </a:prstGeom>
        </p:spPr>
      </p:pic>
    </p:spTree>
    <p:extLst>
      <p:ext uri="{BB962C8B-B14F-4D97-AF65-F5344CB8AC3E}">
        <p14:creationId xmlns:p14="http://schemas.microsoft.com/office/powerpoint/2010/main" val="92914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p:cNvSpPr/>
          <p:nvPr/>
        </p:nvSpPr>
        <p:spPr>
          <a:xfrm>
            <a:off x="609600" y="514350"/>
            <a:ext cx="3235960" cy="318516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15.2023.9$9+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
        <p:nvSpPr>
          <p:cNvPr id="2" name="TextBox 10" descr="OPL20U25GSXzBJYl68kk8uQGfFKzs7yb1M4KJWUiLk6ZEvGF+qCIPSnY57AbBFCvTW$15.2023.9$9+K4lPs7H94VUqPe2XwIsfPRnrXQE//QTEXxb8/8N4CNc6FpgZahzpTjFhMzSA7T/nHJa11DE8Ng2TP3iAmRczFlmslSuUNOgUeb6yRvs0="/>
          <p:cNvSpPr txBox="1"/>
          <p:nvPr/>
        </p:nvSpPr>
        <p:spPr>
          <a:xfrm>
            <a:off x="4075090" y="1815147"/>
            <a:ext cx="2438400" cy="583565"/>
          </a:xfrm>
          <a:prstGeom prst="rect">
            <a:avLst/>
          </a:prstGeom>
          <a:solidFill>
            <a:schemeClr val="accent6">
              <a:lumMod val="40000"/>
              <a:lumOff val="60000"/>
            </a:schemeClr>
          </a:solidFill>
        </p:spPr>
        <p:txBody>
          <a:bodyPr wrap="square">
            <a:spAutoFit/>
          </a:bodyPr>
          <a:lstStyle/>
          <a:p>
            <a:r>
              <a:rPr lang="en-GB" altLang="en-US" sz="3200" b="1" dirty="0">
                <a:solidFill>
                  <a:srgbClr val="FF0000"/>
                </a:solidFill>
                <a:latin typeface="Times New Roman" panose="02020603050405020304" pitchFamily="18" charset="0"/>
              </a:rPr>
              <a:t>VẬN DỤNG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descr="OPL20U25GSXzBJYl68kk8uQGfFKzs7yb1M4KJWUiLk6ZEvGF+qCIPSnY57AbBFCvTW$15.2023.9$9+K4lPs7H94VUqPe2XwIsfPRnrXQE//QTEXxb8/8N4CNc6FpgZahzpTjFhMzSA7T/nHJa11DE8Ng2TP3iAmRczFlmslSuUNOgUeb6yRvs0="/>
          <p:cNvSpPr>
            <a:spLocks noChangeArrowheads="1"/>
          </p:cNvSpPr>
          <p:nvPr/>
        </p:nvSpPr>
        <p:spPr bwMode="auto">
          <a:xfrm>
            <a:off x="228600" y="115014"/>
            <a:ext cx="35052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a:t>
            </a:r>
          </a:p>
          <a:p>
            <a:pPr algn="just" eaLnBrk="0" fontAlgn="base" hangingPunct="0">
              <a:spcBef>
                <a:spcPct val="0"/>
              </a:spcBef>
              <a:spcAft>
                <a:spcPct val="0"/>
              </a:spcAft>
            </a:pPr>
            <a:r>
              <a:rPr lang="vi-VN" alt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Đố</a:t>
            </a:r>
            <a:r>
              <a:rPr lang="vi-VN"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hình bên cho biết đồ thị biểu diễn sự phụ thuộc độ cao </a:t>
            </a:r>
            <a:r>
              <a:rPr lang="en-US" alt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 </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(km) </a:t>
            </a:r>
            <a:r>
              <a:rPr lang="vi-VN"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 máy bay vào thời gian </a:t>
            </a:r>
            <a:r>
              <a:rPr lang="en-US" alt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 </a:t>
            </a:r>
            <a:r>
              <a:rPr lang="vi-VN"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(phút) bay (mỗi đơn vị trên trục hoành biểu thị</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10</a:t>
            </a:r>
            <a:r>
              <a:rPr lang="en-US" alt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phút, mỗi đơn vị trên trục tung biểu thị </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a:t>
            </a:r>
            <a:r>
              <a:rPr kumimoji="0" lang="vi-VN" altLang="en-US" sz="2800" b="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km</a:t>
            </a:r>
            <a:r>
              <a:rPr kumimoji="0" lang="vi-VN"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Qua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thị</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15.2023.9$9+K4lPs7H94VUqPe2XwIsfPRnrXQE//QTEXxb8/8N4CNc6FpgZahzpTjFhMzSA7T/nHJa11DE8Ng2TP3iAmRczFlmslSuUNOgUeb6yRvs0="/>
          <p:cNvPicPr>
            <a:picLocks noChangeAspect="1"/>
          </p:cNvPicPr>
          <p:nvPr/>
        </p:nvPicPr>
        <p:blipFill>
          <a:blip r:embed="rId3"/>
          <a:stretch>
            <a:fillRect/>
          </a:stretch>
        </p:blipFill>
        <p:spPr>
          <a:xfrm>
            <a:off x="3829755" y="714185"/>
            <a:ext cx="5407197" cy="4448365"/>
          </a:xfrm>
          <a:prstGeom prst="rect">
            <a:avLst/>
          </a:prstGeom>
        </p:spPr>
      </p:pic>
    </p:spTree>
    <p:extLst>
      <p:ext uri="{BB962C8B-B14F-4D97-AF65-F5344CB8AC3E}">
        <p14:creationId xmlns:p14="http://schemas.microsoft.com/office/powerpoint/2010/main" val="1181628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descr="OPL20U25GSXzBJYl68kk8uQGfFKzs7yb1M4KJWUiLk6ZEvGF+qCIPSnY57AbBFCvTW$15.2023.9$9+K4lPs7H94VUqPe2XwIsfPRnrXQE//QTEXxb8/8N4CNc6FpgZahzpTjFhMzSA7T/nHJa11DE8Ng2TP3iAmRczFlmslSuUNOgUeb6yRvs0="/>
          <p:cNvSpPr>
            <a:spLocks noChangeArrowheads="1"/>
          </p:cNvSpPr>
          <p:nvPr/>
        </p:nvSpPr>
        <p:spPr bwMode="auto">
          <a:xfrm>
            <a:off x="240962" y="-19050"/>
            <a:ext cx="3733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cao</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cao</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máy</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bay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bao</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nhiêu</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kilômét</a:t>
            </a:r>
            <a:r>
              <a:rPr kumimoji="0" lang="en-US" altLang="en-US" sz="28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6" name="TextBox 5" descr="OPL20U25GSXzBJYl68kk8uQGfFKzs7yb1M4KJWUiLk6ZEvGF+qCIPSnY57AbBFCvTW$15.2023.9$9+K4lPs7H94VUqPe2XwIsfPRnrXQE//QTEXxb8/8N4CNc6FpgZahzpTjFhMzSA7T/nHJa11DE8Ng2TP3iAmRczFlmslSuUNOgUeb6yRvs0="/>
          <p:cNvSpPr txBox="1"/>
          <p:nvPr/>
        </p:nvSpPr>
        <p:spPr>
          <a:xfrm>
            <a:off x="240962" y="1657350"/>
            <a:ext cx="3950037" cy="3539430"/>
          </a:xfrm>
          <a:prstGeom prst="rect">
            <a:avLst/>
          </a:prstGeom>
          <a:noFill/>
        </p:spPr>
        <p:txBody>
          <a:bodyPr wrap="square" rtlCol="0">
            <a:spAutoFit/>
          </a:bodyPr>
          <a:lstStyle/>
          <a:p>
            <a:pPr lvl="0" algn="just" eaLnBrk="0" fontAlgn="base" hangingPunct="0">
              <a:spcBef>
                <a:spcPct val="0"/>
              </a:spcBef>
              <a:spcAft>
                <a:spcPct val="0"/>
              </a:spcAft>
            </a:pP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Thời</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gian</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từ</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máy</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bay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cất</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cánh</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đến</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lúc</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đạt</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cao</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cao</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bao</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nhiêu</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phút</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Thời</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gian</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từ</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máy</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bay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hạ</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từ</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cao</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cao</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xuống</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đến</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mặt</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đất</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bao</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nhiêu</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phút</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128" y="-86299"/>
            <a:ext cx="1044583" cy="1044583"/>
          </a:xfrm>
          <a:prstGeom prst="rect">
            <a:avLst/>
          </a:prstGeom>
        </p:spPr>
      </p:pic>
      <p:pic>
        <p:nvPicPr>
          <p:cNvPr id="2" name="Picture 1" descr="OPL20U25GSXzBJYl68kk8uQGfFKzs7yb1M4KJWUiLk6ZEvGF+qCIPSnY57AbBFCvTW$15.2023.9$9+K4lPs7H94VUqPe2XwIsfPRnrXQE//QTEXxb8/8N4CNc6FpgZahzpTjFhMzSA7T/nHJa11DE8Ng2TP3iAmRczFlmslSuUNOgUeb6yRvs0="/>
          <p:cNvPicPr>
            <a:picLocks noChangeAspect="1"/>
          </p:cNvPicPr>
          <p:nvPr/>
        </p:nvPicPr>
        <p:blipFill>
          <a:blip r:embed="rId6"/>
          <a:stretch>
            <a:fillRect/>
          </a:stretch>
        </p:blipFill>
        <p:spPr>
          <a:xfrm>
            <a:off x="4191000" y="880533"/>
            <a:ext cx="5124443" cy="4305908"/>
          </a:xfrm>
          <a:prstGeom prst="rect">
            <a:avLst/>
          </a:prstGeom>
        </p:spPr>
      </p:pic>
      <p:pic>
        <p:nvPicPr>
          <p:cNvPr id="131" name="tieng-chuong-het-gio-het-thoi-gian-trong-powerpoint-www_tiengdong_com" descr="OPL20U25GSXzBJYl68kk8uQGfFKzs7yb1M4KJWUiLk6ZEvGF+qCIPSnY57AbBFCvTW$15.2023.9$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16737" y="209550"/>
            <a:ext cx="609600" cy="609600"/>
          </a:xfrm>
          <a:prstGeom prst="rect">
            <a:avLst/>
          </a:prstGeom>
        </p:spPr>
      </p:pic>
      <p:sp>
        <p:nvSpPr>
          <p:cNvPr id="132" name="Oval 131" descr="OPL20U25GSXzBJYl68kk8uQGfFKzs7yb1M4KJWUiLk6ZEvGF+qCIPSnY57AbBFCvTW$15.2023.9$9+K4lPs7H94VUqPe2XwIsfPRnrXQE//QTEXxb8/8N4CNc6FpgZahzpTjFhMzSA7T/nHJa11DE8Ng2TP3iAmRczFlmslSuUNOgUeb6yRvs0="/>
          <p:cNvSpPr/>
          <p:nvPr/>
        </p:nvSpPr>
        <p:spPr>
          <a:xfrm>
            <a:off x="7010400" y="133350"/>
            <a:ext cx="762000" cy="714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2p</a:t>
            </a:r>
          </a:p>
        </p:txBody>
      </p:sp>
    </p:spTree>
    <p:extLst>
      <p:ext uri="{BB962C8B-B14F-4D97-AF65-F5344CB8AC3E}">
        <p14:creationId xmlns:p14="http://schemas.microsoft.com/office/powerpoint/2010/main" val="122417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2"/>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57000"/>
                                        <p:tgtEl>
                                          <p:spTgt spid="132"/>
                                        </p:tgtEl>
                                      </p:cBhvr>
                                    </p:animEffect>
                                    <p:set>
                                      <p:cBhvr>
                                        <p:cTn id="7" dur="1" fill="hold">
                                          <p:stCondLst>
                                            <p:cond delay="156999"/>
                                          </p:stCondLst>
                                        </p:cTn>
                                        <p:tgtEl>
                                          <p:spTgt spid="132"/>
                                        </p:tgtEl>
                                        <p:attrNameLst>
                                          <p:attrName>style.visibility</p:attrName>
                                        </p:attrNameLst>
                                      </p:cBhvr>
                                      <p:to>
                                        <p:strVal val="hidden"/>
                                      </p:to>
                                    </p:set>
                                  </p:childTnLst>
                                </p:cTn>
                              </p:par>
                            </p:childTnLst>
                          </p:cTn>
                        </p:par>
                        <p:par>
                          <p:cTn id="8" fill="hold">
                            <p:stCondLst>
                              <p:cond delay="157000"/>
                            </p:stCondLst>
                            <p:childTnLst>
                              <p:par>
                                <p:cTn id="9" presetID="1" presetClass="mediacall" presetSubtype="0" fill="hold" nodeType="afterEffect">
                                  <p:stCondLst>
                                    <p:cond delay="0"/>
                                  </p:stCondLst>
                                  <p:childTnLst>
                                    <p:cmd type="call" cmd="playFrom(0.0)">
                                      <p:cBhvr>
                                        <p:cTn id="10" dur="5250" fill="hold"/>
                                        <p:tgtEl>
                                          <p:spTgt spid="131"/>
                                        </p:tgtEl>
                                      </p:cBhvr>
                                    </p:cmd>
                                  </p:childTnLst>
                                </p:cTn>
                              </p:par>
                            </p:childTnLst>
                          </p:cTn>
                        </p:par>
                      </p:childTnLst>
                    </p:cTn>
                  </p:par>
                </p:childTnLst>
              </p:cTn>
              <p:nextCondLst>
                <p:cond evt="onClick" delay="0">
                  <p:tgtEl>
                    <p:spTgt spid="132"/>
                  </p:tgtEl>
                </p:cond>
              </p:nextCondLst>
            </p:seq>
            <p:audio>
              <p:cMediaNode vol="80000">
                <p:cTn id="11" fill="hold" display="0">
                  <p:stCondLst>
                    <p:cond delay="indefinite"/>
                  </p:stCondLst>
                  <p:endCondLst>
                    <p:cond evt="onStopAudio" delay="0">
                      <p:tgtEl>
                        <p:sldTgt/>
                      </p:tgtEl>
                    </p:cond>
                  </p:endCondLst>
                </p:cTn>
                <p:tgtEl>
                  <p:spTgt spid="131"/>
                </p:tgtEl>
              </p:cMediaNode>
            </p:audio>
          </p:childTnLst>
        </p:cTn>
      </p:par>
    </p:tnLst>
    <p:bldLst>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76200" y="0"/>
            <a:ext cx="1981200" cy="523220"/>
          </a:xfrm>
          <a:prstGeom prst="rect">
            <a:avLst/>
          </a:prstGeom>
          <a:noFill/>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rPr>
              <a:t> </a:t>
            </a:r>
            <a:r>
              <a:rPr lang="en-US" sz="2800" b="1" dirty="0">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b="1" dirty="0" err="1">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rPr>
              <a:t>Bài</a:t>
            </a:r>
            <a:r>
              <a:rPr lang="en-US" sz="2800" b="1" dirty="0">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rPr>
              <a:t> 6.</a:t>
            </a:r>
            <a:endParaRPr lang="zh-CN" altLang="en-US" sz="2800" b="1" dirty="0">
              <a:solidFill>
                <a:srgbClr val="0000FF"/>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4" name="Rectangle 3" descr="OPL20U25GSXzBJYl68kk8uQGfFKzs7yb1M4KJWUiLk6ZEvGF+qCIPSnY57AbBFCvTW$15.2023.9$9+K4lPs7H94VUqPe2XwIsfPRnrXQE//QTEXxb8/8N4CNc6FpgZahzpTjFhMzSA7T/nHJa11DE8Ng2TP3iAmRczFlmslSuUNOgUeb6yRvs0="/>
          <p:cNvSpPr/>
          <p:nvPr/>
        </p:nvSpPr>
        <p:spPr>
          <a:xfrm>
            <a:off x="4987933" y="258720"/>
            <a:ext cx="3894337" cy="1014380"/>
          </a:xfrm>
          <a:prstGeom prst="rect">
            <a:avLst/>
          </a:prstGeom>
        </p:spPr>
        <p:txBody>
          <a:bodyPr wrap="square">
            <a:spAutoFit/>
          </a:bodyPr>
          <a:lstStyle/>
          <a:p>
            <a:pPr algn="just">
              <a:lnSpc>
                <a:spcPct val="107000"/>
              </a:lnSpc>
              <a:spcBef>
                <a:spcPts val="300"/>
              </a:spcBef>
              <a:spcAft>
                <a:spcPts val="300"/>
              </a:spcAft>
            </a:pPr>
            <a:r>
              <a:rPr lang="vi-VN" sz="2800" dirty="0">
                <a:solidFill>
                  <a:srgbClr val="0000FF"/>
                </a:solidFill>
                <a:latin typeface="Times New Roman" panose="02020603050405020304" pitchFamily="18" charset="0"/>
                <a:ea typeface="Calibri" panose="020F0502020204030204" pitchFamily="34" charset="0"/>
              </a:rPr>
              <a:t>a) Độ cao cao nhất của máy bay khi bay là </a:t>
            </a:r>
            <a:r>
              <a:rPr lang="en-US" sz="2800" dirty="0" err="1">
                <a:solidFill>
                  <a:srgbClr val="0000FF"/>
                </a:solidFill>
                <a:latin typeface="Times New Roman" panose="02020603050405020304" pitchFamily="18" charset="0"/>
                <a:ea typeface="Calibri" panose="020F0502020204030204" pitchFamily="34" charset="0"/>
              </a:rPr>
              <a:t>10km</a:t>
            </a:r>
            <a:endParaRPr lang="en-US" sz="2800" dirty="0">
              <a:solidFill>
                <a:srgbClr val="0000FF"/>
              </a:solidFill>
              <a:latin typeface="Times New Roman" panose="02020603050405020304" pitchFamily="18" charset="0"/>
              <a:ea typeface="Calibri" panose="020F0502020204030204" pitchFamily="34" charset="0"/>
            </a:endParaRPr>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9417" y="4082689"/>
            <a:ext cx="1044583" cy="1044583"/>
          </a:xfrm>
          <a:prstGeom prst="rect">
            <a:avLst/>
          </a:prstGeom>
        </p:spPr>
      </p:pic>
      <p:pic>
        <p:nvPicPr>
          <p:cNvPr id="7" name="Picture 6" descr="OPL20U25GSXzBJYl68kk8uQGfFKzs7yb1M4KJWUiLk6ZEvGF+qCIPSnY57AbBFCvTW$15.2023.9$9+K4lPs7H94VUqPe2XwIsfPRnrXQE//QTEXxb8/8N4CNc6FpgZahzpTjFhMzSA7T/nHJa11DE8Ng2TP3iAmRczFlmslSuUNOgUeb6yRvs0="/>
          <p:cNvPicPr>
            <a:picLocks noChangeAspect="1"/>
          </p:cNvPicPr>
          <p:nvPr/>
        </p:nvPicPr>
        <p:blipFill>
          <a:blip r:embed="rId3"/>
          <a:stretch>
            <a:fillRect/>
          </a:stretch>
        </p:blipFill>
        <p:spPr>
          <a:xfrm>
            <a:off x="152400" y="438150"/>
            <a:ext cx="5867400" cy="4748292"/>
          </a:xfrm>
          <a:prstGeom prst="rect">
            <a:avLst/>
          </a:prstGeom>
        </p:spPr>
      </p:pic>
      <p:sp>
        <p:nvSpPr>
          <p:cNvPr id="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6F68A77-F096-248F-6C00-E0712508444D}"/>
              </a:ext>
            </a:extLst>
          </p:cNvPr>
          <p:cNvSpPr txBox="1"/>
          <p:nvPr/>
        </p:nvSpPr>
        <p:spPr>
          <a:xfrm>
            <a:off x="4987933" y="2626436"/>
            <a:ext cx="3894337" cy="1384995"/>
          </a:xfrm>
          <a:prstGeom prst="rect">
            <a:avLst/>
          </a:prstGeom>
          <a:noFill/>
        </p:spPr>
        <p:txBody>
          <a:bodyPr wrap="square">
            <a:spAutoFit/>
          </a:bodyPr>
          <a:lstStyle/>
          <a:p>
            <a:pPr algn="just"/>
            <a:r>
              <a:rPr lang="vi-VN" sz="2800" dirty="0">
                <a:solidFill>
                  <a:srgbClr val="0000FF"/>
                </a:solidFill>
                <a:latin typeface="Times New Roman" panose="02020603050405020304" pitchFamily="18" charset="0"/>
                <a:ea typeface="Calibri" panose="020F0502020204030204" pitchFamily="34" charset="0"/>
              </a:rPr>
              <a:t>c) Từ khi máy bay hạ từ độ cao cao nhất xuống đến mặt đất mất</a:t>
            </a:r>
            <a:r>
              <a:rPr lang="en-US" sz="2800" dirty="0">
                <a:solidFill>
                  <a:srgbClr val="0000FF"/>
                </a:solidFill>
                <a:latin typeface="Times New Roman" panose="02020603050405020304" pitchFamily="18" charset="0"/>
                <a:ea typeface="Calibri" panose="020F0502020204030204" pitchFamily="34" charset="0"/>
              </a:rPr>
              <a:t> 40 </a:t>
            </a:r>
            <a:r>
              <a:rPr lang="vi-VN" sz="2800" dirty="0">
                <a:solidFill>
                  <a:srgbClr val="0000FF"/>
                </a:solidFill>
                <a:latin typeface="Times New Roman" panose="02020603050405020304" pitchFamily="18" charset="0"/>
                <a:ea typeface="Calibri" panose="020F0502020204030204" pitchFamily="34" charset="0"/>
              </a:rPr>
              <a:t>phút.</a:t>
            </a:r>
            <a:endParaRPr lang="en-US" sz="2800" dirty="0">
              <a:solidFill>
                <a:srgbClr val="0000FF"/>
              </a:solidFill>
            </a:endParaRPr>
          </a:p>
        </p:txBody>
      </p:sp>
      <p:sp>
        <p:nvSpPr>
          <p:cNvPr id="9" name="TextBox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A48876E-2012-B734-F80F-52C187553A39}"/>
              </a:ext>
            </a:extLst>
          </p:cNvPr>
          <p:cNvSpPr txBox="1"/>
          <p:nvPr/>
        </p:nvSpPr>
        <p:spPr>
          <a:xfrm>
            <a:off x="4987933" y="1219835"/>
            <a:ext cx="3831841" cy="1475404"/>
          </a:xfrm>
          <a:prstGeom prst="rect">
            <a:avLst/>
          </a:prstGeom>
          <a:noFill/>
        </p:spPr>
        <p:txBody>
          <a:bodyPr wrap="square">
            <a:spAutoFit/>
          </a:bodyPr>
          <a:lstStyle/>
          <a:p>
            <a:pPr algn="just">
              <a:lnSpc>
                <a:spcPct val="107000"/>
              </a:lnSpc>
              <a:spcBef>
                <a:spcPts val="300"/>
              </a:spcBef>
              <a:spcAft>
                <a:spcPts val="300"/>
              </a:spcAft>
            </a:pPr>
            <a:r>
              <a:rPr lang="vi-VN" sz="2800" dirty="0">
                <a:solidFill>
                  <a:srgbClr val="0000FF"/>
                </a:solidFill>
                <a:latin typeface="Times New Roman" panose="02020603050405020304" pitchFamily="18" charset="0"/>
                <a:ea typeface="Calibri" panose="020F0502020204030204" pitchFamily="34" charset="0"/>
              </a:rPr>
              <a:t>b) Từ khi máy bay cất cánh đến lúc đạt độ cao cao nhất mất </a:t>
            </a:r>
            <a:r>
              <a:rPr lang="en-US" sz="2800" dirty="0">
                <a:solidFill>
                  <a:srgbClr val="0000FF"/>
                </a:solidFill>
                <a:latin typeface="Times New Roman" panose="02020603050405020304" pitchFamily="18" charset="0"/>
                <a:ea typeface="Calibri" panose="020F0502020204030204" pitchFamily="34" charset="0"/>
              </a:rPr>
              <a:t>20 </a:t>
            </a:r>
            <a:r>
              <a:rPr lang="vi-VN" sz="2800" dirty="0">
                <a:solidFill>
                  <a:srgbClr val="0000FF"/>
                </a:solidFill>
                <a:latin typeface="Times New Roman" panose="02020603050405020304" pitchFamily="18" charset="0"/>
                <a:ea typeface="Calibri" panose="020F0502020204030204" pitchFamily="34" charset="0"/>
              </a:rPr>
              <a:t>phút;</a:t>
            </a:r>
            <a:endParaRPr lang="en-US" sz="2800"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8499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762000" y="477619"/>
            <a:ext cx="7772400" cy="646331"/>
          </a:xfrm>
          <a:prstGeom prst="rect">
            <a:avLst/>
          </a:prstGeom>
          <a:noFill/>
        </p:spPr>
        <p:txBody>
          <a:bodyPr wrap="square">
            <a:spAutoFit/>
          </a:bodyPr>
          <a:lstStyle/>
          <a:p>
            <a:pPr algn="ctr"/>
            <a:r>
              <a:rPr lang="en-US" sz="3600" b="1" dirty="0">
                <a:latin typeface="Times New Roman" panose="02020603050405020304" pitchFamily="18" charset="0"/>
                <a:ea typeface="Calibri" panose="020F0502020204030204" pitchFamily="34" charset="0"/>
              </a:rPr>
              <a:t> </a:t>
            </a:r>
            <a:r>
              <a:rPr lang="en-US" sz="3600" b="1" dirty="0">
                <a:solidFill>
                  <a:srgbClr val="FF0000"/>
                </a:solidFill>
                <a:latin typeface="Times New Roman" panose="02020603050405020304" pitchFamily="18" charset="0"/>
                <a:ea typeface="Calibri" panose="020F0502020204030204" pitchFamily="34" charset="0"/>
              </a:rPr>
              <a:t>HƯỚNG DẪN VỀ NHÀ</a:t>
            </a:r>
            <a:endParaRPr lang="en-US" sz="3600" dirty="0">
              <a:solidFill>
                <a:srgbClr val="FF0000"/>
              </a:solidFill>
            </a:endParaRPr>
          </a:p>
        </p:txBody>
      </p:sp>
      <p:sp>
        <p:nvSpPr>
          <p:cNvPr id="4" name="Rectangle 3" descr="OPL20U25GSXzBJYl68kk8uQGfFKzs7yb1M4KJWUiLk6ZEvGF+qCIPSnY57AbBFCvTW$15.2023.9$9+K4lPs7H94VUqPe2XwIsfPRnrXQE//QTEXxb8/8N4CNc6FpgZahzpTjFhMzSA7T/nHJa11DE8Ng2TP3iAmRczFlmslSuUNOgUeb6yRvs0="/>
          <p:cNvSpPr/>
          <p:nvPr/>
        </p:nvSpPr>
        <p:spPr>
          <a:xfrm>
            <a:off x="1295400" y="1123950"/>
            <a:ext cx="7467600" cy="2807948"/>
          </a:xfrm>
          <a:prstGeom prst="rect">
            <a:avLst/>
          </a:prstGeom>
        </p:spPr>
        <p:txBody>
          <a:bodyPr wrap="square">
            <a:spAutoFit/>
          </a:bodyPr>
          <a:lstStyle/>
          <a:p>
            <a:pPr>
              <a:lnSpc>
                <a:spcPct val="107000"/>
              </a:lnSpc>
              <a:spcBef>
                <a:spcPts val="300"/>
              </a:spcBef>
              <a:spcAft>
                <a:spcPts val="300"/>
              </a:spcAft>
            </a:pPr>
            <a:r>
              <a:rPr lang="vi-VN" sz="3200" dirty="0">
                <a:latin typeface="Times New Roman" panose="02020603050405020304" pitchFamily="18" charset="0"/>
                <a:ea typeface="Calibri" panose="020F0502020204030204" pitchFamily="34" charset="0"/>
              </a:rPr>
              <a:t>– Xem lại nội dung kiến thức của tiết học.</a:t>
            </a:r>
            <a:endParaRPr lang="en-US" sz="3200" dirty="0">
              <a:latin typeface="Times New Roman" panose="02020603050405020304" pitchFamily="18" charset="0"/>
              <a:ea typeface="Calibri" panose="020F0502020204030204" pitchFamily="34" charset="0"/>
            </a:endParaRPr>
          </a:p>
          <a:p>
            <a:pPr>
              <a:lnSpc>
                <a:spcPct val="107000"/>
              </a:lnSpc>
              <a:spcBef>
                <a:spcPts val="300"/>
              </a:spcBef>
              <a:spcAft>
                <a:spcPts val="300"/>
              </a:spcAft>
            </a:pPr>
            <a:r>
              <a:rPr lang="vi-VN" sz="3200" dirty="0">
                <a:latin typeface="Times New Roman" panose="02020603050405020304" pitchFamily="18" charset="0"/>
                <a:ea typeface="Calibri" panose="020F0502020204030204" pitchFamily="34" charset="0"/>
              </a:rPr>
              <a:t>– Tóm tắt lại nội dung của Bài 2 (Mặt phẳng tọa độ. Đồ thị của hàm số) bằng sơ đồ tư duy.</a:t>
            </a:r>
            <a:endParaRPr lang="en-US" sz="3200" dirty="0">
              <a:latin typeface="Times New Roman" panose="02020603050405020304" pitchFamily="18" charset="0"/>
              <a:ea typeface="Calibri" panose="020F0502020204030204" pitchFamily="34" charset="0"/>
            </a:endParaRPr>
          </a:p>
          <a:p>
            <a:r>
              <a:rPr lang="vi-VN" sz="3200" dirty="0">
                <a:latin typeface="Times New Roman" panose="02020603050405020304" pitchFamily="18" charset="0"/>
                <a:ea typeface="Calibri" panose="020F0502020204030204" pitchFamily="34" charset="0"/>
              </a:rPr>
              <a:t>– Làm bài tập</a:t>
            </a:r>
            <a:r>
              <a:rPr lang="en-US" sz="3200" dirty="0">
                <a:latin typeface="Times New Roman" panose="02020603050405020304" pitchFamily="18" charset="0"/>
                <a:ea typeface="Calibri" panose="020F0502020204030204" pitchFamily="34" charset="0"/>
              </a:rPr>
              <a:t> …/ </a:t>
            </a:r>
            <a:r>
              <a:rPr lang="en-US" sz="3200" dirty="0" err="1">
                <a:latin typeface="Times New Roman" panose="02020603050405020304" pitchFamily="18" charset="0"/>
                <a:ea typeface="Calibri" panose="020F0502020204030204" pitchFamily="34" charset="0"/>
              </a:rPr>
              <a:t>sbt</a:t>
            </a:r>
            <a:r>
              <a:rPr lang="vi-VN" sz="3200"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8909306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2904961" y="173437"/>
            <a:ext cx="3177228" cy="3714750"/>
          </a:xfrm>
          <a:prstGeom prst="rect">
            <a:avLst/>
          </a:prstGeom>
          <a:noFill/>
        </p:spPr>
      </p:pic>
      <p:sp>
        <p:nvSpPr>
          <p:cNvPr id="10" name="Hình chữ nhật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444767" y="4358151"/>
            <a:ext cx="4545475" cy="684803"/>
          </a:xfrm>
          <a:prstGeom prst="rect">
            <a:avLst/>
          </a:prstGeom>
          <a:noFill/>
        </p:spPr>
        <p:txBody>
          <a:bodyPr wrap="none" lIns="68580" tIns="34290" rIns="68580" bIns="3429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 HOẠT ĐỘNG</a:t>
            </a:r>
            <a:endParaRPr lang="vi-VN"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12" name="Nhóm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304209" y="1202636"/>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30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968914" cy="738664"/>
            </a:xfrm>
            <a:prstGeom prst="rect">
              <a:avLst/>
            </a:prstGeom>
            <a:noFill/>
          </p:spPr>
          <p:txBody>
            <a:bodyPr wrap="none" rtlCol="0">
              <a:spAutoFit/>
            </a:bodyPr>
            <a:lstStyle/>
            <a:p>
              <a:r>
                <a:rPr lang="en-US" sz="3000" b="1" dirty="0" err="1">
                  <a:solidFill>
                    <a:srgbClr val="002060"/>
                  </a:solidFill>
                  <a:latin typeface="Times New Roman" panose="02020603050405020304" pitchFamily="18" charset="0"/>
                  <a:cs typeface="Times New Roman" panose="02020603050405020304" pitchFamily="18" charset="0"/>
                </a:rPr>
                <a:t>Mở</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đầu</a:t>
              </a:r>
              <a:endParaRPr lang="en-US" sz="3000" b="1" dirty="0">
                <a:solidFill>
                  <a:srgbClr val="002060"/>
                </a:solidFill>
                <a:latin typeface="Times New Roman" panose="02020603050405020304" pitchFamily="18" charset="0"/>
                <a:cs typeface="Times New Roman" panose="02020603050405020304" pitchFamily="18" charset="0"/>
              </a:endParaRPr>
            </a:p>
          </p:txBody>
        </p:sp>
      </p:grpSp>
      <p:grpSp>
        <p:nvGrpSpPr>
          <p:cNvPr id="13" name="Nhóm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4493575" y="330362"/>
            <a:ext cx="2271617" cy="1158338"/>
            <a:chOff x="5714125" y="780700"/>
            <a:chExt cx="3028822" cy="154445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3000" dirty="0">
                <a:latin typeface="Times New Roman" panose="02020603050405020304" pitchFamily="18" charset="0"/>
                <a:cs typeface="Times New Roman" panose="02020603050405020304" pitchFamily="18" charset="0"/>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5714125" y="970933"/>
              <a:ext cx="2789431" cy="1354217"/>
            </a:xfrm>
            <a:prstGeom prst="rect">
              <a:avLst/>
            </a:prstGeom>
            <a:noFill/>
          </p:spPr>
          <p:txBody>
            <a:bodyPr wrap="square" rtlCol="0">
              <a:spAutoFit/>
            </a:bodyPr>
            <a:lstStyle/>
            <a:p>
              <a:pPr algn="ctr"/>
              <a:r>
                <a:rPr lang="en-US" sz="3000" b="1" dirty="0" err="1">
                  <a:solidFill>
                    <a:srgbClr val="002060"/>
                  </a:solidFill>
                  <a:latin typeface="Times New Roman" panose="02020603050405020304" pitchFamily="18" charset="0"/>
                  <a:cs typeface="Times New Roman" panose="02020603050405020304" pitchFamily="18" charset="0"/>
                </a:rPr>
                <a:t>Hình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thành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kiến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thức</a:t>
              </a:r>
              <a:endParaRPr lang="en-US" sz="3000" b="1" dirty="0">
                <a:solidFill>
                  <a:srgbClr val="002060"/>
                </a:solidFill>
                <a:latin typeface="Times New Roman" panose="02020603050405020304" pitchFamily="18" charset="0"/>
                <a:cs typeface="Times New Roman" panose="02020603050405020304" pitchFamily="18" charset="0"/>
              </a:endParaRPr>
            </a:p>
          </p:txBody>
        </p:sp>
      </p:grpSp>
      <p:grpSp>
        <p:nvGrpSpPr>
          <p:cNvPr id="15" name="Nhóm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6476956" y="1123371"/>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3000" dirty="0">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312055" y="2916473"/>
              <a:ext cx="2642078" cy="738664"/>
            </a:xfrm>
            <a:prstGeom prst="rect">
              <a:avLst/>
            </a:prstGeom>
            <a:noFill/>
          </p:spPr>
          <p:txBody>
            <a:bodyPr wrap="square" rtlCol="0">
              <a:spAutoFit/>
            </a:bodyPr>
            <a:lstStyle/>
            <a:p>
              <a:r>
                <a:rPr lang="en-US" sz="3000" b="1" dirty="0" err="1">
                  <a:solidFill>
                    <a:srgbClr val="002060"/>
                  </a:solidFill>
                  <a:latin typeface="Times New Roman" panose="02020603050405020304" pitchFamily="18" charset="0"/>
                  <a:cs typeface="Times New Roman" panose="02020603050405020304" pitchFamily="18" charset="0"/>
                </a:rPr>
                <a:t>Luyện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tập</a:t>
              </a:r>
              <a:endParaRPr lang="en-US" sz="3000" b="1" dirty="0">
                <a:solidFill>
                  <a:srgbClr val="002060"/>
                </a:solidFill>
                <a:latin typeface="Times New Roman" panose="02020603050405020304" pitchFamily="18" charset="0"/>
                <a:cs typeface="Times New Roman" panose="02020603050405020304" pitchFamily="18" charset="0"/>
              </a:endParaRPr>
            </a:p>
          </p:txBody>
        </p:sp>
      </p:grpSp>
      <p:sp>
        <p:nvSpPr>
          <p:cNvPr id="16" name="Google Shape;162;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3397892"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14" name="Nhóm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5675243" y="2428278"/>
            <a:ext cx="2271617" cy="1061829"/>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3000"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355248" y="2866421"/>
              <a:ext cx="2486227" cy="738663"/>
            </a:xfrm>
            <a:prstGeom prst="rect">
              <a:avLst/>
            </a:prstGeom>
            <a:noFill/>
          </p:spPr>
          <p:txBody>
            <a:bodyPr wrap="square" rtlCol="0">
              <a:spAutoFit/>
            </a:bodyPr>
            <a:lstStyle/>
            <a:p>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60333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593265" y="1863382"/>
            <a:ext cx="1731335" cy="646331"/>
          </a:xfrm>
          <a:prstGeom prst="rect">
            <a:avLst/>
          </a:prstGeom>
          <a:solidFill>
            <a:srgbClr val="FFFF00"/>
          </a:solidFill>
        </p:spPr>
        <p:txBody>
          <a:bodyPr wrap="square">
            <a:spAutoFit/>
          </a:bodyPr>
          <a:lstStyle/>
          <a:p>
            <a:r>
              <a:rPr lang="en-US" sz="3600" b="1" dirty="0" err="1">
                <a:solidFill>
                  <a:srgbClr val="FF0000"/>
                </a:solidFill>
                <a:latin typeface="Times New Roman" panose="02020603050405020304" pitchFamily="18" charset="0"/>
              </a:rPr>
              <a:t>Mở</a:t>
            </a:r>
            <a:r>
              <a:rPr lang="en-US" sz="3600" b="1" dirty="0">
                <a:solidFill>
                  <a:srgbClr val="FF0000"/>
                </a:solidFill>
                <a:latin typeface="Times New Roman" panose="02020603050405020304" pitchFamily="18" charset="0"/>
              </a:rPr>
              <a:t> </a:t>
            </a:r>
            <a:r>
              <a:rPr lang="en-US" sz="3600" b="1" dirty="0" err="1">
                <a:solidFill>
                  <a:srgbClr val="FF0000"/>
                </a:solidFill>
                <a:latin typeface="Times New Roman" panose="02020603050405020304" pitchFamily="18" charset="0"/>
              </a:rPr>
              <a:t>đầu</a:t>
            </a:r>
            <a:endParaRPr lang="en-US" sz="3600" dirty="0"/>
          </a:p>
        </p:txBody>
      </p:sp>
      <p:pic>
        <p:nvPicPr>
          <p:cNvPr id="6" name="Hình ảnh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Tree>
    <p:extLst>
      <p:ext uri="{BB962C8B-B14F-4D97-AF65-F5344CB8AC3E}">
        <p14:creationId xmlns:p14="http://schemas.microsoft.com/office/powerpoint/2010/main" val="264493987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15.2023.9$9+K4lPs7H94VUqPe2XwIsfPRnrXQE//QTEXxb8/8N4CNc6FpgZahzpTjFhMzSA7T/nHJa11DE8Ng2TP3iAmRczFlmslSuUNOgUeb6yRvs0="/>
          <p:cNvSpPr/>
          <p:nvPr/>
        </p:nvSpPr>
        <p:spPr>
          <a:xfrm>
            <a:off x="381000" y="133350"/>
            <a:ext cx="8458200" cy="4708981"/>
          </a:xfrm>
          <a:prstGeom prst="rect">
            <a:avLst/>
          </a:prstGeom>
        </p:spPr>
        <p:txBody>
          <a:bodyPr wrap="square">
            <a:spAutoFit/>
          </a:bodyPr>
          <a:lstStyle/>
          <a:p>
            <a:pPr algn="just">
              <a:spcBef>
                <a:spcPts val="600"/>
              </a:spcBef>
              <a:spcAft>
                <a:spcPts val="600"/>
              </a:spcAft>
            </a:pPr>
            <a:r>
              <a:rPr lang="en-US" sz="2800" b="1" dirty="0" err="1">
                <a:solidFill>
                  <a:srgbClr val="FF0000"/>
                </a:solidFill>
                <a:latin typeface="Times New Roman" panose="02020603050405020304" pitchFamily="18" charset="0"/>
                <a:ea typeface="Times New Roman" panose="02020603050405020304" pitchFamily="18" charset="0"/>
              </a:rPr>
              <a:t>Trò</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chơi</a:t>
            </a:r>
            <a:r>
              <a:rPr lang="en-US" sz="2800" b="1" dirty="0">
                <a:solidFill>
                  <a:srgbClr val="FF0000"/>
                </a:solidFill>
                <a:latin typeface="Times New Roman" panose="02020603050405020304" pitchFamily="18" charset="0"/>
                <a:ea typeface="Times New Roman" panose="02020603050405020304" pitchFamily="18" charset="0"/>
              </a:rPr>
              <a:t>: Ai </a:t>
            </a:r>
            <a:r>
              <a:rPr lang="en-US" sz="2800" b="1" dirty="0" err="1">
                <a:solidFill>
                  <a:srgbClr val="FF0000"/>
                </a:solidFill>
                <a:latin typeface="Times New Roman" panose="02020603050405020304" pitchFamily="18" charset="0"/>
                <a:ea typeface="Times New Roman" panose="02020603050405020304" pitchFamily="18" charset="0"/>
              </a:rPr>
              <a:t>nhanh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ai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đúng</a:t>
            </a:r>
            <a:r>
              <a:rPr lang="en-US" sz="2800" b="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vi-VN" sz="2800" b="1" dirty="0">
                <a:solidFill>
                  <a:srgbClr val="0000FF"/>
                </a:solidFill>
                <a:latin typeface="Times New Roman" panose="02020603050405020304" pitchFamily="18" charset="0"/>
                <a:ea typeface="Times New Roman" panose="02020603050405020304" pitchFamily="18" charset="0"/>
              </a:rPr>
              <a:t>– Cách chơi:</a:t>
            </a:r>
            <a:r>
              <a:rPr lang="vi-VN" sz="2800" dirty="0">
                <a:solidFill>
                  <a:srgbClr val="0000FF"/>
                </a:solidFill>
                <a:latin typeface="Times New Roman" panose="02020603050405020304" pitchFamily="18" charset="0"/>
                <a:ea typeface="Times New Roman" panose="02020603050405020304" pitchFamily="18" charset="0"/>
              </a:rPr>
              <a:t> Lớp chia thành hai nhóm, mỗi nhóm cử 5 bạn , xếp thành 2 hàng dọc. Sau khi GV hô: “Trò chơi bắt đầu” thì bạn số 1 sẽ chạy lên và điền đáp án vào ô thứ nhất. Điền xong thì bạn số 1 chạy về đưa bút cho bạn số 2 và cứ thế tiếp tục đến bạn số 5 rồi lại quay vòng thứ hai. Nếu chạy trước khi bạn chưa chạy xuống đến nơi thì sẽ bị phạm luật. Mỗi đáp án đúng được 1 điểm, phạm lỗi trừ 1 điểm. Đội nào nhiều điểm hơn đội đó sẽ thắng cuộ</a:t>
            </a:r>
            <a:r>
              <a:rPr lang="en-US" sz="2800" dirty="0">
                <a:solidFill>
                  <a:srgbClr val="0000FF"/>
                </a:solidFill>
                <a:latin typeface="Times New Roman" panose="02020603050405020304" pitchFamily="18" charset="0"/>
                <a:ea typeface="Times New Roman" panose="02020603050405020304" pitchFamily="18" charset="0"/>
              </a:rPr>
              <a:t>c.</a:t>
            </a:r>
          </a:p>
          <a:p>
            <a:pPr algn="just">
              <a:spcBef>
                <a:spcPts val="600"/>
              </a:spcBef>
              <a:spcAft>
                <a:spcPts val="600"/>
              </a:spcAft>
            </a:pPr>
            <a:r>
              <a:rPr lang="vi-VN" sz="2800" b="1" dirty="0">
                <a:solidFill>
                  <a:srgbClr val="0000FF"/>
                </a:solidFill>
                <a:latin typeface="Times New Roman" panose="02020603050405020304" pitchFamily="18" charset="0"/>
                <a:ea typeface="Times New Roman" panose="02020603050405020304" pitchFamily="18" charset="0"/>
              </a:rPr>
              <a:t>– Thời gian chơi:</a:t>
            </a:r>
            <a:r>
              <a:rPr lang="vi-VN" sz="2800" dirty="0">
                <a:solidFill>
                  <a:srgbClr val="0000FF"/>
                </a:solidFill>
                <a:latin typeface="Times New Roman" panose="02020603050405020304" pitchFamily="18" charset="0"/>
                <a:ea typeface="Times New Roman" panose="02020603050405020304" pitchFamily="18" charset="0"/>
              </a:rPr>
              <a:t> 90 giây đến 120 giây.</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369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15.2023.9$9+K4lPs7H94VUqPe2XwIsfPRnrXQE//QTEXxb8/8N4CNc6FpgZahzpTjFhMzSA7T/nHJa11DE8Ng2TP3iAmRczFlmslSuUNOgUeb6yRvs0="/>
              <p:cNvSpPr/>
              <p:nvPr/>
            </p:nvSpPr>
            <p:spPr>
              <a:xfrm>
                <a:off x="381000" y="401726"/>
                <a:ext cx="8305800" cy="3903954"/>
              </a:xfrm>
              <a:prstGeom prst="rect">
                <a:avLst/>
              </a:prstGeom>
            </p:spPr>
            <p:txBody>
              <a:bodyPr wrap="square">
                <a:spAutoFit/>
              </a:bodyPr>
              <a:lstStyle/>
              <a:p>
                <a:pPr algn="just">
                  <a:lnSpc>
                    <a:spcPct val="107000"/>
                  </a:lnSpc>
                  <a:spcBef>
                    <a:spcPts val="600"/>
                  </a:spcBef>
                  <a:spcAft>
                    <a:spcPts val="600"/>
                  </a:spcAft>
                </a:pP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600"/>
                  </a:spcBef>
                  <a:spcAft>
                    <a:spcPts val="600"/>
                  </a:spcAft>
                </a:pP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toạ</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định</a:t>
                </a:r>
                <a:r>
                  <a:rPr lang="vi-VN"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800" i="1" smtClean="0">
                            <a:solidFill>
                              <a:schemeClr val="tx1"/>
                            </a:solidFill>
                            <a:latin typeface="Cambria Math" panose="02040503050406030204" pitchFamily="18" charset="0"/>
                          </a:rPr>
                        </m:ctrlPr>
                      </m:dPr>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𝑜</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𝑜</m:t>
                            </m:r>
                          </m:sub>
                        </m:sSub>
                      </m:e>
                    </m:d>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Ngược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𝑜</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𝑜</m:t>
                            </m:r>
                          </m:sub>
                        </m:sSub>
                      </m:e>
                    </m:d>
                    <m:r>
                      <a:rPr lang="en-US" sz="2800" i="1">
                        <a:solidFill>
                          <a:schemeClr val="tx1"/>
                        </a:solidFill>
                        <a:latin typeface="Cambria Math" panose="02040503050406030204" pitchFamily="18" charset="0"/>
                      </a:rPr>
                      <m:t> </m:t>
                    </m:r>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800" i="1" smtClean="0">
                            <a:solidFill>
                              <a:schemeClr val="tx1"/>
                            </a:solidFill>
                            <a:latin typeface="Cambria Math" panose="02040503050406030204" pitchFamily="18" charset="0"/>
                          </a:rPr>
                        </m:ctrlPr>
                      </m:dPr>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𝑜</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𝑜</m:t>
                            </m:r>
                          </m:sub>
                        </m:sSub>
                      </m:e>
                    </m:d>
                    <m:r>
                      <a:rPr lang="en-US" sz="2800" b="0" i="1" smtClean="0">
                        <a:solidFill>
                          <a:schemeClr val="tx1"/>
                        </a:solidFill>
                        <a:latin typeface="Cambria Math" panose="02040503050406030204" pitchFamily="18" charset="0"/>
                      </a:rPr>
                      <m:t> </m:t>
                    </m:r>
                  </m:oMath>
                </a14:m>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toạ</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𝑜</m:t>
                        </m:r>
                      </m:sub>
                    </m:sSub>
                    <m:r>
                      <a:rPr lang="en-US" sz="2800" i="1">
                        <a:solidFill>
                          <a:schemeClr val="tx1"/>
                        </a:solidFill>
                        <a:latin typeface="Cambria Math" panose="02040503050406030204" pitchFamily="18" charset="0"/>
                      </a:rPr>
                      <m:t> </m:t>
                    </m:r>
                  </m:oMath>
                </a14:m>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 </m:t>
                        </m:r>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𝑜</m:t>
                        </m:r>
                      </m:sub>
                    </m:sSub>
                    <m:r>
                      <a:rPr lang="en-US" sz="2800" i="1">
                        <a:solidFill>
                          <a:schemeClr val="tx1"/>
                        </a:solidFill>
                        <a:latin typeface="Cambria Math" panose="02040503050406030204" pitchFamily="18" charset="0"/>
                      </a:rPr>
                      <m:t> </m:t>
                    </m:r>
                  </m:oMath>
                </a14:m>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toạ</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𝑜</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𝑜</m:t>
                        </m:r>
                      </m:sub>
                    </m:sSub>
                  </m:oMath>
                </a14:m>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kí</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2" name="Rectangle 1"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81000" y="401726"/>
                <a:ext cx="8305800" cy="3903954"/>
              </a:xfrm>
              <a:prstGeom prst="rect">
                <a:avLst/>
              </a:prstGeom>
              <a:blipFill>
                <a:blip r:embed="rId5"/>
                <a:stretch>
                  <a:fillRect l="-1542" t="-1719" r="-1468" b="-3594"/>
                </a:stretch>
              </a:blipFill>
            </p:spPr>
            <p:txBody>
              <a:bodyPr/>
              <a:lstStyle/>
              <a:p>
                <a:r>
                  <a:rPr lang="en-US">
                    <a:noFill/>
                  </a:rPr>
                  <a:t> </a:t>
                </a:r>
              </a:p>
            </p:txBody>
          </p:sp>
        </mc:Fallback>
      </mc:AlternateContent>
      <p:pic>
        <p:nvPicPr>
          <p:cNvPr id="16" name="tieng-chuong-het-gio-het-thoi-gian-trong-powerpoint-www_tiengdong_com" descr="OPL20U25GSXzBJYl68kk8uQGfFKzs7yb1M4KJWUiLk6ZEvGF+qCIPSnY57AbBFCvTW$15.2023.9$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69088" y="79287"/>
            <a:ext cx="609600" cy="609600"/>
          </a:xfrm>
          <a:prstGeom prst="rect">
            <a:avLst/>
          </a:prstGeom>
        </p:spPr>
      </p:pic>
      <p:sp>
        <p:nvSpPr>
          <p:cNvPr id="17" name="Oval 16" descr="OPL20U25GSXzBJYl68kk8uQGfFKzs7yb1M4KJWUiLk6ZEvGF+qCIPSnY57AbBFCvTW$15.2023.9$9+K4lPs7H94VUqPe2XwIsfPRnrXQE//QTEXxb8/8N4CNc6FpgZahzpTjFhMzSA7T/nHJa11DE8Ng2TP3iAmRczFlmslSuUNOgUeb6yRvs0="/>
          <p:cNvSpPr/>
          <p:nvPr/>
        </p:nvSpPr>
        <p:spPr>
          <a:xfrm>
            <a:off x="8382000" y="-19050"/>
            <a:ext cx="762000" cy="714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2p</a:t>
            </a:r>
          </a:p>
        </p:txBody>
      </p:sp>
    </p:spTree>
    <p:extLst>
      <p:ext uri="{BB962C8B-B14F-4D97-AF65-F5344CB8AC3E}">
        <p14:creationId xmlns:p14="http://schemas.microsoft.com/office/powerpoint/2010/main" val="53288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1" presetClass="exit" presetSubtype="1" fill="hold" grpId="0" nodeType="afterEffect">
                                  <p:stCondLst>
                                    <p:cond delay="0"/>
                                  </p:stCondLst>
                                  <p:childTnLst>
                                    <p:animEffect transition="out" filter="wheel(1)">
                                      <p:cBhvr>
                                        <p:cTn id="12" dur="157000"/>
                                        <p:tgtEl>
                                          <p:spTgt spid="17"/>
                                        </p:tgtEl>
                                      </p:cBhvr>
                                    </p:animEffect>
                                    <p:set>
                                      <p:cBhvr>
                                        <p:cTn id="13" dur="1" fill="hold">
                                          <p:stCondLst>
                                            <p:cond delay="156999"/>
                                          </p:stCondLst>
                                        </p:cTn>
                                        <p:tgtEl>
                                          <p:spTgt spid="17"/>
                                        </p:tgtEl>
                                        <p:attrNameLst>
                                          <p:attrName>style.visibility</p:attrName>
                                        </p:attrNameLst>
                                      </p:cBhvr>
                                      <p:to>
                                        <p:strVal val="hidden"/>
                                      </p:to>
                                    </p:set>
                                  </p:childTnLst>
                                </p:cTn>
                              </p:par>
                            </p:childTnLst>
                          </p:cTn>
                        </p:par>
                        <p:par>
                          <p:cTn id="14" fill="hold">
                            <p:stCondLst>
                              <p:cond delay="157000"/>
                            </p:stCondLst>
                            <p:childTnLst>
                              <p:par>
                                <p:cTn id="15" presetID="1" presetClass="mediacall" presetSubtype="0" fill="hold" nodeType="afterEffect">
                                  <p:stCondLst>
                                    <p:cond delay="0"/>
                                  </p:stCondLst>
                                  <p:childTnLst>
                                    <p:cmd type="call" cmd="playFrom(0.0)">
                                      <p:cBhvr>
                                        <p:cTn id="16" dur="8130" fill="hold"/>
                                        <p:tgtEl>
                                          <p:spTgt spid="16"/>
                                        </p:tgtEl>
                                      </p:cBhvr>
                                    </p:cmd>
                                  </p:childTnLst>
                                </p:cTn>
                              </p:par>
                            </p:childTnLst>
                          </p:cTn>
                        </p:par>
                      </p:childTnLst>
                    </p:cTn>
                  </p:par>
                </p:childTnLst>
              </p:cTn>
              <p:nextCondLst>
                <p:cond evt="onClick" delay="0">
                  <p:tgtEl>
                    <p:spTgt spid="17"/>
                  </p:tgtEl>
                </p:cond>
              </p:nextCondLst>
            </p:seq>
            <p:audio>
              <p:cMediaNode vol="80000">
                <p:cTn id="17" fill="hold" display="0">
                  <p:stCondLst>
                    <p:cond delay="indefinite"/>
                  </p:stCondLst>
                  <p:endCondLst>
                    <p:cond evt="onStopAudio" delay="0">
                      <p:tgtEl>
                        <p:sldTgt/>
                      </p:tgtEl>
                    </p:cond>
                  </p:endCondLst>
                </p:cTn>
                <p:tgtEl>
                  <p:spTgt spid="16"/>
                </p:tgtEl>
              </p:cMediaNode>
            </p:audio>
          </p:childTnLst>
        </p:cTn>
      </p:par>
    </p:tnLst>
    <p:bldLst>
      <p:bldP spid="2"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E3C7C8C-615E-69BD-E86C-0E35EFC47F07}"/>
              </a:ext>
            </a:extLst>
          </p:cNvPr>
          <p:cNvGraphicFramePr>
            <a:graphicFrameLocks noGrp="1"/>
          </p:cNvGraphicFramePr>
          <p:nvPr>
            <p:extLst>
              <p:ext uri="{D42A27DB-BD31-4B8C-83A1-F6EECF244321}">
                <p14:modId xmlns:p14="http://schemas.microsoft.com/office/powerpoint/2010/main" val="2517128759"/>
              </p:ext>
            </p:extLst>
          </p:nvPr>
        </p:nvGraphicFramePr>
        <p:xfrm>
          <a:off x="5181600" y="935057"/>
          <a:ext cx="3352800" cy="4088384"/>
        </p:xfrm>
        <a:graphic>
          <a:graphicData uri="http://schemas.openxmlformats.org/drawingml/2006/table">
            <a:tbl>
              <a:tblPr firstRow="1" bandRow="1">
                <a:tableStyleId>{5C22544A-7EE6-4342-B048-85BDC9FD1C3A}</a:tableStyleId>
              </a:tblPr>
              <a:tblGrid>
                <a:gridCol w="2251666">
                  <a:extLst>
                    <a:ext uri="{9D8B030D-6E8A-4147-A177-3AD203B41FA5}">
                      <a16:colId xmlns:a16="http://schemas.microsoft.com/office/drawing/2014/main" val="791382100"/>
                    </a:ext>
                  </a:extLst>
                </a:gridCol>
                <a:gridCol w="1101134">
                  <a:extLst>
                    <a:ext uri="{9D8B030D-6E8A-4147-A177-3AD203B41FA5}">
                      <a16:colId xmlns:a16="http://schemas.microsoft.com/office/drawing/2014/main" val="135211563"/>
                    </a:ext>
                  </a:extLst>
                </a:gridCol>
              </a:tblGrid>
              <a:tr h="964708">
                <a:tc>
                  <a:txBody>
                    <a:bodyPr/>
                    <a:lstStyle/>
                    <a:p>
                      <a:pPr algn="ctr">
                        <a:lnSpc>
                          <a:spcPct val="120000"/>
                        </a:lnSpc>
                      </a:pPr>
                      <a:r>
                        <a:rPr lang="en-US" sz="2800" b="0" dirty="0" err="1">
                          <a:latin typeface="Times New Roman" panose="02020603050405020304" pitchFamily="18" charset="0"/>
                          <a:cs typeface="Times New Roman" panose="02020603050405020304" pitchFamily="18" charset="0"/>
                        </a:rPr>
                        <a:t>Toạ</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độ</a:t>
                      </a:r>
                      <a:r>
                        <a:rPr lang="en-US" sz="2800" b="0" baseline="0" dirty="0">
                          <a:latin typeface="Times New Roman" panose="02020603050405020304" pitchFamily="18" charset="0"/>
                          <a:cs typeface="Times New Roman" panose="02020603050405020304" pitchFamily="18" charset="0"/>
                        </a:rPr>
                        <a:t> </a:t>
                      </a:r>
                      <a:br>
                        <a:rPr lang="en-US" sz="2800" b="0" baseline="0" dirty="0">
                          <a:latin typeface="Times New Roman" panose="02020603050405020304" pitchFamily="18" charset="0"/>
                          <a:cs typeface="Times New Roman" panose="02020603050405020304" pitchFamily="18" charset="0"/>
                        </a:rPr>
                      </a:br>
                      <a:r>
                        <a:rPr lang="en-US" sz="2800" b="0" baseline="0" dirty="0" err="1">
                          <a:latin typeface="Times New Roman" panose="02020603050405020304" pitchFamily="18" charset="0"/>
                          <a:cs typeface="Times New Roman" panose="02020603050405020304" pitchFamily="18" charset="0"/>
                        </a:rPr>
                        <a:t>của</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điểm</a:t>
                      </a:r>
                      <a:endParaRPr lang="en-US" sz="2800" b="0" dirty="0">
                        <a:latin typeface="Times New Roman" panose="02020603050405020304" pitchFamily="18" charset="0"/>
                        <a:cs typeface="Times New Roman" panose="02020603050405020304" pitchFamily="18" charset="0"/>
                      </a:endParaRPr>
                    </a:p>
                  </a:txBody>
                  <a:tcPr/>
                </a:tc>
                <a:tc>
                  <a:txBody>
                    <a:bodyPr/>
                    <a:lstStyle/>
                    <a:p>
                      <a:pPr algn="ctr">
                        <a:lnSpc>
                          <a:spcPct val="120000"/>
                        </a:lnSpc>
                      </a:pPr>
                      <a:r>
                        <a:rPr lang="en-US" sz="2800" b="0" dirty="0" err="1">
                          <a:latin typeface="Times New Roman" panose="02020603050405020304" pitchFamily="18" charset="0"/>
                          <a:cs typeface="Times New Roman" panose="02020603050405020304" pitchFamily="18" charset="0"/>
                        </a:rPr>
                        <a:t>Đáp</a:t>
                      </a:r>
                      <a:r>
                        <a:rPr lang="en-US" sz="2800" b="0" baseline="0" dirty="0">
                          <a:latin typeface="Times New Roman" panose="02020603050405020304" pitchFamily="18" charset="0"/>
                          <a:cs typeface="Times New Roman" panose="02020603050405020304" pitchFamily="18" charset="0"/>
                        </a:rPr>
                        <a:t> </a:t>
                      </a:r>
                      <a:r>
                        <a:rPr lang="en-US" sz="2800" b="0" baseline="0" dirty="0" err="1">
                          <a:latin typeface="Times New Roman" panose="02020603050405020304" pitchFamily="18" charset="0"/>
                          <a:cs typeface="Times New Roman" panose="02020603050405020304" pitchFamily="18" charset="0"/>
                        </a:rPr>
                        <a:t>án</a:t>
                      </a:r>
                      <a:endParaRPr lang="en-US" sz="2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3990516"/>
                  </a:ext>
                </a:extLst>
              </a:tr>
              <a:tr h="532252">
                <a:tc>
                  <a:txBody>
                    <a:bodyPr/>
                    <a:lstStyle/>
                    <a:p>
                      <a:pPr>
                        <a:lnSpc>
                          <a:spcPct val="120000"/>
                        </a:lnSpc>
                      </a:pPr>
                      <a:r>
                        <a:rPr lang="en-US" sz="2800" dirty="0">
                          <a:latin typeface="Times New Roman" panose="02020603050405020304" pitchFamily="18" charset="0"/>
                          <a:cs typeface="Times New Roman" panose="02020603050405020304" pitchFamily="18" charset="0"/>
                        </a:rPr>
                        <a:t>6)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(2;</a:t>
                      </a:r>
                      <a:r>
                        <a:rPr lang="en-US" sz="2800" baseline="0"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a:t>
                      </a:r>
                    </a:p>
                  </a:txBody>
                  <a:tcPr/>
                </a:tc>
                <a:tc>
                  <a:txBody>
                    <a:bodyPr/>
                    <a:lstStyle/>
                    <a:p>
                      <a:pPr>
                        <a:lnSpc>
                          <a:spcPct val="120000"/>
                        </a:lnSpc>
                      </a:pP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2126232"/>
                  </a:ext>
                </a:extLst>
              </a:tr>
              <a:tr h="532252">
                <a:tc>
                  <a:txBody>
                    <a:bodyPr/>
                    <a:lstStyle/>
                    <a:p>
                      <a:pPr>
                        <a:lnSpc>
                          <a:spcPct val="120000"/>
                        </a:lnSpc>
                      </a:pPr>
                      <a:r>
                        <a:rPr lang="en-US" sz="2800" dirty="0">
                          <a:latin typeface="Times New Roman" panose="02020603050405020304" pitchFamily="18" charset="0"/>
                          <a:cs typeface="Times New Roman" panose="02020603050405020304" pitchFamily="18" charset="0"/>
                        </a:rPr>
                        <a:t>7)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(1,5; –3)</a:t>
                      </a:r>
                    </a:p>
                  </a:txBody>
                  <a:tcPr/>
                </a:tc>
                <a:tc>
                  <a:txBody>
                    <a:bodyPr/>
                    <a:lstStyle/>
                    <a:p>
                      <a:pPr>
                        <a:lnSpc>
                          <a:spcPct val="120000"/>
                        </a:lnSpc>
                      </a:pP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4058870"/>
                  </a:ext>
                </a:extLst>
              </a:tr>
              <a:tr h="532252">
                <a:tc>
                  <a:txBody>
                    <a:bodyPr/>
                    <a:lstStyle/>
                    <a:p>
                      <a:pPr>
                        <a:lnSpc>
                          <a:spcPct val="120000"/>
                        </a:lnSpc>
                      </a:pPr>
                      <a:r>
                        <a:rPr lang="en-US" sz="2800" dirty="0">
                          <a:latin typeface="Times New Roman" panose="02020603050405020304" pitchFamily="18" charset="0"/>
                          <a:cs typeface="Times New Roman" panose="02020603050405020304" pitchFamily="18" charset="0"/>
                        </a:rPr>
                        <a:t>8) </a:t>
                      </a:r>
                      <a:r>
                        <a:rPr lang="en-US" sz="2800" i="1" dirty="0">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(–1; –2) </a:t>
                      </a:r>
                    </a:p>
                  </a:txBody>
                  <a:tcPr/>
                </a:tc>
                <a:tc>
                  <a:txBody>
                    <a:bodyPr/>
                    <a:lstStyle/>
                    <a:p>
                      <a:pPr>
                        <a:lnSpc>
                          <a:spcPct val="120000"/>
                        </a:lnSpc>
                      </a:pP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5698154"/>
                  </a:ext>
                </a:extLst>
              </a:tr>
              <a:tr h="532252">
                <a:tc>
                  <a:txBody>
                    <a:bodyPr/>
                    <a:lstStyle/>
                    <a:p>
                      <a:pPr>
                        <a:lnSpc>
                          <a:spcPct val="120000"/>
                        </a:lnSpc>
                      </a:pPr>
                      <a:r>
                        <a:rPr lang="en-US" sz="2800" dirty="0">
                          <a:latin typeface="Times New Roman" panose="02020603050405020304" pitchFamily="18" charset="0"/>
                          <a:cs typeface="Times New Roman" panose="02020603050405020304" pitchFamily="18" charset="0"/>
                        </a:rPr>
                        <a:t>9) </a:t>
                      </a:r>
                      <a:r>
                        <a:rPr lang="en-US" sz="2800" i="1" dirty="0">
                          <a:latin typeface="Times New Roman" panose="02020603050405020304" pitchFamily="18" charset="0"/>
                          <a:cs typeface="Times New Roman" panose="02020603050405020304" pitchFamily="18" charset="0"/>
                        </a:rPr>
                        <a:t>Q</a:t>
                      </a:r>
                      <a:r>
                        <a:rPr lang="en-US" sz="2800" dirty="0">
                          <a:latin typeface="Times New Roman" panose="02020603050405020304" pitchFamily="18" charset="0"/>
                          <a:cs typeface="Times New Roman" panose="02020603050405020304" pitchFamily="18" charset="0"/>
                        </a:rPr>
                        <a:t>(0; –2)</a:t>
                      </a:r>
                    </a:p>
                  </a:txBody>
                  <a:tcPr/>
                </a:tc>
                <a:tc>
                  <a:txBody>
                    <a:bodyPr/>
                    <a:lstStyle/>
                    <a:p>
                      <a:pPr>
                        <a:lnSpc>
                          <a:spcPct val="120000"/>
                        </a:lnSpc>
                      </a:pP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5511949"/>
                  </a:ext>
                </a:extLst>
              </a:tr>
              <a:tr h="532252">
                <a:tc>
                  <a:txBody>
                    <a:bodyPr/>
                    <a:lstStyle/>
                    <a:p>
                      <a:pPr>
                        <a:lnSpc>
                          <a:spcPct val="120000"/>
                        </a:lnSpc>
                      </a:pPr>
                      <a:r>
                        <a:rPr lang="en-US" sz="2800" dirty="0">
                          <a:latin typeface="Times New Roman" panose="02020603050405020304" pitchFamily="18" charset="0"/>
                          <a:cs typeface="Times New Roman" panose="02020603050405020304" pitchFamily="18" charset="0"/>
                        </a:rPr>
                        <a:t>10) </a:t>
                      </a:r>
                      <a:r>
                        <a:rPr lang="en-US" sz="2800" i="1"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(0; 3) </a:t>
                      </a:r>
                    </a:p>
                  </a:txBody>
                  <a:tcPr/>
                </a:tc>
                <a:tc>
                  <a:txBody>
                    <a:bodyPr/>
                    <a:lstStyle/>
                    <a:p>
                      <a:pPr>
                        <a:lnSpc>
                          <a:spcPct val="120000"/>
                        </a:lnSpc>
                      </a:pP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30957367"/>
                  </a:ext>
                </a:extLst>
              </a:tr>
            </a:tbl>
          </a:graphicData>
        </a:graphic>
      </p:graphicFrame>
      <p:sp>
        <p:nvSpPr>
          <p:cNvPr id="3"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DA0E76A-FC00-3F0C-4F1E-D2A58D526BB0}"/>
              </a:ext>
            </a:extLst>
          </p:cNvPr>
          <p:cNvSpPr txBox="1"/>
          <p:nvPr/>
        </p:nvSpPr>
        <p:spPr>
          <a:xfrm>
            <a:off x="76200" y="-19050"/>
            <a:ext cx="8295623" cy="954107"/>
          </a:xfrm>
          <a:prstGeom prst="rect">
            <a:avLst/>
          </a:prstGeom>
          <a:noFill/>
        </p:spPr>
        <p:txBody>
          <a:bodyPr wrap="square" rtlCol="0">
            <a:spAutoFit/>
          </a:bodyPr>
          <a:lstStyle/>
          <a:p>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Bài</a:t>
            </a:r>
            <a:r>
              <a:rPr lang="en-US" sz="2800" b="1" dirty="0">
                <a:latin typeface="Times New Roman" panose="02020603050405020304" pitchFamily="18" charset="0"/>
                <a:ea typeface="Calibri" panose="020F0502020204030204" pitchFamily="34" charset="0"/>
              </a:rPr>
              <a:t> 2. </a:t>
            </a:r>
            <a:r>
              <a:rPr lang="en-US" sz="2800" dirty="0" err="1">
                <a:latin typeface="Times New Roman" panose="02020603050405020304" pitchFamily="18" charset="0"/>
                <a:ea typeface="Calibri" panose="020F0502020204030204" pitchFamily="34" charset="0"/>
              </a:rPr>
              <a:t>Xem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điền</a:t>
            </a:r>
            <a:r>
              <a:rPr lang="en-US" sz="2800" dirty="0">
                <a:latin typeface="Times New Roman" panose="02020603050405020304" pitchFamily="18" charset="0"/>
                <a:ea typeface="Calibri" panose="020F0502020204030204" pitchFamily="34" charset="0"/>
              </a:rPr>
              <a:t> Đ, S </a:t>
            </a:r>
            <a:r>
              <a:rPr lang="en-US" sz="2800" dirty="0" err="1">
                <a:latin typeface="Times New Roman" panose="02020603050405020304" pitchFamily="18" charset="0"/>
                <a:ea typeface="Calibri" panose="020F0502020204030204" pitchFamily="34" charset="0"/>
              </a:rPr>
              <a:t>vào</a:t>
            </a:r>
            <a:r>
              <a:rPr lang="en-US" sz="2800" dirty="0">
                <a:latin typeface="Times New Roman" panose="02020603050405020304" pitchFamily="18" charset="0"/>
                <a:ea typeface="Calibri" panose="020F0502020204030204" pitchFamily="34" charset="0"/>
              </a:rPr>
              <a:t> ô </a:t>
            </a:r>
            <a:r>
              <a:rPr lang="en-US" sz="2800" dirty="0" err="1">
                <a:latin typeface="Times New Roman" panose="02020603050405020304" pitchFamily="18" charset="0"/>
                <a:ea typeface="Calibri" panose="020F0502020204030204" pitchFamily="34" charset="0"/>
              </a:rPr>
              <a:t>trống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a:t>
            </a:r>
          </a:p>
        </p:txBody>
      </p:sp>
      <p:pic>
        <p:nvPicPr>
          <p:cNvPr id="4" name="Pictur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0751EFC-0B1A-CAF9-D550-7AEAB16AC68E}"/>
              </a:ext>
            </a:extLst>
          </p:cNvPr>
          <p:cNvPicPr>
            <a:picLocks noChangeAspect="1"/>
          </p:cNvPicPr>
          <p:nvPr/>
        </p:nvPicPr>
        <p:blipFill>
          <a:blip r:embed="rId2"/>
          <a:stretch>
            <a:fillRect/>
          </a:stretch>
        </p:blipFill>
        <p:spPr>
          <a:xfrm>
            <a:off x="381000" y="871071"/>
            <a:ext cx="4593035" cy="4520079"/>
          </a:xfrm>
          <a:prstGeom prst="rect">
            <a:avLst/>
          </a:prstGeom>
        </p:spPr>
      </p:pic>
    </p:spTree>
    <p:extLst>
      <p:ext uri="{BB962C8B-B14F-4D97-AF65-F5344CB8AC3E}">
        <p14:creationId xmlns:p14="http://schemas.microsoft.com/office/powerpoint/2010/main" val="34157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descr="OPL20U25GSXzBJYl68kk8uQGfFKzs7yb1M4KJWUiLk6ZEvGF+qCIPSnY57AbBFCvTW$15.2023.9$9+K4lPs7H94VUqPe2XwIsfPRnrXQE//QTEXxb8/8N4CNc6FpgZahzpTjFhMzSA7T/nHJa11DE8Ng2TP3iAmRczFlmslSuUNOgUeb6yRvs0="/>
          <p:cNvSpPr>
            <a:spLocks noChangeArrowheads="1"/>
          </p:cNvSpPr>
          <p:nvPr/>
        </p:nvSpPr>
        <p:spPr bwMode="auto">
          <a:xfrm>
            <a:off x="3893246" y="1293101"/>
            <a:ext cx="2187241"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cặp</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8" name="Rectangle 9" descr="OPL20U25GSXzBJYl68kk8uQGfFKzs7yb1M4KJWUiLk6ZEvGF+qCIPSnY57AbBFCvTW$15.2023.9$9+K4lPs7H94VUqPe2XwIsfPRnrXQE//QTEXxb8/8N4CNc6FpgZahzpTjFhMzSA7T/nHJa11DE8Ng2TP3iAmRczFlmslSuUNOgUeb6yRvs0="/>
          <p:cNvSpPr>
            <a:spLocks noChangeArrowheads="1"/>
          </p:cNvSpPr>
          <p:nvPr/>
        </p:nvSpPr>
        <p:spPr bwMode="auto">
          <a:xfrm>
            <a:off x="4671515" y="1930921"/>
            <a:ext cx="20574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9" name="Rectangle 9" descr="OPL20U25GSXzBJYl68kk8uQGfFKzs7yb1M4KJWUiLk6ZEvGF+qCIPSnY57AbBFCvTW$15.2023.9$9+K4lPs7H94VUqPe2XwIsfPRnrXQE//QTEXxb8/8N4CNc6FpgZahzpTjFhMzSA7T/nHJa11DE8Ng2TP3iAmRczFlmslSuUNOgUeb6yRvs0="/>
          <p:cNvSpPr>
            <a:spLocks noChangeArrowheads="1"/>
          </p:cNvSpPr>
          <p:nvPr/>
        </p:nvSpPr>
        <p:spPr bwMode="auto">
          <a:xfrm>
            <a:off x="6891867" y="2563139"/>
            <a:ext cx="1828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hoành</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20" name="Rectangle 9" descr="OPL20U25GSXzBJYl68kk8uQGfFKzs7yb1M4KJWUiLk6ZEvGF+qCIPSnY57AbBFCvTW$15.2023.9$9+K4lPs7H94VUqPe2XwIsfPRnrXQE//QTEXxb8/8N4CNc6FpgZahzpTjFhMzSA7T/nHJa11DE8Ng2TP3iAmRczFlmslSuUNOgUeb6yRvs0="/>
          <p:cNvSpPr>
            <a:spLocks noChangeArrowheads="1"/>
          </p:cNvSpPr>
          <p:nvPr/>
        </p:nvSpPr>
        <p:spPr bwMode="auto">
          <a:xfrm>
            <a:off x="1111956" y="3203333"/>
            <a:ext cx="17526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tung</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descr="OPL20U25GSXzBJYl68kk8uQGfFKzs7yb1M4KJWUiLk6ZEvGF+qCIPSnY57AbBFCvTW$15.2023.9$9+K4lPs7H94VUqPe2XwIsfPRnrXQE//QTEXxb8/8N4CNc6FpgZahzpTjFhMzSA7T/nHJa11DE8Ng2TP3iAmRczFlmslSuUNOgUeb6yRvs0="/>
              <p:cNvSpPr/>
              <p:nvPr/>
            </p:nvSpPr>
            <p:spPr>
              <a:xfrm>
                <a:off x="270933" y="-21365"/>
                <a:ext cx="8991600" cy="4616648"/>
              </a:xfrm>
              <a:prstGeom prst="rect">
                <a:avLst/>
              </a:prstGeom>
            </p:spPr>
            <p:txBody>
              <a:bodyPr wrap="square">
                <a:spAutoFit/>
              </a:bodyPr>
              <a:lstStyle/>
              <a:p>
                <a:pPr>
                  <a:lnSpc>
                    <a:spcPct val="150000"/>
                  </a:lnSpc>
                </a:pPr>
                <a:r>
                  <a:rPr lang="en-US" sz="2800" b="1" dirty="0">
                    <a:solidFill>
                      <a:schemeClr val="tx1"/>
                    </a:solidFill>
                    <a:latin typeface="Times New Roman" panose="02020603050405020304" pitchFamily="18" charset="0"/>
                    <a:ea typeface="Calibri" panose="020F0502020204030204" pitchFamily="34" charset="0"/>
                  </a:rPr>
                  <a:t>* </a:t>
                </a:r>
                <a:r>
                  <a:rPr lang="en-US" sz="2800" b="1" dirty="0" err="1">
                    <a:solidFill>
                      <a:schemeClr val="tx1"/>
                    </a:solidFill>
                    <a:latin typeface="Times New Roman" panose="02020603050405020304" pitchFamily="18" charset="0"/>
                    <a:ea typeface="Calibri" panose="020F0502020204030204" pitchFamily="34" charset="0"/>
                  </a:rPr>
                  <a:t>Bài</a:t>
                </a:r>
                <a:r>
                  <a:rPr lang="en-US" sz="2800" b="1" dirty="0">
                    <a:solidFill>
                      <a:schemeClr val="tx1"/>
                    </a:solidFill>
                    <a:latin typeface="Times New Roman" panose="02020603050405020304" pitchFamily="18" charset="0"/>
                    <a:ea typeface="Calibri" panose="020F0502020204030204" pitchFamily="34" charset="0"/>
                  </a:rPr>
                  <a:t> 1. </a:t>
                </a:r>
                <a:r>
                  <a:rPr lang="en-US" sz="2800" dirty="0" err="1">
                    <a:solidFill>
                      <a:schemeClr val="tx1"/>
                    </a:solidFill>
                    <a:latin typeface="Times New Roman" panose="02020603050405020304" pitchFamily="18" charset="0"/>
                    <a:ea typeface="Calibri" panose="020F0502020204030204" pitchFamily="34" charset="0"/>
                  </a:rPr>
                  <a:t>Điền</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vào</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chỗ</a:t>
                </a:r>
                <a:r>
                  <a:rPr lang="en-US" sz="2800" dirty="0">
                    <a:solidFill>
                      <a:schemeClr val="tx1"/>
                    </a:solidFill>
                    <a:latin typeface="Times New Roman" panose="02020603050405020304" pitchFamily="18" charset="0"/>
                    <a:ea typeface="Calibri" panose="020F0502020204030204" pitchFamily="34" charset="0"/>
                  </a:rPr>
                  <a:t> ……..</a:t>
                </a:r>
              </a:p>
              <a:p>
                <a:pPr>
                  <a:lnSpc>
                    <a:spcPct val="150000"/>
                  </a:lnSpc>
                </a:pPr>
                <a:r>
                  <a:rPr lang="en-US" sz="2800" dirty="0" err="1">
                    <a:solidFill>
                      <a:schemeClr val="tx1"/>
                    </a:solidFill>
                    <a:latin typeface="Times New Roman" panose="02020603050405020304" pitchFamily="18" charset="0"/>
                    <a:ea typeface="Calibri" panose="020F0502020204030204" pitchFamily="34" charset="0"/>
                  </a:rPr>
                  <a:t>Trên</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mặt</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phẳng</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toạ</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độ</a:t>
                </a:r>
                <a:r>
                  <a:rPr lang="en-US" sz="2800" dirty="0">
                    <a:solidFill>
                      <a:schemeClr val="tx1"/>
                    </a:solidFill>
                    <a:latin typeface="Times New Roman" panose="02020603050405020304" pitchFamily="18" charset="0"/>
                    <a:ea typeface="Calibri" panose="020F0502020204030204" pitchFamily="34" charset="0"/>
                  </a:rPr>
                  <a:t>:</a:t>
                </a:r>
              </a:p>
              <a:p>
                <a:pPr marL="514350" indent="-514350">
                  <a:lnSpc>
                    <a:spcPct val="150000"/>
                  </a:lnSpc>
                  <a:buAutoNum type="alphaLcParenR"/>
                </a:pPr>
                <a:r>
                  <a:rPr lang="en-US" sz="2800" dirty="0" err="1">
                    <a:solidFill>
                      <a:schemeClr val="tx1"/>
                    </a:solidFill>
                    <a:latin typeface="Times New Roman" panose="02020603050405020304" pitchFamily="18" charset="0"/>
                    <a:ea typeface="Calibri" panose="020F0502020204030204" pitchFamily="34" charset="0"/>
                  </a:rPr>
                  <a:t>Mỗi</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điểm</a:t>
                </a:r>
                <a:r>
                  <a:rPr lang="en-US" sz="2800" i="1" dirty="0">
                    <a:solidFill>
                      <a:schemeClr val="tx1"/>
                    </a:solidFill>
                    <a:latin typeface="Times New Roman" panose="02020603050405020304" pitchFamily="18" charset="0"/>
                    <a:ea typeface="Calibri" panose="020F0502020204030204" pitchFamily="34" charset="0"/>
                  </a:rPr>
                  <a:t> M </a:t>
                </a:r>
                <a:r>
                  <a:rPr lang="en-US" sz="2800" dirty="0" err="1">
                    <a:solidFill>
                      <a:schemeClr val="tx1"/>
                    </a:solidFill>
                    <a:latin typeface="Times New Roman" panose="02020603050405020304" pitchFamily="18" charset="0"/>
                    <a:ea typeface="Calibri" panose="020F0502020204030204" pitchFamily="34" charset="0"/>
                  </a:rPr>
                  <a:t>xác</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định</a:t>
                </a:r>
                <a:r>
                  <a:rPr lang="en-US" sz="2800" dirty="0">
                    <a:solidFill>
                      <a:schemeClr val="tx1"/>
                    </a:solidFill>
                    <a:latin typeface="Times New Roman" panose="02020603050405020304" pitchFamily="18" charset="0"/>
                    <a:ea typeface="Calibri" panose="020F0502020204030204" pitchFamily="34" charset="0"/>
                  </a:rPr>
                  <a:t> …………</a:t>
                </a:r>
                <a:r>
                  <a:rPr lang="vi-VN" sz="2800" dirty="0">
                    <a:solidFill>
                      <a:schemeClr val="tx1"/>
                    </a:solidFill>
                    <a:latin typeface="Times New Roman" panose="02020603050405020304" pitchFamily="18" charset="0"/>
                    <a:ea typeface="Calibri" panose="020F0502020204030204" pitchFamily="34" charset="0"/>
                  </a:rPr>
                  <a:t> </a:t>
                </a:r>
                <a:r>
                  <a:rPr lang="en-US" sz="2800" dirty="0">
                    <a:solidFill>
                      <a:schemeClr val="tx1"/>
                    </a:solidFill>
                    <a:latin typeface="Times New Roman" panose="02020603050405020304" pitchFamily="18" charset="0"/>
                    <a:ea typeface="Calibri" panose="020F0502020204030204" pitchFamily="34" charset="0"/>
                  </a:rPr>
                  <a:t>… </a:t>
                </a:r>
                <a14:m>
                  <m:oMath xmlns:m="http://schemas.openxmlformats.org/officeDocument/2006/math">
                    <m:d>
                      <m:dPr>
                        <m:ctrlPr>
                          <a:rPr lang="en-US" sz="2800" i="1" smtClean="0">
                            <a:solidFill>
                              <a:schemeClr val="tx1"/>
                            </a:solidFill>
                            <a:latin typeface="Cambria Math" panose="02040503050406030204" pitchFamily="18" charset="0"/>
                          </a:rPr>
                        </m:ctrlPr>
                      </m:dPr>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𝑜</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𝑜</m:t>
                            </m:r>
                          </m:sub>
                        </m:sSub>
                      </m:e>
                    </m:d>
                  </m:oMath>
                </a14:m>
                <a:r>
                  <a:rPr lang="vi-VN" sz="2800" dirty="0">
                    <a:solidFill>
                      <a:schemeClr val="tx1"/>
                    </a:solidFill>
                    <a:latin typeface="Times New Roman" panose="02020603050405020304" pitchFamily="18" charset="0"/>
                    <a:ea typeface="Calibri" panose="020F0502020204030204" pitchFamily="34" charset="0"/>
                  </a:rPr>
                  <a:t>.</a:t>
                </a:r>
                <a:r>
                  <a:rPr lang="en-US" sz="2800" dirty="0">
                    <a:solidFill>
                      <a:schemeClr val="tx1"/>
                    </a:solidFill>
                    <a:latin typeface="Times New Roman" panose="02020603050405020304" pitchFamily="18" charset="0"/>
                    <a:ea typeface="Calibri" panose="020F0502020204030204" pitchFamily="34" charset="0"/>
                  </a:rPr>
                  <a:t>        </a:t>
                </a:r>
              </a:p>
              <a:p>
                <a:pPr>
                  <a:lnSpc>
                    <a:spcPct val="150000"/>
                  </a:lnSpc>
                </a:pPr>
                <a:r>
                  <a:rPr lang="en-US" sz="2800" dirty="0" err="1">
                    <a:solidFill>
                      <a:schemeClr val="tx1"/>
                    </a:solidFill>
                    <a:latin typeface="Times New Roman" panose="02020603050405020304" pitchFamily="18" charset="0"/>
                    <a:ea typeface="Calibri" panose="020F0502020204030204" pitchFamily="34" charset="0"/>
                  </a:rPr>
                  <a:t>Ngược</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lại</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mỗi</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cặp</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số</a:t>
                </a:r>
                <a:r>
                  <a:rPr lang="vi-VN" sz="2800" dirty="0">
                    <a:solidFill>
                      <a:schemeClr val="tx1"/>
                    </a:solidFill>
                    <a:latin typeface="Times New Roman" panose="02020603050405020304" pitchFamily="18" charset="0"/>
                    <a:ea typeface="Calibri" panose="020F0502020204030204" pitchFamily="34" charset="0"/>
                  </a:rPr>
                  <a:t> </a:t>
                </a:r>
                <a14:m>
                  <m:oMath xmlns:m="http://schemas.openxmlformats.org/officeDocument/2006/math">
                    <m:d>
                      <m:dPr>
                        <m:ctrlPr>
                          <a:rPr lang="en-US" sz="2800" i="1" smtClean="0">
                            <a:solidFill>
                              <a:schemeClr val="tx1"/>
                            </a:solidFill>
                            <a:latin typeface="Cambria Math" panose="02040503050406030204" pitchFamily="18" charset="0"/>
                          </a:rPr>
                        </m:ctrlPr>
                      </m:dPr>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𝑜</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𝑜</m:t>
                            </m:r>
                          </m:sub>
                        </m:sSub>
                      </m:e>
                    </m:d>
                  </m:oMath>
                </a14:m>
                <a:r>
                  <a:rPr lang="vi-VN" sz="2800" dirty="0">
                    <a:solidFill>
                      <a:schemeClr val="tx1"/>
                    </a:solidFill>
                    <a:latin typeface="Times New Roman" panose="02020603050405020304" pitchFamily="18" charset="0"/>
                    <a:ea typeface="Calibri" panose="020F0502020204030204" pitchFamily="34" charset="0"/>
                  </a:rPr>
                  <a:t> </a:t>
                </a:r>
                <a:r>
                  <a:rPr lang="en-US" sz="2800" dirty="0">
                    <a:solidFill>
                      <a:schemeClr val="tx1"/>
                    </a:solidFill>
                    <a:latin typeface="Times New Roman" panose="02020603050405020304" pitchFamily="18" charset="0"/>
                    <a:ea typeface="Calibri" panose="020F0502020204030204" pitchFamily="34" charset="0"/>
                  </a:rPr>
                  <a:t>…………</a:t>
                </a:r>
                <a:r>
                  <a:rPr lang="vi-VN" sz="2800" dirty="0">
                    <a:solidFill>
                      <a:schemeClr val="tx1"/>
                    </a:solidFill>
                    <a:latin typeface="Times New Roman" panose="02020603050405020304" pitchFamily="18" charset="0"/>
                    <a:ea typeface="Calibri" panose="020F0502020204030204" pitchFamily="34" charset="0"/>
                  </a:rPr>
                  <a:t>....</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điểm</a:t>
                </a:r>
                <a:r>
                  <a:rPr lang="en-US" sz="2800" dirty="0">
                    <a:solidFill>
                      <a:schemeClr val="tx1"/>
                    </a:solidFill>
                    <a:latin typeface="Times New Roman" panose="02020603050405020304" pitchFamily="18" charset="0"/>
                    <a:ea typeface="Calibri" panose="020F0502020204030204" pitchFamily="34" charset="0"/>
                  </a:rPr>
                  <a:t> </a:t>
                </a:r>
                <a:r>
                  <a:rPr lang="en-US" sz="2800" i="1" dirty="0">
                    <a:solidFill>
                      <a:schemeClr val="tx1"/>
                    </a:solidFill>
                    <a:latin typeface="Times New Roman" panose="02020603050405020304" pitchFamily="18" charset="0"/>
                    <a:ea typeface="Calibri" panose="020F0502020204030204" pitchFamily="34" charset="0"/>
                  </a:rPr>
                  <a:t>M</a:t>
                </a:r>
                <a:r>
                  <a:rPr lang="en-US" sz="2800" dirty="0">
                    <a:solidFill>
                      <a:schemeClr val="tx1"/>
                    </a:solidFill>
                    <a:latin typeface="Times New Roman" panose="02020603050405020304" pitchFamily="18" charset="0"/>
                    <a:ea typeface="Calibri" panose="020F0502020204030204" pitchFamily="34" charset="0"/>
                  </a:rPr>
                  <a:t>.</a:t>
                </a:r>
              </a:p>
              <a:p>
                <a:pPr>
                  <a:lnSpc>
                    <a:spcPct val="150000"/>
                  </a:lnSpc>
                </a:pPr>
                <a:r>
                  <a:rPr lang="en-US" sz="2800" dirty="0">
                    <a:solidFill>
                      <a:schemeClr val="tx1"/>
                    </a:solidFill>
                    <a:latin typeface="Times New Roman" panose="02020603050405020304" pitchFamily="18" charset="0"/>
                    <a:ea typeface="Calibri" panose="020F0502020204030204" pitchFamily="34" charset="0"/>
                  </a:rPr>
                  <a:t>b) </a:t>
                </a:r>
                <a:r>
                  <a:rPr lang="en-US" sz="2800" dirty="0" err="1">
                    <a:solidFill>
                      <a:schemeClr val="tx1"/>
                    </a:solidFill>
                    <a:latin typeface="Times New Roman" panose="02020603050405020304" pitchFamily="18" charset="0"/>
                    <a:ea typeface="Calibri" panose="020F0502020204030204" pitchFamily="34" charset="0"/>
                  </a:rPr>
                  <a:t>Cặp</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số</a:t>
                </a:r>
                <a:r>
                  <a:rPr lang="en-US" sz="2800" dirty="0">
                    <a:solidFill>
                      <a:schemeClr val="tx1"/>
                    </a:solidFill>
                    <a:latin typeface="Times New Roman" panose="02020603050405020304" pitchFamily="18" charset="0"/>
                    <a:ea typeface="Calibri" panose="020F0502020204030204" pitchFamily="34" charset="0"/>
                  </a:rPr>
                  <a:t> </a:t>
                </a:r>
                <a14:m>
                  <m:oMath xmlns:m="http://schemas.openxmlformats.org/officeDocument/2006/math">
                    <m:d>
                      <m:dPr>
                        <m:ctrlPr>
                          <a:rPr lang="en-US" sz="2800" i="1" smtClean="0">
                            <a:solidFill>
                              <a:schemeClr val="tx1"/>
                            </a:solidFill>
                            <a:latin typeface="Cambria Math" panose="02040503050406030204" pitchFamily="18" charset="0"/>
                          </a:rPr>
                        </m:ctrlPr>
                      </m:dPr>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𝑜</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𝑜</m:t>
                            </m:r>
                          </m:sub>
                        </m:sSub>
                      </m:e>
                    </m:d>
                    <m:r>
                      <a:rPr lang="en-US" sz="2800" b="0" i="1" smtClean="0">
                        <a:solidFill>
                          <a:schemeClr val="tx1"/>
                        </a:solidFill>
                        <a:latin typeface="Cambria Math" panose="02040503050406030204" pitchFamily="18" charset="0"/>
                      </a:rPr>
                      <m:t> </m:t>
                    </m:r>
                  </m:oMath>
                </a14:m>
                <a:r>
                  <a:rPr lang="en-US" sz="2800" dirty="0" err="1">
                    <a:solidFill>
                      <a:schemeClr val="tx1"/>
                    </a:solidFill>
                    <a:latin typeface="Times New Roman" panose="02020603050405020304" pitchFamily="18" charset="0"/>
                    <a:ea typeface="Calibri" panose="020F0502020204030204" pitchFamily="34" charset="0"/>
                  </a:rPr>
                  <a:t>là</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toạ</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độ</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của</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điểm</a:t>
                </a:r>
                <a:r>
                  <a:rPr lang="en-US" sz="2800" dirty="0">
                    <a:solidFill>
                      <a:schemeClr val="tx1"/>
                    </a:solidFill>
                    <a:latin typeface="Times New Roman" panose="02020603050405020304" pitchFamily="18" charset="0"/>
                    <a:ea typeface="Calibri" panose="020F0502020204030204" pitchFamily="34" charset="0"/>
                  </a:rPr>
                  <a:t> </a:t>
                </a:r>
                <a:r>
                  <a:rPr lang="en-US" sz="2800" i="1" dirty="0">
                    <a:solidFill>
                      <a:schemeClr val="tx1"/>
                    </a:solidFill>
                    <a:latin typeface="Times New Roman" panose="02020603050405020304" pitchFamily="18" charset="0"/>
                    <a:ea typeface="Calibri" panose="020F0502020204030204" pitchFamily="34" charset="0"/>
                  </a:rPr>
                  <a:t>M</a:t>
                </a:r>
                <a:r>
                  <a:rPr lang="en-US" sz="2800" dirty="0">
                    <a:solidFill>
                      <a:schemeClr val="tx1"/>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𝑜</m:t>
                        </m:r>
                      </m:sub>
                    </m:sSub>
                    <m:r>
                      <a:rPr lang="en-US" sz="2800" i="1">
                        <a:solidFill>
                          <a:schemeClr val="tx1"/>
                        </a:solidFill>
                        <a:latin typeface="Cambria Math" panose="02040503050406030204" pitchFamily="18" charset="0"/>
                      </a:rPr>
                      <m:t> </m:t>
                    </m:r>
                  </m:oMath>
                </a14:m>
                <a:r>
                  <a:rPr lang="en-US" sz="2800" dirty="0" err="1">
                    <a:solidFill>
                      <a:schemeClr val="tx1"/>
                    </a:solidFill>
                    <a:latin typeface="Times New Roman" panose="02020603050405020304" pitchFamily="18" charset="0"/>
                    <a:ea typeface="Calibri" panose="020F0502020204030204" pitchFamily="34" charset="0"/>
                  </a:rPr>
                  <a:t>là</a:t>
                </a:r>
                <a:r>
                  <a:rPr lang="vi-VN" sz="2800" dirty="0">
                    <a:solidFill>
                      <a:schemeClr val="tx1"/>
                    </a:solidFill>
                    <a:latin typeface="Times New Roman" panose="02020603050405020304" pitchFamily="18" charset="0"/>
                    <a:ea typeface="Calibri" panose="020F0502020204030204" pitchFamily="34" charset="0"/>
                  </a:rPr>
                  <a:t> </a:t>
                </a:r>
                <a:r>
                  <a:rPr lang="en-US" sz="2800" dirty="0">
                    <a:solidFill>
                      <a:schemeClr val="tx1"/>
                    </a:solidFill>
                    <a:latin typeface="Times New Roman" panose="02020603050405020304" pitchFamily="18" charset="0"/>
                    <a:ea typeface="Calibri" panose="020F0502020204030204" pitchFamily="34" charset="0"/>
                  </a:rPr>
                  <a:t>…......</a:t>
                </a:r>
                <a:r>
                  <a:rPr lang="vi-VN" sz="2800" dirty="0">
                    <a:solidFill>
                      <a:schemeClr val="tx1"/>
                    </a:solidFill>
                    <a:latin typeface="Times New Roman" panose="02020603050405020304" pitchFamily="18" charset="0"/>
                    <a:ea typeface="Calibri" panose="020F0502020204030204" pitchFamily="34" charset="0"/>
                  </a:rPr>
                  <a:t>....</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và</a:t>
                </a:r>
                <a:r>
                  <a:rPr lang="vi-VN" sz="2800" dirty="0">
                    <a:solidFill>
                      <a:schemeClr val="tx1"/>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𝑜</m:t>
                        </m:r>
                      </m:sub>
                    </m:sSub>
                    <m:r>
                      <a:rPr lang="en-US" sz="2800" i="1">
                        <a:solidFill>
                          <a:schemeClr val="tx1"/>
                        </a:solidFill>
                        <a:latin typeface="Cambria Math" panose="02040503050406030204" pitchFamily="18" charset="0"/>
                      </a:rPr>
                      <m:t> </m:t>
                    </m:r>
                  </m:oMath>
                </a14:m>
                <a:r>
                  <a:rPr lang="en-US" sz="2800" dirty="0" err="1">
                    <a:solidFill>
                      <a:schemeClr val="tx1"/>
                    </a:solidFill>
                    <a:latin typeface="Times New Roman" panose="02020603050405020304" pitchFamily="18" charset="0"/>
                    <a:ea typeface="Calibri" panose="020F0502020204030204" pitchFamily="34" charset="0"/>
                  </a:rPr>
                  <a:t>là</a:t>
                </a:r>
                <a:r>
                  <a:rPr lang="en-US" sz="2800" dirty="0">
                    <a:solidFill>
                      <a:schemeClr val="tx1"/>
                    </a:solidFill>
                    <a:latin typeface="Times New Roman" panose="02020603050405020304" pitchFamily="18" charset="0"/>
                    <a:ea typeface="Calibri" panose="020F0502020204030204" pitchFamily="34" charset="0"/>
                  </a:rPr>
                  <a:t> ……...... </a:t>
                </a:r>
                <a:r>
                  <a:rPr lang="en-US" sz="2800" dirty="0" err="1">
                    <a:solidFill>
                      <a:schemeClr val="tx1"/>
                    </a:solidFill>
                    <a:latin typeface="Times New Roman" panose="02020603050405020304" pitchFamily="18" charset="0"/>
                    <a:ea typeface="Calibri" panose="020F0502020204030204" pitchFamily="34" charset="0"/>
                  </a:rPr>
                  <a:t>của</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điểm</a:t>
                </a:r>
                <a:r>
                  <a:rPr lang="en-US" sz="2800" dirty="0">
                    <a:solidFill>
                      <a:schemeClr val="tx1"/>
                    </a:solidFill>
                    <a:latin typeface="Times New Roman" panose="02020603050405020304" pitchFamily="18" charset="0"/>
                    <a:ea typeface="Calibri" panose="020F0502020204030204" pitchFamily="34" charset="0"/>
                  </a:rPr>
                  <a:t> </a:t>
                </a:r>
                <a:r>
                  <a:rPr lang="en-US" sz="2800" i="1" dirty="0">
                    <a:solidFill>
                      <a:schemeClr val="tx1"/>
                    </a:solidFill>
                    <a:latin typeface="Times New Roman" panose="02020603050405020304" pitchFamily="18" charset="0"/>
                    <a:ea typeface="Calibri" panose="020F0502020204030204" pitchFamily="34" charset="0"/>
                  </a:rPr>
                  <a:t>M</a:t>
                </a:r>
                <a:r>
                  <a:rPr lang="en-US" sz="2800" dirty="0">
                    <a:solidFill>
                      <a:schemeClr val="tx1"/>
                    </a:solidFill>
                    <a:latin typeface="Times New Roman" panose="02020603050405020304" pitchFamily="18" charset="0"/>
                    <a:ea typeface="Calibri" panose="020F0502020204030204" pitchFamily="34" charset="0"/>
                  </a:rPr>
                  <a:t>.</a:t>
                </a:r>
              </a:p>
              <a:p>
                <a:pPr>
                  <a:lnSpc>
                    <a:spcPct val="150000"/>
                  </a:lnSpc>
                </a:pPr>
                <a:r>
                  <a:rPr lang="en-US" sz="2800" dirty="0">
                    <a:solidFill>
                      <a:schemeClr val="tx1"/>
                    </a:solidFill>
                    <a:latin typeface="Times New Roman" panose="02020603050405020304" pitchFamily="18" charset="0"/>
                    <a:ea typeface="Calibri" panose="020F0502020204030204" pitchFamily="34" charset="0"/>
                  </a:rPr>
                  <a:t>c) </a:t>
                </a:r>
                <a:r>
                  <a:rPr lang="en-US" sz="2800" dirty="0" err="1">
                    <a:solidFill>
                      <a:schemeClr val="tx1"/>
                    </a:solidFill>
                    <a:latin typeface="Times New Roman" panose="02020603050405020304" pitchFamily="18" charset="0"/>
                    <a:ea typeface="Calibri" panose="020F0502020204030204" pitchFamily="34" charset="0"/>
                  </a:rPr>
                  <a:t>Điểm</a:t>
                </a:r>
                <a:r>
                  <a:rPr lang="en-US" sz="2800" dirty="0">
                    <a:solidFill>
                      <a:schemeClr val="tx1"/>
                    </a:solidFill>
                    <a:latin typeface="Times New Roman" panose="02020603050405020304" pitchFamily="18" charset="0"/>
                    <a:ea typeface="Calibri" panose="020F0502020204030204" pitchFamily="34" charset="0"/>
                  </a:rPr>
                  <a:t> </a:t>
                </a:r>
                <a:r>
                  <a:rPr lang="en-US" sz="2800" i="1" dirty="0">
                    <a:solidFill>
                      <a:schemeClr val="tx1"/>
                    </a:solidFill>
                    <a:latin typeface="Times New Roman" panose="02020603050405020304" pitchFamily="18" charset="0"/>
                    <a:ea typeface="Calibri" panose="020F0502020204030204" pitchFamily="34" charset="0"/>
                  </a:rPr>
                  <a:t>M</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có</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toạ</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độ</a:t>
                </a:r>
                <a:r>
                  <a:rPr lang="en-US" sz="2800" dirty="0">
                    <a:solidFill>
                      <a:schemeClr val="tx1"/>
                    </a:solidFill>
                    <a:latin typeface="Times New Roman" panose="02020603050405020304" pitchFamily="18" charset="0"/>
                    <a:ea typeface="Calibri" panose="020F0502020204030204" pitchFamily="34" charset="0"/>
                  </a:rPr>
                  <a:t> …….. </a:t>
                </a:r>
                <a:r>
                  <a:rPr lang="en-US" sz="2800" dirty="0" err="1">
                    <a:solidFill>
                      <a:schemeClr val="tx1"/>
                    </a:solidFill>
                    <a:latin typeface="Times New Roman" panose="02020603050405020304" pitchFamily="18" charset="0"/>
                    <a:ea typeface="Calibri" panose="020F0502020204030204" pitchFamily="34" charset="0"/>
                  </a:rPr>
                  <a:t>được</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kí</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hiệu</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là</a:t>
                </a:r>
                <a:r>
                  <a:rPr lang="vi-VN" sz="2800" dirty="0">
                    <a:solidFill>
                      <a:schemeClr val="tx1"/>
                    </a:solidFill>
                    <a:latin typeface="Times New Roman" panose="02020603050405020304" pitchFamily="18" charset="0"/>
                    <a:ea typeface="Calibri" panose="020F0502020204030204" pitchFamily="34" charset="0"/>
                  </a:rPr>
                  <a:t> </a:t>
                </a:r>
                <a14:m>
                  <m:oMath xmlns:m="http://schemas.openxmlformats.org/officeDocument/2006/math">
                    <m:r>
                      <a:rPr lang="vi-VN" sz="2800" i="1" dirty="0">
                        <a:solidFill>
                          <a:schemeClr val="tx1"/>
                        </a:solidFill>
                        <a:latin typeface="Cambria Math" panose="02040503050406030204" pitchFamily="18" charset="0"/>
                        <a:ea typeface="Calibri" panose="020F0502020204030204" pitchFamily="34" charset="0"/>
                      </a:rPr>
                      <m:t>𝑀</m:t>
                    </m:r>
                    <m:d>
                      <m:dPr>
                        <m:ctrlPr>
                          <a:rPr lang="vi-VN" sz="2800" i="1" dirty="0" smtClean="0">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𝑜</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𝑜</m:t>
                            </m:r>
                          </m:sub>
                        </m:sSub>
                      </m:e>
                    </m:d>
                  </m:oMath>
                </a14:m>
                <a:endParaRPr lang="en-US" sz="2800" dirty="0">
                  <a:solidFill>
                    <a:schemeClr val="tx1"/>
                  </a:solidFill>
                  <a:latin typeface="Times New Roman" panose="02020603050405020304" pitchFamily="18" charset="0"/>
                  <a:ea typeface="Calibri" panose="020F0502020204030204" pitchFamily="34" charset="0"/>
                </a:endParaRPr>
              </a:p>
            </p:txBody>
          </p:sp>
        </mc:Choice>
        <mc:Fallback xmlns="">
          <p:sp>
            <p:nvSpPr>
              <p:cNvPr id="2" name="Rectangle 1"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70933" y="-21365"/>
                <a:ext cx="8991600" cy="4616648"/>
              </a:xfrm>
              <a:prstGeom prst="rect">
                <a:avLst/>
              </a:prstGeom>
              <a:blipFill>
                <a:blip r:embed="rId3"/>
                <a:stretch>
                  <a:fillRect l="-1356" b="-10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BACE071-5C30-8DAA-CF63-889AA133D441}"/>
                  </a:ext>
                </a:extLst>
              </p:cNvPr>
              <p:cNvSpPr txBox="1"/>
              <p:nvPr/>
            </p:nvSpPr>
            <p:spPr>
              <a:xfrm>
                <a:off x="3143712" y="3959176"/>
                <a:ext cx="1371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𝑥</m:t>
                          </m:r>
                        </m:e>
                        <m:sub>
                          <m:r>
                            <a:rPr lang="en-US" sz="2800" b="0" i="1" smtClean="0">
                              <a:solidFill>
                                <a:srgbClr val="FF0000"/>
                              </a:solidFill>
                              <a:latin typeface="Cambria Math" panose="02040503050406030204" pitchFamily="18" charset="0"/>
                            </a:rPr>
                            <m:t>𝑜</m:t>
                          </m:r>
                        </m:sub>
                      </m:sSub>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𝑦</m:t>
                          </m:r>
                        </m:e>
                        <m:sub>
                          <m:r>
                            <a:rPr lang="en-US" sz="2800" b="0" i="1" smtClean="0">
                              <a:solidFill>
                                <a:srgbClr val="FF0000"/>
                              </a:solidFill>
                              <a:latin typeface="Cambria Math" panose="02040503050406030204" pitchFamily="18" charset="0"/>
                            </a:rPr>
                            <m:t>𝑜</m:t>
                          </m:r>
                        </m:sub>
                      </m:sSub>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4" name="TextBox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BACE071-5C30-8DAA-CF63-889AA133D441}"/>
                  </a:ext>
                </a:extLst>
              </p:cNvPr>
              <p:cNvSpPr txBox="1">
                <a:spLocks noRot="1" noChangeAspect="1" noMove="1" noResize="1" noEditPoints="1" noAdjustHandles="1" noChangeArrowheads="1" noChangeShapeType="1" noTextEdit="1"/>
              </p:cNvSpPr>
              <p:nvPr/>
            </p:nvSpPr>
            <p:spPr>
              <a:xfrm>
                <a:off x="3143712" y="3959176"/>
                <a:ext cx="1371600"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009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7286</TotalTime>
  <Words>2603</Words>
  <Application>Microsoft Office PowerPoint</Application>
  <PresentationFormat>On-screen Show (16:9)</PresentationFormat>
  <Paragraphs>272</Paragraphs>
  <Slides>36</Slides>
  <Notes>20</Notes>
  <HiddenSlides>0</HiddenSlides>
  <MMClips>4</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Calibri Light</vt:lpstr>
      <vt:lpstr>Cambria Math</vt:lpstr>
      <vt:lpstr>Times New Roman</vt:lpstr>
      <vt:lpstr>思源黑体 Heavy</vt:lpstr>
      <vt:lpstr>Office Theme</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TGPM</cp:lastModifiedBy>
  <cp:revision>440</cp:revision>
  <dcterms:created xsi:type="dcterms:W3CDTF">2021-07-22T17:31:00Z</dcterms:created>
  <dcterms:modified xsi:type="dcterms:W3CDTF">2025-05-17T00:37:28Z</dcterms:modified>
</cp:coreProperties>
</file>