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6d971ac27a3423e"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4"/>
  </p:notesMasterIdLst>
  <p:sldIdLst>
    <p:sldId id="748" r:id="rId2"/>
    <p:sldId id="393" r:id="rId3"/>
    <p:sldId id="751" r:id="rId4"/>
    <p:sldId id="496" r:id="rId5"/>
    <p:sldId id="471" r:id="rId6"/>
    <p:sldId id="497" r:id="rId7"/>
    <p:sldId id="394" r:id="rId8"/>
    <p:sldId id="470" r:id="rId9"/>
    <p:sldId id="395" r:id="rId10"/>
    <p:sldId id="510" r:id="rId11"/>
    <p:sldId id="379" r:id="rId12"/>
    <p:sldId id="511" r:id="rId13"/>
    <p:sldId id="396" r:id="rId14"/>
    <p:sldId id="515" r:id="rId15"/>
    <p:sldId id="398" r:id="rId16"/>
    <p:sldId id="512" r:id="rId17"/>
    <p:sldId id="514" r:id="rId18"/>
    <p:sldId id="747" r:id="rId19"/>
    <p:sldId id="402" r:id="rId20"/>
    <p:sldId id="746" r:id="rId21"/>
    <p:sldId id="408" r:id="rId22"/>
    <p:sldId id="383" r:id="rId23"/>
    <p:sldId id="391" r:id="rId24"/>
    <p:sldId id="745" r:id="rId25"/>
    <p:sldId id="517" r:id="rId26"/>
    <p:sldId id="300" r:id="rId27"/>
    <p:sldId id="735" r:id="rId28"/>
    <p:sldId id="750" r:id="rId29"/>
    <p:sldId id="749" r:id="rId30"/>
    <p:sldId id="743" r:id="rId31"/>
    <p:sldId id="493" r:id="rId32"/>
    <p:sldId id="50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B5E"/>
    <a:srgbClr val="013368"/>
    <a:srgbClr val="003469"/>
    <a:srgbClr val="012D5B"/>
    <a:srgbClr val="003565"/>
    <a:srgbClr val="752B0E"/>
    <a:srgbClr val="35588A"/>
    <a:srgbClr val="275D89"/>
    <a:srgbClr val="119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63" d="100"/>
          <a:sy n="63" d="100"/>
        </p:scale>
        <p:origin x="732"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6FD01-B1E7-41C8-9A5A-5E275FA43FB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FE09B25-6CCA-492A-BACB-0FFCE266E549}">
      <dgm:prSet custT="1"/>
      <dgm:spPr/>
      <dgm:t>
        <a:bodyPr/>
        <a:lstStyle/>
        <a:p>
          <a:r>
            <a:rPr lang="en-US" sz="2800" b="1" dirty="0">
              <a:solidFill>
                <a:srgbClr val="275D89"/>
              </a:solidFill>
              <a:latin typeface="Times New Roman" panose="02020603050405020304" pitchFamily="18" charset="0"/>
              <a:cs typeface="Times New Roman" panose="02020603050405020304" pitchFamily="18" charset="0"/>
            </a:rPr>
            <a:t>1. </a:t>
          </a:r>
          <a:r>
            <a:rPr lang="en-US" sz="2800" b="1" dirty="0" err="1">
              <a:solidFill>
                <a:srgbClr val="275D89"/>
              </a:solidFill>
              <a:latin typeface="Times New Roman" panose="02020603050405020304" pitchFamily="18" charset="0"/>
              <a:cs typeface="Times New Roman" panose="02020603050405020304" pitchFamily="18" charset="0"/>
            </a:rPr>
            <a:t>Giáo</a:t>
          </a:r>
          <a:r>
            <a:rPr lang="en-US" sz="2800" b="1" dirty="0">
              <a:solidFill>
                <a:srgbClr val="275D89"/>
              </a:solidFill>
              <a:latin typeface="Times New Roman" panose="02020603050405020304" pitchFamily="18" charset="0"/>
              <a:cs typeface="Times New Roman" panose="02020603050405020304" pitchFamily="18" charset="0"/>
            </a:rPr>
            <a:t> </a:t>
          </a:r>
          <a:r>
            <a:rPr lang="en-US" sz="2800" b="1" dirty="0" err="1">
              <a:solidFill>
                <a:srgbClr val="275D89"/>
              </a:solidFill>
              <a:latin typeface="Times New Roman" panose="02020603050405020304" pitchFamily="18" charset="0"/>
              <a:cs typeface="Times New Roman" panose="02020603050405020304" pitchFamily="18" charset="0"/>
            </a:rPr>
            <a:t>viên</a:t>
          </a:r>
          <a:r>
            <a:rPr lang="en-US" sz="2800" b="1" dirty="0">
              <a:solidFill>
                <a:srgbClr val="275D89"/>
              </a:solidFill>
              <a:latin typeface="Times New Roman" panose="02020603050405020304" pitchFamily="18" charset="0"/>
              <a:cs typeface="Times New Roman" panose="02020603050405020304" pitchFamily="18" charset="0"/>
            </a:rPr>
            <a:t>: </a:t>
          </a:r>
          <a:r>
            <a:rPr lang="en-US" sz="2800" dirty="0">
              <a:solidFill>
                <a:srgbClr val="275D89"/>
              </a:solidFill>
              <a:latin typeface="Times New Roman" panose="02020603050405020304" pitchFamily="18" charset="0"/>
              <a:cs typeface="Times New Roman" panose="02020603050405020304" pitchFamily="18" charset="0"/>
            </a:rPr>
            <a:t>SGK, </a:t>
          </a:r>
          <a:r>
            <a:rPr lang="en-US" sz="2800" dirty="0" err="1">
              <a:solidFill>
                <a:srgbClr val="275D89"/>
              </a:solidFill>
              <a:latin typeface="Times New Roman" panose="02020603050405020304" pitchFamily="18" charset="0"/>
              <a:cs typeface="Times New Roman" panose="02020603050405020304" pitchFamily="18" charset="0"/>
            </a:rPr>
            <a:t>kế</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hoạch</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bài</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dạy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thước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thẳng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bảng</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phụ</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hoặc</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máy</a:t>
          </a:r>
          <a:r>
            <a:rPr lang="en-US" sz="2800" dirty="0">
              <a:solidFill>
                <a:srgbClr val="275D89"/>
              </a:solidFill>
              <a:latin typeface="Times New Roman" panose="02020603050405020304" pitchFamily="18" charset="0"/>
              <a:cs typeface="Times New Roman" panose="02020603050405020304" pitchFamily="18" charset="0"/>
            </a:rPr>
            <a:t> </a:t>
          </a:r>
          <a:r>
            <a:rPr lang="en-US" sz="2800" dirty="0" err="1">
              <a:solidFill>
                <a:srgbClr val="275D89"/>
              </a:solidFill>
              <a:latin typeface="Times New Roman" panose="02020603050405020304" pitchFamily="18" charset="0"/>
              <a:cs typeface="Times New Roman" panose="02020603050405020304" pitchFamily="18" charset="0"/>
            </a:rPr>
            <a:t>chiếu</a:t>
          </a:r>
          <a:r>
            <a:rPr lang="en-US" sz="2800" dirty="0">
              <a:solidFill>
                <a:srgbClr val="275D89"/>
              </a:solidFill>
              <a:latin typeface="Times New Roman" panose="02020603050405020304" pitchFamily="18" charset="0"/>
              <a:cs typeface="Times New Roman" panose="02020603050405020304" pitchFamily="18" charset="0"/>
            </a:rPr>
            <a:t>.</a:t>
          </a:r>
        </a:p>
      </dgm:t>
    </dgm:pt>
    <dgm:pt modelId="{23844046-5165-4F06-A600-BA73DDE6E109}" type="parTrans" cxnId="{D7DCE3E7-83CC-44CA-A84D-E05A473C42AC}">
      <dgm:prSet/>
      <dgm:spPr/>
      <dgm:t>
        <a:bodyPr/>
        <a:lstStyle/>
        <a:p>
          <a:endParaRPr lang="en-US"/>
        </a:p>
      </dgm:t>
    </dgm:pt>
    <dgm:pt modelId="{4C897782-D73A-4572-A4B4-D1537BDF9B65}" type="sibTrans" cxnId="{D7DCE3E7-83CC-44CA-A84D-E05A473C42AC}">
      <dgm:prSet/>
      <dgm:spPr/>
      <dgm:t>
        <a:bodyPr/>
        <a:lstStyle/>
        <a:p>
          <a:endParaRPr lang="en-US"/>
        </a:p>
      </dgm:t>
    </dgm:pt>
    <dgm:pt modelId="{2F7898AE-56D3-4ED2-A500-0CF6280408F2}">
      <dgm:prSet custT="1"/>
      <dgm:spPr/>
      <dgm: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gm:t>
    </dgm:pt>
    <dgm:pt modelId="{6C138875-3263-4402-AA0C-049518BB56B0}" type="parTrans" cxnId="{5A3230EB-F4A4-4704-A60A-9541B50FECED}">
      <dgm:prSet/>
      <dgm:spPr/>
      <dgm:t>
        <a:bodyPr/>
        <a:lstStyle/>
        <a:p>
          <a:endParaRPr lang="en-US"/>
        </a:p>
      </dgm:t>
    </dgm:pt>
    <dgm:pt modelId="{2FA18377-4B07-400B-8C54-1D14AF7729A3}" type="sibTrans" cxnId="{5A3230EB-F4A4-4704-A60A-9541B50FECED}">
      <dgm:prSet/>
      <dgm:spPr/>
      <dgm:t>
        <a:bodyPr/>
        <a:lstStyle/>
        <a:p>
          <a:endParaRPr lang="en-US"/>
        </a:p>
      </dgm:t>
    </dgm:pt>
    <dgm:pt modelId="{CEFC49D2-4AED-47CB-A6C3-D8E19BDE29CC}" type="pres">
      <dgm:prSet presAssocID="{1206FD01-B1E7-41C8-9A5A-5E275FA43FBA}" presName="hierChild1" presStyleCnt="0">
        <dgm:presLayoutVars>
          <dgm:chPref val="1"/>
          <dgm:dir/>
          <dgm:animOne val="branch"/>
          <dgm:animLvl val="lvl"/>
          <dgm:resizeHandles/>
        </dgm:presLayoutVars>
      </dgm:prSet>
      <dgm:spPr/>
    </dgm:pt>
    <dgm:pt modelId="{18150C9C-D725-4FEC-A30D-26A4BDD87D3A}" type="pres">
      <dgm:prSet presAssocID="{6FE09B25-6CCA-492A-BACB-0FFCE266E549}" presName="hierRoot1" presStyleCnt="0"/>
      <dgm:spPr/>
    </dgm:pt>
    <dgm:pt modelId="{69FACEE6-A253-4525-A978-EDAE0E90F497}" type="pres">
      <dgm:prSet presAssocID="{6FE09B25-6CCA-492A-BACB-0FFCE266E549}" presName="composite" presStyleCnt="0"/>
      <dgm:spPr/>
    </dgm:pt>
    <dgm:pt modelId="{7B539201-A981-4461-929F-AD27A748B038}" type="pres">
      <dgm:prSet presAssocID="{6FE09B25-6CCA-492A-BACB-0FFCE266E549}" presName="background" presStyleLbl="node0" presStyleIdx="0"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7A5B3CCA-CAF4-48C6-9CCC-88E4FCEA0BA3}" type="pres">
      <dgm:prSet presAssocID="{6FE09B25-6CCA-492A-BACB-0FFCE266E549}" presName="text" presStyleLbl="fgAcc0" presStyleIdx="0" presStyleCnt="2">
        <dgm:presLayoutVars>
          <dgm:chPref val="3"/>
        </dgm:presLayoutVars>
      </dgm:prSet>
      <dgm:spPr/>
    </dgm:pt>
    <dgm:pt modelId="{9AFCC891-64A6-41DB-B5F5-8948EEEDA85A}" type="pres">
      <dgm:prSet presAssocID="{6FE09B25-6CCA-492A-BACB-0FFCE266E549}" presName="hierChild2" presStyleCnt="0"/>
      <dgm:spPr/>
    </dgm:pt>
    <dgm:pt modelId="{68DCE115-6195-48DB-9DD5-60F6586D5342}" type="pres">
      <dgm:prSet presAssocID="{2F7898AE-56D3-4ED2-A500-0CF6280408F2}" presName="hierRoot1" presStyleCnt="0"/>
      <dgm:spPr/>
    </dgm:pt>
    <dgm:pt modelId="{9794EE98-0247-49A9-8829-0D0BBFD0616E}" type="pres">
      <dgm:prSet presAssocID="{2F7898AE-56D3-4ED2-A500-0CF6280408F2}" presName="composite" presStyleCnt="0"/>
      <dgm:spPr/>
    </dgm:pt>
    <dgm:pt modelId="{832A3926-1896-47FC-A94A-A4A9F27B82EF}" type="pres">
      <dgm:prSet presAssocID="{2F7898AE-56D3-4ED2-A500-0CF6280408F2}" presName="background" presStyleLbl="node0" presStyleIdx="1" presStyleCnt="2">
        <dgm:style>
          <a:lnRef idx="1">
            <a:schemeClr val="accent3"/>
          </a:lnRef>
          <a:fillRef idx="2">
            <a:schemeClr val="accent3"/>
          </a:fillRef>
          <a:effectRef idx="1">
            <a:schemeClr val="accent3"/>
          </a:effectRef>
          <a:fontRef idx="minor">
            <a:schemeClr val="dk1"/>
          </a:fontRef>
        </dgm:style>
      </dgm:prSet>
      <dgm:spPr>
        <a:solidFill>
          <a:srgbClr val="FFAD88"/>
        </a:solidFill>
        <a:ln>
          <a:noFill/>
        </a:ln>
      </dgm:spPr>
    </dgm:pt>
    <dgm:pt modelId="{1FD10F18-0142-4BE5-A86C-BDFA9471833E}" type="pres">
      <dgm:prSet presAssocID="{2F7898AE-56D3-4ED2-A500-0CF6280408F2}" presName="text" presStyleLbl="fgAcc0" presStyleIdx="1" presStyleCnt="2">
        <dgm:presLayoutVars>
          <dgm:chPref val="3"/>
        </dgm:presLayoutVars>
      </dgm:prSet>
      <dgm:spPr/>
    </dgm:pt>
    <dgm:pt modelId="{9CF6F51C-44FA-44DE-85C7-882287550C9E}" type="pres">
      <dgm:prSet presAssocID="{2F7898AE-56D3-4ED2-A500-0CF6280408F2}" presName="hierChild2" presStyleCnt="0"/>
      <dgm:spPr/>
    </dgm:pt>
  </dgm:ptLst>
  <dgm:cxnLst>
    <dgm:cxn modelId="{FC99561F-232A-4F3E-A7F3-D01865605031}" type="presOf" srcId="{6FE09B25-6CCA-492A-BACB-0FFCE266E549}" destId="{7A5B3CCA-CAF4-48C6-9CCC-88E4FCEA0BA3}" srcOrd="0" destOrd="0" presId="urn:microsoft.com/office/officeart/2005/8/layout/hierarchy1"/>
    <dgm:cxn modelId="{D92A684B-EC48-411A-996C-9638B171142C}" type="presOf" srcId="{1206FD01-B1E7-41C8-9A5A-5E275FA43FBA}" destId="{CEFC49D2-4AED-47CB-A6C3-D8E19BDE29CC}" srcOrd="0" destOrd="0" presId="urn:microsoft.com/office/officeart/2005/8/layout/hierarchy1"/>
    <dgm:cxn modelId="{165B7454-9FDF-4DC8-B09E-630E81C9501D}" type="presOf" srcId="{2F7898AE-56D3-4ED2-A500-0CF6280408F2}" destId="{1FD10F18-0142-4BE5-A86C-BDFA9471833E}" srcOrd="0" destOrd="0" presId="urn:microsoft.com/office/officeart/2005/8/layout/hierarchy1"/>
    <dgm:cxn modelId="{D7DCE3E7-83CC-44CA-A84D-E05A473C42AC}" srcId="{1206FD01-B1E7-41C8-9A5A-5E275FA43FBA}" destId="{6FE09B25-6CCA-492A-BACB-0FFCE266E549}" srcOrd="0" destOrd="0" parTransId="{23844046-5165-4F06-A600-BA73DDE6E109}" sibTransId="{4C897782-D73A-4572-A4B4-D1537BDF9B65}"/>
    <dgm:cxn modelId="{5A3230EB-F4A4-4704-A60A-9541B50FECED}" srcId="{1206FD01-B1E7-41C8-9A5A-5E275FA43FBA}" destId="{2F7898AE-56D3-4ED2-A500-0CF6280408F2}" srcOrd="1" destOrd="0" parTransId="{6C138875-3263-4402-AA0C-049518BB56B0}" sibTransId="{2FA18377-4B07-400B-8C54-1D14AF7729A3}"/>
    <dgm:cxn modelId="{50FF1EC3-3937-463A-BE85-0331CAEA87C7}" type="presParOf" srcId="{CEFC49D2-4AED-47CB-A6C3-D8E19BDE29CC}" destId="{18150C9C-D725-4FEC-A30D-26A4BDD87D3A}" srcOrd="0" destOrd="0" presId="urn:microsoft.com/office/officeart/2005/8/layout/hierarchy1"/>
    <dgm:cxn modelId="{C5B69A9C-0CCF-4BE1-B9BB-14A6FBBE0E7C}" type="presParOf" srcId="{18150C9C-D725-4FEC-A30D-26A4BDD87D3A}" destId="{69FACEE6-A253-4525-A978-EDAE0E90F497}" srcOrd="0" destOrd="0" presId="urn:microsoft.com/office/officeart/2005/8/layout/hierarchy1"/>
    <dgm:cxn modelId="{A1050B5E-32BD-4807-BA4A-853969A2934B}" type="presParOf" srcId="{69FACEE6-A253-4525-A978-EDAE0E90F497}" destId="{7B539201-A981-4461-929F-AD27A748B038}" srcOrd="0" destOrd="0" presId="urn:microsoft.com/office/officeart/2005/8/layout/hierarchy1"/>
    <dgm:cxn modelId="{26353AF9-AA56-44B3-A2C0-904D727E0563}" type="presParOf" srcId="{69FACEE6-A253-4525-A978-EDAE0E90F497}" destId="{7A5B3CCA-CAF4-48C6-9CCC-88E4FCEA0BA3}" srcOrd="1" destOrd="0" presId="urn:microsoft.com/office/officeart/2005/8/layout/hierarchy1"/>
    <dgm:cxn modelId="{9A00BB3D-B7F3-4923-A3E9-E663FA116AE1}" type="presParOf" srcId="{18150C9C-D725-4FEC-A30D-26A4BDD87D3A}" destId="{9AFCC891-64A6-41DB-B5F5-8948EEEDA85A}" srcOrd="1" destOrd="0" presId="urn:microsoft.com/office/officeart/2005/8/layout/hierarchy1"/>
    <dgm:cxn modelId="{C420EB8B-A9F1-4D90-83E2-24982D4039B5}" type="presParOf" srcId="{CEFC49D2-4AED-47CB-A6C3-D8E19BDE29CC}" destId="{68DCE115-6195-48DB-9DD5-60F6586D5342}" srcOrd="1" destOrd="0" presId="urn:microsoft.com/office/officeart/2005/8/layout/hierarchy1"/>
    <dgm:cxn modelId="{E6DC1125-9E4B-4CF3-B1DE-86E7129D85C7}" type="presParOf" srcId="{68DCE115-6195-48DB-9DD5-60F6586D5342}" destId="{9794EE98-0247-49A9-8829-0D0BBFD0616E}" srcOrd="0" destOrd="0" presId="urn:microsoft.com/office/officeart/2005/8/layout/hierarchy1"/>
    <dgm:cxn modelId="{4DB9A86C-4417-4C85-9AAF-6C74972331B8}" type="presParOf" srcId="{9794EE98-0247-49A9-8829-0D0BBFD0616E}" destId="{832A3926-1896-47FC-A94A-A4A9F27B82EF}" srcOrd="0" destOrd="0" presId="urn:microsoft.com/office/officeart/2005/8/layout/hierarchy1"/>
    <dgm:cxn modelId="{5EBB5CC4-C484-41C3-A5BC-12AE2687EC41}" type="presParOf" srcId="{9794EE98-0247-49A9-8829-0D0BBFD0616E}" destId="{1FD10F18-0142-4BE5-A86C-BDFA9471833E}" srcOrd="1" destOrd="0" presId="urn:microsoft.com/office/officeart/2005/8/layout/hierarchy1"/>
    <dgm:cxn modelId="{E9685301-153E-46AC-BE39-BC70C3B3EAF7}" type="presParOf" srcId="{68DCE115-6195-48DB-9DD5-60F6586D5342}" destId="{9CF6F51C-44FA-44DE-85C7-882287550C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39201-A981-4461-929F-AD27A748B038}">
      <dsp:nvSpPr>
        <dsp:cNvPr id="0" name=""/>
        <dsp:cNvSpPr/>
      </dsp:nvSpPr>
      <dsp:spPr>
        <a:xfrm>
          <a:off x="322871"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7A5B3CCA-CAF4-48C6-9CCC-88E4FCEA0BA3}">
      <dsp:nvSpPr>
        <dsp:cNvPr id="0" name=""/>
        <dsp:cNvSpPr/>
      </dsp:nvSpPr>
      <dsp:spPr>
        <a:xfrm>
          <a:off x="680378"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cs typeface="Times New Roman" panose="02020603050405020304" pitchFamily="18" charset="0"/>
            </a:rPr>
            <a:t>1. </a:t>
          </a:r>
          <a:r>
            <a:rPr lang="en-US" sz="2800" b="1" kern="1200" dirty="0" err="1">
              <a:solidFill>
                <a:srgbClr val="275D89"/>
              </a:solidFill>
              <a:latin typeface="Times New Roman" panose="02020603050405020304" pitchFamily="18" charset="0"/>
              <a:cs typeface="Times New Roman" panose="02020603050405020304" pitchFamily="18" charset="0"/>
            </a:rPr>
            <a:t>Giáo</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b="1" kern="1200" dirty="0" err="1">
              <a:solidFill>
                <a:srgbClr val="275D89"/>
              </a:solidFill>
              <a:latin typeface="Times New Roman" panose="02020603050405020304" pitchFamily="18" charset="0"/>
              <a:cs typeface="Times New Roman" panose="02020603050405020304" pitchFamily="18" charset="0"/>
            </a:rPr>
            <a:t>viên</a:t>
          </a:r>
          <a:r>
            <a:rPr lang="en-US" sz="2800" b="1" kern="1200" dirty="0">
              <a:solidFill>
                <a:srgbClr val="275D89"/>
              </a:solidFill>
              <a:latin typeface="Times New Roman" panose="02020603050405020304" pitchFamily="18" charset="0"/>
              <a:cs typeface="Times New Roman" panose="02020603050405020304" pitchFamily="18" charset="0"/>
            </a:rPr>
            <a:t>: </a:t>
          </a:r>
          <a:r>
            <a:rPr lang="en-US" sz="2800" kern="1200" dirty="0">
              <a:solidFill>
                <a:srgbClr val="275D89"/>
              </a:solidFill>
              <a:latin typeface="Times New Roman" panose="02020603050405020304" pitchFamily="18" charset="0"/>
              <a:cs typeface="Times New Roman" panose="02020603050405020304" pitchFamily="18" charset="0"/>
            </a:rPr>
            <a:t>SGK, </a:t>
          </a:r>
          <a:r>
            <a:rPr lang="en-US" sz="2800" kern="1200" dirty="0" err="1">
              <a:solidFill>
                <a:srgbClr val="275D89"/>
              </a:solidFill>
              <a:latin typeface="Times New Roman" panose="02020603050405020304" pitchFamily="18" charset="0"/>
              <a:cs typeface="Times New Roman" panose="02020603050405020304" pitchFamily="18" charset="0"/>
            </a:rPr>
            <a:t>kế</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hoạch</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bài</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dạy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thước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thẳng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bảng</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phụ</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hoặc</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máy</a:t>
          </a:r>
          <a:r>
            <a:rPr lang="en-US" sz="2800" kern="1200" dirty="0">
              <a:solidFill>
                <a:srgbClr val="275D89"/>
              </a:solidFill>
              <a:latin typeface="Times New Roman" panose="02020603050405020304" pitchFamily="18" charset="0"/>
              <a:cs typeface="Times New Roman" panose="02020603050405020304" pitchFamily="18" charset="0"/>
            </a:rPr>
            <a:t> </a:t>
          </a:r>
          <a:r>
            <a:rPr lang="en-US" sz="2800" kern="1200" dirty="0" err="1">
              <a:solidFill>
                <a:srgbClr val="275D89"/>
              </a:solidFill>
              <a:latin typeface="Times New Roman" panose="02020603050405020304" pitchFamily="18" charset="0"/>
              <a:cs typeface="Times New Roman" panose="02020603050405020304" pitchFamily="18" charset="0"/>
            </a:rPr>
            <a:t>chiếu</a:t>
          </a:r>
          <a:r>
            <a:rPr lang="en-US" sz="2800" kern="1200" dirty="0">
              <a:solidFill>
                <a:srgbClr val="275D89"/>
              </a:solidFill>
              <a:latin typeface="Times New Roman" panose="02020603050405020304" pitchFamily="18" charset="0"/>
              <a:cs typeface="Times New Roman" panose="02020603050405020304" pitchFamily="18" charset="0"/>
            </a:rPr>
            <a:t>.</a:t>
          </a:r>
        </a:p>
      </dsp:txBody>
      <dsp:txXfrm>
        <a:off x="740220" y="400714"/>
        <a:ext cx="3097883" cy="1923471"/>
      </dsp:txXfrm>
    </dsp:sp>
    <dsp:sp modelId="{832A3926-1896-47FC-A94A-A4A9F27B82EF}">
      <dsp:nvSpPr>
        <dsp:cNvPr id="0" name=""/>
        <dsp:cNvSpPr/>
      </dsp:nvSpPr>
      <dsp:spPr>
        <a:xfrm>
          <a:off x="4255453" y="1240"/>
          <a:ext cx="3217567" cy="2043155"/>
        </a:xfrm>
        <a:prstGeom prst="roundRect">
          <a:avLst>
            <a:gd name="adj" fmla="val 10000"/>
          </a:avLst>
        </a:prstGeom>
        <a:solidFill>
          <a:srgbClr val="FFAD88"/>
        </a:solidFill>
        <a:ln w="6350" cap="flat" cmpd="sng" algn="ctr">
          <a:no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1FD10F18-0142-4BE5-A86C-BDFA9471833E}">
      <dsp:nvSpPr>
        <dsp:cNvPr id="0" name=""/>
        <dsp:cNvSpPr/>
      </dsp:nvSpPr>
      <dsp:spPr>
        <a:xfrm>
          <a:off x="4612961" y="340872"/>
          <a:ext cx="3217567" cy="2043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275D89"/>
              </a:solidFill>
              <a:latin typeface="Times New Roman" panose="02020603050405020304" pitchFamily="18" charset="0"/>
              <a:ea typeface="+mn-ea"/>
              <a:cs typeface="Times New Roman" panose="02020603050405020304" pitchFamily="18" charset="0"/>
            </a:rPr>
            <a:t>2. </a:t>
          </a:r>
          <a:r>
            <a:rPr lang="en-US" sz="2800" b="1" kern="1200" dirty="0" err="1">
              <a:solidFill>
                <a:srgbClr val="275D89"/>
              </a:solidFill>
              <a:latin typeface="Times New Roman" panose="02020603050405020304" pitchFamily="18" charset="0"/>
              <a:ea typeface="+mn-ea"/>
              <a:cs typeface="Times New Roman" panose="02020603050405020304" pitchFamily="18" charset="0"/>
            </a:rPr>
            <a:t>Học</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1" kern="1200" dirty="0" err="1">
              <a:solidFill>
                <a:srgbClr val="275D89"/>
              </a:solidFill>
              <a:latin typeface="Times New Roman" panose="02020603050405020304" pitchFamily="18" charset="0"/>
              <a:ea typeface="+mn-ea"/>
              <a:cs typeface="Times New Roman" panose="02020603050405020304" pitchFamily="18" charset="0"/>
            </a:rPr>
            <a:t>sinh</a:t>
          </a:r>
          <a:r>
            <a:rPr lang="en-US" sz="2800" b="1"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a:solidFill>
                <a:srgbClr val="275D89"/>
              </a:solidFill>
              <a:latin typeface="Times New Roman" panose="02020603050405020304" pitchFamily="18" charset="0"/>
              <a:ea typeface="+mn-ea"/>
              <a:cs typeface="Times New Roman" panose="02020603050405020304" pitchFamily="18" charset="0"/>
            </a:rPr>
            <a:t>SGK,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thước</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thẳng</a:t>
          </a:r>
          <a:r>
            <a:rPr lang="en-US" sz="2800" b="0" kern="1200" dirty="0">
              <a:solidFill>
                <a:srgbClr val="275D89"/>
              </a:solidFill>
              <a:latin typeface="Times New Roman" panose="02020603050405020304" pitchFamily="18" charset="0"/>
              <a:ea typeface="+mn-ea"/>
              <a:cs typeface="Times New Roman" panose="02020603050405020304" pitchFamily="18" charset="0"/>
            </a:rPr>
            <a:t>, MTCT,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bảng</a:t>
          </a:r>
          <a:r>
            <a:rPr lang="en-US" sz="2800" b="0" kern="1200" dirty="0">
              <a:solidFill>
                <a:srgbClr val="275D89"/>
              </a:solidFill>
              <a:latin typeface="Times New Roman" panose="02020603050405020304" pitchFamily="18" charset="0"/>
              <a:ea typeface="+mn-ea"/>
              <a:cs typeface="Times New Roman" panose="02020603050405020304" pitchFamily="18" charset="0"/>
            </a:rPr>
            <a:t> </a:t>
          </a:r>
          <a:r>
            <a:rPr lang="en-US" sz="2800" b="0" kern="1200" dirty="0" err="1">
              <a:solidFill>
                <a:srgbClr val="275D89"/>
              </a:solidFill>
              <a:latin typeface="Times New Roman" panose="02020603050405020304" pitchFamily="18" charset="0"/>
              <a:ea typeface="+mn-ea"/>
              <a:cs typeface="Times New Roman" panose="02020603050405020304" pitchFamily="18" charset="0"/>
            </a:rPr>
            <a:t>nhóm</a:t>
          </a:r>
          <a:r>
            <a:rPr lang="en-US" sz="2800" b="0" kern="1200" dirty="0">
              <a:solidFill>
                <a:srgbClr val="275D89"/>
              </a:solidFill>
              <a:latin typeface="Times New Roman" panose="02020603050405020304" pitchFamily="18" charset="0"/>
              <a:ea typeface="+mn-ea"/>
              <a:cs typeface="Times New Roman" panose="02020603050405020304" pitchFamily="18" charset="0"/>
            </a:rPr>
            <a:t>.</a:t>
          </a:r>
        </a:p>
      </dsp:txBody>
      <dsp:txXfrm>
        <a:off x="4672803" y="400714"/>
        <a:ext cx="3097883" cy="19234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5/17/2025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6362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7697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Segoe UI" panose="020B0502040204020203" pitchFamily="34" charset="0"/>
              </a:rPr>
              <a:t>Hình thức khăn trải bàn gv yêu cầu học sinh chia phần khăn đủ với số lượng thành viên của nhóm mỗi bạn đều ghi đáp án của mình, sau đó nhóm trưởng thống nhất ý kiến sẽ ghi đáp án của nhóm vào vị trí ở giữa.</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1061206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a:t>
            </a:r>
            <a:r>
              <a:rPr lang="en-US" baseline="0"/>
              <a:t> vào đồng hồ để đồng hồ bắt đầu đếm ngược thời gian</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20</a:t>
            </a:fld>
            <a:endParaRPr lang="en-US"/>
          </a:p>
        </p:txBody>
      </p:sp>
    </p:spTree>
    <p:extLst>
      <p:ext uri="{BB962C8B-B14F-4D97-AF65-F5344CB8AC3E}">
        <p14:creationId xmlns:p14="http://schemas.microsoft.com/office/powerpoint/2010/main" val="2211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116943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26672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26</a:t>
            </a:fld>
            <a:endParaRPr lang="en-US"/>
          </a:p>
        </p:txBody>
      </p:sp>
    </p:spTree>
    <p:extLst>
      <p:ext uri="{BB962C8B-B14F-4D97-AF65-F5344CB8AC3E}">
        <p14:creationId xmlns:p14="http://schemas.microsoft.com/office/powerpoint/2010/main" val="1136825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Nháy</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ngược</a:t>
            </a:r>
            <a:r>
              <a:rPr lang="en-US" baseline="0" dirty="0"/>
              <a:t> </a:t>
            </a:r>
            <a:r>
              <a:rPr lang="en-US" baseline="0" dirty="0" err="1"/>
              <a:t>chạy</a:t>
            </a:r>
            <a:r>
              <a:rPr lang="en-US" baseline="0" dirty="0"/>
              <a:t>.</a:t>
            </a:r>
          </a:p>
          <a:p>
            <a:r>
              <a:rPr lang="en-US" baseline="0" dirty="0"/>
              <a:t>Di </a:t>
            </a:r>
            <a:r>
              <a:rPr lang="en-US" baseline="0" dirty="0" err="1"/>
              <a:t>chuột</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đáp</a:t>
            </a:r>
            <a:r>
              <a:rPr lang="en-US" baseline="0" dirty="0"/>
              <a:t> </a:t>
            </a:r>
            <a:r>
              <a:rPr lang="en-US" baseline="0" dirty="0" err="1"/>
              <a:t>án</a:t>
            </a:r>
            <a:r>
              <a:rPr lang="en-US" baseline="0" dirty="0"/>
              <a:t> </a:t>
            </a:r>
            <a:r>
              <a:rPr lang="en-US" baseline="0" dirty="0" err="1"/>
              <a:t>đúng</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27</a:t>
            </a:fld>
            <a:endParaRPr lang="zh-CN" altLang="en-US" dirty="0"/>
          </a:p>
        </p:txBody>
      </p:sp>
    </p:spTree>
    <p:extLst>
      <p:ext uri="{BB962C8B-B14F-4D97-AF65-F5344CB8AC3E}">
        <p14:creationId xmlns:p14="http://schemas.microsoft.com/office/powerpoint/2010/main" val="265624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28</a:t>
            </a:fld>
            <a:endParaRPr lang="zh-CN" altLang="en-US" dirty="0"/>
          </a:p>
        </p:txBody>
      </p:sp>
    </p:spTree>
    <p:extLst>
      <p:ext uri="{BB962C8B-B14F-4D97-AF65-F5344CB8AC3E}">
        <p14:creationId xmlns:p14="http://schemas.microsoft.com/office/powerpoint/2010/main" val="6536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29</a:t>
            </a:fld>
            <a:endParaRPr lang="zh-CN" altLang="en-US" dirty="0"/>
          </a:p>
        </p:txBody>
      </p:sp>
    </p:spTree>
    <p:extLst>
      <p:ext uri="{BB962C8B-B14F-4D97-AF65-F5344CB8AC3E}">
        <p14:creationId xmlns:p14="http://schemas.microsoft.com/office/powerpoint/2010/main" val="283075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Nháy</a:t>
            </a:r>
            <a:r>
              <a:rPr lang="en-US" baseline="0"/>
              <a:t> chuột vào đồng hồ để đồng hồ đếm ngược chạy.</a:t>
            </a:r>
          </a:p>
          <a:p>
            <a:r>
              <a:rPr lang="en-US" baseline="0"/>
              <a:t>Di chuột để hiện ra đáp án đúng</a:t>
            </a:r>
            <a:endParaRPr lang="en-US"/>
          </a:p>
          <a:p>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30</a:t>
            </a:fld>
            <a:endParaRPr lang="en-US"/>
          </a:p>
        </p:txBody>
      </p:sp>
    </p:spTree>
    <p:extLst>
      <p:ext uri="{BB962C8B-B14F-4D97-AF65-F5344CB8AC3E}">
        <p14:creationId xmlns:p14="http://schemas.microsoft.com/office/powerpoint/2010/main" val="336142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20710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8822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7279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hình trên là là quả gì?</a:t>
            </a:r>
          </a:p>
          <a:p>
            <a:r>
              <a:rPr lang="en-US"/>
              <a:t>Sau khi HS ĐỌC PHẦN MỞ ĐẦU, Giới thiệu vào bài…</a:t>
            </a:r>
          </a:p>
        </p:txBody>
      </p:sp>
      <p:sp>
        <p:nvSpPr>
          <p:cNvPr id="4" name="Slide Number Placeholder 3"/>
          <p:cNvSpPr>
            <a:spLocks noGrp="1"/>
          </p:cNvSpPr>
          <p:nvPr>
            <p:ph type="sldNum" sz="quarter" idx="10"/>
          </p:nvPr>
        </p:nvSpPr>
        <p:spPr/>
        <p:txBody>
          <a:bodyPr/>
          <a:lstStyle/>
          <a:p>
            <a:fld id="{7AE2D862-C2CF-4112-A498-8E310701B931}" type="slidenum">
              <a:rPr lang="en-US" smtClean="0"/>
              <a:t>6</a:t>
            </a:fld>
            <a:endParaRPr lang="en-US"/>
          </a:p>
        </p:txBody>
      </p:sp>
    </p:spTree>
    <p:extLst>
      <p:ext uri="{BB962C8B-B14F-4D97-AF65-F5344CB8AC3E}">
        <p14:creationId xmlns:p14="http://schemas.microsoft.com/office/powerpoint/2010/main" val="35895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820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189694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a:t>
            </a:r>
            <a:r>
              <a:rPr lang="en-US" baseline="0"/>
              <a:t> vào đồng hồ để đồng hồ bắt đầu đếm ngược thời gian</a:t>
            </a:r>
            <a:endParaRPr lang="en-US"/>
          </a:p>
        </p:txBody>
      </p:sp>
      <p:sp>
        <p:nvSpPr>
          <p:cNvPr id="4" name="Slide Number Placeholder 3"/>
          <p:cNvSpPr>
            <a:spLocks noGrp="1"/>
          </p:cNvSpPr>
          <p:nvPr>
            <p:ph type="sldNum" sz="quarter" idx="10"/>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205505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850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69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31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357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88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775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1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3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00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8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87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4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2381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slide" Target="slide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image" Target="../media/image53.gif"/><Relationship Id="rId12" Type="http://schemas.openxmlformats.org/officeDocument/2006/relationships/image" Target="../media/image56.wmf"/><Relationship Id="rId2" Type="http://schemas.openxmlformats.org/officeDocument/2006/relationships/video" Target="../media/media3.mp4"/><Relationship Id="rId16" Type="http://schemas.openxmlformats.org/officeDocument/2006/relationships/image" Target="../media/image58.wmf"/><Relationship Id="rId1" Type="http://schemas.microsoft.com/office/2007/relationships/media" Target="../media/media3.mp4"/><Relationship Id="rId6" Type="http://schemas.openxmlformats.org/officeDocument/2006/relationships/image" Target="../media/image52.wmf"/><Relationship Id="rId11" Type="http://schemas.openxmlformats.org/officeDocument/2006/relationships/oleObject" Target="../embeddings/oleObject2.bin"/><Relationship Id="rId5" Type="http://schemas.openxmlformats.org/officeDocument/2006/relationships/image" Target="../media/image51.png"/><Relationship Id="rId15" Type="http://schemas.openxmlformats.org/officeDocument/2006/relationships/oleObject" Target="../embeddings/oleObject4.bin"/><Relationship Id="rId10" Type="http://schemas.openxmlformats.org/officeDocument/2006/relationships/image" Target="../media/image55.wmf"/><Relationship Id="rId4" Type="http://schemas.openxmlformats.org/officeDocument/2006/relationships/notesSlide" Target="../notesSlides/notesSlide17.xml"/><Relationship Id="rId9" Type="http://schemas.openxmlformats.org/officeDocument/2006/relationships/oleObject" Target="../embeddings/oleObject1.bin"/><Relationship Id="rId14" Type="http://schemas.openxmlformats.org/officeDocument/2006/relationships/image" Target="../media/image57.wmf"/></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0.wmf"/><Relationship Id="rId3" Type="http://schemas.openxmlformats.org/officeDocument/2006/relationships/slideLayout" Target="../slideLayouts/slideLayout2.xml"/><Relationship Id="rId7" Type="http://schemas.openxmlformats.org/officeDocument/2006/relationships/image" Target="../media/image53.gif"/><Relationship Id="rId12" Type="http://schemas.openxmlformats.org/officeDocument/2006/relationships/oleObject" Target="../embeddings/oleObject6.bin"/><Relationship Id="rId17" Type="http://schemas.openxmlformats.org/officeDocument/2006/relationships/image" Target="../media/image62.wmf"/><Relationship Id="rId2" Type="http://schemas.openxmlformats.org/officeDocument/2006/relationships/video" Target="../media/media3.mp4"/><Relationship Id="rId16" Type="http://schemas.openxmlformats.org/officeDocument/2006/relationships/oleObject" Target="../embeddings/oleObject8.bin"/><Relationship Id="rId1" Type="http://schemas.microsoft.com/office/2007/relationships/media" Target="../media/media3.mp4"/><Relationship Id="rId6" Type="http://schemas.openxmlformats.org/officeDocument/2006/relationships/image" Target="../media/image52.wmf"/><Relationship Id="rId11" Type="http://schemas.openxmlformats.org/officeDocument/2006/relationships/image" Target="../media/image59.wmf"/><Relationship Id="rId5" Type="http://schemas.openxmlformats.org/officeDocument/2006/relationships/image" Target="../media/image51.png"/><Relationship Id="rId15" Type="http://schemas.openxmlformats.org/officeDocument/2006/relationships/image" Target="../media/image61.wmf"/><Relationship Id="rId10" Type="http://schemas.openxmlformats.org/officeDocument/2006/relationships/oleObject" Target="../embeddings/oleObject5.bin"/><Relationship Id="rId4" Type="http://schemas.openxmlformats.org/officeDocument/2006/relationships/notesSlide" Target="../notesSlides/notesSlide18.xml"/><Relationship Id="rId9" Type="http://schemas.openxmlformats.org/officeDocument/2006/relationships/image" Target="../media/image61.png"/><Relationship Id="rId1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53.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2.wmf"/><Relationship Id="rId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notesSlide" Target="../notesSlides/notesSlide19.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7136" cy="6857991"/>
          </a:xfrm>
          <a:prstGeom prst="rect">
            <a:avLst/>
          </a:prstGeom>
        </p:spPr>
      </p:pic>
      <p:sp>
        <p:nvSpPr>
          <p:cNvPr id="9" name="Hộp Văn bản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549241" y="3048000"/>
            <a:ext cx="11642759" cy="1400383"/>
          </a:xfrm>
          <a:prstGeom prst="rect">
            <a:avLst/>
          </a:prstGeom>
          <a:noFill/>
        </p:spPr>
        <p:txBody>
          <a:bodyPr wrap="square" rtlCol="0">
            <a:spAutoFit/>
          </a:bodyPr>
          <a:lstStyle/>
          <a:p>
            <a:pP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GVSB: NGUYỄN </a:t>
            </a:r>
            <a:r>
              <a:rPr lang="vi-VN" sz="4000" b="1" dirty="0">
                <a:solidFill>
                  <a:srgbClr val="002060"/>
                </a:solidFill>
                <a:latin typeface="Times New Roman" panose="02020603050405020304" pitchFamily="18" charset="0"/>
                <a:cs typeface="Times New Roman" panose="02020603050405020304" pitchFamily="18" charset="0"/>
              </a:rPr>
              <a:t>THỊ HẢI YẾN</a:t>
            </a:r>
            <a:endParaRPr lang="en-US" sz="4000" b="1" dirty="0">
              <a:solidFill>
                <a:srgbClr val="002060"/>
              </a:solidFill>
              <a:latin typeface="Times New Roman" panose="02020603050405020304" pitchFamily="18" charset="0"/>
              <a:cs typeface="Times New Roman" panose="02020603050405020304" pitchFamily="18" charset="0"/>
            </a:endParaRPr>
          </a:p>
          <a:p>
            <a:pPr algn="just">
              <a:tabLst>
                <a:tab pos="6301105" algn="r"/>
              </a:tabLst>
            </a:pP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8768" y="1470104"/>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1273892" y="5896179"/>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a:t>
            </a:r>
          </a:p>
        </p:txBody>
      </p:sp>
      <p:sp>
        <p:nvSpPr>
          <p:cNvPr id="13" name="Hộp Văn bản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2133600" y="762259"/>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4" name="Hộp Văn bản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1799763" y="318253"/>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30185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285343" y="2184610"/>
            <a:ext cx="7917222"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HÌNH THÀNH KIẾN THỨC</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319458" y="1494805"/>
            <a:ext cx="1480865" cy="2387523"/>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2</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740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15.2023.9$9+K4lPs7H94VUqPe2XwIsfPRnrXQE//QTEXxb8/8N4CNc6FpgZahzpTjFhMzSA7T/nHJa11DE8Ng2TP3iAmRczFlmslSuUNOgUeb6yRvs0="/>
          <p:cNvSpPr/>
          <p:nvPr/>
        </p:nvSpPr>
        <p:spPr>
          <a:xfrm>
            <a:off x="-56426" y="695335"/>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p:cNvSpPr txBox="1"/>
              <p:nvPr/>
            </p:nvSpPr>
            <p:spPr>
              <a:xfrm>
                <a:off x="563138" y="2065681"/>
                <a:ext cx="11065724" cy="1384995"/>
              </a:xfrm>
              <a:prstGeom prst="rect">
                <a:avLst/>
              </a:prstGeom>
              <a:noFill/>
            </p:spPr>
            <p:txBody>
              <a:bodyPr wrap="square" rtlCol="0">
                <a:spAutoFit/>
              </a:bodyPr>
              <a:lstStyle/>
              <a:p>
                <a:pPr algn="just"/>
                <a:r>
                  <a:rPr lang="vi-VN" sz="2800" dirty="0">
                    <a:latin typeface="+mj-lt"/>
                    <a:cs typeface="Times New Roman" panose="02020603050405020304" pitchFamily="18" charset="0"/>
                  </a:rPr>
                  <a:t>Chu </a:t>
                </a:r>
                <a:r>
                  <a:rPr lang="vi-VN" sz="2800">
                    <a:latin typeface="+mj-lt"/>
                    <a:cs typeface="Times New Roman" panose="02020603050405020304" pitchFamily="18" charset="0"/>
                  </a:rPr>
                  <a:t>vi</a:t>
                </a:r>
                <a:r>
                  <a:rPr lang="vi-VN" sz="2800">
                    <a:solidFill>
                      <a:srgbClr val="FF0000"/>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1" smtClean="0">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 </a:t>
                </a:r>
                <a:r>
                  <a:rPr lang="vi-VN" sz="2800">
                    <a:latin typeface="+mj-lt"/>
                    <a:cs typeface="Times New Roman" panose="02020603050405020304" pitchFamily="18" charset="0"/>
                  </a:rPr>
                  <a:t>của </a:t>
                </a:r>
                <a:r>
                  <a:rPr lang="vi-VN" sz="2800" dirty="0">
                    <a:latin typeface="+mj-lt"/>
                    <a:cs typeface="Times New Roman" panose="02020603050405020304" pitchFamily="18" charset="0"/>
                  </a:rPr>
                  <a:t>hình vuông có độ </a:t>
                </a:r>
                <a:r>
                  <a:rPr lang="vi-VN" sz="2800">
                    <a:latin typeface="+mj-lt"/>
                    <a:cs typeface="Times New Roman" panose="02020603050405020304" pitchFamily="18" charset="0"/>
                  </a:rPr>
                  <a:t>dài cạn</a:t>
                </a:r>
                <a:r>
                  <a:rPr lang="en-US" sz="2800">
                    <a:latin typeface="+mj-lt"/>
                    <a:cs typeface="Times New Roman" panose="02020603050405020304" pitchFamily="18" charset="0"/>
                  </a:rPr>
                  <a:t>h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𝑥</m:t>
                    </m:r>
                    <m:r>
                      <a:rPr lang="en-US" sz="2800" i="1">
                        <a:solidFill>
                          <a:srgbClr val="FF0000"/>
                        </a:solidFill>
                        <a:latin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(cm)</a:t>
                </a:r>
                <a:r>
                  <a:rPr lang="vi-VN" sz="280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được tính theo </a:t>
                </a:r>
                <a:r>
                  <a:rPr lang="vi-VN" sz="2800">
                    <a:latin typeface="+mj-lt"/>
                    <a:cs typeface="Times New Roman" panose="02020603050405020304" pitchFamily="18" charset="0"/>
                  </a:rPr>
                  <a:t>công thức</a:t>
                </a:r>
                <a:r>
                  <a:rPr lang="en-US" sz="2800">
                    <a:solidFill>
                      <a:srgbClr val="FF0000"/>
                    </a:solidFill>
                    <a:latin typeface="+mj-lt"/>
                    <a:cs typeface="Times New Roman" panose="02020603050405020304" pitchFamily="18" charset="0"/>
                  </a:rPr>
                  <a:t> </a:t>
                </a:r>
                <a14:m>
                  <m:oMath xmlns:m="http://schemas.openxmlformats.org/officeDocument/2006/math">
                    <m:r>
                      <a:rPr lang="en-US" sz="2800" i="1">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=4</m:t>
                    </m:r>
                    <m:r>
                      <a:rPr lang="en-US" sz="2800" b="0" i="1" smtClean="0">
                        <a:latin typeface="Cambria Math" panose="02040503050406030204" pitchFamily="18" charset="0"/>
                        <a:cs typeface="Times New Roman" panose="02020603050405020304" pitchFamily="18" charset="0"/>
                      </a:rPr>
                      <m:t>𝑥</m:t>
                    </m:r>
                  </m:oMath>
                </a14:m>
                <a:r>
                  <a:rPr lang="en-US" sz="2800" dirty="0">
                    <a:latin typeface="+mj-lt"/>
                    <a:cs typeface="Times New Roman" panose="02020603050405020304" pitchFamily="18" charset="0"/>
                  </a:rPr>
                  <a:t>. </a:t>
                </a:r>
                <a:r>
                  <a:rPr lang="vi-VN" sz="2800" dirty="0">
                    <a:latin typeface="+mj-lt"/>
                    <a:cs typeface="Times New Roman" panose="02020603050405020304" pitchFamily="18" charset="0"/>
                  </a:rPr>
                  <a:t>Với mỗi giá trị của</a:t>
                </a:r>
                <a:r>
                  <a:rPr lang="en-US" sz="2800" dirty="0">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xác định </a:t>
                </a:r>
                <a:r>
                  <a:rPr lang="vi-VN" sz="2800">
                    <a:solidFill>
                      <a:schemeClr val="tx1"/>
                    </a:solidFill>
                    <a:latin typeface="+mj-lt"/>
                    <a:cs typeface="Times New Roman" panose="02020603050405020304" pitchFamily="18" charset="0"/>
                  </a:rPr>
                  <a:t>được </a:t>
                </a:r>
                <a:r>
                  <a:rPr lang="en-US" sz="2800">
                    <a:solidFill>
                      <a:schemeClr val="tx1"/>
                    </a:solidFill>
                    <a:latin typeface="Times New Roman" panose="02020603050405020304" pitchFamily="18" charset="0"/>
                    <a:cs typeface="Times New Roman" panose="02020603050405020304" pitchFamily="18" charset="0"/>
                  </a:rPr>
                  <a:t>bao nhiêu</a:t>
                </a:r>
                <a:r>
                  <a:rPr lang="vi-VN" sz="2800">
                    <a:solidFill>
                      <a:schemeClr val="tx1"/>
                    </a:solidFill>
                    <a:latin typeface="+mj-lt"/>
                    <a:cs typeface="Times New Roman" panose="02020603050405020304" pitchFamily="18" charset="0"/>
                  </a:rPr>
                  <a:t> </a:t>
                </a:r>
                <a:r>
                  <a:rPr lang="vi-VN" sz="2800" dirty="0">
                    <a:solidFill>
                      <a:schemeClr val="tx1"/>
                    </a:solidFill>
                    <a:latin typeface="+mj-lt"/>
                    <a:cs typeface="Times New Roman" panose="02020603050405020304" pitchFamily="18" charset="0"/>
                  </a:rPr>
                  <a:t>giá trị tương ứng của</a:t>
                </a:r>
                <a:r>
                  <a:rPr lang="en-US" sz="2800" dirty="0">
                    <a:solidFill>
                      <a:schemeClr val="tx1"/>
                    </a:solidFill>
                    <a:latin typeface="+mj-lt"/>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𝑦</m:t>
                    </m:r>
                    <m:r>
                      <a:rPr lang="en-US" sz="2800" b="0" i="0" smtClean="0">
                        <a:solidFill>
                          <a:schemeClr val="tx1"/>
                        </a:solidFill>
                        <a:latin typeface="Cambria Math" panose="02040503050406030204" pitchFamily="18" charset="0"/>
                        <a:cs typeface="Times New Roman" panose="02020603050405020304" pitchFamily="18" charset="0"/>
                      </a:rPr>
                      <m:t>? </m:t>
                    </m:r>
                  </m:oMath>
                </a14:m>
                <a:endParaRPr lang="en-US" sz="2800" dirty="0">
                  <a:solidFill>
                    <a:srgbClr val="FF0000"/>
                  </a:solidFill>
                  <a:latin typeface="+mj-lt"/>
                  <a:cs typeface="Times New Roman" panose="02020603050405020304" pitchFamily="18" charset="0"/>
                </a:endParaRPr>
              </a:p>
            </p:txBody>
          </p:sp>
        </mc:Choice>
        <mc:Fallback xmlns="">
          <p:sp>
            <p:nvSpPr>
              <p:cNvPr id="6" name="TextBox 5" descr="OPL20U25GSXzBJYl68kk8uQGfFKzs7yb1M4KJWUiLk6ZEvGF+qCIPSnY57AbBFCvTW$15.2023.9$9+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63138" y="2065681"/>
                <a:ext cx="11065724" cy="1384995"/>
              </a:xfrm>
              <a:prstGeom prst="rect">
                <a:avLst/>
              </a:prstGeom>
              <a:blipFill>
                <a:blip r:embed="rId3"/>
                <a:stretch>
                  <a:fillRect l="-1101" t="-5286" r="-1101" b="-11013"/>
                </a:stretch>
              </a:blipFill>
            </p:spPr>
            <p:txBody>
              <a:bodyPr/>
              <a:lstStyle/>
              <a:p>
                <a:r>
                  <a:rPr lang="en-US">
                    <a:noFill/>
                  </a:rPr>
                  <a:t> </a:t>
                </a:r>
              </a:p>
            </p:txBody>
          </p:sp>
        </mc:Fallback>
      </mc:AlternateContent>
      <p:sp>
        <p:nvSpPr>
          <p:cNvPr id="14" name="TextBox 13" descr="OPL20U25GSXzBJYl68kk8uQGfFKzs7yb1M4KJWUiLk6ZEvGF+qCIPSnY57AbBFCvTW$15.2023.9$9+K4lPs7H94VUqPe2XwIsfPRnrXQE//QTEXxb8/8N4CNc6FpgZahzpTjFhMzSA7T/nHJa11DE8Ng2TP3iAmRczFlmslSuUNOgUeb6yRvs0="/>
          <p:cNvSpPr txBox="1"/>
          <p:nvPr/>
        </p:nvSpPr>
        <p:spPr>
          <a:xfrm>
            <a:off x="228600" y="-35189"/>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mc:AlternateContent xmlns:mc="http://schemas.openxmlformats.org/markup-compatibility/2006" xmlns:a14="http://schemas.microsoft.com/office/drawing/2010/main">
        <mc:Choice Requires="a14">
          <p:sp>
            <p:nvSpPr>
              <p:cNvPr id="23" name="TextBox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p:nvPr/>
            </p:nvSpPr>
            <p:spPr>
              <a:xfrm>
                <a:off x="457202" y="4336090"/>
                <a:ext cx="11065724" cy="2283638"/>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Trong tình huống ở phần mở đầu, hãy cho biết: </a:t>
                </a:r>
              </a:p>
              <a:p>
                <a:pPr marL="514350" indent="-514350" algn="just">
                  <a:buAutoNum type="alphaLcParenR"/>
                </a:pPr>
                <a:r>
                  <a:rPr lang="vi-VN" sz="2800">
                    <a:latin typeface="+mj-lt"/>
                  </a:rPr>
                  <a:t>Số</a:t>
                </a:r>
                <a:r>
                  <a:rPr lang="en-US" sz="2800">
                    <a:latin typeface="+mj-lt"/>
                  </a:rPr>
                  <a:t> </a:t>
                </a:r>
                <a:r>
                  <a:rPr lang="vi-VN" sz="2800">
                    <a:latin typeface="+mj-lt"/>
                  </a:rPr>
                  <a:t>tiền </a:t>
                </a:r>
                <a:r>
                  <a:rPr lang="vi-VN" sz="2800" dirty="0">
                    <a:latin typeface="+mj-lt"/>
                  </a:rPr>
                  <a:t>người bán thu được khi lần </a:t>
                </a:r>
                <a:r>
                  <a:rPr lang="vi-VN" sz="2800">
                    <a:latin typeface="+mj-lt"/>
                  </a:rPr>
                  <a:t>lượt </a:t>
                </a:r>
                <a:r>
                  <a:rPr lang="vi-VN" sz="2800">
                    <a:latin typeface="Times New Roman" panose="02020603050405020304" pitchFamily="18" charset="0"/>
                    <a:cs typeface="Times New Roman" panose="02020603050405020304" pitchFamily="18" charset="0"/>
                  </a:rPr>
                  <a:t>bán</a:t>
                </a:r>
                <a:r>
                  <a:rPr lang="en-US" sz="2800">
                    <a:latin typeface="Times New Roman" panose="02020603050405020304" pitchFamily="18" charset="0"/>
                    <a:cs typeface="Times New Roman" panose="02020603050405020304" pitchFamily="18" charset="0"/>
                  </a:rPr>
                  <a:t> 2 kg </a:t>
                </a:r>
                <a:r>
                  <a:rPr lang="vi-VN" sz="2800">
                    <a:latin typeface="Times New Roman" panose="02020603050405020304" pitchFamily="18" charset="0"/>
                    <a:cs typeface="Times New Roman" panose="02020603050405020304" pitchFamily="18" charset="0"/>
                  </a:rPr>
                  <a:t>thanh long</a:t>
                </a:r>
                <a:r>
                  <a:rPr lang="en-US" sz="2800">
                    <a:latin typeface="Times New Roman" panose="02020603050405020304" pitchFamily="18" charset="0"/>
                    <a:cs typeface="Times New Roman" panose="02020603050405020304" pitchFamily="18" charset="0"/>
                  </a:rPr>
                  <a:t>; 3 kg thanh long.</a:t>
                </a:r>
              </a:p>
              <a:p>
                <a:pPr marL="514350" indent="-514350" algn="just">
                  <a:buAutoNum type="alphaLcParenR"/>
                </a:pPr>
                <a:r>
                  <a:rPr lang="vi-VN" sz="2800">
                    <a:latin typeface="+mj-lt"/>
                  </a:rPr>
                  <a:t>Gọi</a:t>
                </a:r>
                <a:r>
                  <a:rPr lang="en-US" sz="2800">
                    <a:latin typeface="+mj-lt"/>
                  </a:rPr>
                  <a:t> </a:t>
                </a:r>
                <a14:m>
                  <m:oMath xmlns:m="http://schemas.openxmlformats.org/officeDocument/2006/math">
                    <m:r>
                      <a:rPr lang="en-US" sz="2800" b="0" i="1" smtClean="0">
                        <a:latin typeface="Cambria Math" panose="02040503050406030204" pitchFamily="18" charset="0"/>
                      </a:rPr>
                      <m:t>𝑦</m:t>
                    </m:r>
                    <m:r>
                      <a:rPr lang="en-US" sz="2800" i="1" smtClean="0">
                        <a:latin typeface="Cambria Math" panose="02040503050406030204" pitchFamily="18" charset="0"/>
                      </a:rPr>
                      <m:t> </m:t>
                    </m:r>
                  </m:oMath>
                </a14:m>
                <a:r>
                  <a:rPr lang="vi-VN" sz="2800">
                    <a:latin typeface="+mj-lt"/>
                  </a:rPr>
                  <a:t>(</a:t>
                </a:r>
                <a:r>
                  <a:rPr lang="vi-VN" sz="2800" dirty="0">
                    <a:latin typeface="+mj-lt"/>
                  </a:rPr>
                  <a:t>đồng) là số tiền người bán thu được </a:t>
                </a:r>
                <a:r>
                  <a:rPr lang="vi-VN" sz="2800">
                    <a:latin typeface="+mj-lt"/>
                  </a:rPr>
                  <a:t>khi bán</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en-US" sz="2800">
                    <a:latin typeface="+mj-lt"/>
                  </a:rPr>
                  <a:t> </a:t>
                </a:r>
                <a:r>
                  <a:rPr lang="en-US" sz="2800">
                    <a:latin typeface="Times New Roman" panose="02020603050405020304" pitchFamily="18" charset="0"/>
                    <a:cs typeface="Times New Roman" panose="02020603050405020304" pitchFamily="18" charset="0"/>
                  </a:rPr>
                  <a:t>(kg) </a:t>
                </a:r>
                <a:r>
                  <a:rPr lang="vi-VN" sz="2800">
                    <a:latin typeface="+mj-lt"/>
                  </a:rPr>
                  <a:t>thanh long.</a:t>
                </a:r>
                <a:r>
                  <a:rPr lang="en-US" sz="2800">
                    <a:latin typeface="+mj-lt"/>
                  </a:rPr>
                  <a:t> </a:t>
                </a:r>
                <a:r>
                  <a:rPr lang="vi-VN" sz="2800">
                    <a:latin typeface="+mj-lt"/>
                  </a:rPr>
                  <a:t>Với </a:t>
                </a:r>
                <a:r>
                  <a:rPr lang="vi-VN" sz="2800" dirty="0">
                    <a:latin typeface="+mj-lt"/>
                  </a:rPr>
                  <a:t>mỗi giá </a:t>
                </a:r>
                <a:r>
                  <a:rPr lang="vi-VN" sz="2800">
                    <a:latin typeface="+mj-lt"/>
                  </a:rPr>
                  <a:t>trị của</a:t>
                </a:r>
                <a:r>
                  <a:rPr lang="en-US" sz="2800">
                    <a:latin typeface="+mj-lt"/>
                  </a:rPr>
                  <a:t> </a:t>
                </a:r>
                <a14:m>
                  <m:oMath xmlns:m="http://schemas.openxmlformats.org/officeDocument/2006/math">
                    <m:r>
                      <a:rPr lang="en-US" sz="2800" i="1">
                        <a:latin typeface="Cambria Math" panose="02040503050406030204" pitchFamily="18" charset="0"/>
                        <a:cs typeface="Times New Roman" panose="02020603050405020304" pitchFamily="18" charset="0"/>
                      </a:rPr>
                      <m:t>𝑥</m:t>
                    </m:r>
                  </m:oMath>
                </a14:m>
                <a:r>
                  <a:rPr lang="vi-VN" sz="2800" dirty="0">
                    <a:latin typeface="+mj-lt"/>
                  </a:rPr>
                  <a:t>, ta </a:t>
                </a:r>
                <a:r>
                  <a:rPr lang="vi-VN" sz="2800">
                    <a:latin typeface="+mj-lt"/>
                  </a:rPr>
                  <a:t>được </a:t>
                </a:r>
                <a:r>
                  <a:rPr lang="en-US" sz="2800">
                    <a:latin typeface="Times New Roman" panose="02020603050405020304" pitchFamily="18" charset="0"/>
                    <a:cs typeface="Times New Roman" panose="02020603050405020304" pitchFamily="18" charset="0"/>
                  </a:rPr>
                  <a:t>bao nhiêu</a:t>
                </a:r>
                <a:r>
                  <a:rPr lang="vi-VN" sz="2800">
                    <a:latin typeface="Times New Roman" panose="02020603050405020304" pitchFamily="18" charset="0"/>
                    <a:cs typeface="Times New Roman" panose="02020603050405020304" pitchFamily="18" charset="0"/>
                  </a:rPr>
                  <a:t> </a:t>
                </a:r>
                <a:r>
                  <a:rPr lang="vi-VN" sz="2800" dirty="0">
                    <a:latin typeface="+mj-lt"/>
                  </a:rPr>
                  <a:t>giá trị tương ứng của</a:t>
                </a:r>
                <a:r>
                  <a:rPr lang="en-US" sz="2800" dirty="0">
                    <a:latin typeface="+mj-lt"/>
                  </a:rPr>
                  <a:t> </a:t>
                </a:r>
                <a14:m>
                  <m:oMath xmlns:m="http://schemas.openxmlformats.org/officeDocument/2006/math">
                    <m:r>
                      <a:rPr lang="en-US" sz="2800">
                        <a:latin typeface="Cambria Math" panose="02040503050406030204" pitchFamily="18" charset="0"/>
                      </a:rPr>
                      <m:t>𝑦</m:t>
                    </m:r>
                    <m:r>
                      <a:rPr lang="en-US" sz="2800">
                        <a:latin typeface="Cambria Math" panose="02040503050406030204" pitchFamily="18" charset="0"/>
                      </a:rPr>
                      <m:t>? </m:t>
                    </m:r>
                  </m:oMath>
                </a14:m>
                <a:endParaRPr lang="vi-VN" sz="2800" dirty="0">
                  <a:latin typeface="+mj-lt"/>
                </a:endParaRPr>
              </a:p>
            </p:txBody>
          </p:sp>
        </mc:Choice>
        <mc:Fallback xmlns="">
          <p:sp>
            <p:nvSpPr>
              <p:cNvPr id="23" name="TextBox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00A38CD-DC2E-7BAA-5A31-98FB1B1A758B}"/>
                  </a:ext>
                </a:extLst>
              </p:cNvPr>
              <p:cNvSpPr txBox="1">
                <a:spLocks noRot="1" noChangeAspect="1" noMove="1" noResize="1" noEditPoints="1" noAdjustHandles="1" noChangeArrowheads="1" noChangeShapeType="1" noTextEdit="1"/>
              </p:cNvSpPr>
              <p:nvPr/>
            </p:nvSpPr>
            <p:spPr>
              <a:xfrm>
                <a:off x="457202" y="4336090"/>
                <a:ext cx="11065724" cy="2283638"/>
              </a:xfrm>
              <a:prstGeom prst="rect">
                <a:avLst/>
              </a:prstGeom>
              <a:blipFill>
                <a:blip r:embed="rId4"/>
                <a:stretch>
                  <a:fillRect l="-1102" t="-2667" r="-1102" b="-4533"/>
                </a:stretch>
              </a:blipFill>
            </p:spPr>
            <p:txBody>
              <a:bodyPr/>
              <a:lstStyle/>
              <a:p>
                <a:r>
                  <a:rPr lang="en-US">
                    <a:noFill/>
                  </a:rPr>
                  <a:t> </a:t>
                </a:r>
              </a:p>
            </p:txBody>
          </p:sp>
        </mc:Fallback>
      </mc:AlternateContent>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F0EA576-4A5A-2D43-9174-850DCC06369B}"/>
              </a:ext>
            </a:extLst>
          </p:cNvPr>
          <p:cNvPicPr>
            <a:picLocks noChangeAspect="1"/>
          </p:cNvPicPr>
          <p:nvPr/>
        </p:nvPicPr>
        <p:blipFill>
          <a:blip r:embed="rId5"/>
          <a:stretch>
            <a:fillRect/>
          </a:stretch>
        </p:blipFill>
        <p:spPr>
          <a:xfrm>
            <a:off x="127919" y="1191458"/>
            <a:ext cx="1586014" cy="845874"/>
          </a:xfrm>
          <a:prstGeom prst="rect">
            <a:avLst/>
          </a:pr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6B4B0C5-1F20-49B7-FB68-CA2CA8F84D19}"/>
              </a:ext>
            </a:extLst>
          </p:cNvPr>
          <p:cNvPicPr>
            <a:picLocks noChangeAspect="1"/>
          </p:cNvPicPr>
          <p:nvPr/>
        </p:nvPicPr>
        <p:blipFill>
          <a:blip r:embed="rId6"/>
          <a:stretch>
            <a:fillRect/>
          </a:stretch>
        </p:blipFill>
        <p:spPr>
          <a:xfrm>
            <a:off x="0" y="3387354"/>
            <a:ext cx="1713933" cy="939173"/>
          </a:xfrm>
          <a:prstGeom prst="rect">
            <a:avLst/>
          </a:prstGeom>
        </p:spPr>
      </p:pic>
    </p:spTree>
    <p:extLst>
      <p:ext uri="{BB962C8B-B14F-4D97-AF65-F5344CB8AC3E}">
        <p14:creationId xmlns:p14="http://schemas.microsoft.com/office/powerpoint/2010/main" val="145522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0E5CE2E-0122-05F5-4710-172CB6FB8F4E}"/>
              </a:ext>
            </a:extLst>
          </p:cNvPr>
          <p:cNvSpPr txBox="1"/>
          <p:nvPr/>
        </p:nvSpPr>
        <p:spPr>
          <a:xfrm>
            <a:off x="457200" y="533400"/>
            <a:ext cx="11315700" cy="3431709"/>
          </a:xfrm>
          <a:prstGeom prst="rect">
            <a:avLst/>
          </a:prstGeom>
          <a:solidFill>
            <a:srgbClr val="EC8B74"/>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Chia lớp thành 4 nhóm.</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Các </a:t>
            </a:r>
            <a:r>
              <a:rPr lang="en-US" sz="3200" err="1">
                <a:solidFill>
                  <a:schemeClr val="bg1"/>
                </a:solidFill>
                <a:latin typeface="Times New Roman" panose="02020603050405020304" pitchFamily="18" charset="0"/>
                <a:cs typeface="Times New Roman" panose="02020603050405020304" pitchFamily="18" charset="0"/>
              </a:rPr>
              <a:t>nhóm</a:t>
            </a:r>
            <a:r>
              <a:rPr lang="en-US" sz="3200">
                <a:solidFill>
                  <a:schemeClr val="bg1"/>
                </a:solidFill>
                <a:latin typeface="Times New Roman" panose="02020603050405020304" pitchFamily="18" charset="0"/>
                <a:cs typeface="Times New Roman" panose="02020603050405020304" pitchFamily="18" charset="0"/>
              </a:rPr>
              <a:t> thực hiện hoạt động 1 và 2 trên </a:t>
            </a:r>
            <a:r>
              <a:rPr lang="en-US" sz="3200" dirty="0" err="1">
                <a:solidFill>
                  <a:schemeClr val="bg1"/>
                </a:solidFill>
                <a:latin typeface="Times New Roman" panose="02020603050405020304" pitchFamily="18" charset="0"/>
                <a:cs typeface="Times New Roman" panose="02020603050405020304" pitchFamily="18" charset="0"/>
              </a:rPr>
              <a:t>phiếu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tập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1   </a:t>
            </a:r>
          </a:p>
          <a:p>
            <a:pPr indent="688975" algn="just">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trong thời </a:t>
            </a:r>
            <a:r>
              <a:rPr lang="en-US" sz="3200" err="1">
                <a:solidFill>
                  <a:schemeClr val="bg1"/>
                </a:solidFill>
                <a:latin typeface="Times New Roman" panose="02020603050405020304" pitchFamily="18" charset="0"/>
                <a:cs typeface="Times New Roman" panose="02020603050405020304" pitchFamily="18" charset="0"/>
              </a:rPr>
              <a:t>gian</a:t>
            </a:r>
            <a:r>
              <a:rPr lang="en-US" sz="3200">
                <a:solidFill>
                  <a:schemeClr val="bg1"/>
                </a:solidFill>
                <a:latin typeface="Times New Roman" panose="02020603050405020304" pitchFamily="18" charset="0"/>
                <a:cs typeface="Times New Roman" panose="02020603050405020304" pitchFamily="18" charset="0"/>
              </a:rPr>
              <a:t> 2 phút</a:t>
            </a:r>
            <a:r>
              <a:rPr lang="en-US" sz="3200" dirty="0">
                <a:solidFill>
                  <a:schemeClr val="bg1"/>
                </a:solidFill>
                <a:latin typeface="Times New Roman" panose="02020603050405020304" pitchFamily="18" charset="0"/>
                <a:cs typeface="Times New Roman" panose="02020603050405020304" pitchFamily="18" charset="0"/>
              </a:rPr>
              <a:t>.</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1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1</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Nhóm </a:t>
            </a:r>
            <a:r>
              <a:rPr lang="en-US" sz="3200" dirty="0">
                <a:solidFill>
                  <a:schemeClr val="bg1"/>
                </a:solidFill>
                <a:latin typeface="Times New Roman" panose="02020603050405020304" pitchFamily="18" charset="0"/>
                <a:cs typeface="Times New Roman" panose="02020603050405020304" pitchFamily="18" charset="0"/>
              </a:rPr>
              <a:t>3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hoạt</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động</a:t>
            </a:r>
            <a:r>
              <a:rPr lang="en-US" sz="3200">
                <a:solidFill>
                  <a:schemeClr val="bg1"/>
                </a:solidFill>
                <a:latin typeface="Times New Roman" panose="02020603050405020304" pitchFamily="18" charset="0"/>
                <a:cs typeface="Times New Roman" panose="02020603050405020304" pitchFamily="18" charset="0"/>
              </a:rPr>
              <a:t> 2</a:t>
            </a:r>
          </a:p>
          <a:p>
            <a:pPr indent="688975">
              <a:spcBef>
                <a:spcPts val="300"/>
              </a:spcBef>
              <a:spcAft>
                <a:spcPts val="300"/>
              </a:spcAft>
            </a:pPr>
            <a:r>
              <a:rPr lang="en-US" sz="3200">
                <a:solidFill>
                  <a:schemeClr val="bg1"/>
                </a:solidFill>
                <a:latin typeface="Times New Roman" panose="02020603050405020304" pitchFamily="18" charset="0"/>
                <a:cs typeface="Times New Roman" panose="02020603050405020304" pitchFamily="18" charset="0"/>
              </a:rPr>
              <a:t>- Hai nhóm nhanh nhất của mỗi hoạt động lên treo bài lên bảng. </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6E9BC03-E000-374F-74D6-C938CCEE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0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0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4192F1-5F99-EC55-E1E7-B767339B9F31}"/>
              </a:ext>
            </a:extLst>
          </p:cNvPr>
          <p:cNvSpPr/>
          <p:nvPr/>
        </p:nvSpPr>
        <p:spPr>
          <a:xfrm>
            <a:off x="9220200" y="1759527"/>
            <a:ext cx="2819399" cy="37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5"/>
          <a:srcRect l="10057"/>
          <a:stretch/>
        </p:blipFill>
        <p:spPr>
          <a:xfrm>
            <a:off x="0" y="3703739"/>
            <a:ext cx="1573982" cy="914400"/>
          </a:xfrm>
          <a:prstGeom prst="rect">
            <a:avLst/>
          </a:prstGeom>
        </p:spPr>
      </p:pic>
      <p:sp>
        <p:nvSpPr>
          <p:cNvPr id="2" name="Tit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3962400" y="182799"/>
            <a:ext cx="4470400" cy="758952"/>
          </a:xfrm>
        </p:spPr>
        <p:txBody>
          <a:bodyPr>
            <a:normAutofit/>
          </a:bodyPr>
          <a:lstStyle/>
          <a:p>
            <a:r>
              <a:rPr lang="en-US" sz="2800" b="1" dirty="0">
                <a:solidFill>
                  <a:srgbClr val="002060"/>
                </a:solidFill>
                <a:latin typeface="Times New Roman" panose="02020603050405020304" pitchFamily="18" charset="0"/>
                <a:cs typeface="Times New Roman" panose="02020603050405020304" pitchFamily="18" charset="0"/>
              </a:rPr>
              <a:t>PHIẾU HỌC TẬP SỐ 1</a:t>
            </a:r>
          </a:p>
        </p:txBody>
      </p:sp>
      <mc:AlternateContent xmlns:mc="http://schemas.openxmlformats.org/markup-compatibility/2006" xmlns:a14="http://schemas.microsoft.com/office/drawing/2010/main">
        <mc:Choice Requires="a14">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20644870"/>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pPr algn="just">
                            <a:lnSpc>
                              <a:spcPct val="107000"/>
                            </a:lnSpc>
                            <a:spcBef>
                              <a:spcPts val="300"/>
                            </a:spcBef>
                            <a:spcAft>
                              <a:spcPts val="300"/>
                            </a:spcAft>
                          </a:pPr>
                          <a:r>
                            <a:rPr lang="fr-FR" sz="2600" b="1" dirty="0" err="1">
                              <a:solidFill>
                                <a:schemeClr val="tx1"/>
                              </a:solidFill>
                              <a:effectLst/>
                              <a:latin typeface="Times New Roman" panose="02020603050405020304" pitchFamily="18" charset="0"/>
                              <a:cs typeface="Times New Roman" panose="02020603050405020304" pitchFamily="18" charset="0"/>
                            </a:rPr>
                            <a:t>Độ</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dài</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cạnh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của</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hình</a:t>
                          </a:r>
                          <a:r>
                            <a:rPr lang="fr-FR" sz="2600" b="1" dirty="0">
                              <a:solidFill>
                                <a:schemeClr val="tx1"/>
                              </a:solidFill>
                              <a:effectLst/>
                              <a:latin typeface="Times New Roman" panose="02020603050405020304" pitchFamily="18" charset="0"/>
                              <a:cs typeface="Times New Roman" panose="02020603050405020304" pitchFamily="18" charset="0"/>
                            </a:rPr>
                            <a:t> </a:t>
                          </a:r>
                          <a:r>
                            <a:rPr lang="fr-FR" sz="2600" b="1" dirty="0" err="1">
                              <a:solidFill>
                                <a:schemeClr val="tx1"/>
                              </a:solidFill>
                              <a:effectLst/>
                              <a:latin typeface="Times New Roman" panose="02020603050405020304" pitchFamily="18" charset="0"/>
                              <a:cs typeface="Times New Roman" panose="02020603050405020304" pitchFamily="18" charset="0"/>
                            </a:rPr>
                            <a:t>vuông</a:t>
                          </a:r>
                          <a:r>
                            <a:rPr lang="fr-FR"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fr-FR" sz="2600" b="1" i="1">
                                  <a:solidFill>
                                    <a:schemeClr val="tx1"/>
                                  </a:solidFill>
                                  <a:effectLst/>
                                  <a:latin typeface="Cambria Math" panose="02040503050406030204" pitchFamily="18" charset="0"/>
                                </a:rPr>
                                <m:t>𝒙</m:t>
                              </m:r>
                              <m:r>
                                <m:rPr>
                                  <m:nor/>
                                </m:rPr>
                                <a:rPr lang="fr-FR" sz="2600" b="1">
                                  <a:solidFill>
                                    <a:schemeClr val="tx1"/>
                                  </a:solidFill>
                                  <a:effectLst/>
                                  <a:latin typeface="Times New Roman" panose="02020603050405020304" pitchFamily="18" charset="0"/>
                                  <a:cs typeface="Times New Roman" panose="02020603050405020304" pitchFamily="18" charset="0"/>
                                </a:rPr>
                                <m:t> </m:t>
                              </m:r>
                              <m:d>
                                <m:dPr>
                                  <m:ctrlPr>
                                    <a:rPr lang="en-US" sz="2600" b="1" i="1">
                                      <a:solidFill>
                                        <a:schemeClr val="tx1"/>
                                      </a:solidFill>
                                      <a:effectLst/>
                                      <a:latin typeface="Cambria Math" panose="02040503050406030204" pitchFamily="18" charset="0"/>
                                    </a:rPr>
                                  </m:ctrlPr>
                                </m:dPr>
                                <m:e>
                                  <m:r>
                                    <a:rPr lang="fr-FR" sz="2600" b="1" i="1">
                                      <a:solidFill>
                                        <a:schemeClr val="tx1"/>
                                      </a:solidFill>
                                      <a:effectLst/>
                                      <a:latin typeface="Cambria Math" panose="02040503050406030204" pitchFamily="18" charset="0"/>
                                    </a:rPr>
                                    <m:t>𝒄𝒎</m:t>
                                  </m:r>
                                </m:e>
                              </m:d>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1006299">
                    <a:tc>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a:rPr lang="en-US" sz="2600" b="1" i="1">
                                  <a:solidFill>
                                    <a:schemeClr val="tx1"/>
                                  </a:solidFill>
                                  <a:effectLst/>
                                  <a:latin typeface="Cambria Math" panose="02040503050406030204" pitchFamily="18" charset="0"/>
                                </a:rPr>
                                <m:t>𝒚</m:t>
                              </m:r>
                              <m:r>
                                <a:rPr lang="en-US" sz="2600" b="1" i="1" smtClean="0">
                                  <a:solidFill>
                                    <a:schemeClr val="tx1"/>
                                  </a:solidFill>
                                  <a:effectLst/>
                                  <a:latin typeface="Cambria Math" panose="02040503050406030204" pitchFamily="18" charset="0"/>
                                </a:rPr>
                                <m:t> </m:t>
                              </m:r>
                              <m:d>
                                <m:dPr>
                                  <m:ctrlPr>
                                    <a:rPr lang="en-US" sz="2600" b="1" i="1">
                                      <a:solidFill>
                                        <a:schemeClr val="tx1"/>
                                      </a:solidFill>
                                      <a:effectLst/>
                                      <a:latin typeface="Cambria Math" panose="02040503050406030204" pitchFamily="18" charset="0"/>
                                    </a:rPr>
                                  </m:ctrlPr>
                                </m:dPr>
                                <m:e>
                                  <m:r>
                                    <a:rPr lang="en-US" sz="2600" b="1" i="1">
                                      <a:solidFill>
                                        <a:schemeClr val="tx1"/>
                                      </a:solidFill>
                                      <a:effectLst/>
                                      <a:latin typeface="Cambria Math" panose="02040503050406030204" pitchFamily="18" charset="0"/>
                                    </a:rPr>
                                    <m:t>𝒄𝒎</m:t>
                                  </m:r>
                                </m:e>
                              </m:d>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vuông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theo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thức</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r>
                                <a:rPr lang="en-US" sz="2600" b="1" smtClean="0">
                                  <a:solidFill>
                                    <a:schemeClr val="tx1"/>
                                  </a:solidFill>
                                  <a:effectLst/>
                                  <a:latin typeface="Cambria Math" panose="02040503050406030204" pitchFamily="18" charset="0"/>
                                </a:rPr>
                                <m:t>=</m:t>
                              </m:r>
                              <m:r>
                                <a:rPr lang="en-US" sz="2600" b="1" i="1" smtClean="0">
                                  <a:solidFill>
                                    <a:schemeClr val="tx1"/>
                                  </a:solidFill>
                                  <a:effectLst/>
                                  <a:latin typeface="Cambria Math" panose="02040503050406030204" pitchFamily="18" charset="0"/>
                                </a:rPr>
                                <m:t>𝟒</m:t>
                              </m:r>
                              <m:r>
                                <a:rPr lang="en-US" sz="2600" b="1" i="1" smtClean="0">
                                  <a:solidFill>
                                    <a:schemeClr val="tx1"/>
                                  </a:solidFill>
                                  <a:effectLst/>
                                  <a:latin typeface="Cambria Math" panose="02040503050406030204" pitchFamily="18" charset="0"/>
                                </a:rPr>
                                <m:t>𝒙</m:t>
                              </m:r>
                            </m:oMath>
                          </a14:m>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pPr algn="just">
                            <a:lnSpc>
                              <a:spcPct val="107000"/>
                            </a:lnSpc>
                            <a:spcBef>
                              <a:spcPts val="300"/>
                            </a:spcBef>
                            <a:spcAft>
                              <a:spcPts val="300"/>
                            </a:spcAft>
                          </a:pPr>
                          <a:r>
                            <a:rPr lang="en-US" sz="2600" b="1" dirty="0">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xmlns="">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20644870"/>
                  </p:ext>
                </p:extLst>
              </p:nvPr>
            </p:nvGraphicFramePr>
            <p:xfrm>
              <a:off x="1573982" y="1126816"/>
              <a:ext cx="10358545" cy="2514600"/>
            </p:xfrm>
            <a:graphic>
              <a:graphicData uri="http://schemas.openxmlformats.org/drawingml/2006/table">
                <a:tbl>
                  <a:tblPr firstRow="1" firstCol="1" bandRow="1">
                    <a:tableStyleId>{F5AB1C69-6EDB-4FF4-983F-18BD219EF322}</a:tableStyleId>
                  </a:tblPr>
                  <a:tblGrid>
                    <a:gridCol w="5599849">
                      <a:extLst>
                        <a:ext uri="{9D8B030D-6E8A-4147-A177-3AD203B41FA5}">
                          <a16:colId xmlns:a16="http://schemas.microsoft.com/office/drawing/2014/main" val="642805716"/>
                        </a:ext>
                      </a:extLst>
                    </a:gridCol>
                    <a:gridCol w="1586232">
                      <a:extLst>
                        <a:ext uri="{9D8B030D-6E8A-4147-A177-3AD203B41FA5}">
                          <a16:colId xmlns:a16="http://schemas.microsoft.com/office/drawing/2014/main" val="111521386"/>
                        </a:ext>
                      </a:extLst>
                    </a:gridCol>
                    <a:gridCol w="1586232">
                      <a:extLst>
                        <a:ext uri="{9D8B030D-6E8A-4147-A177-3AD203B41FA5}">
                          <a16:colId xmlns:a16="http://schemas.microsoft.com/office/drawing/2014/main" val="765806619"/>
                        </a:ext>
                      </a:extLst>
                    </a:gridCol>
                    <a:gridCol w="1586232">
                      <a:extLst>
                        <a:ext uri="{9D8B030D-6E8A-4147-A177-3AD203B41FA5}">
                          <a16:colId xmlns:a16="http://schemas.microsoft.com/office/drawing/2014/main" val="2897158630"/>
                        </a:ext>
                      </a:extLst>
                    </a:gridCol>
                  </a:tblGrid>
                  <a:tr h="597757">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16327" r="-85201"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53846" t="-16327" r="-201154"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52107" t="-16327" r="-100383" b="-324490"/>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54231" t="-16327" r="-769" b="-324490"/>
                          </a:stretch>
                        </a:blipFill>
                      </a:tcPr>
                    </a:tc>
                    <a:extLst>
                      <a:ext uri="{0D108BD9-81ED-4DB2-BD59-A6C34878D82A}">
                        <a16:rowId xmlns:a16="http://schemas.microsoft.com/office/drawing/2014/main" val="426263765"/>
                      </a:ext>
                    </a:extLst>
                  </a:tr>
                  <a:tr h="1006299">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09" t="-68675" r="-85201" b="-91566"/>
                          </a:stretch>
                        </a:blipFill>
                      </a:tcPr>
                    </a:tc>
                    <a:tc>
                      <a:txBody>
                        <a:bodyPr/>
                        <a:lstStyle/>
                        <a:p>
                          <a:pPr algn="just">
                            <a:lnSpc>
                              <a:spcPct val="107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r>
                            <a:rPr lang="en-US" sz="28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910544">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9" t="-186667" r="-118" b="-133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71776444"/>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b="0" smtClean="0">
                                    <a:solidFill>
                                      <a:schemeClr val="tx1"/>
                                    </a:solidFill>
                                    <a:effectLst/>
                                    <a:latin typeface="Cambria Math" panose="02040503050406030204" pitchFamily="18" charset="0"/>
                                  </a:rPr>
                                  <m:t>32000</m:t>
                                </m:r>
                              </m:oMath>
                            </m:oMathPara>
                          </a14:m>
                          <a:endParaRPr lang="en-US" sz="2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pPr algn="just">
                            <a:lnSpc>
                              <a:spcPct val="107000"/>
                            </a:lnSpc>
                            <a:spcBef>
                              <a:spcPts val="300"/>
                            </a:spcBef>
                            <a:spcAft>
                              <a:spcPts val="300"/>
                            </a:spcAft>
                          </a:pPr>
                          <a:r>
                            <a:rPr lang="en-US" sz="2600" b="1">
                              <a:solidFill>
                                <a:schemeClr val="tx1"/>
                              </a:solidFill>
                              <a:effectLst/>
                              <a:latin typeface="Times New Roman" panose="02020603050405020304" pitchFamily="18" charset="0"/>
                              <a:cs typeface="Times New Roman" panose="02020603050405020304" pitchFamily="18" charset="0"/>
                            </a:rPr>
                            <a:t>Gọi</a:t>
                          </a:r>
                          <a:r>
                            <a:rPr lang="en-US" sz="2600" b="1"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smtClean="0">
                                  <a:solidFill>
                                    <a:schemeClr val="tx1"/>
                                  </a:solidFill>
                                  <a:effectLst/>
                                  <a:latin typeface="Cambria Math" panose="02040503050406030204" pitchFamily="18" charset="0"/>
                                </a:rPr>
                                <m:t>𝒚</m:t>
                              </m:r>
                            </m:oMath>
                          </a14:m>
                          <a:r>
                            <a:rPr lang="en-US" sz="2600" b="1"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1" i="1" smtClean="0">
                                  <a:solidFill>
                                    <a:schemeClr val="tx1"/>
                                  </a:solidFill>
                                  <a:effectLst/>
                                  <a:latin typeface="Cambria Math" panose="02040503050406030204" pitchFamily="18" charset="0"/>
                                </a:rPr>
                                <m:t>𝒙</m:t>
                              </m:r>
                            </m:oMath>
                          </a14:m>
                          <a:r>
                            <a:rPr lang="en-US" sz="2600" b="1" baseline="0">
                              <a:solidFill>
                                <a:schemeClr val="tx1"/>
                              </a:solidFill>
                              <a:effectLst/>
                              <a:latin typeface="Times New Roman" panose="02020603050405020304" pitchFamily="18" charset="0"/>
                              <a:cs typeface="Times New Roman" panose="02020603050405020304" pitchFamily="18" charset="0"/>
                            </a:rPr>
                            <a:t> (kg) thanh long. </a:t>
                          </a:r>
                          <a:r>
                            <a:rPr lang="en-US" sz="2600" b="1">
                              <a:solidFill>
                                <a:schemeClr val="tx1"/>
                              </a:solidFill>
                              <a:effectLst/>
                              <a:latin typeface="Times New Roman" panose="02020603050405020304" pitchFamily="18" charset="0"/>
                              <a:cs typeface="Times New Roman" panose="02020603050405020304" pitchFamily="18" charset="0"/>
                            </a:rPr>
                            <a:t>Với </a:t>
                          </a:r>
                          <a:r>
                            <a:rPr lang="en-US" sz="2600" b="1" dirty="0" err="1">
                              <a:solidFill>
                                <a:schemeClr val="tx1"/>
                              </a:solidFill>
                              <a:effectLst/>
                              <a:latin typeface="Times New Roman" panose="02020603050405020304" pitchFamily="18" charset="0"/>
                              <a:cs typeface="Times New Roman" panose="02020603050405020304" pitchFamily="18" charset="0"/>
                            </a:rPr>
                            <a:t>mỗi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𝒙</m:t>
                              </m:r>
                            </m:oMath>
                          </a14:m>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xác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bao </a:t>
                          </a:r>
                          <a:r>
                            <a:rPr lang="en-US" sz="2600" b="1" dirty="0" err="1">
                              <a:solidFill>
                                <a:schemeClr val="tx1"/>
                              </a:solidFill>
                              <a:effectLst/>
                              <a:latin typeface="Times New Roman" panose="02020603050405020304" pitchFamily="18" charset="0"/>
                              <a:cs typeface="Times New Roman" panose="02020603050405020304" pitchFamily="18" charset="0"/>
                            </a:rPr>
                            <a:t>nhiêu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tương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ứng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của</a:t>
                          </a:r>
                          <a:r>
                            <a:rPr lang="en-US" sz="2600" b="1"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1" i="1">
                                  <a:solidFill>
                                    <a:schemeClr val="tx1"/>
                                  </a:solidFill>
                                  <a:effectLst/>
                                  <a:latin typeface="Cambria Math" panose="02040503050406030204" pitchFamily="18" charset="0"/>
                                </a:rPr>
                                <m:t>𝒚</m:t>
                              </m:r>
                            </m:oMath>
                          </a14:m>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xmlns="">
          <p:graphicFrame>
            <p:nvGraphicFramePr>
              <p:cNvPr id="12" name="Tabl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171776444"/>
                  </p:ext>
                </p:extLst>
              </p:nvPr>
            </p:nvGraphicFramePr>
            <p:xfrm>
              <a:off x="1573982" y="3962400"/>
              <a:ext cx="10465618" cy="2805544"/>
            </p:xfrm>
            <a:graphic>
              <a:graphicData uri="http://schemas.openxmlformats.org/drawingml/2006/table">
                <a:tbl>
                  <a:tblPr firstRow="1" firstCol="1" bandRow="1">
                    <a:tableStyleId>{5C22544A-7EE6-4342-B048-85BDC9FD1C3A}</a:tableStyleId>
                  </a:tblPr>
                  <a:tblGrid>
                    <a:gridCol w="5626114">
                      <a:extLst>
                        <a:ext uri="{9D8B030D-6E8A-4147-A177-3AD203B41FA5}">
                          <a16:colId xmlns:a16="http://schemas.microsoft.com/office/drawing/2014/main" val="1922646898"/>
                        </a:ext>
                      </a:extLst>
                    </a:gridCol>
                    <a:gridCol w="1613168">
                      <a:extLst>
                        <a:ext uri="{9D8B030D-6E8A-4147-A177-3AD203B41FA5}">
                          <a16:colId xmlns:a16="http://schemas.microsoft.com/office/drawing/2014/main" val="2585148154"/>
                        </a:ext>
                      </a:extLst>
                    </a:gridCol>
                    <a:gridCol w="1613168">
                      <a:extLst>
                        <a:ext uri="{9D8B030D-6E8A-4147-A177-3AD203B41FA5}">
                          <a16:colId xmlns:a16="http://schemas.microsoft.com/office/drawing/2014/main" val="1425251341"/>
                        </a:ext>
                      </a:extLst>
                    </a:gridCol>
                    <a:gridCol w="1613168">
                      <a:extLst>
                        <a:ext uri="{9D8B030D-6E8A-4147-A177-3AD203B41FA5}">
                          <a16:colId xmlns:a16="http://schemas.microsoft.com/office/drawing/2014/main" val="3844981260"/>
                        </a:ext>
                      </a:extLst>
                    </a:gridCol>
                  </a:tblGrid>
                  <a:tr h="910192">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Số</a:t>
                          </a:r>
                          <a:r>
                            <a:rPr lang="en-US" sz="2600" b="1" dirty="0">
                              <a:solidFill>
                                <a:schemeClr val="tx1"/>
                              </a:solidFill>
                              <a:effectLst/>
                              <a:latin typeface="Times New Roman" panose="02020603050405020304" pitchFamily="18" charset="0"/>
                              <a:cs typeface="Times New Roman" panose="02020603050405020304" pitchFamily="18" charset="0"/>
                            </a:rPr>
                            <a:t> kg </a:t>
                          </a:r>
                          <a:r>
                            <a:rPr lang="en-US" sz="2600" b="1" dirty="0" err="1">
                              <a:solidFill>
                                <a:schemeClr val="tx1"/>
                              </a:solidFill>
                              <a:effectLst/>
                              <a:latin typeface="Times New Roman" panose="02020603050405020304" pitchFamily="18" charset="0"/>
                              <a:cs typeface="Times New Roman" panose="02020603050405020304" pitchFamily="18" charset="0"/>
                            </a:rPr>
                            <a:t>thanh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a:solidFill>
                                <a:schemeClr val="tx1"/>
                              </a:solidFill>
                              <a:effectLst/>
                              <a:latin typeface="Times New Roman" panose="02020603050405020304" pitchFamily="18" charset="0"/>
                              <a:cs typeface="Times New Roman" panose="02020603050405020304" pitchFamily="18" charset="0"/>
                            </a:rPr>
                            <a:t>long loại </a:t>
                          </a:r>
                          <a:r>
                            <a:rPr lang="en-US" sz="2600" b="1" dirty="0">
                              <a:solidFill>
                                <a:schemeClr val="tx1"/>
                              </a:solidFill>
                              <a:effectLst/>
                              <a:latin typeface="Times New Roman" panose="02020603050405020304" pitchFamily="18" charset="0"/>
                              <a:cs typeface="Times New Roman" panose="02020603050405020304" pitchFamily="18" charset="0"/>
                            </a:rPr>
                            <a:t>I </a:t>
                          </a:r>
                          <a:r>
                            <a:rPr lang="en-US" sz="2600" b="1" dirty="0" err="1">
                              <a:solidFill>
                                <a:schemeClr val="tx1"/>
                              </a:solidFill>
                              <a:effectLst/>
                              <a:latin typeface="Times New Roman" panose="02020603050405020304" pitchFamily="18" charset="0"/>
                              <a:cs typeface="Times New Roman" panose="02020603050405020304" pitchFamily="18" charset="0"/>
                            </a:rPr>
                            <a:t>được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bán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ra</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2000" r="-20075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50379" t="-12000" r="-101515" b="-214667"/>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48302" t="-12000" r="-1132" b="-214667"/>
                          </a:stretch>
                        </a:blipFill>
                      </a:tcPr>
                    </a:tc>
                    <a:extLst>
                      <a:ext uri="{0D108BD9-81ED-4DB2-BD59-A6C34878D82A}">
                        <a16:rowId xmlns:a16="http://schemas.microsoft.com/office/drawing/2014/main" val="3914503442"/>
                      </a:ext>
                    </a:extLst>
                  </a:tr>
                  <a:tr h="941984">
                    <a:tc>
                      <a:txBody>
                        <a:bodyPr/>
                        <a:lstStyle/>
                        <a:p>
                          <a:pPr algn="just">
                            <a:lnSpc>
                              <a:spcPct val="107000"/>
                            </a:lnSpc>
                            <a:spcBef>
                              <a:spcPts val="300"/>
                            </a:spcBef>
                            <a:spcAft>
                              <a:spcPts val="300"/>
                            </a:spcAft>
                          </a:pPr>
                          <a:r>
                            <a:rPr lang="en-US" sz="2600" b="1" dirty="0" err="1">
                              <a:solidFill>
                                <a:schemeClr val="tx1"/>
                              </a:solidFill>
                              <a:effectLst/>
                              <a:latin typeface="Times New Roman" panose="02020603050405020304" pitchFamily="18" charset="0"/>
                              <a:cs typeface="Times New Roman" panose="02020603050405020304" pitchFamily="18" charset="0"/>
                            </a:rPr>
                            <a:t>Giá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endParaRPr lang="en-US"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48679" t="-109091" r="-200755" b="-109091"/>
                          </a:stretch>
                        </a:blipFill>
                      </a:tcPr>
                    </a:tc>
                    <a:tc>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953368">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8" t="-205096" r="-175" b="-7006"/>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48EA9FA-6092-5D23-366A-43088875AE8E}"/>
              </a:ext>
            </a:extLst>
          </p:cNvPr>
          <p:cNvPicPr>
            <a:picLocks noChangeAspect="1"/>
          </p:cNvPicPr>
          <p:nvPr/>
        </p:nvPicPr>
        <p:blipFill>
          <a:blip r:embed="rId8"/>
          <a:stretch>
            <a:fillRect/>
          </a:stretch>
        </p:blipFill>
        <p:spPr>
          <a:xfrm>
            <a:off x="-12032" y="1064493"/>
            <a:ext cx="1586014" cy="845874"/>
          </a:xfrm>
          <a:prstGeom prst="rect">
            <a:avLst/>
          </a:prstGeom>
        </p:spPr>
      </p:pic>
      <p:pic>
        <p:nvPicPr>
          <p:cNvPr id="9" name="2 Minutes Countdown 4k Giant Clock - Đồng hồ đếm ngược 2 phút"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DDCF597E-A917-FE39-7121-24896C3220A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52718" y="171254"/>
            <a:ext cx="1354554" cy="761937"/>
          </a:xfrm>
          <a:prstGeom prst="rect">
            <a:avLst/>
          </a:prstGeom>
        </p:spPr>
      </p:pic>
    </p:spTree>
    <p:extLst>
      <p:ext uri="{BB962C8B-B14F-4D97-AF65-F5344CB8AC3E}">
        <p14:creationId xmlns:p14="http://schemas.microsoft.com/office/powerpoint/2010/main" val="16447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80F533-79E3-8A5C-88BA-D9B3B4B108D7}"/>
              </a:ext>
            </a:extLst>
          </p:cNvPr>
          <p:cNvPicPr>
            <a:picLocks noChangeAspect="1"/>
          </p:cNvPicPr>
          <p:nvPr/>
        </p:nvPicPr>
        <p:blipFill rotWithShape="1">
          <a:blip r:embed="rId2"/>
          <a:srcRect l="11149"/>
          <a:stretch/>
        </p:blipFill>
        <p:spPr>
          <a:xfrm>
            <a:off x="76200" y="3381522"/>
            <a:ext cx="1135570" cy="827123"/>
          </a:xfrm>
          <a:prstGeom prst="rect">
            <a:avLst/>
          </a:prstGeom>
        </p:spPr>
      </p:pic>
      <p:sp>
        <p:nvSpPr>
          <p:cNvPr id="2" name="Tit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0402DA0-CADC-3633-EBB9-4E8C590B5291}"/>
              </a:ext>
            </a:extLst>
          </p:cNvPr>
          <p:cNvSpPr>
            <a:spLocks noGrp="1"/>
          </p:cNvSpPr>
          <p:nvPr>
            <p:ph type="title"/>
          </p:nvPr>
        </p:nvSpPr>
        <p:spPr>
          <a:xfrm>
            <a:off x="4191000" y="0"/>
            <a:ext cx="5487581" cy="758952"/>
          </a:xfrm>
        </p:spPr>
        <p:txBody>
          <a:bodyPr>
            <a:normAutofit/>
          </a:bodyPr>
          <a:lstStyle/>
          <a:p>
            <a:r>
              <a:rPr lang="en-US" sz="2800" b="1">
                <a:solidFill>
                  <a:srgbClr val="002060"/>
                </a:solidFill>
                <a:latin typeface="Times New Roman" panose="02020603050405020304" pitchFamily="18" charset="0"/>
                <a:cs typeface="Times New Roman" panose="02020603050405020304" pitchFamily="18" charset="0"/>
              </a:rPr>
              <a:t>ĐÁP ÁN PHIẾU </a:t>
            </a:r>
            <a:r>
              <a:rPr lang="en-US" sz="2800" b="1" dirty="0">
                <a:solidFill>
                  <a:srgbClr val="002060"/>
                </a:solidFill>
                <a:latin typeface="Times New Roman" panose="02020603050405020304" pitchFamily="18" charset="0"/>
                <a:cs typeface="Times New Roman" panose="02020603050405020304" pitchFamily="18" charset="0"/>
              </a:rPr>
              <a:t>HỌC TẬP SỐ 1</a:t>
            </a:r>
          </a:p>
        </p:txBody>
      </p:sp>
      <mc:AlternateContent xmlns:mc="http://schemas.openxmlformats.org/markup-compatibility/2006" xmlns:a14="http://schemas.microsoft.com/office/drawing/2010/main">
        <mc:Choice Requires="a14">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1634407750"/>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722111">
                    <a:tc>
                      <a:txBody>
                        <a:bodyPr/>
                        <a:lstStyle/>
                        <a:p>
                          <a:pPr algn="just">
                            <a:lnSpc>
                              <a:spcPct val="107000"/>
                            </a:lnSpc>
                            <a:spcBef>
                              <a:spcPts val="300"/>
                            </a:spcBef>
                            <a:spcAft>
                              <a:spcPts val="300"/>
                            </a:spcAft>
                          </a:pPr>
                          <a:r>
                            <a:rPr lang="fr-FR" sz="2600" b="0" dirty="0">
                              <a:solidFill>
                                <a:schemeClr val="tx1"/>
                              </a:solidFill>
                              <a:effectLst/>
                              <a:latin typeface="Times New Roman" panose="02020603050405020304" pitchFamily="18" charset="0"/>
                              <a:cs typeface="Times New Roman" panose="02020603050405020304" pitchFamily="18" charset="0"/>
                            </a:rPr>
                            <a:t>Độ </a:t>
                          </a:r>
                          <a:r>
                            <a:rPr lang="fr-FR" sz="2600" b="0" dirty="0" err="1">
                              <a:solidFill>
                                <a:schemeClr val="tx1"/>
                              </a:solidFill>
                              <a:effectLst/>
                              <a:latin typeface="Times New Roman" panose="02020603050405020304" pitchFamily="18" charset="0"/>
                              <a:cs typeface="Times New Roman" panose="02020603050405020304" pitchFamily="18" charset="0"/>
                            </a:rPr>
                            <a:t>dài</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cạnh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của</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hình</a:t>
                          </a:r>
                          <a:r>
                            <a:rPr lang="fr-FR" sz="2600" b="0" dirty="0">
                              <a:solidFill>
                                <a:schemeClr val="tx1"/>
                              </a:solidFill>
                              <a:effectLst/>
                              <a:latin typeface="Times New Roman" panose="02020603050405020304" pitchFamily="18" charset="0"/>
                              <a:cs typeface="Times New Roman" panose="02020603050405020304" pitchFamily="18" charset="0"/>
                            </a:rPr>
                            <a:t> </a:t>
                          </a:r>
                          <a:r>
                            <a:rPr lang="fr-FR" sz="2600" b="0" dirty="0" err="1">
                              <a:solidFill>
                                <a:schemeClr val="tx1"/>
                              </a:solidFill>
                              <a:effectLst/>
                              <a:latin typeface="Times New Roman" panose="02020603050405020304" pitchFamily="18" charset="0"/>
                              <a:cs typeface="Times New Roman" panose="02020603050405020304" pitchFamily="18" charset="0"/>
                            </a:rPr>
                            <a:t>vuông</a:t>
                          </a:r>
                          <a14:m>
                            <m:oMath xmlns:m="http://schemas.openxmlformats.org/officeDocument/2006/math">
                              <m:r>
                                <a:rPr lang="en-US" sz="2600" b="0" i="0" smtClean="0">
                                  <a:solidFill>
                                    <a:schemeClr val="tx1"/>
                                  </a:solidFill>
                                  <a:effectLst/>
                                  <a:latin typeface="Cambria Math" panose="02040503050406030204" pitchFamily="18" charset="0"/>
                                </a:rPr>
                                <m:t> </m:t>
                              </m:r>
                              <m:r>
                                <a:rPr lang="en-US" sz="2600" smtClean="0">
                                  <a:solidFill>
                                    <a:schemeClr val="tx1"/>
                                  </a:solidFill>
                                  <a:effectLst/>
                                  <a:latin typeface="Cambria Math" panose="02040503050406030204" pitchFamily="18" charset="0"/>
                                </a:rPr>
                                <m:t>𝑥</m:t>
                              </m:r>
                              <m:r>
                                <m:rPr>
                                  <m:nor/>
                                </m:rPr>
                                <a:rPr lang="fr-FR" sz="2600" b="0">
                                  <a:solidFill>
                                    <a:schemeClr val="tx1"/>
                                  </a:solidFill>
                                  <a:effectLst/>
                                  <a:latin typeface="Times New Roman" panose="02020603050405020304" pitchFamily="18" charset="0"/>
                                  <a:cs typeface="Times New Roman" panose="02020603050405020304" pitchFamily="18" charset="0"/>
                                </a:rPr>
                                <m:t> </m:t>
                              </m:r>
                              <m:d>
                                <m:dPr>
                                  <m:ctrlPr>
                                    <a:rPr lang="en-US" sz="2600" b="0" i="1">
                                      <a:solidFill>
                                        <a:schemeClr val="tx1"/>
                                      </a:solidFill>
                                      <a:effectLst/>
                                      <a:latin typeface="Cambria Math" panose="02040503050406030204" pitchFamily="18" charset="0"/>
                                    </a:rPr>
                                  </m:ctrlPr>
                                </m:dPr>
                                <m:e>
                                  <m:r>
                                    <m:rPr>
                                      <m:sty m:val="p"/>
                                    </m:rPr>
                                    <a:rPr lang="fr-FR" sz="2600" b="0" i="1">
                                      <a:solidFill>
                                        <a:schemeClr val="tx1"/>
                                      </a:solidFill>
                                      <a:effectLst/>
                                      <a:latin typeface="Cambria Math" panose="02040503050406030204" pitchFamily="18" charset="0"/>
                                    </a:rPr>
                                    <m:t>cm</m:t>
                                  </m:r>
                                </m:e>
                              </m:d>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600" smtClean="0">
                                    <a:solidFill>
                                      <a:schemeClr val="tx1"/>
                                    </a:solidFill>
                                    <a:effectLst/>
                                    <a:latin typeface="Cambria Math" panose="02040503050406030204" pitchFamily="18" charset="0"/>
                                  </a:rPr>
                                  <m:t>𝑥</m:t>
                                </m:r>
                                <m:r>
                                  <a:rPr lang="en-US" sz="2600" smtClean="0">
                                    <a:solidFill>
                                      <a:schemeClr val="tx1"/>
                                    </a:solidFill>
                                    <a:effectLst/>
                                    <a:latin typeface="Cambria Math" panose="02040503050406030204" pitchFamily="18" charset="0"/>
                                  </a:rPr>
                                  <m:t>=1</m:t>
                                </m:r>
                              </m:oMath>
                            </m:oMathPara>
                          </a14:m>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=2</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07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solidFill>
                                      <a:schemeClr val="tx1"/>
                                    </a:solidFill>
                                    <a:effectLst/>
                                    <a:latin typeface="Cambria Math" panose="02040503050406030204" pitchFamily="18" charset="0"/>
                                  </a:rPr>
                                  <m:t>𝑥</m:t>
                                </m:r>
                                <m:r>
                                  <a:rPr lang="en-US" sz="2800" smtClean="0">
                                    <a:solidFill>
                                      <a:schemeClr val="tx1"/>
                                    </a:solidFill>
                                    <a:effectLst/>
                                    <a:latin typeface="Cambria Math" panose="02040503050406030204" pitchFamily="18" charset="0"/>
                                  </a:rPr>
                                  <m:t>=3</m:t>
                                </m:r>
                              </m:oMath>
                            </m:oMathPara>
                          </a14:m>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26263765"/>
                      </a:ext>
                    </a:extLst>
                  </a:tr>
                  <a:tr h="856932">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600" b="0" dirty="0">
                              <a:solidFill>
                                <a:schemeClr val="tx1"/>
                              </a:solidFill>
                              <a:effectLst/>
                              <a:latin typeface="Times New Roman" panose="02020603050405020304" pitchFamily="18" charset="0"/>
                              <a:cs typeface="Times New Roman" panose="02020603050405020304" pitchFamily="18" charset="0"/>
                            </a:rPr>
                            <a:t>Chu vi </a:t>
                          </a:r>
                          <a14:m>
                            <m:oMath xmlns:m="http://schemas.openxmlformats.org/officeDocument/2006/math">
                              <m:r>
                                <m:rPr>
                                  <m:sty m:val="p"/>
                                </m:rPr>
                                <a:rPr lang="en-US" sz="2600" b="0" i="1">
                                  <a:solidFill>
                                    <a:schemeClr val="tx1"/>
                                  </a:solidFill>
                                  <a:effectLst/>
                                  <a:latin typeface="Cambria Math" panose="02040503050406030204" pitchFamily="18" charset="0"/>
                                </a:rPr>
                                <m:t>y</m:t>
                              </m:r>
                              <m:r>
                                <a:rPr lang="en-US" sz="2600" b="0" i="1" smtClean="0">
                                  <a:solidFill>
                                    <a:schemeClr val="tx1"/>
                                  </a:solidFill>
                                  <a:effectLst/>
                                  <a:latin typeface="Cambria Math" panose="02040503050406030204" pitchFamily="18" charset="0"/>
                                </a:rPr>
                                <m:t> </m:t>
                              </m:r>
                              <m:d>
                                <m:dPr>
                                  <m:ctrlPr>
                                    <a:rPr lang="en-US" sz="2600" b="0" i="1">
                                      <a:solidFill>
                                        <a:schemeClr val="tx1"/>
                                      </a:solidFill>
                                      <a:effectLst/>
                                      <a:latin typeface="Cambria Math" panose="02040503050406030204" pitchFamily="18" charset="0"/>
                                    </a:rPr>
                                  </m:ctrlPr>
                                </m:dPr>
                                <m:e>
                                  <m:r>
                                    <m:rPr>
                                      <m:sty m:val="p"/>
                                    </m:rPr>
                                    <a:rPr lang="en-US" sz="2600" b="0" i="1">
                                      <a:solidFill>
                                        <a:schemeClr val="tx1"/>
                                      </a:solidFill>
                                      <a:effectLst/>
                                      <a:latin typeface="Cambria Math" panose="02040503050406030204" pitchFamily="18" charset="0"/>
                                    </a:rPr>
                                    <m:t>cm</m:t>
                                  </m:r>
                                </m:e>
                              </m:d>
                            </m:oMath>
                          </a14:m>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vuông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tính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theo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công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thức</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cs typeface="Times New Roman" panose="02020603050405020304" pitchFamily="18" charset="0"/>
                                </a:rPr>
                                <m:t>𝑦</m:t>
                              </m:r>
                              <m:r>
                                <a:rPr lang="en-US" sz="2600" b="0" smtClean="0">
                                  <a:solidFill>
                                    <a:schemeClr val="tx1"/>
                                  </a:solidFill>
                                  <a:effectLst/>
                                  <a:latin typeface="Cambria Math" panose="02040503050406030204" pitchFamily="18" charset="0"/>
                                </a:rPr>
                                <m:t>=4</m:t>
                              </m:r>
                              <m:r>
                                <a:rPr lang="en-US" sz="2600" smtClean="0">
                                  <a:solidFill>
                                    <a:schemeClr val="tx1"/>
                                  </a:solidFill>
                                  <a:effectLst/>
                                  <a:latin typeface="Cambria Math" panose="02040503050406030204" pitchFamily="18" charset="0"/>
                                </a:rPr>
                                <m:t>𝑥</m:t>
                              </m:r>
                            </m:oMath>
                          </a14:m>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rtl="0" eaLnBrk="1" fontAlgn="auto" latinLnBrk="0" hangingPunct="1">
                            <a:lnSpc>
                              <a:spcPct val="107000"/>
                            </a:lnSpc>
                            <a:spcBef>
                              <a:spcPts val="300"/>
                            </a:spcBef>
                            <a:spcAft>
                              <a:spcPts val="300"/>
                            </a:spcAft>
                            <a:buClrTx/>
                            <a:buSzTx/>
                            <a:buFontTx/>
                            <a:buNone/>
                            <a:tabLst/>
                            <a:defRPr/>
                          </a:pPr>
                          <a:r>
                            <a:rPr lang="en-US" sz="2600" dirty="0">
                              <a:solidFill>
                                <a:srgbClr val="FF0000"/>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=4.1=4</m:t>
                              </m:r>
                            </m:oMath>
                          </a14:m>
                          <a:endParaRPr lang="en-US" sz="3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ts val="300"/>
                            </a:spcBef>
                            <a:spcAft>
                              <a:spcPts val="300"/>
                            </a:spcAft>
                          </a:pP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=4.2=8</m:t>
                              </m:r>
                            </m:oMath>
                          </a14:m>
                          <a:endParaRPr lang="en-US" sz="3600" b="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dirty="0">
                              <a:solidFill>
                                <a:srgbClr val="FF0000"/>
                              </a:solidFill>
                              <a:effectLst/>
                            </a:rPr>
                            <a:t> </a:t>
                          </a:r>
                          <a14:m>
                            <m:oMath xmlns:m="http://schemas.openxmlformats.org/officeDocument/2006/math">
                              <m:r>
                                <a:rPr lang="en-US" sz="2800" b="0" i="1" smtClean="0">
                                  <a:solidFill>
                                    <a:srgbClr val="FF0000"/>
                                  </a:solidFill>
                                  <a:effectLst/>
                                  <a:latin typeface="Cambria Math" panose="02040503050406030204" pitchFamily="18" charset="0"/>
                                </a:rPr>
                                <m:t>𝑦</m:t>
                              </m:r>
                              <m:r>
                                <a:rPr lang="en-US" sz="2800" b="0" i="1" smtClean="0">
                                  <a:solidFill>
                                    <a:srgbClr val="FF0000"/>
                                  </a:solidFill>
                                  <a:effectLst/>
                                  <a:latin typeface="Cambria Math" panose="02040503050406030204" pitchFamily="18" charset="0"/>
                                </a:rPr>
                                <m:t>=4.3=12</m:t>
                              </m:r>
                            </m:oMath>
                          </a14:m>
                          <a:endParaRPr lang="en-US"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300"/>
                            </a:spcBef>
                            <a:spcAft>
                              <a:spcPts val="300"/>
                            </a:spcAft>
                          </a:pPr>
                          <a:endPar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84786392"/>
                      </a:ext>
                    </a:extLst>
                  </a:tr>
                  <a:tr h="775390">
                    <a:tc gridSpan="4">
                      <a:txBody>
                        <a:bodyPr/>
                        <a:lstStyle/>
                        <a:p>
                          <a:pPr algn="just">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smtClean="0">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err="1">
                              <a:solidFill>
                                <a:schemeClr val="tx1"/>
                              </a:solidFill>
                              <a:effectLst/>
                              <a:latin typeface="Times New Roman" panose="02020603050405020304" pitchFamily="18" charset="0"/>
                              <a:cs typeface="Times New Roman" panose="02020603050405020304" pitchFamily="18" charset="0"/>
                            </a:rPr>
                            <a:t>ứng</a:t>
                          </a:r>
                          <a:r>
                            <a:rPr lang="en-US" sz="2600" b="0">
                              <a:solidFill>
                                <a:schemeClr val="tx1"/>
                              </a:solidFill>
                              <a:effectLst/>
                              <a:latin typeface="Times New Roman" panose="02020603050405020304" pitchFamily="18" charset="0"/>
                              <a:cs typeface="Times New Roman" panose="02020603050405020304" pitchFamily="18" charset="0"/>
                            </a:rPr>
                            <a:t> của</a:t>
                          </a:r>
                          <a14:m>
                            <m:oMath xmlns:m="http://schemas.openxmlformats.org/officeDocument/2006/math">
                              <m:r>
                                <a:rPr lang="en-US" sz="2600" b="0" i="0" smtClean="0">
                                  <a:solidFill>
                                    <a:schemeClr val="tx1"/>
                                  </a:solidFill>
                                  <a:effectLst/>
                                  <a:latin typeface="Cambria Math" panose="02040503050406030204" pitchFamily="18" charset="0"/>
                                  <a:cs typeface="Times New Roman" panose="02020603050405020304" pitchFamily="18" charset="0"/>
                                </a:rPr>
                                <m:t> </m:t>
                              </m:r>
                              <m:r>
                                <a:rPr lang="en-US" sz="2600" b="0" i="1" smtClean="0">
                                  <a:solidFill>
                                    <a:schemeClr val="tx1"/>
                                  </a:solidFill>
                                  <a:effectLst/>
                                  <a:latin typeface="Cambria Math" panose="02040503050406030204" pitchFamily="18" charset="0"/>
                                  <a:cs typeface="Times New Roman" panose="02020603050405020304" pitchFamily="18" charset="0"/>
                                </a:rPr>
                                <m:t>𝑦</m:t>
                              </m:r>
                            </m:oMath>
                          </a14:m>
                          <a:endParaRPr lang="en-US" sz="26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Choice>
        <mc:Fallback xmlns="">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7EBCD-9B83-6F11-7C7C-AD81AB5B627C}"/>
                  </a:ext>
                </a:extLst>
              </p:cNvPr>
              <p:cNvGraphicFramePr>
                <a:graphicFrameLocks noGrp="1"/>
              </p:cNvGraphicFramePr>
              <p:nvPr>
                <p:extLst>
                  <p:ext uri="{D42A27DB-BD31-4B8C-83A1-F6EECF244321}">
                    <p14:modId xmlns:p14="http://schemas.microsoft.com/office/powerpoint/2010/main" val="1634407750"/>
                  </p:ext>
                </p:extLst>
              </p:nvPr>
            </p:nvGraphicFramePr>
            <p:xfrm>
              <a:off x="228600" y="769767"/>
              <a:ext cx="11658600" cy="2522974"/>
            </p:xfrm>
            <a:graphic>
              <a:graphicData uri="http://schemas.openxmlformats.org/drawingml/2006/table">
                <a:tbl>
                  <a:tblPr firstRow="1" firstCol="1" bandRow="1">
                    <a:tableStyleId>{F5AB1C69-6EDB-4FF4-983F-18BD219EF322}</a:tableStyleId>
                  </a:tblPr>
                  <a:tblGrid>
                    <a:gridCol w="4552547">
                      <a:extLst>
                        <a:ext uri="{9D8B030D-6E8A-4147-A177-3AD203B41FA5}">
                          <a16:colId xmlns:a16="http://schemas.microsoft.com/office/drawing/2014/main" val="642805716"/>
                        </a:ext>
                      </a:extLst>
                    </a:gridCol>
                    <a:gridCol w="2457853">
                      <a:extLst>
                        <a:ext uri="{9D8B030D-6E8A-4147-A177-3AD203B41FA5}">
                          <a16:colId xmlns:a16="http://schemas.microsoft.com/office/drawing/2014/main" val="111521386"/>
                        </a:ext>
                      </a:extLst>
                    </a:gridCol>
                    <a:gridCol w="2438400">
                      <a:extLst>
                        <a:ext uri="{9D8B030D-6E8A-4147-A177-3AD203B41FA5}">
                          <a16:colId xmlns:a16="http://schemas.microsoft.com/office/drawing/2014/main" val="765806619"/>
                        </a:ext>
                      </a:extLst>
                    </a:gridCol>
                    <a:gridCol w="2209800">
                      <a:extLst>
                        <a:ext uri="{9D8B030D-6E8A-4147-A177-3AD203B41FA5}">
                          <a16:colId xmlns:a16="http://schemas.microsoft.com/office/drawing/2014/main" val="2897158630"/>
                        </a:ext>
                      </a:extLst>
                    </a:gridCol>
                  </a:tblGrid>
                  <a:tr h="819404">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11852" r="-156493"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11852" r="-190074"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11852" r="-91500" b="-208889"/>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11852" r="-826" b="-208889"/>
                          </a:stretch>
                        </a:blipFill>
                      </a:tcPr>
                    </a:tc>
                    <a:extLst>
                      <a:ext uri="{0D108BD9-81ED-4DB2-BD59-A6C34878D82A}">
                        <a16:rowId xmlns:a16="http://schemas.microsoft.com/office/drawing/2014/main" val="426263765"/>
                      </a:ext>
                    </a:extLst>
                  </a:tr>
                  <a:tr h="9281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4" t="-99342" r="-156493" b="-85526"/>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5608" t="-99342" r="-190074"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87750" t="-99342" r="-91500" b="-85526"/>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27273" t="-99342" r="-826" b="-85526"/>
                          </a:stretch>
                        </a:blipFill>
                      </a:tcPr>
                    </a:tc>
                    <a:extLst>
                      <a:ext uri="{0D108BD9-81ED-4DB2-BD59-A6C34878D82A}">
                        <a16:rowId xmlns:a16="http://schemas.microsoft.com/office/drawing/2014/main" val="2884786392"/>
                      </a:ext>
                    </a:extLst>
                  </a:tr>
                  <a:tr h="775390">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2" t="-236719" r="-157" b="-1563"/>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527551"/>
                      </a:ext>
                    </a:extLst>
                  </a:tr>
                </a:tbl>
              </a:graphicData>
            </a:graphic>
          </p:graphicFrame>
        </mc:Fallback>
      </mc:AlternateContent>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4653AF-1EAD-ADCC-4D66-C1C23247014C}"/>
              </a:ext>
            </a:extLst>
          </p:cNvPr>
          <p:cNvPicPr>
            <a:picLocks noChangeAspect="1"/>
          </p:cNvPicPr>
          <p:nvPr/>
        </p:nvPicPr>
        <p:blipFill rotWithShape="1">
          <a:blip r:embed="rId4"/>
          <a:srcRect l="6655"/>
          <a:stretch/>
        </p:blipFill>
        <p:spPr>
          <a:xfrm>
            <a:off x="76200" y="-83554"/>
            <a:ext cx="1433176" cy="764540"/>
          </a:xfrm>
          <a:prstGeom prst="rect">
            <a:avLst/>
          </a:prstGeom>
        </p:spPr>
      </p:pic>
      <mc:AlternateContent xmlns:mc="http://schemas.openxmlformats.org/markup-compatibility/2006" xmlns:a14="http://schemas.microsoft.com/office/drawing/2010/main">
        <mc:Choice Requires="a14">
          <p:graphicFrame>
            <p:nvGraphicFramePr>
              <p:cNvPr id="12" name="Tabl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599395580"/>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1</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2</m:t>
                              </m:r>
                            </m:oMath>
                          </a14:m>
                          <a:r>
                            <a:rPr lang="en-US" sz="2600" b="0" dirty="0">
                              <a:solidFill>
                                <a:schemeClr val="tx1"/>
                              </a:solidFill>
                              <a:effectLst/>
                              <a:latin typeface="Times New Roman" panose="02020603050405020304" pitchFamily="18" charset="0"/>
                              <a:cs typeface="Times New Roman" panose="02020603050405020304" pitchFamily="18" charset="0"/>
                            </a:rPr>
                            <a:t>kg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kern="1200" smtClean="0">
                                  <a:solidFill>
                                    <a:schemeClr val="tx1"/>
                                  </a:solidFill>
                                  <a:effectLst/>
                                  <a:latin typeface="Cambria Math" panose="02040503050406030204" pitchFamily="18" charset="0"/>
                                  <a:ea typeface="+mn-ea"/>
                                  <a:cs typeface="+mn-cs"/>
                                </a:rPr>
                                <m:t>3</m:t>
                              </m:r>
                            </m:oMath>
                          </a14:m>
                          <a:r>
                            <a:rPr lang="en-US" sz="2600" b="0" kern="1200" dirty="0">
                              <a:solidFill>
                                <a:schemeClr val="tx1"/>
                              </a:solidFill>
                              <a:effectLst/>
                              <a:latin typeface="Cambria Math" panose="02040503050406030204" pitchFamily="18" charset="0"/>
                              <a:ea typeface="+mn-ea"/>
                              <a:cs typeface="+mn-cs"/>
                            </a:rPr>
                            <a:t>kg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14:m>
                            <m:oMath xmlns:m="http://schemas.openxmlformats.org/officeDocument/2006/math">
                              <m:r>
                                <a:rPr lang="en-US" sz="2600" b="0" smtClean="0">
                                  <a:solidFill>
                                    <a:schemeClr val="tx1"/>
                                  </a:solidFill>
                                  <a:effectLst/>
                                  <a:latin typeface="Cambria Math" panose="02040503050406030204" pitchFamily="18" charset="0"/>
                                </a:rPr>
                                <m:t>32000</m:t>
                              </m:r>
                              <m:r>
                                <a:rPr lang="en-US" sz="2600" b="0" i="0" smtClean="0">
                                  <a:solidFill>
                                    <a:schemeClr val="tx1"/>
                                  </a:solidFill>
                                  <a:effectLst/>
                                  <a:latin typeface="Cambria Math" panose="02040503050406030204" pitchFamily="18" charset="0"/>
                                </a:rPr>
                                <m:t> </m:t>
                              </m:r>
                            </m:oMath>
                          </a14:m>
                          <a:r>
                            <a:rPr lang="en-US" sz="2600" b="0">
                              <a:solidFill>
                                <a:schemeClr val="tx1"/>
                              </a:solidFill>
                              <a:effectLst/>
                              <a:latin typeface="Times New Roman" panose="02020603050405020304" pitchFamily="18" charset="0"/>
                              <a:cs typeface="Times New Roman" panose="02020603050405020304" pitchFamily="18" charset="0"/>
                            </a:rPr>
                            <a:t>đồng</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64000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300"/>
                            </a:spcBef>
                            <a:spcAft>
                              <a:spcPts val="300"/>
                            </a:spcAft>
                          </a:pPr>
                          <a:r>
                            <a:rPr lang="en-US" sz="2600" b="0" kern="1200" dirty="0">
                              <a:solidFill>
                                <a:schemeClr val="tx1"/>
                              </a:solidFill>
                              <a:effectLst/>
                              <a:latin typeface="Cambria Math" panose="02040503050406030204" pitchFamily="18" charset="0"/>
                              <a:ea typeface="+mn-ea"/>
                              <a:cs typeface="+mn-cs"/>
                            </a:rPr>
                            <a:t> </a:t>
                          </a:r>
                          <a14:m>
                            <m:oMath xmlns:m="http://schemas.openxmlformats.org/officeDocument/2006/math">
                              <m:r>
                                <a:rPr lang="en-US" sz="2600" b="0" kern="1200" smtClean="0">
                                  <a:solidFill>
                                    <a:srgbClr val="FF0000"/>
                                  </a:solidFill>
                                  <a:effectLst/>
                                  <a:latin typeface="Cambria Math" panose="02040503050406030204" pitchFamily="18" charset="0"/>
                                  <a:ea typeface="+mn-ea"/>
                                  <a:cs typeface="+mn-cs"/>
                                </a:rPr>
                                <m:t>9</m:t>
                              </m:r>
                              <m:r>
                                <a:rPr lang="en-US" sz="2600" b="0" i="0" kern="1200" smtClean="0">
                                  <a:solidFill>
                                    <a:srgbClr val="FF0000"/>
                                  </a:solidFill>
                                  <a:effectLst/>
                                  <a:latin typeface="Cambria Math" panose="02040503050406030204" pitchFamily="18" charset="0"/>
                                  <a:ea typeface="+mn-ea"/>
                                  <a:cs typeface="+mn-cs"/>
                                </a:rPr>
                                <m:t>6</m:t>
                              </m:r>
                              <m:r>
                                <a:rPr lang="en-US" sz="2600" b="0" kern="1200" smtClean="0">
                                  <a:solidFill>
                                    <a:srgbClr val="FF0000"/>
                                  </a:solidFill>
                                  <a:effectLst/>
                                  <a:latin typeface="Cambria Math" panose="02040503050406030204" pitchFamily="18" charset="0"/>
                                  <a:ea typeface="+mn-ea"/>
                                  <a:cs typeface="+mn-cs"/>
                                </a:rPr>
                                <m:t>000</m:t>
                              </m:r>
                              <m:r>
                                <a:rPr lang="en-US" sz="2600" b="0" i="0" kern="1200" smtClean="0">
                                  <a:solidFill>
                                    <a:srgbClr val="FF0000"/>
                                  </a:solidFill>
                                  <a:effectLst/>
                                  <a:latin typeface="Cambria Math" panose="02040503050406030204" pitchFamily="18" charset="0"/>
                                  <a:ea typeface="+mn-ea"/>
                                  <a:cs typeface="+mn-cs"/>
                                </a:rPr>
                                <m:t> </m:t>
                              </m:r>
                            </m:oMath>
                          </a14:m>
                          <a:r>
                            <a:rPr lang="en-US" sz="2600" b="0" kern="1200">
                              <a:solidFill>
                                <a:srgbClr val="FF0000"/>
                              </a:solidFill>
                              <a:effectLst/>
                              <a:latin typeface="Cambria Math" panose="02040503050406030204" pitchFamily="18" charset="0"/>
                              <a:ea typeface="+mn-ea"/>
                              <a:cs typeface="+mn-cs"/>
                            </a:rPr>
                            <a:t>đồng</a:t>
                          </a:r>
                          <a:endParaRPr lang="en-US" sz="2600" b="0" kern="1200" dirty="0">
                            <a:solidFill>
                              <a:srgbClr val="FF0000"/>
                            </a:solidFill>
                            <a:effectLst/>
                            <a:latin typeface="Cambria Math" panose="02040503050406030204" pitchFamily="18"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8101405"/>
                      </a:ext>
                    </a:extLst>
                  </a:tr>
                  <a:tr h="881501">
                    <a:tc gridSpan="4">
                      <a:txBody>
                        <a:bodyPr/>
                        <a:lstStyle/>
                        <a:p>
                          <a:pPr algn="just">
                            <a:lnSpc>
                              <a:spcPct val="107000"/>
                            </a:lnSpc>
                            <a:spcBef>
                              <a:spcPts val="300"/>
                            </a:spcBef>
                            <a:spcAft>
                              <a:spcPts val="300"/>
                            </a:spcAft>
                          </a:pPr>
                          <a:r>
                            <a:rPr lang="en-US" sz="2600" b="0">
                              <a:solidFill>
                                <a:schemeClr val="tx1"/>
                              </a:solidFill>
                              <a:effectLst/>
                              <a:latin typeface="Times New Roman" panose="02020603050405020304" pitchFamily="18" charset="0"/>
                              <a:cs typeface="Times New Roman" panose="02020603050405020304" pitchFamily="18" charset="0"/>
                            </a:rPr>
                            <a:t>Gọi</a:t>
                          </a:r>
                          <a:r>
                            <a:rPr lang="en-US" sz="2600" b="0" baseline="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smtClean="0">
                                  <a:solidFill>
                                    <a:schemeClr val="tx1"/>
                                  </a:solidFill>
                                  <a:effectLst/>
                                  <a:latin typeface="Cambria Math" panose="02040503050406030204" pitchFamily="18" charset="0"/>
                                </a:rPr>
                                <m:t>𝑦</m:t>
                              </m:r>
                            </m:oMath>
                          </a14:m>
                          <a:r>
                            <a:rPr lang="en-US" sz="2600" b="0" baseline="0">
                              <a:solidFill>
                                <a:schemeClr val="tx1"/>
                              </a:solidFill>
                              <a:effectLst/>
                              <a:latin typeface="Times New Roman" panose="02020603050405020304" pitchFamily="18" charset="0"/>
                              <a:cs typeface="Times New Roman" panose="02020603050405020304" pitchFamily="18" charset="0"/>
                            </a:rPr>
                            <a:t> (đồng) là số tiền người bán thu được khi bán </a:t>
                          </a:r>
                          <a14:m>
                            <m:oMath xmlns:m="http://schemas.openxmlformats.org/officeDocument/2006/math">
                              <m:r>
                                <a:rPr lang="en-US" sz="2600" b="0" i="1" smtClean="0">
                                  <a:solidFill>
                                    <a:schemeClr val="tx1"/>
                                  </a:solidFill>
                                  <a:effectLst/>
                                  <a:latin typeface="Cambria Math" panose="02040503050406030204" pitchFamily="18" charset="0"/>
                                </a:rPr>
                                <m:t>𝑥</m:t>
                              </m:r>
                            </m:oMath>
                          </a14:m>
                          <a:r>
                            <a:rPr lang="en-US" sz="2600" b="0" baseline="0">
                              <a:solidFill>
                                <a:schemeClr val="tx1"/>
                              </a:solidFill>
                              <a:effectLst/>
                              <a:latin typeface="Times New Roman" panose="02020603050405020304" pitchFamily="18" charset="0"/>
                              <a:cs typeface="Times New Roman" panose="02020603050405020304" pitchFamily="18" charset="0"/>
                            </a:rPr>
                            <a:t> (kg) thanh long. </a:t>
                          </a:r>
                          <a:r>
                            <a:rPr lang="en-US" sz="2600" b="0">
                              <a:solidFill>
                                <a:schemeClr val="tx1"/>
                              </a:solidFill>
                              <a:effectLst/>
                              <a:latin typeface="Times New Roman" panose="02020603050405020304" pitchFamily="18" charset="0"/>
                              <a:cs typeface="Times New Roman" panose="02020603050405020304" pitchFamily="18" charset="0"/>
                            </a:rPr>
                            <a:t>Với </a:t>
                          </a:r>
                          <a:r>
                            <a:rPr lang="en-US" sz="2600" b="0" dirty="0" err="1">
                              <a:solidFill>
                                <a:schemeClr val="tx1"/>
                              </a:solidFill>
                              <a:effectLst/>
                              <a:latin typeface="Times New Roman" panose="02020603050405020304" pitchFamily="18" charset="0"/>
                              <a:cs typeface="Times New Roman" panose="02020603050405020304" pitchFamily="18" charset="0"/>
                            </a:rPr>
                            <a:t>mỗi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𝑥</m:t>
                              </m:r>
                            </m:oMath>
                          </a14:m>
                          <a:r>
                            <a:rPr lang="en-US" sz="2600" b="0">
                              <a:solidFill>
                                <a:schemeClr val="tx1"/>
                              </a:solidFill>
                              <a:effectLst/>
                              <a:latin typeface="Times New Roman" panose="02020603050405020304" pitchFamily="18" charset="0"/>
                              <a:cs typeface="Times New Roman" panose="02020603050405020304" pitchFamily="18" charset="0"/>
                            </a:rPr>
                            <a:t>, chỉ</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xác </a:t>
                          </a:r>
                          <a:r>
                            <a:rPr lang="en-US" sz="2600" b="0" err="1">
                              <a:solidFill>
                                <a:schemeClr val="tx1"/>
                              </a:solidFill>
                              <a:effectLst/>
                              <a:latin typeface="Times New Roman" panose="02020603050405020304" pitchFamily="18" charset="0"/>
                              <a:cs typeface="Times New Roman" panose="02020603050405020304" pitchFamily="18" charset="0"/>
                            </a:rPr>
                            <a:t>định</a:t>
                          </a:r>
                          <a:r>
                            <a:rPr lang="en-US" sz="2600" b="0">
                              <a:solidFill>
                                <a:schemeClr val="tx1"/>
                              </a:solidFill>
                              <a:effectLst/>
                              <a:latin typeface="Times New Roman" panose="02020603050405020304" pitchFamily="18" charset="0"/>
                              <a:cs typeface="Times New Roman" panose="02020603050405020304" pitchFamily="18" charset="0"/>
                            </a:rPr>
                            <a:t> đúng</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baseline="0">
                              <a:solidFill>
                                <a:srgbClr val="FF0000"/>
                              </a:solidFill>
                              <a:effectLst/>
                              <a:latin typeface="Times New Roman" panose="02020603050405020304" pitchFamily="18" charset="0"/>
                              <a:cs typeface="Times New Roman" panose="02020603050405020304" pitchFamily="18" charset="0"/>
                            </a:rPr>
                            <a:t>một</a:t>
                          </a:r>
                          <a:r>
                            <a:rPr lang="en-US" sz="2600" b="0" baseline="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giá </a:t>
                          </a:r>
                          <a:r>
                            <a:rPr lang="en-US" sz="2600" b="0" dirty="0" err="1">
                              <a:solidFill>
                                <a:schemeClr val="tx1"/>
                              </a:solidFill>
                              <a:effectLst/>
                              <a:latin typeface="Times New Roman" panose="02020603050405020304" pitchFamily="18" charset="0"/>
                              <a:cs typeface="Times New Roman" panose="02020603050405020304" pitchFamily="18" charset="0"/>
                            </a:rPr>
                            <a:t>trị</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ứng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600" b="0" i="1">
                                  <a:solidFill>
                                    <a:schemeClr val="tx1"/>
                                  </a:solidFill>
                                  <a:effectLst/>
                                  <a:latin typeface="Cambria Math" panose="02040503050406030204" pitchFamily="18" charset="0"/>
                                </a:rPr>
                                <m:t>𝑦</m:t>
                              </m:r>
                              <m:r>
                                <a:rPr lang="en-US" sz="2600" b="0" i="0" smtClean="0">
                                  <a:solidFill>
                                    <a:schemeClr val="tx1"/>
                                  </a:solidFill>
                                  <a:effectLst/>
                                  <a:latin typeface="Cambria Math" panose="02040503050406030204" pitchFamily="18" charset="0"/>
                                </a:rPr>
                                <m:t>.</m:t>
                              </m:r>
                            </m:oMath>
                          </a14:m>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Choice>
        <mc:Fallback xmlns="">
          <p:graphicFrame>
            <p:nvGraphicFramePr>
              <p:cNvPr id="12" name="Tabl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2483A9-85AC-F597-2E95-C9076961BA7A}"/>
                  </a:ext>
                </a:extLst>
              </p:cNvPr>
              <p:cNvGraphicFramePr>
                <a:graphicFrameLocks noGrp="1"/>
              </p:cNvGraphicFramePr>
              <p:nvPr>
                <p:extLst>
                  <p:ext uri="{D42A27DB-BD31-4B8C-83A1-F6EECF244321}">
                    <p14:modId xmlns:p14="http://schemas.microsoft.com/office/powerpoint/2010/main" val="2599395580"/>
                  </p:ext>
                </p:extLst>
              </p:nvPr>
            </p:nvGraphicFramePr>
            <p:xfrm>
              <a:off x="1211770" y="3657600"/>
              <a:ext cx="10751629" cy="2633977"/>
            </p:xfrm>
            <a:graphic>
              <a:graphicData uri="http://schemas.openxmlformats.org/drawingml/2006/table">
                <a:tbl>
                  <a:tblPr firstRow="1" firstCol="1" bandRow="1">
                    <a:tableStyleId>{5C22544A-7EE6-4342-B048-85BDC9FD1C3A}</a:tableStyleId>
                  </a:tblPr>
                  <a:tblGrid>
                    <a:gridCol w="4808030">
                      <a:extLst>
                        <a:ext uri="{9D8B030D-6E8A-4147-A177-3AD203B41FA5}">
                          <a16:colId xmlns:a16="http://schemas.microsoft.com/office/drawing/2014/main" val="1922646898"/>
                        </a:ext>
                      </a:extLst>
                    </a:gridCol>
                    <a:gridCol w="1905000">
                      <a:extLst>
                        <a:ext uri="{9D8B030D-6E8A-4147-A177-3AD203B41FA5}">
                          <a16:colId xmlns:a16="http://schemas.microsoft.com/office/drawing/2014/main" val="2585148154"/>
                        </a:ext>
                      </a:extLst>
                    </a:gridCol>
                    <a:gridCol w="1981200">
                      <a:extLst>
                        <a:ext uri="{9D8B030D-6E8A-4147-A177-3AD203B41FA5}">
                          <a16:colId xmlns:a16="http://schemas.microsoft.com/office/drawing/2014/main" val="1425251341"/>
                        </a:ext>
                      </a:extLst>
                    </a:gridCol>
                    <a:gridCol w="2057399">
                      <a:extLst>
                        <a:ext uri="{9D8B030D-6E8A-4147-A177-3AD203B41FA5}">
                          <a16:colId xmlns:a16="http://schemas.microsoft.com/office/drawing/2014/main" val="3844981260"/>
                        </a:ext>
                      </a:extLst>
                    </a:gridCol>
                  </a:tblGrid>
                  <a:tr h="881501">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kg </a:t>
                          </a:r>
                          <a:r>
                            <a:rPr lang="en-US" sz="2600" b="0" dirty="0" err="1">
                              <a:solidFill>
                                <a:schemeClr val="tx1"/>
                              </a:solidFill>
                              <a:effectLst/>
                              <a:latin typeface="Times New Roman" panose="02020603050405020304" pitchFamily="18" charset="0"/>
                              <a:cs typeface="Times New Roman" panose="02020603050405020304" pitchFamily="18" charset="0"/>
                            </a:rPr>
                            <a:t>thanh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a:solidFill>
                                <a:schemeClr val="tx1"/>
                              </a:solidFill>
                              <a:effectLst/>
                              <a:latin typeface="Times New Roman" panose="02020603050405020304" pitchFamily="18" charset="0"/>
                              <a:cs typeface="Times New Roman" panose="02020603050405020304" pitchFamily="18" charset="0"/>
                            </a:rPr>
                            <a:t>long loại </a:t>
                          </a:r>
                          <a:r>
                            <a:rPr lang="en-US" sz="2600" b="0" dirty="0">
                              <a:solidFill>
                                <a:schemeClr val="tx1"/>
                              </a:solidFill>
                              <a:effectLst/>
                              <a:latin typeface="Times New Roman" panose="02020603050405020304" pitchFamily="18" charset="0"/>
                              <a:cs typeface="Times New Roman" panose="02020603050405020304" pitchFamily="18" charset="0"/>
                            </a:rPr>
                            <a:t>I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bán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ra</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2414" r="-212460"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2414" r="-104615" b="-21379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2414" r="-592" b="-213793"/>
                          </a:stretch>
                        </a:blipFill>
                      </a:tcPr>
                    </a:tc>
                    <a:extLst>
                      <a:ext uri="{0D108BD9-81ED-4DB2-BD59-A6C34878D82A}">
                        <a16:rowId xmlns:a16="http://schemas.microsoft.com/office/drawing/2014/main" val="3914503442"/>
                      </a:ext>
                    </a:extLst>
                  </a:tr>
                  <a:tr h="870975">
                    <a:tc>
                      <a:txBody>
                        <a:bodyPr/>
                        <a:lstStyle/>
                        <a:p>
                          <a:pPr algn="just">
                            <a:lnSpc>
                              <a:spcPct val="107000"/>
                            </a:lnSpc>
                            <a:spcBef>
                              <a:spcPts val="300"/>
                            </a:spcBef>
                            <a:spcAft>
                              <a:spcPts val="300"/>
                            </a:spcAft>
                          </a:pPr>
                          <a:r>
                            <a:rPr lang="en-US" sz="2600" b="0" dirty="0" err="1">
                              <a:solidFill>
                                <a:schemeClr val="tx1"/>
                              </a:solidFill>
                              <a:effectLst/>
                              <a:latin typeface="Times New Roman" panose="02020603050405020304" pitchFamily="18" charset="0"/>
                              <a:cs typeface="Times New Roman" panose="02020603050405020304" pitchFamily="18" charset="0"/>
                            </a:rPr>
                            <a:t>Giá</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tiền</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52396" t="-113986" r="-212460"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39385" t="-113986" r="-104615" b="-116783"/>
                          </a:stretch>
                        </a:blipFill>
                      </a:tcPr>
                    </a:tc>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22485" t="-113986" r="-592" b="-116783"/>
                          </a:stretch>
                        </a:blipFill>
                      </a:tcPr>
                    </a:tc>
                    <a:extLst>
                      <a:ext uri="{0D108BD9-81ED-4DB2-BD59-A6C34878D82A}">
                        <a16:rowId xmlns:a16="http://schemas.microsoft.com/office/drawing/2014/main" val="318101405"/>
                      </a:ext>
                    </a:extLst>
                  </a:tr>
                  <a:tr h="881501">
                    <a:tc gridSpan="4">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 t="-211034" r="-113" b="-15172"/>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5585293"/>
                      </a:ext>
                    </a:extLst>
                  </a:tr>
                </a:tbl>
              </a:graphicData>
            </a:graphic>
          </p:graphicFrame>
        </mc:Fallback>
      </mc:AlternateContent>
    </p:spTree>
    <p:extLst>
      <p:ext uri="{BB962C8B-B14F-4D97-AF65-F5344CB8AC3E}">
        <p14:creationId xmlns:p14="http://schemas.microsoft.com/office/powerpoint/2010/main" val="38800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p:nvPr/>
            </p:nvSpPr>
            <p:spPr>
              <a:xfrm>
                <a:off x="685800" y="2209800"/>
                <a:ext cx="10972800" cy="3416320"/>
              </a:xfrm>
              <a:prstGeom prst="rect">
                <a:avLst/>
              </a:prstGeom>
              <a:solidFill>
                <a:srgbClr val="EC8B74"/>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indent="688975" algn="just">
                  <a:lnSpc>
                    <a:spcPct val="150000"/>
                  </a:lnSpc>
                  <a:spcBef>
                    <a:spcPts val="600"/>
                  </a:spcBef>
                  <a:spcAft>
                    <a:spcPts val="600"/>
                  </a:spcAft>
                </a:pPr>
                <a:r>
                  <a:rPr lang="vi-VN" sz="3600" dirty="0">
                    <a:latin typeface="+mj-lt"/>
                  </a:rPr>
                  <a:t>Nếu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𝑦</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phụ thuộc vào đại lượng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b="0" i="0" smtClean="0">
                        <a:latin typeface="Cambria Math" panose="02040503050406030204" pitchFamily="18" charset="0"/>
                        <a:cs typeface="Times New Roman" panose="02020603050405020304" pitchFamily="18" charset="0"/>
                      </a:rPr>
                      <m:t> </m:t>
                    </m:r>
                  </m:oMath>
                </a14:m>
                <a:r>
                  <a:rPr lang="vi-VN" sz="3600" dirty="0">
                    <a:latin typeface="+mj-lt"/>
                  </a:rPr>
                  <a:t>(</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vi-VN" sz="3600" dirty="0">
                    <a:latin typeface="+mj-lt"/>
                  </a:rPr>
                  <a:t> thay đổi) sao cho với mỗi giá trị của </a:t>
                </a:r>
                <a14:m>
                  <m:oMath xmlns:m="http://schemas.openxmlformats.org/officeDocument/2006/math">
                    <m:r>
                      <a:rPr lang="en-US" sz="3600" b="0" i="1" smtClean="0">
                        <a:latin typeface="Cambria Math" panose="02040503050406030204" pitchFamily="18" charset="0"/>
                      </a:rPr>
                      <m:t>𝑥</m:t>
                    </m:r>
                  </m:oMath>
                </a14:m>
                <a:r>
                  <a:rPr lang="vi-VN" sz="3600" dirty="0">
                    <a:latin typeface="+mj-lt"/>
                  </a:rPr>
                  <a:t> ta luôn xác định </a:t>
                </a:r>
                <a:r>
                  <a:rPr lang="vi-VN" sz="3600">
                    <a:latin typeface="+mj-lt"/>
                  </a:rPr>
                  <a:t>được </a:t>
                </a:r>
                <a:r>
                  <a:rPr lang="en-US" sz="3600">
                    <a:latin typeface="Times New Roman" panose="02020603050405020304" pitchFamily="18" charset="0"/>
                    <a:cs typeface="Times New Roman" panose="02020603050405020304" pitchFamily="18" charset="0"/>
                  </a:rPr>
                  <a:t>chỉ</a:t>
                </a:r>
                <a:r>
                  <a:rPr lang="en-US" sz="3600">
                    <a:latin typeface="+mj-lt"/>
                  </a:rPr>
                  <a:t> </a:t>
                </a:r>
                <a:r>
                  <a:rPr lang="vi-VN" sz="3600">
                    <a:latin typeface="+mj-lt"/>
                  </a:rPr>
                  <a:t>một </a:t>
                </a:r>
                <a:r>
                  <a:rPr lang="vi-VN" sz="3600" dirty="0">
                    <a:latin typeface="+mj-lt"/>
                  </a:rPr>
                  <a:t>giá trị tương ứng của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thì </a:t>
                </a:r>
                <a14:m>
                  <m:oMath xmlns:m="http://schemas.openxmlformats.org/officeDocument/2006/math">
                    <m:r>
                      <a:rPr lang="en-US" sz="3600" i="1">
                        <a:latin typeface="Cambria Math" panose="02040503050406030204" pitchFamily="18" charset="0"/>
                        <a:cs typeface="Times New Roman" panose="02020603050405020304" pitchFamily="18" charset="0"/>
                      </a:rPr>
                      <m:t>𝑦</m:t>
                    </m:r>
                  </m:oMath>
                </a14:m>
                <a:r>
                  <a:rPr lang="vi-VN" sz="3600" dirty="0">
                    <a:latin typeface="+mj-lt"/>
                  </a:rPr>
                  <a:t> được gọi là </a:t>
                </a:r>
                <a:r>
                  <a:rPr lang="vi-VN" sz="3600" i="1" dirty="0">
                    <a:latin typeface="+mj-lt"/>
                  </a:rPr>
                  <a:t>hàm số </a:t>
                </a:r>
                <a:r>
                  <a:rPr lang="vi-VN" sz="3600" dirty="0">
                    <a:latin typeface="+mj-lt"/>
                  </a:rPr>
                  <a:t>của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r>
                      <a:rPr lang="en-US" sz="3600" i="1">
                        <a:latin typeface="Cambria Math" panose="02040503050406030204" pitchFamily="18" charset="0"/>
                        <a:cs typeface="Times New Roman" panose="02020603050405020304" pitchFamily="18" charset="0"/>
                      </a:rPr>
                      <m:t> </m:t>
                    </m:r>
                  </m:oMath>
                </a14:m>
                <a:r>
                  <a:rPr lang="vi-VN" sz="3600" dirty="0">
                    <a:latin typeface="+mj-lt"/>
                  </a:rPr>
                  <a:t>và </a:t>
                </a:r>
                <a14:m>
                  <m:oMath xmlns:m="http://schemas.openxmlformats.org/officeDocument/2006/math">
                    <m:r>
                      <a:rPr lang="en-US" sz="3600" b="0" i="1" smtClean="0">
                        <a:latin typeface="Cambria Math" panose="02040503050406030204" pitchFamily="18" charset="0"/>
                        <a:cs typeface="Times New Roman" panose="02020603050405020304" pitchFamily="18" charset="0"/>
                      </a:rPr>
                      <m:t>𝑥</m:t>
                    </m:r>
                  </m:oMath>
                </a14:m>
                <a:r>
                  <a:rPr lang="en-US" sz="3600" dirty="0">
                    <a:cs typeface="Times New Roman" panose="02020603050405020304" pitchFamily="18" charset="0"/>
                  </a:rPr>
                  <a:t> </a:t>
                </a:r>
                <a:r>
                  <a:rPr lang="vi-VN" sz="3600" dirty="0">
                    <a:latin typeface="+mj-lt"/>
                  </a:rPr>
                  <a:t>gọi là </a:t>
                </a:r>
                <a:r>
                  <a:rPr lang="vi-VN" sz="3600" i="1" dirty="0">
                    <a:latin typeface="+mj-lt"/>
                  </a:rPr>
                  <a:t>biến số</a:t>
                </a:r>
                <a:r>
                  <a:rPr lang="vi-VN" sz="3600" dirty="0">
                    <a:latin typeface="+mj-lt"/>
                  </a:rPr>
                  <a:t>.</a:t>
                </a:r>
                <a:endParaRPr lang="en-US" sz="3600" dirty="0">
                  <a:latin typeface="+mj-lt"/>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6B173-EE60-EFC2-3CCF-289878354890}"/>
                  </a:ext>
                </a:extLst>
              </p:cNvPr>
              <p:cNvSpPr txBox="1">
                <a:spLocks noRot="1" noChangeAspect="1" noMove="1" noResize="1" noEditPoints="1" noAdjustHandles="1" noChangeArrowheads="1" noChangeShapeType="1" noTextEdit="1"/>
              </p:cNvSpPr>
              <p:nvPr/>
            </p:nvSpPr>
            <p:spPr>
              <a:xfrm>
                <a:off x="685800" y="2209800"/>
                <a:ext cx="10972800" cy="3416320"/>
              </a:xfrm>
              <a:prstGeom prst="rect">
                <a:avLst/>
              </a:prstGeom>
              <a:blipFill>
                <a:blip r:embed="rId2"/>
                <a:stretch>
                  <a:fillRect l="-1722" r="-1667" b="-2679"/>
                </a:stretch>
              </a:blipFill>
              <a:ln>
                <a:noFill/>
              </a:ln>
            </p:spPr>
            <p:txBody>
              <a:bodyPr/>
              <a:lstStyle/>
              <a:p>
                <a:r>
                  <a:rPr lang="en-US">
                    <a:noFill/>
                  </a:rPr>
                  <a:t> </a:t>
                </a:r>
              </a:p>
            </p:txBody>
          </p:sp>
        </mc:Fallback>
      </mc:AlternateContent>
      <p:sp>
        <p:nvSpPr>
          <p:cNvPr id="6"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29E133-3FF7-B92C-FA36-5E9234B0DB4A}"/>
              </a:ext>
            </a:extLst>
          </p:cNvPr>
          <p:cNvSpPr/>
          <p:nvPr/>
        </p:nvSpPr>
        <p:spPr>
          <a:xfrm>
            <a:off x="0" y="1180078"/>
            <a:ext cx="3116559" cy="584775"/>
          </a:xfrm>
          <a:prstGeom prst="rect">
            <a:avLst/>
          </a:prstGeom>
        </p:spPr>
        <p:txBody>
          <a:bodyPr wrap="none">
            <a:spAutoFit/>
          </a:bodyPr>
          <a:lstStyle/>
          <a:p>
            <a:pPr algn="just">
              <a:spcBef>
                <a:spcPts val="300"/>
              </a:spcBef>
              <a:spcAft>
                <a:spcPts val="300"/>
              </a:spcAft>
            </a:pPr>
            <a:r>
              <a:rPr lang="fr-FR" sz="3200" b="1" dirty="0">
                <a:solidFill>
                  <a:srgbClr val="FF6875"/>
                </a:solidFill>
                <a:latin typeface="Times New Roman" panose="02020603050405020304" pitchFamily="18" charset="0"/>
                <a:cs typeface="Times New Roman" panose="02020603050405020304" pitchFamily="18" charset="0"/>
              </a:rPr>
              <a:t>I. ĐỊNH NGHĨA</a:t>
            </a:r>
            <a:endParaRPr lang="en-US" sz="3200" b="1" dirty="0">
              <a:solidFill>
                <a:srgbClr val="FF6875"/>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ECBADEB-E9A1-A9D0-1FF7-DC7DE48246C1}"/>
              </a:ext>
            </a:extLst>
          </p:cNvPr>
          <p:cNvSpPr txBox="1"/>
          <p:nvPr/>
        </p:nvSpPr>
        <p:spPr>
          <a:xfrm>
            <a:off x="457200" y="186385"/>
            <a:ext cx="11734800" cy="830997"/>
          </a:xfrm>
          <a:prstGeom prst="rect">
            <a:avLst/>
          </a:prstGeom>
          <a:noFill/>
        </p:spPr>
        <p:txBody>
          <a:bodyPr wrap="square" rtlCol="0">
            <a:spAutoFit/>
          </a:bodyPr>
          <a:lstStyle/>
          <a:p>
            <a:pPr algn="ct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a:t>
            </a:r>
            <a:r>
              <a:rPr lang="en-US" sz="4800" b="1" dirty="0" err="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Tiết</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 1)</a:t>
            </a:r>
          </a:p>
        </p:txBody>
      </p:sp>
    </p:spTree>
    <p:extLst>
      <p:ext uri="{BB962C8B-B14F-4D97-AF65-F5344CB8AC3E}">
        <p14:creationId xmlns:p14="http://schemas.microsoft.com/office/powerpoint/2010/main" val="36992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575754"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LUYỆN TẬP</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3</a:t>
            </a:r>
            <a:endParaRPr lang="zh-CN" altLang="en-US" sz="4401" dirty="0">
              <a:solidFill>
                <a:schemeClr val="bg1"/>
              </a:solidFill>
              <a:latin typeface="华文中宋" panose="02010600040101010101" pitchFamily="2" charset="-122"/>
              <a:ea typeface="华文中宋" panose="02010600040101010101" pitchFamily="2" charset="-122"/>
            </a:endParaRPr>
          </a:p>
        </p:txBody>
      </p:sp>
      <p:sp>
        <p:nvSpPr>
          <p:cNvPr id="2" name="TextBox 1" descr="OPL20U25GSXzBJYl68kk8uQGfFKzs7yb1M4KJWUiLk6ZEvGF+qCIPSnY57AbBFCvTW$15.2023.9$9+K4lPs7H94VUqPe2XwIsfPRnrXQE//QTEXxb8/8N4CNc6FpgZahzpTjFhMzSA7T/nHJa11DE8Ng2TP3iAmRczFlmslSuUNOgUeb6yRvs0="/>
          <p:cNvSpPr txBox="1"/>
          <p:nvPr/>
        </p:nvSpPr>
        <p:spPr>
          <a:xfrm>
            <a:off x="3657600" y="381000"/>
            <a:ext cx="838200" cy="4572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0415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4C0791A-6676-4043-BBF1-DD2993D19C98}"/>
              </a:ext>
            </a:extLst>
          </p:cNvPr>
          <p:cNvSpPr/>
          <p:nvPr/>
        </p:nvSpPr>
        <p:spPr>
          <a:xfrm flipV="1">
            <a:off x="0" y="898398"/>
            <a:ext cx="12192001" cy="45725"/>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2F09524-06C7-32BE-45E5-7403E86295B8}"/>
              </a:ext>
            </a:extLst>
          </p:cNvPr>
          <p:cNvSpPr txBox="1"/>
          <p:nvPr/>
        </p:nvSpPr>
        <p:spPr>
          <a:xfrm>
            <a:off x="1447800" y="1217025"/>
            <a:ext cx="9677400" cy="2123658"/>
          </a:xfrm>
          <a:prstGeom prst="rect">
            <a:avLst/>
          </a:prstGeom>
          <a:solidFill>
            <a:srgbClr val="752B0E"/>
          </a:solidFill>
        </p:spPr>
        <p:txBody>
          <a:bodyPr wrap="square">
            <a:spAutoFit/>
          </a:bodyPr>
          <a:lstStyle/>
          <a:p>
            <a:pPr algn="ctr"/>
            <a:r>
              <a:rPr lang="en-US" sz="4400" b="1" dirty="0" err="1">
                <a:solidFill>
                  <a:schemeClr val="bg1"/>
                </a:solidFill>
                <a:latin typeface="Times New Roman" panose="02020603050405020304" pitchFamily="18" charset="0"/>
              </a:rPr>
              <a:t>Cùng</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tớ</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nghiên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cứu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các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ví</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dụ</a:t>
            </a:r>
            <a:r>
              <a:rPr lang="en-US" sz="4400" b="1" dirty="0">
                <a:solidFill>
                  <a:schemeClr val="bg1"/>
                </a:solidFill>
                <a:latin typeface="Times New Roman" panose="02020603050405020304" pitchFamily="18" charset="0"/>
              </a:rPr>
              <a:t> 1, 2, 3 SGK </a:t>
            </a:r>
            <a:r>
              <a:rPr lang="en-US" sz="4400" b="1" dirty="0" err="1">
                <a:solidFill>
                  <a:schemeClr val="bg1"/>
                </a:solidFill>
                <a:latin typeface="Times New Roman" panose="02020603050405020304" pitchFamily="18" charset="0"/>
              </a:rPr>
              <a:t>trang</a:t>
            </a:r>
            <a:r>
              <a:rPr lang="en-US" sz="4400" b="1" dirty="0">
                <a:solidFill>
                  <a:schemeClr val="bg1"/>
                </a:solidFill>
                <a:latin typeface="Times New Roman" panose="02020603050405020304" pitchFamily="18" charset="0"/>
              </a:rPr>
              <a:t> 56, 57 </a:t>
            </a:r>
            <a:r>
              <a:rPr lang="en-US" sz="4400" b="1" err="1">
                <a:solidFill>
                  <a:schemeClr val="bg1"/>
                </a:solidFill>
                <a:latin typeface="Times New Roman" panose="02020603050405020304" pitchFamily="18" charset="0"/>
              </a:rPr>
              <a:t>nhé</a:t>
            </a:r>
            <a:r>
              <a:rPr lang="en-US" sz="4400" b="1">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Và</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hoàn</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thành</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phiếu</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học</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tập</a:t>
            </a:r>
            <a:r>
              <a:rPr lang="en-US" sz="4400" b="1" dirty="0">
                <a:solidFill>
                  <a:schemeClr val="bg1"/>
                </a:solidFill>
                <a:latin typeface="Times New Roman" panose="02020603050405020304" pitchFamily="18" charset="0"/>
              </a:rPr>
              <a:t> </a:t>
            </a:r>
            <a:r>
              <a:rPr lang="en-US" sz="4400" b="1" dirty="0" err="1">
                <a:solidFill>
                  <a:schemeClr val="bg1"/>
                </a:solidFill>
                <a:latin typeface="Times New Roman" panose="02020603050405020304" pitchFamily="18" charset="0"/>
              </a:rPr>
              <a:t>sau</a:t>
            </a:r>
            <a:endParaRPr lang="vi-VN" sz="4400" b="1" dirty="0">
              <a:solidFill>
                <a:schemeClr val="bg1"/>
              </a:solidFill>
              <a:latin typeface="Times New Roman" panose="02020603050405020304" pitchFamily="18" charset="0"/>
            </a:endParaRPr>
          </a:p>
        </p:txBody>
      </p:sp>
      <p:pic>
        <p:nvPicPr>
          <p:cNvPr id="1028"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E9F6C2-013D-1E6F-9187-A46D38FBCCB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917" y1="76250" x2="48917" y2="76250"/>
                        <a14:foregroundMark x1="50417" y1="75833" x2="50417" y2="75833"/>
                        <a14:foregroundMark x1="50417" y1="75833" x2="50417" y2="75833"/>
                        <a14:foregroundMark x1="51083" y1="75167" x2="51083" y2="75167"/>
                        <a14:foregroundMark x1="55750" y1="75167" x2="55750" y2="75167"/>
                        <a14:foregroundMark x1="55750" y1="75167" x2="54000" y2="71500"/>
                        <a14:foregroundMark x1="54000" y1="71500" x2="54000" y2="71500"/>
                        <a14:foregroundMark x1="54000" y1="71500" x2="54000" y2="71500"/>
                        <a14:foregroundMark x1="44250" y1="70500" x2="44250" y2="70500"/>
                        <a14:foregroundMark x1="44250" y1="70500" x2="44250" y2="70500"/>
                        <a14:foregroundMark x1="42833" y1="77667" x2="42833" y2="77667"/>
                        <a14:foregroundMark x1="42833" y1="78000" x2="42833" y2="78000"/>
                        <a14:foregroundMark x1="42833" y1="78000" x2="42833" y2="78000"/>
                        <a14:foregroundMark x1="40667" y1="79417" x2="39250" y2="83750"/>
                        <a14:foregroundMark x1="39250" y1="83750" x2="39583" y2="82333"/>
                        <a14:foregroundMark x1="43583" y1="76250" x2="45750" y2="78750"/>
                        <a14:foregroundMark x1="47500" y1="82333" x2="48583" y2="82333"/>
                        <a14:foregroundMark x1="49667" y1="82333" x2="49667" y2="82333"/>
                        <a14:foregroundMark x1="49667" y1="82333" x2="49667" y2="82333"/>
                        <a14:foregroundMark x1="50750" y1="78750" x2="50750" y2="78750"/>
                        <a14:foregroundMark x1="50750" y1="78750" x2="50750" y2="78750"/>
                        <a14:foregroundMark x1="51083" y1="78333" x2="52583" y2="78333"/>
                        <a14:foregroundMark x1="52583" y1="78333" x2="52583" y2="78333"/>
                        <a14:foregroundMark x1="52583" y1="78333" x2="53583" y2="78333"/>
                        <a14:foregroundMark x1="53583" y1="78333" x2="53583" y2="78333"/>
                        <a14:foregroundMark x1="54000" y1="78333" x2="55083" y2="77250"/>
                        <a14:foregroundMark x1="55083" y1="77250" x2="55083" y2="77250"/>
                        <a14:foregroundMark x1="49667" y1="74750" x2="49667" y2="74750"/>
                        <a14:foregroundMark x1="49667" y1="74750" x2="49667" y2="74750"/>
                        <a14:foregroundMark x1="51500" y1="76583" x2="51500" y2="76583"/>
                        <a14:foregroundMark x1="51500" y1="76583" x2="51500" y2="76583"/>
                        <a14:foregroundMark x1="53250" y1="76917" x2="53250" y2="76917"/>
                        <a14:foregroundMark x1="41083" y1="72250" x2="41083" y2="72250"/>
                        <a14:foregroundMark x1="41083" y1="72250" x2="41083" y2="72250"/>
                        <a14:foregroundMark x1="41083" y1="72250" x2="41083" y2="72250"/>
                        <a14:foregroundMark x1="61167" y1="38833" x2="61167" y2="38833"/>
                        <a14:foregroundMark x1="62250" y1="39917" x2="62250" y2="39917"/>
                        <a14:foregroundMark x1="63333" y1="40250" x2="63333" y2="40250"/>
                        <a14:foregroundMark x1="63333" y1="40250" x2="63333" y2="40250"/>
                        <a14:foregroundMark x1="63333" y1="40250" x2="64417" y2="43167"/>
                        <a14:foregroundMark x1="64417" y1="43167" x2="64417" y2="43167"/>
                        <a14:foregroundMark x1="62250" y1="43500" x2="62250" y2="43500"/>
                        <a14:foregroundMark x1="43917" y1="41000" x2="43917" y2="41000"/>
                        <a14:foregroundMark x1="41750" y1="40250" x2="41750" y2="40250"/>
                        <a14:foregroundMark x1="41083" y1="40250" x2="38917" y2="42083"/>
                        <a14:foregroundMark x1="40333" y1="42083" x2="40333" y2="42083"/>
                        <a14:foregroundMark x1="43917" y1="39583" x2="43917" y2="39583"/>
                        <a14:foregroundMark x1="42083" y1="39583" x2="42083" y2="39583"/>
                        <a14:foregroundMark x1="42083" y1="39583" x2="42083" y2="39583"/>
                        <a14:foregroundMark x1="42083" y1="39583" x2="42083" y2="39583"/>
                        <a14:foregroundMark x1="41417" y1="42417" x2="41417" y2="42417"/>
                        <a14:foregroundMark x1="41417" y1="42417" x2="41417" y2="42417"/>
                        <a14:foregroundMark x1="41417" y1="42750" x2="41417" y2="42750"/>
                        <a14:foregroundMark x1="41750" y1="43167" x2="42083" y2="44250"/>
                        <a14:foregroundMark x1="42083" y1="44250" x2="42083" y2="44250"/>
                        <a14:foregroundMark x1="50750" y1="76917" x2="50750" y2="76917"/>
                        <a14:foregroundMark x1="50750" y1="76917" x2="50750" y2="76917"/>
                        <a14:foregroundMark x1="50750" y1="76917" x2="50750" y2="76917"/>
                        <a14:foregroundMark x1="50750" y1="76917" x2="52583" y2="76917"/>
                        <a14:foregroundMark x1="56500" y1="75833" x2="56500" y2="75833"/>
                        <a14:foregroundMark x1="56500" y1="75833" x2="56500" y2="75833"/>
                        <a14:foregroundMark x1="56500" y1="75833" x2="56500" y2="74417"/>
                        <a14:foregroundMark x1="56167" y1="73667" x2="56167" y2="73667"/>
                        <a14:foregroundMark x1="56167" y1="73667" x2="56167" y2="73667"/>
                        <a14:foregroundMark x1="56167" y1="77667" x2="56500" y2="83750"/>
                        <a14:foregroundMark x1="45000" y1="72583" x2="45000" y2="72583"/>
                        <a14:foregroundMark x1="45000" y1="72583" x2="45000" y2="72583"/>
                        <a14:foregroundMark x1="45000" y1="72583" x2="45000" y2="72583"/>
                        <a14:foregroundMark x1="42083" y1="70833" x2="42083" y2="70833"/>
                        <a14:foregroundMark x1="41083" y1="71167" x2="41083" y2="71167"/>
                        <a14:foregroundMark x1="41083" y1="71500" x2="41083" y2="71500"/>
                      </a14:backgroundRemoval>
                    </a14:imgEffect>
                  </a14:imgLayer>
                </a14:imgProps>
              </a:ext>
              <a:ext uri="{28A0092B-C50C-407E-A947-70E740481C1C}">
                <a14:useLocalDpi xmlns:a14="http://schemas.microsoft.com/office/drawing/2010/main" val="0"/>
              </a:ext>
            </a:extLst>
          </a:blip>
          <a:srcRect l="5812" t="13659" r="11863"/>
          <a:stretch/>
        </p:blipFill>
        <p:spPr bwMode="auto">
          <a:xfrm>
            <a:off x="3962400" y="3544799"/>
            <a:ext cx="4267199" cy="33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3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56007383"/>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3956007383"/>
                  </p:ext>
                </p:extLst>
              </p:nvPr>
            </p:nvGraphicFramePr>
            <p:xfrm>
              <a:off x="228600" y="126802"/>
              <a:ext cx="11696699" cy="1989647"/>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989647">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708" t="-5183" r="-245" b="-1220"/>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3315172198"/>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15/03/2022 được biểu diễn lên bảng có giá trị như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không?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3315172198"/>
                  </p:ext>
                </p:extLst>
              </p:nvPr>
            </p:nvGraphicFramePr>
            <p:xfrm>
              <a:off x="228598" y="1447800"/>
              <a:ext cx="11696701" cy="3075307"/>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3075307">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853" t="-3366" r="-245" b="-990"/>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635420218"/>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10"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635420218"/>
                  </p:ext>
                </p:extLst>
              </p:nvPr>
            </p:nvGraphicFramePr>
            <p:xfrm>
              <a:off x="221671" y="4419600"/>
              <a:ext cx="11696700" cy="2258693"/>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258693">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998" t="-4852" r="-246" b="-1078"/>
                          </a:stretch>
                        </a:blipFill>
                      </a:tcPr>
                    </a:tc>
                    <a:extLst>
                      <a:ext uri="{0D108BD9-81ED-4DB2-BD59-A6C34878D82A}">
                        <a16:rowId xmlns:a16="http://schemas.microsoft.com/office/drawing/2014/main" val="8886709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72485566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8"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724855666"/>
                  </p:ext>
                </p:extLst>
              </p:nvPr>
            </p:nvGraphicFramePr>
            <p:xfrm>
              <a:off x="3200400" y="2399956"/>
              <a:ext cx="6400799" cy="919821"/>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885" t="-109211" r="-365929" b="-3026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712538386"/>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7"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2712538386"/>
                  </p:ext>
                </p:extLst>
              </p:nvPr>
            </p:nvGraphicFramePr>
            <p:xfrm>
              <a:off x="3352800" y="5437729"/>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092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CA97E3B-7DF9-C89F-D05F-00B386DDF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3" t="23657" r="14890" b="8447"/>
          <a:stretch/>
        </p:blipFill>
        <p:spPr bwMode="auto">
          <a:xfrm>
            <a:off x="7010400" y="2971800"/>
            <a:ext cx="4442085" cy="2969260"/>
          </a:xfrm>
          <a:prstGeom prst="rect">
            <a:avLst/>
          </a:prstGeom>
          <a:noFill/>
          <a:ln>
            <a:noFill/>
          </a:ln>
          <a:extLst>
            <a:ext uri="{53640926-AAD7-44D8-BBD7-CCE9431645EC}">
              <a14:shadowObscured xmlns:a14="http://schemas.microsoft.com/office/drawing/2010/main"/>
            </a:ext>
          </a:extLst>
        </p:spPr>
      </p:pic>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A69B3C7-C6DE-DA28-086E-C1A06834E00C}"/>
              </a:ext>
            </a:extLst>
          </p:cNvPr>
          <p:cNvSpPr txBox="1"/>
          <p:nvPr/>
        </p:nvSpPr>
        <p:spPr>
          <a:xfrm>
            <a:off x="0" y="5938"/>
            <a:ext cx="11963400" cy="3693319"/>
          </a:xfrm>
          <a:prstGeom prst="rect">
            <a:avLst/>
          </a:prstGeom>
          <a:noFill/>
        </p:spPr>
        <p:txBody>
          <a:bodyPr wrap="square" rtlCol="0">
            <a:spAutoFit/>
          </a:bodyPr>
          <a:lstStyle/>
          <a:p>
            <a:pPr>
              <a:spcBef>
                <a:spcPts val="600"/>
              </a:spcBef>
            </a:pPr>
            <a:r>
              <a:rPr lang="en-US" sz="3600">
                <a:solidFill>
                  <a:srgbClr val="FF0000"/>
                </a:solidFill>
                <a:latin typeface="Times New Roman" panose="02020603050405020304" pitchFamily="18" charset="0"/>
                <a:cs typeface="Times New Roman" panose="02020603050405020304" pitchFamily="18" charset="0"/>
              </a:rPr>
              <a:t>Quy định chung</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Chia lớp thành 6 nhóm.</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Mỗi nhóm hoàn thành phiếu học tập số 2 trong thời gian 3 phút theo hình thức </a:t>
            </a:r>
          </a:p>
          <a:p>
            <a:pPr indent="465138">
              <a:spcBef>
                <a:spcPts val="600"/>
              </a:spcBef>
            </a:pPr>
            <a:r>
              <a:rPr lang="en-US" sz="2800">
                <a:solidFill>
                  <a:srgbClr val="003565"/>
                </a:solidFill>
                <a:latin typeface="Times New Roman" panose="02020603050405020304" pitchFamily="18" charset="0"/>
                <a:cs typeface="Times New Roman" panose="02020603050405020304" pitchFamily="18" charset="0"/>
              </a:rPr>
              <a:t>“ Khăn trải bàn”.</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1 và 2 thực hiện ví dụ 1.</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3 và 4 thực hiện ví dụ 2.</a:t>
            </a:r>
          </a:p>
          <a:p>
            <a:pPr indent="509588">
              <a:spcBef>
                <a:spcPts val="600"/>
              </a:spcBef>
            </a:pPr>
            <a:r>
              <a:rPr lang="en-US" sz="2800">
                <a:solidFill>
                  <a:srgbClr val="003565"/>
                </a:solidFill>
                <a:latin typeface="Times New Roman" panose="02020603050405020304" pitchFamily="18" charset="0"/>
                <a:cs typeface="Times New Roman" panose="02020603050405020304" pitchFamily="18" charset="0"/>
              </a:rPr>
              <a:t>Nhóm 5 và 6 thực hiện ví dụ 3.</a:t>
            </a:r>
            <a:endParaRPr lang="en-US" sz="2800" dirty="0">
              <a:solidFill>
                <a:srgbClr val="003565"/>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AD58210-4A0A-7D0B-89C6-E24C7737F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2527092" cy="252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60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E1ABEC-6207-CC40-75F2-DEBBA3836C12}"/>
              </a:ext>
            </a:extLst>
          </p:cNvPr>
          <p:cNvSpPr>
            <a:spLocks noGrp="1"/>
          </p:cNvSpPr>
          <p:nvPr>
            <p:ph type="title"/>
          </p:nvPr>
        </p:nvSpPr>
        <p:spPr/>
        <p:txBody>
          <a:bodyPr>
            <a:normAutofit/>
          </a:bodyPr>
          <a:lstStyle/>
          <a:p>
            <a:pPr algn="ctr"/>
            <a:r>
              <a:rPr lang="en-US" sz="4400" b="1" dirty="0">
                <a:solidFill>
                  <a:srgbClr val="FF6875"/>
                </a:solidFill>
                <a:latin typeface="Times New Roman" panose="02020603050405020304" pitchFamily="18" charset="0"/>
                <a:cs typeface="Times New Roman" panose="02020603050405020304" pitchFamily="18" charset="0"/>
              </a:rPr>
              <a:t>THIẾT BỊ DẠY HỌC VÀ HỌC LIỆU </a:t>
            </a:r>
          </a:p>
        </p:txBody>
      </p:sp>
      <p:graphicFrame>
        <p:nvGraphicFramePr>
          <p:cNvPr id="8"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089DED0-7DEA-EDB1-D8BF-21811EA58C17}"/>
              </a:ext>
            </a:extLst>
          </p:cNvPr>
          <p:cNvGraphicFramePr/>
          <p:nvPr>
            <p:extLst>
              <p:ext uri="{D42A27DB-BD31-4B8C-83A1-F6EECF244321}">
                <p14:modId xmlns:p14="http://schemas.microsoft.com/office/powerpoint/2010/main" val="3550455317"/>
              </p:ext>
            </p:extLst>
          </p:nvPr>
        </p:nvGraphicFramePr>
        <p:xfrm>
          <a:off x="3429000" y="2362200"/>
          <a:ext cx="8153400" cy="238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FB2FE4-5962-4605-92A6-AB06CEC30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26750" y="1905000"/>
            <a:ext cx="2769044" cy="3883427"/>
          </a:xfrm>
          <a:prstGeom prst="rect">
            <a:avLst/>
          </a:prstGeom>
        </p:spPr>
      </p:pic>
    </p:spTree>
    <p:extLst>
      <p:ext uri="{BB962C8B-B14F-4D97-AF65-F5344CB8AC3E}">
        <p14:creationId xmlns:p14="http://schemas.microsoft.com/office/powerpoint/2010/main" val="201633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114741158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15901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02B5E"/>
                              </a:solidFill>
                              <a:effectLst/>
                              <a:latin typeface="Times New Roman" panose="02020603050405020304" pitchFamily="18" charset="0"/>
                              <a:cs typeface="Times New Roman" panose="02020603050405020304" pitchFamily="18" charset="0"/>
                            </a:rPr>
                            <a:t>Viết </a:t>
                          </a:r>
                          <a:r>
                            <a:rPr lang="en-US" sz="2800" dirty="0" err="1">
                              <a:solidFill>
                                <a:srgbClr val="002B5E"/>
                              </a:solidFill>
                              <a:effectLst/>
                              <a:latin typeface="Times New Roman" panose="02020603050405020304" pitchFamily="18" charset="0"/>
                              <a:cs typeface="Times New Roman" panose="02020603050405020304" pitchFamily="18" charset="0"/>
                            </a:rPr>
                            <a:t>công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thức</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thể</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tích</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r>
                                <a:rPr lang="en-US" sz="2800">
                                  <a:solidFill>
                                    <a:srgbClr val="002B5E"/>
                                  </a:solidFill>
                                  <a:effectLst/>
                                  <a:latin typeface="Cambria Math" panose="02040503050406030204" pitchFamily="18" charset="0"/>
                                </a:rPr>
                                <m:t> (</m:t>
                              </m:r>
                              <m:sSup>
                                <m:sSupPr>
                                  <m:ctrlPr>
                                    <a:rPr lang="en-US" sz="2800" i="1">
                                      <a:solidFill>
                                        <a:srgbClr val="002B5E"/>
                                      </a:solidFill>
                                      <a:effectLst/>
                                      <a:latin typeface="Cambria Math" panose="02040503050406030204" pitchFamily="18" charset="0"/>
                                    </a:rPr>
                                  </m:ctrlPr>
                                </m:sSupPr>
                                <m:e>
                                  <m:r>
                                    <a:rPr lang="en-US" sz="2800">
                                      <a:solidFill>
                                        <a:srgbClr val="002B5E"/>
                                      </a:solidFill>
                                      <a:effectLst/>
                                      <a:latin typeface="Cambria Math" panose="02040503050406030204" pitchFamily="18" charset="0"/>
                                    </a:rPr>
                                    <m:t>𝑐𝑚</m:t>
                                  </m:r>
                                </m:e>
                                <m:sup>
                                  <m:r>
                                    <a:rPr lang="en-US" sz="2800">
                                      <a:solidFill>
                                        <a:srgbClr val="002B5E"/>
                                      </a:solidFill>
                                      <a:effectLst/>
                                      <a:latin typeface="Cambria Math" panose="02040503050406030204" pitchFamily="18" charset="0"/>
                                    </a:rPr>
                                    <m:t>3</m:t>
                                  </m:r>
                                </m:sup>
                              </m:sSup>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hình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lập</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phương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độ</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dài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cạnh</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r>
                                <a:rPr lang="en-US" sz="2800">
                                  <a:solidFill>
                                    <a:srgbClr val="002B5E"/>
                                  </a:solidFill>
                                  <a:effectLst/>
                                  <a:latin typeface="Cambria Math" panose="02040503050406030204" pitchFamily="18" charset="0"/>
                                </a:rPr>
                                <m:t>(</m:t>
                              </m:r>
                              <m:r>
                                <a:rPr lang="en-US" sz="2800">
                                  <a:solidFill>
                                    <a:srgbClr val="002B5E"/>
                                  </a:solidFill>
                                  <a:effectLst/>
                                  <a:latin typeface="Cambria Math" panose="02040503050406030204" pitchFamily="18" charset="0"/>
                                </a:rPr>
                                <m:t>𝑐𝑚</m:t>
                              </m:r>
                              <m:r>
                                <a:rPr lang="en-US" sz="2800">
                                  <a:solidFill>
                                    <a:srgbClr val="002B5E"/>
                                  </a:solidFill>
                                  <a:effectLst/>
                                  <a:latin typeface="Cambria Math" panose="02040503050406030204" pitchFamily="18" charset="0"/>
                                </a:rPr>
                                <m:t>)</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Hỏi</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𝑉</m:t>
                              </m:r>
                            </m:oMath>
                          </a14:m>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có</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phải</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là</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hàm</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số</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của</a:t>
                          </a:r>
                          <a:r>
                            <a:rPr lang="en-US" sz="2800" dirty="0">
                              <a:solidFill>
                                <a:srgbClr val="002B5E"/>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02B5E"/>
                                  </a:solidFill>
                                  <a:effectLst/>
                                  <a:latin typeface="Cambria Math" panose="02040503050406030204" pitchFamily="18" charset="0"/>
                                </a:rPr>
                                <m:t>𝑥</m:t>
                              </m:r>
                            </m:oMath>
                          </a14:m>
                          <a:r>
                            <a:rPr lang="en-US" sz="2800" dirty="0">
                              <a:solidFill>
                                <a:srgbClr val="002B5E"/>
                              </a:solidFill>
                              <a:effectLst/>
                              <a:latin typeface="Times New Roman" panose="02020603050405020304" pitchFamily="18" charset="0"/>
                              <a:cs typeface="Times New Roman" panose="02020603050405020304" pitchFamily="18" charset="0"/>
                            </a:rPr>
                            <a:t> hay </a:t>
                          </a:r>
                          <a:r>
                            <a:rPr lang="en-US" sz="2800" dirty="0" err="1">
                              <a:solidFill>
                                <a:srgbClr val="002B5E"/>
                              </a:solidFill>
                              <a:effectLst/>
                              <a:latin typeface="Times New Roman" panose="02020603050405020304" pitchFamily="18" charset="0"/>
                              <a:cs typeface="Times New Roman" panose="02020603050405020304" pitchFamily="18" charset="0"/>
                            </a:rPr>
                            <a:t>không</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Vì</a:t>
                          </a:r>
                          <a:r>
                            <a:rPr lang="en-US" sz="2800" dirty="0">
                              <a:solidFill>
                                <a:srgbClr val="002B5E"/>
                              </a:solidFill>
                              <a:effectLst/>
                              <a:latin typeface="Times New Roman" panose="02020603050405020304" pitchFamily="18" charset="0"/>
                              <a:cs typeface="Times New Roman" panose="02020603050405020304" pitchFamily="18" charset="0"/>
                            </a:rPr>
                            <a:t> </a:t>
                          </a:r>
                          <a:r>
                            <a:rPr lang="en-US" sz="2800" dirty="0" err="1">
                              <a:solidFill>
                                <a:srgbClr val="002B5E"/>
                              </a:solidFill>
                              <a:effectLst/>
                              <a:latin typeface="Times New Roman" panose="02020603050405020304" pitchFamily="18" charset="0"/>
                              <a:cs typeface="Times New Roman" panose="02020603050405020304" pitchFamily="18" charset="0"/>
                            </a:rPr>
                            <a:t>sao</a:t>
                          </a:r>
                          <a:r>
                            <a:rPr lang="en-US" sz="2800" dirty="0">
                              <a:solidFill>
                                <a:srgbClr val="002B5E"/>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tabLst>
                              <a:tab pos="8317865"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43DE69-08B5-4C98-FAED-FEC3F47F4656}"/>
                  </a:ext>
                </a:extLst>
              </p:cNvPr>
              <p:cNvGraphicFramePr>
                <a:graphicFrameLocks noGrp="1"/>
              </p:cNvGraphicFramePr>
              <p:nvPr>
                <p:extLst>
                  <p:ext uri="{D42A27DB-BD31-4B8C-83A1-F6EECF244321}">
                    <p14:modId xmlns:p14="http://schemas.microsoft.com/office/powerpoint/2010/main" val="1147411589"/>
                  </p:ext>
                </p:extLst>
              </p:nvPr>
            </p:nvGraphicFramePr>
            <p:xfrm>
              <a:off x="304800" y="589116"/>
              <a:ext cx="11696699" cy="1810893"/>
            </p:xfrm>
            <a:graphic>
              <a:graphicData uri="http://schemas.openxmlformats.org/drawingml/2006/table">
                <a:tbl>
                  <a:tblPr firstRow="1" firstCol="1" bandRow="1">
                    <a:tableStyleId>{F5AB1C69-6EDB-4FF4-983F-18BD219EF322}</a:tableStyleId>
                  </a:tblPr>
                  <a:tblGrid>
                    <a:gridCol w="1754721">
                      <a:extLst>
                        <a:ext uri="{9D8B030D-6E8A-4147-A177-3AD203B41FA5}">
                          <a16:colId xmlns:a16="http://schemas.microsoft.com/office/drawing/2014/main" val="3432887858"/>
                        </a:ext>
                      </a:extLst>
                    </a:gridCol>
                    <a:gridCol w="9941978">
                      <a:extLst>
                        <a:ext uri="{9D8B030D-6E8A-4147-A177-3AD203B41FA5}">
                          <a16:colId xmlns:a16="http://schemas.microsoft.com/office/drawing/2014/main" val="2326336368"/>
                        </a:ext>
                      </a:extLst>
                    </a:gridCol>
                  </a:tblGrid>
                  <a:tr h="1810893">
                    <a:tc>
                      <a:txBody>
                        <a:bodyPr/>
                        <a:lstStyle/>
                        <a:p>
                          <a:pPr>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5"/>
                          <a:stretch>
                            <a:fillRect l="-17781" t="-5705" r="-245" b="-1342"/>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3348274212"/>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1136248">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2D5B"/>
                              </a:solidFill>
                              <a:effectLst/>
                              <a:latin typeface="Times New Roman" panose="02020603050405020304" pitchFamily="18" charset="0"/>
                              <a:cs typeface="Times New Roman" panose="02020603050405020304" pitchFamily="18" charset="0"/>
                            </a:rPr>
                            <a:t>Nhiệt độ dự báo ở TP. HCM tại một số thời điểm trong ngày được biểu diễn lên bảng giá trị, ta có bảng giá trị sau: </a:t>
                          </a: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endParaRPr lang="en-US" sz="240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400">
                              <a:solidFill>
                                <a:srgbClr val="012D5B"/>
                              </a:solidFill>
                              <a:effectLst/>
                              <a:latin typeface="Times New Roman" panose="02020603050405020304" pitchFamily="18" charset="0"/>
                              <a:cs typeface="Times New Roman" panose="02020603050405020304" pitchFamily="18" charset="0"/>
                            </a:rPr>
                            <a:t>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Vì</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sao</a:t>
                          </a:r>
                          <a:r>
                            <a:rPr lang="en-US" sz="2800">
                              <a:solidFill>
                                <a:srgbClr val="012D5B"/>
                              </a:solidFill>
                              <a:effectLst/>
                              <a:latin typeface="Times New Roman" panose="02020603050405020304" pitchFamily="18" charset="0"/>
                              <a:cs typeface="Times New Roman" panose="02020603050405020304" pitchFamily="18" charset="0"/>
                            </a:rPr>
                            <a:t>?</a:t>
                          </a:r>
                          <a:endParaRPr lang="en-US" sz="2800" dirty="0">
                            <a:solidFill>
                              <a:srgbClr val="012D5B"/>
                            </a:solidFill>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2800" dirty="0">
                              <a:solidFill>
                                <a:srgbClr val="012D5B"/>
                              </a:solidFill>
                              <a:effectLst/>
                              <a:latin typeface="Times New Roman" panose="02020603050405020304" pitchFamily="18" charset="0"/>
                              <a:cs typeface="Times New Roman" panose="02020603050405020304" pitchFamily="18" charset="0"/>
                            </a:rPr>
                            <a:t>b) </a:t>
                          </a:r>
                          <a:r>
                            <a:rPr lang="en-US" sz="2800" dirty="0" err="1">
                              <a:solidFill>
                                <a:srgbClr val="012D5B"/>
                              </a:solidFill>
                              <a:effectLst/>
                              <a:latin typeface="Times New Roman" panose="02020603050405020304" pitchFamily="18" charset="0"/>
                              <a:cs typeface="Times New Roman" panose="02020603050405020304" pitchFamily="18" charset="0"/>
                            </a:rPr>
                            <a:t>Thời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điểm</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𝑡</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có</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phải</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là</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hàm</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số</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của</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nhiệt</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độ</a:t>
                          </a:r>
                          <a:r>
                            <a:rPr lang="en-US" sz="2800" dirty="0">
                              <a:solidFill>
                                <a:srgbClr val="012D5B"/>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2D5B"/>
                                  </a:solidFill>
                                  <a:effectLst/>
                                  <a:latin typeface="Cambria Math" panose="02040503050406030204" pitchFamily="18" charset="0"/>
                                </a:rPr>
                                <m:t>𝑇</m:t>
                              </m:r>
                            </m:oMath>
                          </a14:m>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dirty="0" err="1">
                              <a:solidFill>
                                <a:srgbClr val="012D5B"/>
                              </a:solidFill>
                              <a:effectLst/>
                              <a:latin typeface="Times New Roman" panose="02020603050405020304" pitchFamily="18" charset="0"/>
                              <a:cs typeface="Times New Roman" panose="02020603050405020304" pitchFamily="18" charset="0"/>
                            </a:rPr>
                            <a:t>không</a:t>
                          </a:r>
                          <a:r>
                            <a:rPr lang="en-US" sz="2800" dirty="0">
                              <a:solidFill>
                                <a:srgbClr val="012D5B"/>
                              </a:solidFill>
                              <a:effectLst/>
                              <a:latin typeface="Times New Roman" panose="02020603050405020304" pitchFamily="18" charset="0"/>
                              <a:cs typeface="Times New Roman" panose="02020603050405020304" pitchFamily="18" charset="0"/>
                            </a:rPr>
                            <a:t>? </a:t>
                          </a:r>
                          <a:r>
                            <a:rPr lang="en-US" sz="2800" err="1">
                              <a:solidFill>
                                <a:srgbClr val="012D5B"/>
                              </a:solidFill>
                              <a:effectLst/>
                              <a:latin typeface="Times New Roman" panose="02020603050405020304" pitchFamily="18" charset="0"/>
                              <a:cs typeface="Times New Roman" panose="02020603050405020304" pitchFamily="18" charset="0"/>
                            </a:rPr>
                            <a:t>Vì</a:t>
                          </a:r>
                          <a:r>
                            <a:rPr lang="en-US" sz="2800">
                              <a:solidFill>
                                <a:srgbClr val="012D5B"/>
                              </a:solidFill>
                              <a:effectLst/>
                              <a:latin typeface="Times New Roman" panose="02020603050405020304" pitchFamily="18" charset="0"/>
                              <a:cs typeface="Times New Roman" panose="02020603050405020304" pitchFamily="18" charset="0"/>
                            </a:rPr>
                            <a:t> sao?</a:t>
                          </a: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A2EF63-5294-AA7C-8919-1FA94308FE70}"/>
                  </a:ext>
                </a:extLst>
              </p:cNvPr>
              <p:cNvGraphicFramePr>
                <a:graphicFrameLocks noGrp="1"/>
              </p:cNvGraphicFramePr>
              <p:nvPr>
                <p:extLst>
                  <p:ext uri="{D42A27DB-BD31-4B8C-83A1-F6EECF244321}">
                    <p14:modId xmlns:p14="http://schemas.microsoft.com/office/powerpoint/2010/main" val="3348274212"/>
                  </p:ext>
                </p:extLst>
              </p:nvPr>
            </p:nvGraphicFramePr>
            <p:xfrm>
              <a:off x="304799" y="1924459"/>
              <a:ext cx="11696701" cy="2882964"/>
            </p:xfrm>
            <a:graphic>
              <a:graphicData uri="http://schemas.openxmlformats.org/drawingml/2006/table">
                <a:tbl>
                  <a:tblPr firstRow="1" firstCol="1" bandRow="1">
                    <a:tableStyleId>{F5AB1C69-6EDB-4FF4-983F-18BD219EF322}</a:tableStyleId>
                  </a:tblPr>
                  <a:tblGrid>
                    <a:gridCol w="1769726">
                      <a:extLst>
                        <a:ext uri="{9D8B030D-6E8A-4147-A177-3AD203B41FA5}">
                          <a16:colId xmlns:a16="http://schemas.microsoft.com/office/drawing/2014/main" val="3600882783"/>
                        </a:ext>
                      </a:extLst>
                    </a:gridCol>
                    <a:gridCol w="9926975">
                      <a:extLst>
                        <a:ext uri="{9D8B030D-6E8A-4147-A177-3AD203B41FA5}">
                          <a16:colId xmlns:a16="http://schemas.microsoft.com/office/drawing/2014/main" val="2981629097"/>
                        </a:ext>
                      </a:extLst>
                    </a:gridCol>
                  </a:tblGrid>
                  <a:tr h="2882964">
                    <a:tc>
                      <a:txBody>
                        <a:bodyPr/>
                        <a:lstStyle/>
                        <a:p>
                          <a:pPr algn="just">
                            <a:lnSpc>
                              <a:spcPct val="107000"/>
                            </a:lnSpc>
                            <a:spcBef>
                              <a:spcPts val="300"/>
                            </a:spcBef>
                            <a:spcAft>
                              <a:spcPts val="300"/>
                            </a:spcAft>
                          </a:pP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6"/>
                          <a:stretch>
                            <a:fillRect l="-17853" t="-3586" r="-245" b="-7384"/>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225847741"/>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a:solidFill>
                                <a:srgbClr val="003469"/>
                              </a:solidFill>
                              <a:effectLst/>
                              <a:latin typeface="Times New Roman" panose="02020603050405020304" pitchFamily="18" charset="0"/>
                              <a:cs typeface="Times New Roman" panose="02020603050405020304" pitchFamily="18" charset="0"/>
                            </a:rPr>
                            <a:t>Đại </a:t>
                          </a:r>
                          <a:r>
                            <a:rPr lang="en-US" sz="2800" dirty="0" err="1">
                              <a:solidFill>
                                <a:srgbClr val="003469"/>
                              </a:solidFill>
                              <a:effectLst/>
                              <a:latin typeface="Times New Roman" panose="02020603050405020304" pitchFamily="18" charset="0"/>
                              <a:cs typeface="Times New Roman" panose="02020603050405020304" pitchFamily="18" charset="0"/>
                            </a:rPr>
                            <a:t>lượng</a:t>
                          </a:r>
                          <a:r>
                            <a:rPr lang="en-US" sz="28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03469"/>
                                  </a:solidFill>
                                  <a:effectLst/>
                                  <a:latin typeface="Cambria Math" panose="02040503050406030204" pitchFamily="18" charset="0"/>
                                </a:rPr>
                                <m:t>𝒚</m:t>
                              </m:r>
                            </m:oMath>
                          </a14:m>
                          <a:r>
                            <a:rPr lang="en-US" sz="28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có</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phải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là</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hàm</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số</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của</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đại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lượng</a:t>
                          </a:r>
                          <a:r>
                            <a:rPr lang="en-US" sz="2800" b="1" kern="1200" dirty="0">
                              <a:solidFill>
                                <a:srgbClr val="003469"/>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kern="1200">
                                  <a:solidFill>
                                    <a:srgbClr val="003469"/>
                                  </a:solidFill>
                                  <a:effectLst/>
                                  <a:latin typeface="Cambria Math" panose="02040503050406030204" pitchFamily="18" charset="0"/>
                                </a:rPr>
                                <m:t>𝑥</m:t>
                              </m:r>
                            </m:oMath>
                          </a14:m>
                          <a:r>
                            <a:rPr lang="en-US" sz="2800" b="1" kern="1200" dirty="0">
                              <a:solidFill>
                                <a:srgbClr val="003469"/>
                              </a:solidFill>
                              <a:effectLst/>
                              <a:latin typeface="Times New Roman" panose="02020603050405020304" pitchFamily="18" charset="0"/>
                              <a:cs typeface="Times New Roman" panose="02020603050405020304" pitchFamily="18" charset="0"/>
                            </a:rPr>
                            <a:t> hay </a:t>
                          </a:r>
                          <a:r>
                            <a:rPr lang="en-US" sz="2800" b="1" kern="1200" dirty="0" err="1">
                              <a:solidFill>
                                <a:srgbClr val="003469"/>
                              </a:solidFill>
                              <a:effectLst/>
                              <a:latin typeface="Times New Roman" panose="02020603050405020304" pitchFamily="18" charset="0"/>
                              <a:cs typeface="Times New Roman" panose="02020603050405020304" pitchFamily="18" charset="0"/>
                            </a:rPr>
                            <a:t>không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nếu</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bảng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giá</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trị</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tương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ứng</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của</a:t>
                          </a:r>
                          <a:r>
                            <a:rPr lang="en-US" sz="2800" b="1" kern="1200">
                              <a:solidFill>
                                <a:srgbClr val="003469"/>
                              </a:solidFill>
                              <a:effectLst/>
                              <a:latin typeface="Times New Roman" panose="02020603050405020304" pitchFamily="18" charset="0"/>
                              <a:cs typeface="Times New Roman" panose="02020603050405020304" pitchFamily="18" charset="0"/>
                            </a:rPr>
                            <a:t> chúng </a:t>
                          </a:r>
                          <a:r>
                            <a:rPr lang="en-US" sz="2800" b="1" kern="1200" dirty="0" err="1">
                              <a:solidFill>
                                <a:srgbClr val="003469"/>
                              </a:solidFill>
                              <a:effectLst/>
                              <a:latin typeface="Times New Roman" panose="02020603050405020304" pitchFamily="18" charset="0"/>
                              <a:cs typeface="Times New Roman" panose="02020603050405020304" pitchFamily="18" charset="0"/>
                            </a:rPr>
                            <a:t>được</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cho</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dirty="0" err="1">
                              <a:solidFill>
                                <a:srgbClr val="003469"/>
                              </a:solidFill>
                              <a:effectLst/>
                              <a:latin typeface="Times New Roman" panose="02020603050405020304" pitchFamily="18" charset="0"/>
                              <a:cs typeface="Times New Roman" panose="02020603050405020304" pitchFamily="18" charset="0"/>
                            </a:rPr>
                            <a:t>bởi</a:t>
                          </a:r>
                          <a:r>
                            <a:rPr lang="en-US" sz="2800" b="1" kern="1200" dirty="0">
                              <a:solidFill>
                                <a:srgbClr val="003469"/>
                              </a:solidFill>
                              <a:effectLst/>
                              <a:latin typeface="Times New Roman" panose="02020603050405020304" pitchFamily="18" charset="0"/>
                              <a:cs typeface="Times New Roman" panose="02020603050405020304" pitchFamily="18" charset="0"/>
                            </a:rPr>
                            <a:t> </a:t>
                          </a:r>
                          <a:r>
                            <a:rPr lang="en-US" sz="2800" b="1" kern="1200" err="1">
                              <a:solidFill>
                                <a:srgbClr val="003469"/>
                              </a:solidFill>
                              <a:effectLst/>
                              <a:latin typeface="Times New Roman" panose="02020603050405020304" pitchFamily="18" charset="0"/>
                              <a:cs typeface="Times New Roman" panose="02020603050405020304" pitchFamily="18" charset="0"/>
                            </a:rPr>
                            <a:t>bảng</a:t>
                          </a:r>
                          <a:r>
                            <a:rPr lang="en-US" sz="2800" b="1" kern="1200">
                              <a:solidFill>
                                <a:srgbClr val="003469"/>
                              </a:solidFill>
                              <a:effectLst/>
                              <a:latin typeface="Times New Roman" panose="02020603050405020304" pitchFamily="18" charset="0"/>
                              <a:cs typeface="Times New Roman" panose="02020603050405020304" pitchFamily="18" charset="0"/>
                            </a:rPr>
                            <a:t> sau?</a:t>
                          </a:r>
                          <a:endParaRPr lang="en-US" sz="2800" b="1" kern="1200" dirty="0">
                            <a:solidFill>
                              <a:schemeClr val="lt1"/>
                            </a:solidFill>
                            <a:effectLst/>
                            <a:latin typeface="Times New Roman" panose="020206030504050203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10"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3532C3-CCF2-DB50-9BDE-6C516F997EA5}"/>
                  </a:ext>
                </a:extLst>
              </p:cNvPr>
              <p:cNvGraphicFramePr>
                <a:graphicFrameLocks noGrp="1"/>
              </p:cNvGraphicFramePr>
              <p:nvPr>
                <p:extLst>
                  <p:ext uri="{D42A27DB-BD31-4B8C-83A1-F6EECF244321}">
                    <p14:modId xmlns:p14="http://schemas.microsoft.com/office/powerpoint/2010/main" val="2225847741"/>
                  </p:ext>
                </p:extLst>
              </p:nvPr>
            </p:nvGraphicFramePr>
            <p:xfrm>
              <a:off x="304799" y="4807423"/>
              <a:ext cx="11696700" cy="2065446"/>
            </p:xfrm>
            <a:graphic>
              <a:graphicData uri="http://schemas.openxmlformats.org/drawingml/2006/table">
                <a:tbl>
                  <a:tblPr firstRow="1" firstCol="1" bandRow="1">
                    <a:tableStyleId>{F5AB1C69-6EDB-4FF4-983F-18BD219EF322}</a:tableStyleId>
                  </a:tblPr>
                  <a:tblGrid>
                    <a:gridCol w="1781618">
                      <a:extLst>
                        <a:ext uri="{9D8B030D-6E8A-4147-A177-3AD203B41FA5}">
                          <a16:colId xmlns:a16="http://schemas.microsoft.com/office/drawing/2014/main" val="3173091027"/>
                        </a:ext>
                      </a:extLst>
                    </a:gridCol>
                    <a:gridCol w="9915082">
                      <a:extLst>
                        <a:ext uri="{9D8B030D-6E8A-4147-A177-3AD203B41FA5}">
                          <a16:colId xmlns:a16="http://schemas.microsoft.com/office/drawing/2014/main" val="1592721747"/>
                        </a:ext>
                      </a:extLst>
                    </a:gridCol>
                  </a:tblGrid>
                  <a:tr h="2065446">
                    <a:tc>
                      <a:txBody>
                        <a:bodyPr/>
                        <a:lstStyle/>
                        <a:p>
                          <a:pPr algn="just">
                            <a:lnSpc>
                              <a:spcPct val="107000"/>
                            </a:lnSpc>
                            <a:spcBef>
                              <a:spcPts val="300"/>
                            </a:spcBef>
                            <a:spcAft>
                              <a:spcPts val="300"/>
                            </a:spcAft>
                          </a:pPr>
                          <a:r>
                            <a:rPr lang="en-US" sz="2800">
                              <a:solidFill>
                                <a:schemeClr val="tx1"/>
                              </a:solidFill>
                              <a:effectLst/>
                              <a:latin typeface="Times New Roman" panose="02020603050405020304" pitchFamily="18" charset="0"/>
                              <a:cs typeface="Times New Roman" panose="02020603050405020304" pitchFamily="18" charset="0"/>
                            </a:rPr>
                            <a:t>Ví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7"/>
                          <a:stretch>
                            <a:fillRect l="-17998" t="-5000" r="-246" b="-1176"/>
                          </a:stretch>
                        </a:blipFill>
                      </a:tcPr>
                    </a:tc>
                    <a:extLst>
                      <a:ext uri="{0D108BD9-81ED-4DB2-BD59-A6C34878D82A}">
                        <a16:rowId xmlns:a16="http://schemas.microsoft.com/office/drawing/2014/main" val="888670946"/>
                      </a:ext>
                    </a:extLst>
                  </a:tr>
                </a:tbl>
              </a:graphicData>
            </a:graphic>
          </p:graphicFrame>
        </mc:Fallback>
      </mc:AlternateContent>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60DC697-8C26-AC72-6AB5-26B1BC35E0AE}"/>
              </a:ext>
            </a:extLst>
          </p:cNvPr>
          <p:cNvSpPr txBox="1"/>
          <p:nvPr/>
        </p:nvSpPr>
        <p:spPr>
          <a:xfrm>
            <a:off x="3028949" y="65896"/>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PHIẾU HỌC TẬP SỐ 2</a:t>
            </a:r>
          </a:p>
        </p:txBody>
      </p:sp>
      <mc:AlternateContent xmlns:mc="http://schemas.openxmlformats.org/markup-compatibility/2006" xmlns:a14="http://schemas.microsoft.com/office/drawing/2010/main">
        <mc:Choice Requires="a14">
          <p:graphicFrame>
            <p:nvGraphicFramePr>
              <p:cNvPr id="8"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867865153"/>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37084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lgn="ctr"/>
                          <a:r>
                            <a:rPr lang="en-US" sz="2400" b="1">
                              <a:latin typeface="Times New Roman" panose="02020603050405020304" pitchFamily="18" charset="0"/>
                              <a:cs typeface="Times New Roman" panose="02020603050405020304" pitchFamily="18" charset="0"/>
                            </a:rPr>
                            <a:t> T</a:t>
                          </a:r>
                          <a:r>
                            <a:rPr lang="en-US" sz="2400" b="1" baseline="0">
                              <a:latin typeface="Times New Roman" panose="02020603050405020304" pitchFamily="18" charset="0"/>
                              <a:cs typeface="Times New Roman" panose="02020603050405020304" pitchFamily="18" charset="0"/>
                            </a:rPr>
                            <a:t> </a:t>
                          </a:r>
                          <a14:m>
                            <m:oMath xmlns:m="http://schemas.openxmlformats.org/officeDocument/2006/math">
                              <m:d>
                                <m:dPr>
                                  <m:ctrlPr>
                                    <a:rPr lang="en-US" sz="24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4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oMath>
                          </a14:m>
                          <a:endParaRPr lang="en-US" sz="24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8"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1867865153"/>
                  </p:ext>
                </p:extLst>
              </p:nvPr>
            </p:nvGraphicFramePr>
            <p:xfrm>
              <a:off x="3576267" y="2859437"/>
              <a:ext cx="6231577" cy="914400"/>
            </p:xfrm>
            <a:graphic>
              <a:graphicData uri="http://schemas.openxmlformats.org/drawingml/2006/table">
                <a:tbl>
                  <a:tblPr firstRow="1" bandRow="1">
                    <a:tableStyleId>{5C22544A-7EE6-4342-B048-85BDC9FD1C3A}</a:tableStyleId>
                  </a:tblPr>
                  <a:tblGrid>
                    <a:gridCol w="1072186">
                      <a:extLst>
                        <a:ext uri="{9D8B030D-6E8A-4147-A177-3AD203B41FA5}">
                          <a16:colId xmlns:a16="http://schemas.microsoft.com/office/drawing/2014/main" val="2036709458"/>
                        </a:ext>
                      </a:extLst>
                    </a:gridCol>
                    <a:gridCol w="1044591">
                      <a:extLst>
                        <a:ext uri="{9D8B030D-6E8A-4147-A177-3AD203B41FA5}">
                          <a16:colId xmlns:a16="http://schemas.microsoft.com/office/drawing/2014/main" val="1872259335"/>
                        </a:ext>
                      </a:extLst>
                    </a:gridCol>
                    <a:gridCol w="990600">
                      <a:extLst>
                        <a:ext uri="{9D8B030D-6E8A-4147-A177-3AD203B41FA5}">
                          <a16:colId xmlns:a16="http://schemas.microsoft.com/office/drawing/2014/main" val="930345349"/>
                        </a:ext>
                      </a:extLst>
                    </a:gridCol>
                    <a:gridCol w="1066800">
                      <a:extLst>
                        <a:ext uri="{9D8B030D-6E8A-4147-A177-3AD203B41FA5}">
                          <a16:colId xmlns:a16="http://schemas.microsoft.com/office/drawing/2014/main" val="448877790"/>
                        </a:ext>
                      </a:extLst>
                    </a:gridCol>
                    <a:gridCol w="990600">
                      <a:extLst>
                        <a:ext uri="{9D8B030D-6E8A-4147-A177-3AD203B41FA5}">
                          <a16:colId xmlns:a16="http://schemas.microsoft.com/office/drawing/2014/main" val="2498589532"/>
                        </a:ext>
                      </a:extLst>
                    </a:gridCol>
                    <a:gridCol w="1066800">
                      <a:extLst>
                        <a:ext uri="{9D8B030D-6E8A-4147-A177-3AD203B41FA5}">
                          <a16:colId xmlns:a16="http://schemas.microsoft.com/office/drawing/2014/main" val="3429203834"/>
                        </a:ext>
                      </a:extLst>
                    </a:gridCol>
                  </a:tblGrid>
                  <a:tr h="457200">
                    <a:tc>
                      <a:txBody>
                        <a:bodyPr/>
                        <a:lstStyle/>
                        <a:p>
                          <a:pPr algn="ctr"/>
                          <a:r>
                            <a:rPr lang="en-US" sz="2400" b="1">
                              <a:latin typeface="Times New Roman" panose="02020603050405020304" pitchFamily="18" charset="0"/>
                              <a:cs typeface="Times New Roman" panose="02020603050405020304" pitchFamily="18" charset="0"/>
                            </a:rPr>
                            <a:t>t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4572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68" t="-112000" r="-482386" b="-29333"/>
                          </a:stretch>
                        </a:blipFill>
                      </a:tcPr>
                    </a:tc>
                    <a:tc>
                      <a:txBody>
                        <a:bodyPr/>
                        <a:lstStyle/>
                        <a:p>
                          <a:pPr algn="ctr"/>
                          <a:r>
                            <a:rPr lang="en-US" sz="24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latin typeface="Times New Roman" panose="02020603050405020304" pitchFamily="18"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pic>
        <p:nvPicPr>
          <p:cNvPr id="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88B49E0D-43F9-1050-21FC-24B6EFF600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2756" y="-6282"/>
            <a:ext cx="1828800" cy="652536"/>
          </a:xfrm>
          <a:prstGeom prst="rect">
            <a:avLst/>
          </a:prstGeom>
        </p:spPr>
      </p:pic>
      <mc:AlternateContent xmlns:mc="http://schemas.openxmlformats.org/markup-compatibility/2006" xmlns:a14="http://schemas.microsoft.com/office/drawing/2010/main">
        <mc:Choice Requires="a14">
          <p:graphicFrame>
            <p:nvGraphicFramePr>
              <p:cNvPr id="11"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543594526"/>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462621">
                    <a:tc>
                      <a:txBody>
                        <a:bodyPr/>
                        <a:lstStyle/>
                        <a:p>
                          <a:pPr/>
                          <a14:m>
                            <m:oMathPara xmlns:m="http://schemas.openxmlformats.org/officeDocument/2006/math">
                              <m:oMathParaPr>
                                <m:jc m:val="centerGroup"/>
                              </m:oMathParaPr>
                              <m:oMath xmlns:m="http://schemas.openxmlformats.org/officeDocument/2006/math">
                                <m:r>
                                  <a:rPr lang="en-US" sz="2800" kern="1200" smtClean="0">
                                    <a:effectLst/>
                                    <a:latin typeface="Cambria Math" panose="02040503050406030204" pitchFamily="18" charset="0"/>
                                  </a:rPr>
                                  <m:t>𝒙</m:t>
                                </m:r>
                              </m:oMath>
                            </m:oMathPara>
                          </a14:m>
                          <a:endParaRPr lang="en-US" sz="2800" b="1"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0">
                    <a:tc>
                      <a:txBody>
                        <a:bodyPr/>
                        <a:lstStyle/>
                        <a:p>
                          <a:pPr/>
                          <a14:m>
                            <m:oMathPara xmlns:m="http://schemas.openxmlformats.org/officeDocument/2006/math">
                              <m:oMathParaPr>
                                <m:jc m:val="centerGroup"/>
                              </m:oMathParaPr>
                              <m:oMath xmlns:m="http://schemas.openxmlformats.org/officeDocument/2006/math">
                                <m:r>
                                  <a:rPr lang="en-US" sz="2800" smtClean="0">
                                    <a:effectLst/>
                                    <a:latin typeface="Cambria Math" panose="02040503050406030204" pitchFamily="18" charset="0"/>
                                  </a:rPr>
                                  <m:t>𝒚</m:t>
                                </m:r>
                              </m:oMath>
                            </m:oMathPara>
                          </a14:m>
                          <a:endParaRPr lang="en-US" sz="2800" b="1" i="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Choice>
        <mc:Fallback xmlns="">
          <p:graphicFrame>
            <p:nvGraphicFramePr>
              <p:cNvPr id="11" name="Tab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6976F8-D911-F402-9140-73AB144291DA}"/>
                  </a:ext>
                </a:extLst>
              </p:cNvPr>
              <p:cNvGraphicFramePr>
                <a:graphicFrameLocks noGrp="1"/>
              </p:cNvGraphicFramePr>
              <p:nvPr>
                <p:extLst>
                  <p:ext uri="{D42A27DB-BD31-4B8C-83A1-F6EECF244321}">
                    <p14:modId xmlns:p14="http://schemas.microsoft.com/office/powerpoint/2010/main" val="543594526"/>
                  </p:ext>
                </p:extLst>
              </p:nvPr>
            </p:nvGraphicFramePr>
            <p:xfrm>
              <a:off x="3810000" y="5805516"/>
              <a:ext cx="6400799" cy="1036320"/>
            </p:xfrm>
            <a:graphic>
              <a:graphicData uri="http://schemas.openxmlformats.org/drawingml/2006/table">
                <a:tbl>
                  <a:tblPr firstRow="1" bandRow="1">
                    <a:tableStyleId>{5C22544A-7EE6-4342-B048-85BDC9FD1C3A}</a:tableStyleId>
                  </a:tblPr>
                  <a:tblGrid>
                    <a:gridCol w="1379756">
                      <a:extLst>
                        <a:ext uri="{9D8B030D-6E8A-4147-A177-3AD203B41FA5}">
                          <a16:colId xmlns:a16="http://schemas.microsoft.com/office/drawing/2014/main" val="2036709458"/>
                        </a:ext>
                      </a:extLst>
                    </a:gridCol>
                    <a:gridCol w="1017500">
                      <a:extLst>
                        <a:ext uri="{9D8B030D-6E8A-4147-A177-3AD203B41FA5}">
                          <a16:colId xmlns:a16="http://schemas.microsoft.com/office/drawing/2014/main" val="1872259335"/>
                        </a:ext>
                      </a:extLst>
                    </a:gridCol>
                    <a:gridCol w="1017500">
                      <a:extLst>
                        <a:ext uri="{9D8B030D-6E8A-4147-A177-3AD203B41FA5}">
                          <a16:colId xmlns:a16="http://schemas.microsoft.com/office/drawing/2014/main" val="930345349"/>
                        </a:ext>
                      </a:extLst>
                    </a:gridCol>
                    <a:gridCol w="1017500">
                      <a:extLst>
                        <a:ext uri="{9D8B030D-6E8A-4147-A177-3AD203B41FA5}">
                          <a16:colId xmlns:a16="http://schemas.microsoft.com/office/drawing/2014/main" val="448877790"/>
                        </a:ext>
                      </a:extLst>
                    </a:gridCol>
                    <a:gridCol w="1095770">
                      <a:extLst>
                        <a:ext uri="{9D8B030D-6E8A-4147-A177-3AD203B41FA5}">
                          <a16:colId xmlns:a16="http://schemas.microsoft.com/office/drawing/2014/main" val="2498589532"/>
                        </a:ext>
                      </a:extLst>
                    </a:gridCol>
                    <a:gridCol w="872773">
                      <a:extLst>
                        <a:ext uri="{9D8B030D-6E8A-4147-A177-3AD203B41FA5}">
                          <a16:colId xmlns:a16="http://schemas.microsoft.com/office/drawing/2014/main" val="3429203834"/>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628" r="-365929" b="-130233"/>
                          </a:stretch>
                        </a:blipFill>
                      </a:tcPr>
                    </a:tc>
                    <a:tc>
                      <a:txBody>
                        <a:bodyPr/>
                        <a:lstStyle/>
                        <a:p>
                          <a:pPr algn="ctr"/>
                          <a:r>
                            <a:rPr lang="en-US" sz="2800" dirty="0">
                              <a:latin typeface="Times New Roman" panose="02020603050405020304" pitchFamily="18" charset="0"/>
                              <a:cs typeface="Times New Roman" panose="02020603050405020304" pitchFamily="18" charset="0"/>
                            </a:rPr>
                            <a:t>1</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2</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4</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16347"/>
                      </a:ext>
                    </a:extLst>
                  </a:tr>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885" t="-112941" r="-365929" b="-31765"/>
                          </a:stretch>
                        </a:blip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817889"/>
                      </a:ext>
                    </a:extLst>
                  </a:tr>
                </a:tbl>
              </a:graphicData>
            </a:graphic>
          </p:graphicFrame>
        </mc:Fallback>
      </mc:AlternateContent>
    </p:spTree>
    <p:extLst>
      <p:ext uri="{BB962C8B-B14F-4D97-AF65-F5344CB8AC3E}">
        <p14:creationId xmlns:p14="http://schemas.microsoft.com/office/powerpoint/2010/main" val="10429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516506200"/>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111305">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a:solidFill>
                                <a:srgbClr val="013368"/>
                              </a:solidFill>
                              <a:effectLst/>
                              <a:latin typeface="Times New Roman" panose="02020603050405020304" pitchFamily="18" charset="0"/>
                              <a:cs typeface="Times New Roman" panose="02020603050405020304" pitchFamily="18" charset="0"/>
                            </a:rPr>
                            <a:t>Công </a:t>
                          </a:r>
                          <a:r>
                            <a:rPr lang="en-US" sz="2800" dirty="0" err="1">
                              <a:solidFill>
                                <a:srgbClr val="013368"/>
                              </a:solidFill>
                              <a:effectLst/>
                              <a:latin typeface="Times New Roman" panose="02020603050405020304" pitchFamily="18" charset="0"/>
                              <a:cs typeface="Times New Roman" panose="02020603050405020304" pitchFamily="18" charset="0"/>
                            </a:rPr>
                            <a:t>thức</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tính</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err="1">
                              <a:solidFill>
                                <a:srgbClr val="013368"/>
                              </a:solidFill>
                              <a:effectLst/>
                              <a:latin typeface="Times New Roman" panose="02020603050405020304" pitchFamily="18" charset="0"/>
                              <a:cs typeface="Times New Roman" panose="02020603050405020304" pitchFamily="18" charset="0"/>
                            </a:rPr>
                            <a:t>thể</a:t>
                          </a:r>
                          <a:r>
                            <a:rPr lang="en-US" sz="2800">
                              <a:solidFill>
                                <a:srgbClr val="013368"/>
                              </a:solidFill>
                              <a:effectLst/>
                              <a:latin typeface="Times New Roman" panose="02020603050405020304" pitchFamily="18" charset="0"/>
                              <a:cs typeface="Times New Roman" panose="02020603050405020304" pitchFamily="18" charset="0"/>
                            </a:rPr>
                            <a:t> tích: </a:t>
                          </a:r>
                          <a14:m>
                            <m:oMath xmlns:m="http://schemas.openxmlformats.org/officeDocument/2006/math">
                              <m:r>
                                <a:rPr lang="en-US" sz="2800" b="1" i="1" smtClean="0">
                                  <a:solidFill>
                                    <a:srgbClr val="013368"/>
                                  </a:solidFill>
                                  <a:effectLst/>
                                  <a:latin typeface="Cambria Math" panose="02040503050406030204" pitchFamily="18" charset="0"/>
                                  <a:cs typeface="Times New Roman" panose="02020603050405020304" pitchFamily="18" charset="0"/>
                                </a:rPr>
                                <m:t>𝑽</m:t>
                              </m:r>
                              <m:r>
                                <a:rPr lang="en-US" sz="2800" b="1" i="1" smtClean="0">
                                  <a:solidFill>
                                    <a:srgbClr val="013368"/>
                                  </a:solidFill>
                                  <a:effectLst/>
                                  <a:latin typeface="Cambria Math" panose="02040503050406030204" pitchFamily="18" charset="0"/>
                                  <a:cs typeface="Times New Roman" panose="02020603050405020304" pitchFamily="18" charset="0"/>
                                </a:rPr>
                                <m:t>=</m:t>
                              </m:r>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𝒙</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d>
                                <m:dPr>
                                  <m:ctrlPr>
                                    <a:rPr lang="en-US" sz="2800" b="1" i="1" smtClean="0">
                                      <a:solidFill>
                                        <a:srgbClr val="013368"/>
                                      </a:solidFill>
                                      <a:effectLst/>
                                      <a:latin typeface="Cambria Math" panose="02040503050406030204" pitchFamily="18" charset="0"/>
                                      <a:cs typeface="Times New Roman" panose="02020603050405020304" pitchFamily="18" charset="0"/>
                                    </a:rPr>
                                  </m:ctrlPr>
                                </m:dPr>
                                <m:e>
                                  <m:sSup>
                                    <m:sSupPr>
                                      <m:ctrlPr>
                                        <a:rPr lang="en-US" sz="2800" b="1" i="1" smtClean="0">
                                          <a:solidFill>
                                            <a:srgbClr val="013368"/>
                                          </a:solidFill>
                                          <a:effectLst/>
                                          <a:latin typeface="Cambria Math" panose="02040503050406030204" pitchFamily="18" charset="0"/>
                                          <a:cs typeface="Times New Roman" panose="02020603050405020304" pitchFamily="18" charset="0"/>
                                        </a:rPr>
                                      </m:ctrlPr>
                                    </m:sSupPr>
                                    <m:e>
                                      <m:r>
                                        <a:rPr lang="en-US" sz="2800" b="1" i="1" smtClean="0">
                                          <a:solidFill>
                                            <a:srgbClr val="013368"/>
                                          </a:solidFill>
                                          <a:effectLst/>
                                          <a:latin typeface="Cambria Math" panose="02040503050406030204" pitchFamily="18" charset="0"/>
                                          <a:cs typeface="Times New Roman" panose="02020603050405020304" pitchFamily="18" charset="0"/>
                                        </a:rPr>
                                        <m:t>𝒄𝒎</m:t>
                                      </m:r>
                                    </m:e>
                                    <m:sup>
                                      <m:r>
                                        <a:rPr lang="en-US" sz="2800" b="1" i="1" smtClean="0">
                                          <a:solidFill>
                                            <a:srgbClr val="013368"/>
                                          </a:solidFill>
                                          <a:effectLst/>
                                          <a:latin typeface="Cambria Math" panose="02040503050406030204" pitchFamily="18" charset="0"/>
                                          <a:cs typeface="Times New Roman" panose="02020603050405020304" pitchFamily="18" charset="0"/>
                                        </a:rPr>
                                        <m:t>𝟑</m:t>
                                      </m:r>
                                    </m:sup>
                                  </m:sSup>
                                </m:e>
                              </m:d>
                            </m:oMath>
                          </a14:m>
                          <a:r>
                            <a:rPr lang="en-US" sz="2800" b="1" dirty="0">
                              <a:solidFill>
                                <a:srgbClr val="013368"/>
                              </a:solidFill>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𝑥</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Vì</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𝑥</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𝑉</m:t>
                              </m:r>
                            </m:oMath>
                          </a14:m>
                          <a:r>
                            <a:rPr lang="en-US" sz="2800" dirty="0">
                              <a:solidFill>
                                <a:srgbClr val="013368"/>
                              </a:solidFill>
                              <a:effectLst/>
                              <a:latin typeface="Times New Roman" panose="02020603050405020304" pitchFamily="18" charset="0"/>
                              <a:cs typeface="Times New Roman" panose="02020603050405020304" pitchFamily="18" charset="0"/>
                            </a:rPr>
                            <a:t>.</a:t>
                          </a:r>
                        </a:p>
                      </a:txBody>
                      <a:tcPr marL="66491" marR="66491" marT="0" marB="0">
                        <a:solidFill>
                          <a:schemeClr val="accent6">
                            <a:lumMod val="20000"/>
                            <a:lumOff val="80000"/>
                          </a:schemeClr>
                        </a:solidFill>
                      </a:tcPr>
                    </a:tc>
                    <a:extLst>
                      <a:ext uri="{0D108BD9-81ED-4DB2-BD59-A6C34878D82A}">
                        <a16:rowId xmlns:a16="http://schemas.microsoft.com/office/drawing/2014/main" val="1183689164"/>
                      </a:ext>
                    </a:extLst>
                  </a:tr>
                </a:tbl>
              </a:graphicData>
            </a:graphic>
          </p:graphicFrame>
        </mc:Choice>
        <mc:Fallback xmlns="">
          <p:graphicFrame>
            <p:nvGraphicFramePr>
              <p:cNvPr id="3" name="Tab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5B5FE28-BF25-6DDA-DCBF-35277A6C4C3A}"/>
                  </a:ext>
                </a:extLst>
              </p:cNvPr>
              <p:cNvGraphicFramePr>
                <a:graphicFrameLocks noGrp="1"/>
              </p:cNvGraphicFramePr>
              <p:nvPr>
                <p:extLst>
                  <p:ext uri="{D42A27DB-BD31-4B8C-83A1-F6EECF244321}">
                    <p14:modId xmlns:p14="http://schemas.microsoft.com/office/powerpoint/2010/main" val="1516506200"/>
                  </p:ext>
                </p:extLst>
              </p:nvPr>
            </p:nvGraphicFramePr>
            <p:xfrm>
              <a:off x="457200" y="1091135"/>
              <a:ext cx="11452302" cy="14738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432887858"/>
                        </a:ext>
                      </a:extLst>
                    </a:gridCol>
                    <a:gridCol w="9753600">
                      <a:extLst>
                        <a:ext uri="{9D8B030D-6E8A-4147-A177-3AD203B41FA5}">
                          <a16:colId xmlns:a16="http://schemas.microsoft.com/office/drawing/2014/main" val="2326336368"/>
                        </a:ext>
                      </a:extLst>
                    </a:gridCol>
                  </a:tblGrid>
                  <a:tr h="1473899">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1</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491" marR="66491" marT="0" marB="0">
                        <a:solidFill>
                          <a:schemeClr val="accent6">
                            <a:lumMod val="20000"/>
                            <a:lumOff val="80000"/>
                          </a:schemeClr>
                        </a:solidFill>
                      </a:tcPr>
                    </a:tc>
                    <a:tc>
                      <a:txBody>
                        <a:bodyPr/>
                        <a:lstStyle/>
                        <a:p>
                          <a:endParaRPr lang="en-US"/>
                        </a:p>
                      </a:txBody>
                      <a:tcPr marL="66491" marR="66491" marT="0" marB="0">
                        <a:blipFill>
                          <a:blip r:embed="rId2"/>
                          <a:stretch>
                            <a:fillRect l="-17563" t="-6996" r="-250" b="-14403"/>
                          </a:stretch>
                        </a:blipFill>
                      </a:tcPr>
                    </a:tc>
                    <a:extLst>
                      <a:ext uri="{0D108BD9-81ED-4DB2-BD59-A6C34878D82A}">
                        <a16:rowId xmlns:a16="http://schemas.microsoft.com/office/drawing/2014/main" val="11836891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1071638397"/>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113624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pPr algn="just">
                            <a:lnSpc>
                              <a:spcPct val="107000"/>
                            </a:lnSpc>
                            <a:spcBef>
                              <a:spcPts val="300"/>
                            </a:spcBef>
                            <a:spcAft>
                              <a:spcPts val="300"/>
                            </a:spcAft>
                          </a:pPr>
                          <a:r>
                            <a:rPr lang="en-US" sz="2800" dirty="0">
                              <a:solidFill>
                                <a:srgbClr val="013368"/>
                              </a:solidFill>
                              <a:effectLst/>
                              <a:latin typeface="Times New Roman" panose="02020603050405020304" pitchFamily="18" charset="0"/>
                              <a:cs typeface="Times New Roman" panose="02020603050405020304" pitchFamily="18" charset="0"/>
                            </a:rPr>
                            <a:t>a)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dirty="0">
                              <a:solidFill>
                                <a:srgbClr val="013368"/>
                              </a:solidFill>
                              <a:effectLst/>
                              <a:latin typeface="Times New Roman" panose="02020603050405020304" pitchFamily="18" charset="0"/>
                              <a:cs typeface="Times New Roman" panose="02020603050405020304" pitchFamily="18" charset="0"/>
                            </a:rPr>
                            <a:t> là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𝑡</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smtClean="0">
                                  <a:solidFill>
                                    <a:srgbClr val="013368"/>
                                  </a:solidFill>
                                  <a:effectLst/>
                                  <a:latin typeface="Cambria Math" panose="02040503050406030204" pitchFamily="18" charset="0"/>
                                </a:rPr>
                                <m:t> </m:t>
                              </m:r>
                              <m:r>
                                <a:rPr lang="en-US" sz="2800" smtClean="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a:t>
                          </a:r>
                          <a:endParaRPr lang="en-US" sz="2800" dirty="0">
                            <a:solidFill>
                              <a:srgbClr val="013368"/>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300"/>
                            </a:spcBef>
                            <a:spcAft>
                              <a:spcPts val="300"/>
                            </a:spcAft>
                            <a:buClrTx/>
                            <a:buSzTx/>
                            <a:buFontTx/>
                            <a:buNone/>
                            <a:tabLst/>
                            <a:defRPr/>
                          </a:pPr>
                          <a:r>
                            <a:rPr lang="en-US" sz="2800" dirty="0">
                              <a:solidFill>
                                <a:srgbClr val="013368"/>
                              </a:solidFill>
                              <a:effectLst/>
                              <a:latin typeface="Times New Roman" panose="02020603050405020304" pitchFamily="18" charset="0"/>
                              <a:cs typeface="Times New Roman" panose="02020603050405020304" pitchFamily="18" charset="0"/>
                            </a:rPr>
                            <a:t>b) </a:t>
                          </a:r>
                          <a:r>
                            <a:rPr lang="en-US" sz="2800" dirty="0" err="1">
                              <a:solidFill>
                                <a:srgbClr val="013368"/>
                              </a:solidFill>
                              <a:effectLst/>
                              <a:latin typeface="Times New Roman" panose="02020603050405020304" pitchFamily="18" charset="0"/>
                              <a:cs typeface="Times New Roman" panose="02020603050405020304" pitchFamily="18" charset="0"/>
                            </a:rPr>
                            <a:t>Thời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điểm</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𝑡</m:t>
                              </m:r>
                            </m:oMath>
                          </a14:m>
                          <a:r>
                            <a:rPr lang="en-US" sz="2800" dirty="0">
                              <a:solidFill>
                                <a:srgbClr val="013368"/>
                              </a:solidFill>
                              <a:effectLst/>
                              <a:latin typeface="Times New Roman" panose="02020603050405020304" pitchFamily="18" charset="0"/>
                              <a:cs typeface="Times New Roman" panose="02020603050405020304" pitchFamily="18" charset="0"/>
                            </a:rPr>
                            <a:t> không </a:t>
                          </a:r>
                          <a:r>
                            <a:rPr lang="en-US" sz="2800" dirty="0" err="1">
                              <a:solidFill>
                                <a:srgbClr val="013368"/>
                              </a:solidFill>
                              <a:effectLst/>
                              <a:latin typeface="Times New Roman" panose="02020603050405020304" pitchFamily="18" charset="0"/>
                              <a:cs typeface="Times New Roman" panose="02020603050405020304" pitchFamily="18" charset="0"/>
                            </a:rPr>
                            <a:t>phải</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là</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hàm</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số</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của</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nhiệt</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độ</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rgbClr val="013368"/>
                                  </a:solidFill>
                                  <a:effectLst/>
                                  <a:latin typeface="Cambria Math" panose="02040503050406030204" pitchFamily="18" charset="0"/>
                                </a:rPr>
                                <m:t>𝑇</m:t>
                              </m:r>
                            </m:oMath>
                          </a14:m>
                          <a:r>
                            <a:rPr lang="en-US" sz="2800">
                              <a:solidFill>
                                <a:srgbClr val="013368"/>
                              </a:solidFill>
                              <a:effectLst/>
                              <a:latin typeface="Times New Roman" panose="02020603050405020304" pitchFamily="18" charset="0"/>
                              <a:cs typeface="Times New Roman" panose="02020603050405020304" pitchFamily="18" charset="0"/>
                            </a:rPr>
                            <a:t>. Vì</a:t>
                          </a:r>
                          <a:r>
                            <a:rPr lang="en-US" sz="2800" baseline="0">
                              <a:solidFill>
                                <a:srgbClr val="013368"/>
                              </a:solidFill>
                              <a:effectLst/>
                              <a:latin typeface="Times New Roman" panose="02020603050405020304" pitchFamily="18" charset="0"/>
                              <a:cs typeface="Times New Roman" panose="02020603050405020304" pitchFamily="18" charset="0"/>
                            </a:rPr>
                            <a:t> nhiệt độ </a:t>
                          </a:r>
                          <a14:m>
                            <m:oMath xmlns:m="http://schemas.openxmlformats.org/officeDocument/2006/math">
                              <m:r>
                                <a:rPr lang="en-US" sz="2800" smtClean="0">
                                  <a:solidFill>
                                    <a:srgbClr val="013368"/>
                                  </a:solidFill>
                                  <a:effectLst/>
                                  <a:latin typeface="Cambria Math" panose="02040503050406030204" pitchFamily="18" charset="0"/>
                                </a:rPr>
                                <m:t>𝑇</m:t>
                              </m:r>
                            </m:oMath>
                          </a14:m>
                          <a:r>
                            <a:rPr lang="en-US" sz="2800" baseline="0">
                              <a:solidFill>
                                <a:srgbClr val="013368"/>
                              </a:solidFill>
                              <a:effectLst/>
                              <a:latin typeface="Times New Roman" panose="02020603050405020304" pitchFamily="18" charset="0"/>
                              <a:cs typeface="Times New Roman" panose="02020603050405020304" pitchFamily="18" charset="0"/>
                            </a:rPr>
                            <a:t> = 34</a:t>
                          </a:r>
                          <a14:m>
                            <m:oMath xmlns:m="http://schemas.openxmlformats.org/officeDocument/2006/math">
                              <m:d>
                                <m:dPr>
                                  <m:ctrlP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m:t>
                                  </m:r>
                                </m:e>
                              </m:d>
                              <m:r>
                                <a:rPr lang="en-US" sz="28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baseline="0">
                              <a:solidFill>
                                <a:srgbClr val="013368"/>
                              </a:solidFill>
                              <a:effectLst/>
                              <a:latin typeface="Times New Roman" panose="02020603050405020304" pitchFamily="18" charset="0"/>
                              <a:cs typeface="Times New Roman" panose="02020603050405020304" pitchFamily="18" charset="0"/>
                            </a:rPr>
                            <a:t>tương ứng với hai thời điểm khác nhau là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13 (h) và </a:t>
                          </a:r>
                          <a14:m>
                            <m:oMath xmlns:m="http://schemas.openxmlformats.org/officeDocument/2006/math">
                              <m:r>
                                <a:rPr lang="en-US" sz="2800" smtClean="0">
                                  <a:solidFill>
                                    <a:srgbClr val="013368"/>
                                  </a:solidFill>
                                  <a:effectLst/>
                                  <a:latin typeface="Cambria Math" panose="02040503050406030204" pitchFamily="18" charset="0"/>
                                </a:rPr>
                                <m:t>𝑡</m:t>
                              </m:r>
                            </m:oMath>
                          </a14:m>
                          <a:r>
                            <a:rPr lang="en-US" sz="2800" baseline="0">
                              <a:solidFill>
                                <a:srgbClr val="013368"/>
                              </a:solidFill>
                              <a:effectLst/>
                              <a:latin typeface="Times New Roman" panose="02020603050405020304" pitchFamily="18" charset="0"/>
                              <a:cs typeface="Times New Roman" panose="02020603050405020304" pitchFamily="18" charset="0"/>
                            </a:rPr>
                            <a:t> = 14 (h).</a:t>
                          </a:r>
                          <a:endParaRPr lang="en-US" sz="2800" dirty="0">
                            <a:solidFill>
                              <a:srgbClr val="013368"/>
                            </a:solidFill>
                            <a:effectLst/>
                            <a:latin typeface="Times New Roman" panose="02020603050405020304" pitchFamily="18" charset="0"/>
                            <a:cs typeface="Times New Roman" panose="02020603050405020304" pitchFamily="18" charset="0"/>
                          </a:endParaRPr>
                        </a:p>
                      </a:txBody>
                      <a:tcPr marL="63998" marR="63998" marT="0" marB="0">
                        <a:solidFill>
                          <a:schemeClr val="accent6">
                            <a:lumMod val="20000"/>
                            <a:lumOff val="80000"/>
                          </a:schemeClr>
                        </a:solidFill>
                      </a:tcPr>
                    </a:tc>
                    <a:extLst>
                      <a:ext uri="{0D108BD9-81ED-4DB2-BD59-A6C34878D82A}">
                        <a16:rowId xmlns:a16="http://schemas.microsoft.com/office/drawing/2014/main" val="1921605580"/>
                      </a:ext>
                    </a:extLst>
                  </a:tr>
                </a:tbl>
              </a:graphicData>
            </a:graphic>
          </p:graphicFrame>
        </mc:Choice>
        <mc:Fallback xmlns="">
          <p:graphicFrame>
            <p:nvGraphicFramePr>
              <p:cNvPr id="4" name="Tab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944290-5C82-69EB-E4EC-50742452297D}"/>
                  </a:ext>
                </a:extLst>
              </p:cNvPr>
              <p:cNvGraphicFramePr>
                <a:graphicFrameLocks noGrp="1"/>
              </p:cNvGraphicFramePr>
              <p:nvPr>
                <p:extLst>
                  <p:ext uri="{D42A27DB-BD31-4B8C-83A1-F6EECF244321}">
                    <p14:modId xmlns:p14="http://schemas.microsoft.com/office/powerpoint/2010/main" val="1071638397"/>
                  </p:ext>
                </p:extLst>
              </p:nvPr>
            </p:nvGraphicFramePr>
            <p:xfrm>
              <a:off x="457200" y="2753808"/>
              <a:ext cx="11452302" cy="2328228"/>
            </p:xfrm>
            <a:graphic>
              <a:graphicData uri="http://schemas.openxmlformats.org/drawingml/2006/table">
                <a:tbl>
                  <a:tblPr firstRow="1" firstCol="1" bandRow="1">
                    <a:tableStyleId>{F5AB1C69-6EDB-4FF4-983F-18BD219EF322}</a:tableStyleId>
                  </a:tblPr>
                  <a:tblGrid>
                    <a:gridCol w="1671035">
                      <a:extLst>
                        <a:ext uri="{9D8B030D-6E8A-4147-A177-3AD203B41FA5}">
                          <a16:colId xmlns:a16="http://schemas.microsoft.com/office/drawing/2014/main" val="3600882783"/>
                        </a:ext>
                      </a:extLst>
                    </a:gridCol>
                    <a:gridCol w="9781267">
                      <a:extLst>
                        <a:ext uri="{9D8B030D-6E8A-4147-A177-3AD203B41FA5}">
                          <a16:colId xmlns:a16="http://schemas.microsoft.com/office/drawing/2014/main" val="2981629097"/>
                        </a:ext>
                      </a:extLst>
                    </a:gridCol>
                  </a:tblGrid>
                  <a:tr h="2328228">
                    <a:tc>
                      <a:txBody>
                        <a:bodyPr/>
                        <a:lstStyle/>
                        <a:p>
                          <a:pPr algn="ctr">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2</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998" marR="63998" marT="0" marB="0">
                        <a:solidFill>
                          <a:schemeClr val="accent6">
                            <a:lumMod val="20000"/>
                            <a:lumOff val="80000"/>
                          </a:schemeClr>
                        </a:solidFill>
                      </a:tcPr>
                    </a:tc>
                    <a:tc>
                      <a:txBody>
                        <a:bodyPr/>
                        <a:lstStyle/>
                        <a:p>
                          <a:endParaRPr lang="en-US"/>
                        </a:p>
                      </a:txBody>
                      <a:tcPr marL="63998" marR="63998" marT="0" marB="0">
                        <a:blipFill>
                          <a:blip r:embed="rId3"/>
                          <a:stretch>
                            <a:fillRect l="-17196" t="-4439" r="-249" b="-9138"/>
                          </a:stretch>
                        </a:blipFill>
                      </a:tcPr>
                    </a:tc>
                    <a:extLst>
                      <a:ext uri="{0D108BD9-81ED-4DB2-BD59-A6C34878D82A}">
                        <a16:rowId xmlns:a16="http://schemas.microsoft.com/office/drawing/2014/main" val="19216055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1276585638"/>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2800" dirty="0">
                              <a:solidFill>
                                <a:srgbClr val="013368"/>
                              </a:solidFill>
                              <a:effectLst/>
                              <a:latin typeface="Times New Roman" panose="02020603050405020304" pitchFamily="18" charset="0"/>
                              <a:cs typeface="Times New Roman" panose="02020603050405020304" pitchFamily="18" charset="0"/>
                            </a:rPr>
                            <a:t>Đại </a:t>
                          </a:r>
                          <a:r>
                            <a:rPr lang="en-US" sz="2800" dirty="0" err="1">
                              <a:solidFill>
                                <a:srgbClr val="013368"/>
                              </a:solidFill>
                              <a:effectLst/>
                              <a:latin typeface="Times New Roman" panose="02020603050405020304" pitchFamily="18" charset="0"/>
                              <a:cs typeface="Times New Roman" panose="02020603050405020304" pitchFamily="18" charset="0"/>
                            </a:rPr>
                            <a:t>lượng</a:t>
                          </a:r>
                          <a:r>
                            <a:rPr lang="en-US" sz="28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smtClean="0">
                                  <a:solidFill>
                                    <a:srgbClr val="013368"/>
                                  </a:solidFill>
                                  <a:effectLst/>
                                  <a:latin typeface="Cambria Math" panose="02040503050406030204" pitchFamily="18" charset="0"/>
                                </a:rPr>
                                <m:t>𝒚</m:t>
                              </m:r>
                            </m:oMath>
                          </a14:m>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b="1" kern="1200" dirty="0">
                              <a:solidFill>
                                <a:srgbClr val="013368"/>
                              </a:solidFill>
                              <a:effectLst/>
                              <a:latin typeface="Times New Roman" panose="02020603050405020304" pitchFamily="18" charset="0"/>
                              <a:cs typeface="Times New Roman" panose="02020603050405020304" pitchFamily="18" charset="0"/>
                            </a:rPr>
                            <a:t>là </a:t>
                          </a:r>
                          <a:r>
                            <a:rPr lang="en-US" sz="2800" b="1" kern="1200" dirty="0" err="1">
                              <a:solidFill>
                                <a:srgbClr val="013368"/>
                              </a:solidFill>
                              <a:effectLst/>
                              <a:latin typeface="Times New Roman" panose="02020603050405020304" pitchFamily="18" charset="0"/>
                              <a:cs typeface="Times New Roman" panose="02020603050405020304" pitchFamily="18" charset="0"/>
                            </a:rPr>
                            <a:t>hàm</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số</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của</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đại</a:t>
                          </a:r>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b="1" kern="1200" dirty="0" err="1">
                              <a:solidFill>
                                <a:srgbClr val="013368"/>
                              </a:solidFill>
                              <a:effectLst/>
                              <a:latin typeface="Times New Roman" panose="02020603050405020304" pitchFamily="18" charset="0"/>
                              <a:cs typeface="Times New Roman" panose="02020603050405020304" pitchFamily="18" charset="0"/>
                            </a:rPr>
                            <a:t>lượng</a:t>
                          </a:r>
                          <a:r>
                            <a:rPr lang="en-US" sz="2800" b="1" kern="120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kern="1200">
                                  <a:solidFill>
                                    <a:srgbClr val="013368"/>
                                  </a:solidFill>
                                  <a:effectLst/>
                                  <a:latin typeface="Cambria Math" panose="02040503050406030204" pitchFamily="18" charset="0"/>
                                </a:rPr>
                                <m:t>𝒙</m:t>
                              </m:r>
                            </m:oMath>
                          </a14:m>
                          <a:r>
                            <a:rPr lang="en-US" sz="2800" b="1" kern="1200" dirty="0">
                              <a:solidFill>
                                <a:srgbClr val="013368"/>
                              </a:solidFill>
                              <a:effectLst/>
                              <a:latin typeface="Times New Roman" panose="02020603050405020304" pitchFamily="18" charset="0"/>
                              <a:cs typeface="Times New Roman" panose="02020603050405020304" pitchFamily="18" charset="0"/>
                            </a:rPr>
                            <a:t>. </a:t>
                          </a:r>
                          <a:r>
                            <a:rPr lang="en-US" sz="2800" dirty="0">
                              <a:solidFill>
                                <a:srgbClr val="013368"/>
                              </a:solidFill>
                              <a:effectLst/>
                              <a:latin typeface="Times New Roman" panose="02020603050405020304" pitchFamily="18" charset="0"/>
                              <a:cs typeface="Times New Roman" panose="02020603050405020304" pitchFamily="18" charset="0"/>
                            </a:rPr>
                            <a:t>Vì mỗi</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14:m>
                            <m:oMath xmlns:m="http://schemas.openxmlformats.org/officeDocument/2006/math">
                              <m:r>
                                <a:rPr lang="en-US" sz="2800" b="1" i="0" baseline="0" smtClean="0">
                                  <a:solidFill>
                                    <a:srgbClr val="013368"/>
                                  </a:solidFill>
                                  <a:effectLst/>
                                  <a:latin typeface="Cambria Math" panose="02040503050406030204" pitchFamily="18" charset="0"/>
                                  <a:cs typeface="Times New Roman" panose="02020603050405020304" pitchFamily="18" charset="0"/>
                                </a:rPr>
                                <m:t> </m:t>
                              </m:r>
                              <m:r>
                                <a:rPr lang="en-US" sz="2800" b="1" i="1" baseline="0" smtClean="0">
                                  <a:solidFill>
                                    <a:srgbClr val="013368"/>
                                  </a:solidFill>
                                  <a:effectLst/>
                                  <a:latin typeface="Cambria Math" panose="02040503050406030204" pitchFamily="18" charset="0"/>
                                  <a:cs typeface="Times New Roman" panose="02020603050405020304" pitchFamily="18" charset="0"/>
                                </a:rPr>
                                <m:t>𝒙</m:t>
                              </m:r>
                            </m:oMath>
                          </a14:m>
                          <a:r>
                            <a:rPr lang="en-US" sz="2800" baseline="0" dirty="0">
                              <a:solidFill>
                                <a:srgbClr val="013368"/>
                              </a:solidFill>
                              <a:effectLst/>
                              <a:latin typeface="Times New Roman" panose="02020603050405020304" pitchFamily="18" charset="0"/>
                              <a:cs typeface="Times New Roman" panose="02020603050405020304" pitchFamily="18" charset="0"/>
                            </a:rPr>
                            <a:t> chỉ xác </a:t>
                          </a:r>
                          <a:r>
                            <a:rPr lang="en-US" sz="2800" baseline="0" dirty="0" err="1">
                              <a:solidFill>
                                <a:srgbClr val="013368"/>
                              </a:solidFill>
                              <a:effectLst/>
                              <a:latin typeface="Times New Roman" panose="02020603050405020304" pitchFamily="18" charset="0"/>
                              <a:cs typeface="Times New Roman" panose="02020603050405020304" pitchFamily="18" charset="0"/>
                            </a:rPr>
                            <a:t>định</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đúng</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một</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giá</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trị</a:t>
                          </a:r>
                          <a:r>
                            <a:rPr lang="en-US" sz="2800" baseline="0" dirty="0">
                              <a:solidFill>
                                <a:srgbClr val="013368"/>
                              </a:solidFill>
                              <a:effectLst/>
                              <a:latin typeface="Times New Roman" panose="02020603050405020304" pitchFamily="18" charset="0"/>
                              <a:cs typeface="Times New Roman" panose="02020603050405020304" pitchFamily="18" charset="0"/>
                            </a:rPr>
                            <a:t> </a:t>
                          </a:r>
                          <a:r>
                            <a:rPr lang="en-US" sz="2800" baseline="0" dirty="0" err="1">
                              <a:solidFill>
                                <a:srgbClr val="013368"/>
                              </a:solidFill>
                              <a:effectLst/>
                              <a:latin typeface="Times New Roman" panose="02020603050405020304" pitchFamily="18" charset="0"/>
                              <a:cs typeface="Times New Roman" panose="02020603050405020304" pitchFamily="18" charset="0"/>
                            </a:rPr>
                            <a:t>của</a:t>
                          </a:r>
                          <a:r>
                            <a:rPr lang="en-US" sz="2800" baseline="0" dirty="0">
                              <a:solidFill>
                                <a:srgbClr val="013368"/>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b="1" i="1" baseline="0" smtClean="0">
                                  <a:solidFill>
                                    <a:srgbClr val="013368"/>
                                  </a:solidFill>
                                  <a:effectLst/>
                                  <a:latin typeface="Cambria Math" panose="02040503050406030204" pitchFamily="18" charset="0"/>
                                  <a:cs typeface="Times New Roman" panose="02020603050405020304" pitchFamily="18" charset="0"/>
                                </a:rPr>
                                <m:t>𝒚</m:t>
                              </m:r>
                            </m:oMath>
                          </a14:m>
                          <a:r>
                            <a:rPr lang="en-US" sz="2800" b="1" kern="1200" dirty="0">
                              <a:solidFill>
                                <a:srgbClr val="013368"/>
                              </a:solidFill>
                              <a:effectLst/>
                              <a:latin typeface="Times New Roman" panose="02020603050405020304" pitchFamily="18" charset="0"/>
                              <a:cs typeface="Times New Roman" panose="02020603050405020304" pitchFamily="18" charset="0"/>
                            </a:rPr>
                            <a:t>.</a:t>
                          </a:r>
                        </a:p>
                      </a:txBody>
                      <a:tcPr marL="68580" marR="68580" marT="0" marB="0">
                        <a:solidFill>
                          <a:schemeClr val="accent6">
                            <a:lumMod val="20000"/>
                            <a:lumOff val="80000"/>
                          </a:schemeClr>
                        </a:solidFill>
                      </a:tcPr>
                    </a:tc>
                    <a:extLst>
                      <a:ext uri="{0D108BD9-81ED-4DB2-BD59-A6C34878D82A}">
                        <a16:rowId xmlns:a16="http://schemas.microsoft.com/office/drawing/2014/main" val="888670946"/>
                      </a:ext>
                    </a:extLst>
                  </a:tr>
                </a:tbl>
              </a:graphicData>
            </a:graphic>
          </p:graphicFrame>
        </mc:Choice>
        <mc:Fallback xmlns="">
          <p:graphicFrame>
            <p:nvGraphicFramePr>
              <p:cNvPr id="5" name="Tab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329667-1B16-E0F9-6F44-26E45AFFF68E}"/>
                  </a:ext>
                </a:extLst>
              </p:cNvPr>
              <p:cNvGraphicFramePr>
                <a:graphicFrameLocks noGrp="1"/>
              </p:cNvGraphicFramePr>
              <p:nvPr>
                <p:extLst>
                  <p:ext uri="{D42A27DB-BD31-4B8C-83A1-F6EECF244321}">
                    <p14:modId xmlns:p14="http://schemas.microsoft.com/office/powerpoint/2010/main" val="1276585638"/>
                  </p:ext>
                </p:extLst>
              </p:nvPr>
            </p:nvGraphicFramePr>
            <p:xfrm>
              <a:off x="457200" y="5334000"/>
              <a:ext cx="11452302" cy="1147699"/>
            </p:xfrm>
            <a:graphic>
              <a:graphicData uri="http://schemas.openxmlformats.org/drawingml/2006/table">
                <a:tbl>
                  <a:tblPr firstRow="1" firstCol="1" bandRow="1">
                    <a:tableStyleId>{F5AB1C69-6EDB-4FF4-983F-18BD219EF322}</a:tableStyleId>
                  </a:tblPr>
                  <a:tblGrid>
                    <a:gridCol w="1698702">
                      <a:extLst>
                        <a:ext uri="{9D8B030D-6E8A-4147-A177-3AD203B41FA5}">
                          <a16:colId xmlns:a16="http://schemas.microsoft.com/office/drawing/2014/main" val="3173091027"/>
                        </a:ext>
                      </a:extLst>
                    </a:gridCol>
                    <a:gridCol w="9753600">
                      <a:extLst>
                        <a:ext uri="{9D8B030D-6E8A-4147-A177-3AD203B41FA5}">
                          <a16:colId xmlns:a16="http://schemas.microsoft.com/office/drawing/2014/main" val="1592721747"/>
                        </a:ext>
                      </a:extLst>
                    </a:gridCol>
                  </a:tblGrid>
                  <a:tr h="1147699">
                    <a:tc>
                      <a:txBody>
                        <a:bodyPr/>
                        <a:lstStyle/>
                        <a:p>
                          <a:pPr algn="just">
                            <a:lnSpc>
                              <a:spcPct val="107000"/>
                            </a:lnSpc>
                            <a:spcBef>
                              <a:spcPts val="300"/>
                            </a:spcBef>
                            <a:spcAft>
                              <a:spcPts val="300"/>
                            </a:spcAft>
                          </a:pPr>
                          <a:r>
                            <a:rPr lang="en-US" sz="2800" dirty="0" err="1">
                              <a:solidFill>
                                <a:srgbClr val="013368"/>
                              </a:solidFill>
                              <a:effectLst/>
                              <a:latin typeface="Times New Roman" panose="02020603050405020304" pitchFamily="18" charset="0"/>
                              <a:cs typeface="Times New Roman" panose="02020603050405020304" pitchFamily="18" charset="0"/>
                            </a:rPr>
                            <a:t>Ví</a:t>
                          </a:r>
                          <a:r>
                            <a:rPr lang="en-US" sz="2800" dirty="0">
                              <a:solidFill>
                                <a:srgbClr val="013368"/>
                              </a:solidFill>
                              <a:effectLst/>
                              <a:latin typeface="Times New Roman" panose="02020603050405020304" pitchFamily="18" charset="0"/>
                              <a:cs typeface="Times New Roman" panose="02020603050405020304" pitchFamily="18" charset="0"/>
                            </a:rPr>
                            <a:t> </a:t>
                          </a:r>
                          <a:r>
                            <a:rPr lang="en-US" sz="2800" dirty="0" err="1">
                              <a:solidFill>
                                <a:srgbClr val="013368"/>
                              </a:solidFill>
                              <a:effectLst/>
                              <a:latin typeface="Times New Roman" panose="02020603050405020304" pitchFamily="18" charset="0"/>
                              <a:cs typeface="Times New Roman" panose="02020603050405020304" pitchFamily="18" charset="0"/>
                            </a:rPr>
                            <a:t>dụ</a:t>
                          </a:r>
                          <a:r>
                            <a:rPr lang="en-US" sz="2800" dirty="0">
                              <a:solidFill>
                                <a:srgbClr val="013368"/>
                              </a:solidFill>
                              <a:effectLst/>
                              <a:latin typeface="Times New Roman" panose="02020603050405020304" pitchFamily="18" charset="0"/>
                              <a:cs typeface="Times New Roman" panose="02020603050405020304" pitchFamily="18" charset="0"/>
                            </a:rPr>
                            <a:t> 3</a:t>
                          </a:r>
                          <a:endParaRPr lang="en-US" sz="2800" dirty="0">
                            <a:solidFill>
                              <a:srgbClr val="013368"/>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endParaRPr lang="en-US"/>
                        </a:p>
                      </a:txBody>
                      <a:tcPr marL="68580" marR="68580" marT="0" marB="0">
                        <a:blipFill>
                          <a:blip r:embed="rId4"/>
                          <a:stretch>
                            <a:fillRect l="-17563" t="-9524" r="-250" b="-2116"/>
                          </a:stretch>
                        </a:blipFill>
                      </a:tcPr>
                    </a:tc>
                    <a:extLst>
                      <a:ext uri="{0D108BD9-81ED-4DB2-BD59-A6C34878D82A}">
                        <a16:rowId xmlns:a16="http://schemas.microsoft.com/office/drawing/2014/main" val="888670946"/>
                      </a:ext>
                    </a:extLst>
                  </a:tr>
                </a:tbl>
              </a:graphicData>
            </a:graphic>
          </p:graphicFrame>
        </mc:Fallback>
      </mc:AlternateContent>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E9876CA-790A-15E3-8F6C-D7680799BA35}"/>
              </a:ext>
            </a:extLst>
          </p:cNvPr>
          <p:cNvSpPr txBox="1"/>
          <p:nvPr/>
        </p:nvSpPr>
        <p:spPr>
          <a:xfrm>
            <a:off x="3124200" y="227317"/>
            <a:ext cx="6248400" cy="523220"/>
          </a:xfrm>
          <a:prstGeom prst="rect">
            <a:avLst/>
          </a:prstGeom>
          <a:noFill/>
        </p:spPr>
        <p:txBody>
          <a:bodyPr wrap="square" rtlCol="0">
            <a:spAutoFit/>
          </a:bodyPr>
          <a:lstStyle/>
          <a:p>
            <a:pPr algn="ctr"/>
            <a:r>
              <a:rPr lang="en-US" sz="2800" b="1" dirty="0">
                <a:solidFill>
                  <a:srgbClr val="002B5E"/>
                </a:solidFill>
                <a:latin typeface="Times New Roman" panose="02020603050405020304" pitchFamily="18" charset="0"/>
                <a:cs typeface="Times New Roman" panose="02020603050405020304" pitchFamily="18" charset="0"/>
              </a:rPr>
              <a:t>ĐÁP </a:t>
            </a:r>
            <a:r>
              <a:rPr lang="en-US" sz="2800" b="1">
                <a:solidFill>
                  <a:srgbClr val="002B5E"/>
                </a:solidFill>
                <a:latin typeface="Times New Roman" panose="02020603050405020304" pitchFamily="18" charset="0"/>
                <a:cs typeface="Times New Roman" panose="02020603050405020304" pitchFamily="18" charset="0"/>
              </a:rPr>
              <a:t>ÁN PHIẾU </a:t>
            </a:r>
            <a:r>
              <a:rPr lang="en-US" sz="2800" b="1" dirty="0">
                <a:solidFill>
                  <a:srgbClr val="002B5E"/>
                </a:solidFill>
                <a:latin typeface="Times New Roman" panose="02020603050405020304" pitchFamily="18" charset="0"/>
                <a:cs typeface="Times New Roman" panose="02020603050405020304" pitchFamily="18" charset="0"/>
              </a:rPr>
              <a:t>HỌC TẬP SỐ 2</a:t>
            </a:r>
          </a:p>
        </p:txBody>
      </p:sp>
    </p:spTree>
    <p:extLst>
      <p:ext uri="{BB962C8B-B14F-4D97-AF65-F5344CB8AC3E}">
        <p14:creationId xmlns:p14="http://schemas.microsoft.com/office/powerpoint/2010/main" val="371654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p:nvPr/>
            </p:nvSpPr>
            <p:spPr>
              <a:xfrm>
                <a:off x="342900" y="863212"/>
                <a:ext cx="11506200" cy="2554545"/>
              </a:xfrm>
              <a:prstGeom prst="rect">
                <a:avLst/>
              </a:prstGeom>
              <a:solidFill>
                <a:schemeClr val="accent4">
                  <a:lumMod val="20000"/>
                  <a:lumOff val="80000"/>
                </a:schemeClr>
              </a:solidFill>
            </p:spPr>
            <p:txBody>
              <a:bodyPr wrap="square">
                <a:spAutoFit/>
              </a:bodyPr>
              <a:lstStyle/>
              <a:p>
                <a:r>
                  <a:rPr lang="vi-VN" sz="3200" dirty="0">
                    <a:solidFill>
                      <a:schemeClr val="accent5">
                        <a:lumMod val="75000"/>
                      </a:schemeClr>
                    </a:solidFill>
                    <a:latin typeface="+mj-lt"/>
                  </a:rPr>
                  <a:t>Chú ý: </a:t>
                </a:r>
              </a:p>
              <a:p>
                <a:pPr indent="974725"/>
                <a:r>
                  <a:rPr lang="vi-VN" sz="3200" dirty="0">
                    <a:solidFill>
                      <a:schemeClr val="accent5">
                        <a:lumMod val="75000"/>
                      </a:schemeClr>
                    </a:solidFill>
                    <a:latin typeface="+mj-lt"/>
                  </a:rPr>
                  <a:t>- Khi </a:t>
                </a:r>
                <a14:m>
                  <m:oMath xmlns:m="http://schemas.openxmlformats.org/officeDocument/2006/math">
                    <m:r>
                      <a:rPr lang="en-US" sz="3200" b="0" i="1" smtClean="0">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thay đổi mà</a:t>
                </a:r>
                <a:r>
                  <a:rPr lang="en-US" sz="3200" dirty="0">
                    <a:solidFill>
                      <a:schemeClr val="accent5">
                        <a:lumMod val="75000"/>
                      </a:schemeClr>
                    </a:solidFill>
                    <a:latin typeface="+mj-lt"/>
                  </a:rPr>
                  <a: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luôn nhận một giá trị thì</a:t>
                </a:r>
                <a:r>
                  <a:rPr lang="en-US" sz="3200" dirty="0">
                    <a:solidFill>
                      <a:schemeClr val="accent5">
                        <a:lumMod val="75000"/>
                      </a:schemeClr>
                    </a:solidFill>
                    <a:latin typeface="+mj-lt"/>
                  </a:rPr>
                  <a:t>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được gọi là hàm hằng.</a:t>
                </a:r>
              </a:p>
              <a:p>
                <a:pPr indent="974725"/>
                <a:r>
                  <a:rPr lang="vi-VN" sz="3200" dirty="0">
                    <a:solidFill>
                      <a:schemeClr val="accent5">
                        <a:lumMod val="75000"/>
                      </a:schemeClr>
                    </a:solidFill>
                    <a:latin typeface="+mj-lt"/>
                  </a:rPr>
                  <a:t>- Hàm số có thể được cho bằng công thức</a:t>
                </a:r>
                <a:r>
                  <a:rPr lang="vi-VN" sz="3200">
                    <a:solidFill>
                      <a:schemeClr val="accent5">
                        <a:lumMod val="75000"/>
                      </a:schemeClr>
                    </a:solidFill>
                    <a:latin typeface="+mj-lt"/>
                  </a:rPr>
                  <a:t>, bằng </a:t>
                </a:r>
                <a:r>
                  <a:rPr lang="vi-VN" sz="3200" dirty="0">
                    <a:solidFill>
                      <a:schemeClr val="accent5">
                        <a:lumMod val="75000"/>
                      </a:schemeClr>
                    </a:solidFill>
                    <a:latin typeface="+mj-lt"/>
                  </a:rPr>
                  <a:t>bảng.</a:t>
                </a:r>
              </a:p>
              <a:p>
                <a:pPr indent="974725"/>
                <a:r>
                  <a:rPr lang="vi-VN" sz="3200" dirty="0">
                    <a:solidFill>
                      <a:schemeClr val="accent5">
                        <a:lumMod val="75000"/>
                      </a:schemeClr>
                    </a:solidFill>
                    <a:latin typeface="+mj-lt"/>
                  </a:rPr>
                  <a:t>- Khi </a:t>
                </a:r>
                <a14:m>
                  <m:oMath xmlns:m="http://schemas.openxmlformats.org/officeDocument/2006/math">
                    <m:r>
                      <a:rPr lang="en-US" sz="3200" i="1">
                        <a:solidFill>
                          <a:schemeClr val="accent5">
                            <a:lumMod val="75000"/>
                          </a:schemeClr>
                        </a:solidFill>
                        <a:latin typeface="Cambria Math" panose="02040503050406030204" pitchFamily="18" charset="0"/>
                      </a:rPr>
                      <m:t>𝑦</m:t>
                    </m:r>
                  </m:oMath>
                </a14:m>
                <a:r>
                  <a:rPr lang="vi-VN" sz="3200" dirty="0">
                    <a:solidFill>
                      <a:schemeClr val="accent5">
                        <a:lumMod val="75000"/>
                      </a:schemeClr>
                    </a:solidFill>
                    <a:latin typeface="+mj-lt"/>
                  </a:rPr>
                  <a:t>  là hàm số của </a:t>
                </a:r>
                <a14:m>
                  <m:oMath xmlns:m="http://schemas.openxmlformats.org/officeDocument/2006/math">
                    <m:r>
                      <a:rPr lang="en-US" sz="3200" i="1">
                        <a:solidFill>
                          <a:schemeClr val="accent5">
                            <a:lumMod val="75000"/>
                          </a:schemeClr>
                        </a:solidFill>
                        <a:latin typeface="Cambria Math" panose="02040503050406030204" pitchFamily="18" charset="0"/>
                      </a:rPr>
                      <m:t>𝑥</m:t>
                    </m:r>
                  </m:oMath>
                </a14:m>
                <a:r>
                  <a:rPr lang="vi-VN" sz="3200" dirty="0">
                    <a:solidFill>
                      <a:schemeClr val="accent5">
                        <a:lumMod val="75000"/>
                      </a:schemeClr>
                    </a:solidFill>
                    <a:latin typeface="+mj-lt"/>
                  </a:rPr>
                  <a:t> ta có thể viết </a:t>
                </a:r>
                <a14:m>
                  <m:oMath xmlns:m="http://schemas.openxmlformats.org/officeDocument/2006/math">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𝑓</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𝑦</m:t>
                    </m:r>
                    <m:r>
                      <a:rPr lang="en-US" sz="3200" b="0" i="1" smtClean="0">
                        <a:solidFill>
                          <a:schemeClr val="accent5">
                            <a:lumMod val="75000"/>
                          </a:schemeClr>
                        </a:solidFill>
                        <a:latin typeface="Cambria Math" panose="02040503050406030204" pitchFamily="18" charset="0"/>
                      </a:rPr>
                      <m:t>=</m:t>
                    </m:r>
                    <m:r>
                      <a:rPr lang="en-US" sz="3200" b="0" i="1" smtClean="0">
                        <a:solidFill>
                          <a:schemeClr val="accent5">
                            <a:lumMod val="75000"/>
                          </a:schemeClr>
                        </a:solidFill>
                        <a:latin typeface="Cambria Math" panose="02040503050406030204" pitchFamily="18" charset="0"/>
                      </a:rPr>
                      <m:t>𝑔</m:t>
                    </m:r>
                    <m:d>
                      <m:dPr>
                        <m:ctrlPr>
                          <a:rPr lang="en-US" sz="3200" b="0" i="1" smtClean="0">
                            <a:solidFill>
                              <a:schemeClr val="accent5">
                                <a:lumMod val="75000"/>
                              </a:schemeClr>
                            </a:solidFill>
                            <a:latin typeface="Cambria Math" panose="02040503050406030204" pitchFamily="18" charset="0"/>
                          </a:rPr>
                        </m:ctrlPr>
                      </m:dPr>
                      <m:e>
                        <m:r>
                          <a:rPr lang="en-US" sz="3200" b="0" i="1" smtClean="0">
                            <a:solidFill>
                              <a:schemeClr val="accent5">
                                <a:lumMod val="75000"/>
                              </a:schemeClr>
                            </a:solidFill>
                            <a:latin typeface="Cambria Math" panose="02040503050406030204" pitchFamily="18" charset="0"/>
                          </a:rPr>
                          <m:t>𝑥</m:t>
                        </m:r>
                      </m:e>
                    </m:d>
                    <m:r>
                      <a:rPr lang="en-US" sz="3200" b="0" i="1" smtClean="0">
                        <a:solidFill>
                          <a:schemeClr val="accent5">
                            <a:lumMod val="75000"/>
                          </a:schemeClr>
                        </a:solidFill>
                        <a:latin typeface="Cambria Math" panose="02040503050406030204" pitchFamily="18" charset="0"/>
                      </a:rPr>
                      <m:t>,…</m:t>
                    </m:r>
                  </m:oMath>
                </a14:m>
                <a:r>
                  <a:rPr lang="vi-VN" sz="3200" dirty="0">
                    <a:solidFill>
                      <a:schemeClr val="accent5">
                        <a:lumMod val="75000"/>
                      </a:schemeClr>
                    </a:solidFill>
                    <a:latin typeface="+mj-lt"/>
                  </a:rPr>
                  <a:t> </a:t>
                </a:r>
              </a:p>
            </p:txBody>
          </p:sp>
        </mc:Choice>
        <mc:Fallback xmlns="">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D923F7-252D-5F3C-9E5A-17939A063056}"/>
                  </a:ext>
                </a:extLst>
              </p:cNvPr>
              <p:cNvSpPr txBox="1">
                <a:spLocks noRot="1" noChangeAspect="1" noMove="1" noResize="1" noEditPoints="1" noAdjustHandles="1" noChangeArrowheads="1" noChangeShapeType="1" noTextEdit="1"/>
              </p:cNvSpPr>
              <p:nvPr/>
            </p:nvSpPr>
            <p:spPr>
              <a:xfrm>
                <a:off x="342900" y="863212"/>
                <a:ext cx="11506200" cy="2554545"/>
              </a:xfrm>
              <a:prstGeom prst="rect">
                <a:avLst/>
              </a:prstGeom>
              <a:blipFill>
                <a:blip r:embed="rId3"/>
                <a:stretch>
                  <a:fillRect l="-1324" t="-3341" b="-6683"/>
                </a:stretch>
              </a:blipFill>
            </p:spPr>
            <p:txBody>
              <a:bodyPr/>
              <a:lstStyle/>
              <a:p>
                <a:r>
                  <a:rPr lang="en-US">
                    <a:noFill/>
                  </a:rPr>
                  <a:t> </a:t>
                </a:r>
              </a:p>
            </p:txBody>
          </p:sp>
        </mc:Fallback>
      </mc:AlternateContent>
      <p:grpSp>
        <p:nvGrpSpPr>
          <p:cNvPr id="4" name="Group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4E8EB6D-AACA-A9EB-9903-665E71BE560B}"/>
              </a:ext>
            </a:extLst>
          </p:cNvPr>
          <p:cNvGrpSpPr/>
          <p:nvPr/>
        </p:nvGrpSpPr>
        <p:grpSpPr>
          <a:xfrm>
            <a:off x="3886200" y="4191000"/>
            <a:ext cx="4419600" cy="2248430"/>
            <a:chOff x="3886200" y="4191000"/>
            <a:chExt cx="4419600" cy="2248430"/>
          </a:xfrm>
        </p:grpSpPr>
        <p:sp>
          <p:nvSpPr>
            <p:cNvPr id="5" name="Oval 4">
              <a:extLst>
                <a:ext uri="{FF2B5EF4-FFF2-40B4-BE49-F238E27FC236}">
                  <a16:creationId xmlns:a16="http://schemas.microsoft.com/office/drawing/2014/main" id="{E1B976F8-DB91-C0A3-6FD5-83B0A31F0ADA}"/>
                </a:ext>
              </a:extLst>
            </p:cNvPr>
            <p:cNvSpPr/>
            <p:nvPr/>
          </p:nvSpPr>
          <p:spPr>
            <a:xfrm>
              <a:off x="3886200" y="4191000"/>
              <a:ext cx="4419600" cy="224843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C707E8-2DE4-209F-16D8-A8C3246BBEEB}"/>
                </a:ext>
              </a:extLst>
            </p:cNvPr>
            <p:cNvSpPr txBox="1"/>
            <p:nvPr/>
          </p:nvSpPr>
          <p:spPr>
            <a:xfrm>
              <a:off x="3962400" y="4648200"/>
              <a:ext cx="4267200"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Lấy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dụ</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hàm</a:t>
              </a:r>
              <a:r>
                <a:rPr lang="en-US" sz="4000" b="1">
                  <a:solidFill>
                    <a:schemeClr val="bg1"/>
                  </a:solidFill>
                  <a:latin typeface="Times New Roman" panose="02020603050405020304" pitchFamily="18" charset="0"/>
                  <a:cs typeface="Times New Roman" panose="02020603050405020304" pitchFamily="18" charset="0"/>
                </a:rPr>
                <a:t> số? </a:t>
              </a:r>
              <a:endParaRPr lang="en-US" sz="4000" b="1" dirty="0">
                <a:solidFill>
                  <a:schemeClr val="bg1"/>
                </a:solidFill>
                <a:latin typeface="Times New Roman" panose="02020603050405020304" pitchFamily="18" charset="0"/>
                <a:cs typeface="Times New Roman" panose="02020603050405020304" pitchFamily="18" charset="0"/>
              </a:endParaRPr>
            </a:p>
          </p:txBody>
        </p:sp>
      </p:grpSp>
      <p:pic>
        <p:nvPicPr>
          <p:cNvPr id="2"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63ABF8D-4056-B324-043D-6C44130E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99577"/>
            <a:ext cx="2895600" cy="224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OPL20U25GSXzBJYl68kk8uQGfFKzs7yb1M4KJWUiLk6ZEvGF+qCIPSnY57AbBFCvTW$15.2023.9$9+K4lPs7H94VUqPe2XwIsfPRnrXQE//QTEXxb8/8N4CNc6FpgZahzpTjFhMzSA7T/nHJa11DE8Ng2TP3iAmRczFlmslSuUNOgUeb6yRvs0="/>
          <p:cNvSpPr txBox="1"/>
          <p:nvPr/>
        </p:nvSpPr>
        <p:spPr>
          <a:xfrm>
            <a:off x="228600" y="155295"/>
            <a:ext cx="341638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58 SGK </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p:nvPr/>
            </p:nvSpPr>
            <p:spPr>
              <a:xfrm>
                <a:off x="442581" y="585192"/>
                <a:ext cx="11306836"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Đại lượng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oMath>
                </a14:m>
                <a:r>
                  <a:rPr lang="en-US" sz="2800" dirty="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phải </a:t>
                </a:r>
                <a:r>
                  <a:rPr lang="vi-VN" sz="280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hàm số của </a:t>
                </a:r>
                <a:r>
                  <a:rPr lang="vi-VN" sz="2800">
                    <a:latin typeface="Times New Roman" panose="02020603050405020304" pitchFamily="18" charset="0"/>
                    <a:cs typeface="Times New Roman" panose="02020603050405020304" pitchFamily="18" charset="0"/>
                  </a:rPr>
                  <a:t>đại lượng</a:t>
                </a:r>
                <a:r>
                  <a:rPr lang="en-US" sz="280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oMath>
                </a14:m>
                <a:r>
                  <a:rPr lang="en-US" sz="2800">
                    <a:latin typeface="Times New Roman" panose="02020603050405020304" pitchFamily="18" charset="0"/>
                    <a:cs typeface="Times New Roman" panose="02020603050405020304" pitchFamily="18" charset="0"/>
                  </a:rPr>
                  <a:t> hay không nếu bảng giá trị tương ứng của chúng được cho bởi mỗi trường hợp sau:</a:t>
                </a:r>
                <a:endParaRPr lang="en-US" sz="2800" dirty="0">
                  <a:latin typeface="Times New Roman" panose="02020603050405020304" pitchFamily="18" charset="0"/>
                  <a:cs typeface="Times New Roman" panose="02020603050405020304" pitchFamily="18" charset="0"/>
                </a:endParaRPr>
              </a:p>
            </p:txBody>
          </p:sp>
        </mc:Choice>
        <mc:Fallback xmlns="">
          <p:sp>
            <p:nvSpPr>
              <p:cNvPr id="23" name="TextBox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17211F1-5437-85EE-8839-D7C0FC660BFD}"/>
                  </a:ext>
                </a:extLst>
              </p:cNvPr>
              <p:cNvSpPr txBox="1">
                <a:spLocks noRot="1" noChangeAspect="1" noMove="1" noResize="1" noEditPoints="1" noAdjustHandles="1" noChangeArrowheads="1" noChangeShapeType="1" noTextEdit="1"/>
              </p:cNvSpPr>
              <p:nvPr/>
            </p:nvSpPr>
            <p:spPr>
              <a:xfrm>
                <a:off x="442581" y="585192"/>
                <a:ext cx="11306836" cy="954107"/>
              </a:xfrm>
              <a:prstGeom prst="rect">
                <a:avLst/>
              </a:prstGeom>
              <a:blipFill>
                <a:blip r:embed="rId2"/>
                <a:stretch>
                  <a:fillRect l="-1133" t="-7006"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p:nvPr/>
            </p:nvSpPr>
            <p:spPr>
              <a:xfrm>
                <a:off x="526084" y="4011644"/>
                <a:ext cx="11158303" cy="1384995"/>
              </a:xfrm>
              <a:prstGeom prst="rect">
                <a:avLst/>
              </a:prstGeom>
              <a:noFill/>
            </p:spPr>
            <p:txBody>
              <a:bodyPr wrap="square">
                <a:spAutoFit/>
              </a:bodyPr>
              <a:lstStyle/>
              <a:p>
                <a:r>
                  <a:rPr lang="en-US" sz="2800" b="1" u="sng">
                    <a:solidFill>
                      <a:schemeClr val="tx1"/>
                    </a:solidFill>
                    <a:latin typeface="Times New Roman" panose="02020603050405020304" pitchFamily="18" charset="0"/>
                    <a:cs typeface="Times New Roman" panose="02020603050405020304" pitchFamily="18" charset="0"/>
                  </a:rPr>
                  <a:t>Đáp án </a:t>
                </a:r>
              </a:p>
              <a:p>
                <a:r>
                  <a:rPr lang="en-US"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mỗi giá trị của </a:t>
                </a:r>
                <a14:m>
                  <m:oMath xmlns:m="http://schemas.openxmlformats.org/officeDocument/2006/math">
                    <m:r>
                      <a:rPr lang="en-US" sz="2800" b="0" i="1" smtClean="0">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chỉ xác định đúng một giá trị của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4FDF09-DB4F-1280-117C-3DC0939F4392}"/>
                  </a:ext>
                </a:extLst>
              </p:cNvPr>
              <p:cNvSpPr txBox="1">
                <a:spLocks noRot="1" noChangeAspect="1" noMove="1" noResize="1" noEditPoints="1" noAdjustHandles="1" noChangeArrowheads="1" noChangeShapeType="1" noTextEdit="1"/>
              </p:cNvSpPr>
              <p:nvPr/>
            </p:nvSpPr>
            <p:spPr>
              <a:xfrm>
                <a:off x="526084" y="4011644"/>
                <a:ext cx="11158303" cy="1384995"/>
              </a:xfrm>
              <a:prstGeom prst="rect">
                <a:avLst/>
              </a:prstGeom>
              <a:blipFill>
                <a:blip r:embed="rId3"/>
                <a:stretch>
                  <a:fillRect l="-1092" t="-4405"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p:nvPr/>
            </p:nvSpPr>
            <p:spPr>
              <a:xfrm>
                <a:off x="521466" y="5523609"/>
                <a:ext cx="9308334"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Đại </a:t>
                </a:r>
                <a:r>
                  <a:rPr lang="vi-VN" sz="2800" dirty="0">
                    <a:solidFill>
                      <a:schemeClr val="tx1"/>
                    </a:solidFill>
                    <a:latin typeface="Times New Roman" panose="02020603050405020304" pitchFamily="18" charset="0"/>
                    <a:cs typeface="Times New Roman" panose="02020603050405020304" pitchFamily="18" charset="0"/>
                  </a:rPr>
                  <a:t>lượng </a:t>
                </a:r>
                <a14:m>
                  <m:oMath xmlns:m="http://schemas.openxmlformats.org/officeDocument/2006/math">
                    <m:r>
                      <a:rPr lang="en-US" sz="2800" b="0" i="1" smtClean="0">
                        <a:solidFill>
                          <a:schemeClr val="tx1"/>
                        </a:solidFill>
                        <a:latin typeface="Cambria Math" panose="02040503050406030204" pitchFamily="18" charset="0"/>
                      </a:rPr>
                      <m:t>𝑦</m:t>
                    </m:r>
                  </m:oMath>
                </a14:m>
                <a:r>
                  <a:rPr lang="vi-VN" sz="2800" dirty="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phải</a:t>
                </a:r>
                <a:r>
                  <a:rPr lang="vi-VN" sz="280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hàm số của đại lượng</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𝑥</m:t>
                    </m:r>
                  </m:oMath>
                </a14:m>
                <a:r>
                  <a:rPr lang="vi-VN" sz="2800" dirty="0">
                    <a:solidFill>
                      <a:schemeClr val="tx1"/>
                    </a:solidFill>
                    <a:latin typeface="Times New Roman" panose="02020603050405020304" pitchFamily="18" charset="0"/>
                    <a:cs typeface="Times New Roman" panose="02020603050405020304" pitchFamily="18" charset="0"/>
                  </a:rPr>
                  <a:t> vì giá trị </a:t>
                </a:r>
                <a14:m>
                  <m:oMath xmlns:m="http://schemas.openxmlformats.org/officeDocument/2006/math">
                    <m:r>
                      <a:rPr lang="en-US" sz="2800" i="1">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xác định đến hai giá trị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=−2</m:t>
                    </m:r>
                  </m:oMath>
                </a14:m>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rPr>
                      <m:t>𝑦</m:t>
                    </m:r>
                    <m:r>
                      <a:rPr lang="en-US" sz="2800" b="0" i="1" smtClean="0">
                        <a:solidFill>
                          <a:schemeClr val="tx1"/>
                        </a:solidFill>
                        <a:latin typeface="Cambria Math" panose="02040503050406030204" pitchFamily="18" charset="0"/>
                      </a:rPr>
                      <m:t>=−6</m:t>
                    </m:r>
                    <m:r>
                      <a:rPr lang="en-US" sz="2800" b="0" i="0" smtClean="0">
                        <a:solidFill>
                          <a:schemeClr val="tx1"/>
                        </a:solidFill>
                        <a:latin typeface="Cambria Math" panose="020405030504060302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A7FD87-27DD-23EE-413F-0245D7E61D7D}"/>
                  </a:ext>
                </a:extLst>
              </p:cNvPr>
              <p:cNvSpPr txBox="1">
                <a:spLocks noRot="1" noChangeAspect="1" noMove="1" noResize="1" noEditPoints="1" noAdjustHandles="1" noChangeArrowheads="1" noChangeShapeType="1" noTextEdit="1"/>
              </p:cNvSpPr>
              <p:nvPr/>
            </p:nvSpPr>
            <p:spPr>
              <a:xfrm>
                <a:off x="521466" y="5523609"/>
                <a:ext cx="9308334" cy="954107"/>
              </a:xfrm>
              <a:prstGeom prst="rect">
                <a:avLst/>
              </a:prstGeom>
              <a:blipFill>
                <a:blip r:embed="rId4"/>
                <a:stretch>
                  <a:fillRect l="-1375" t="-6369" b="-16561"/>
                </a:stretch>
              </a:blipFill>
            </p:spPr>
            <p:txBody>
              <a:bodyPr/>
              <a:lstStyle/>
              <a:p>
                <a:r>
                  <a:rPr lang="en-US">
                    <a:noFill/>
                  </a:rPr>
                  <a:t> </a:t>
                </a:r>
              </a:p>
            </p:txBody>
          </p:sp>
        </mc:Fallback>
      </mc:AlternateContent>
      <p:pic>
        <p:nvPicPr>
          <p:cNvPr id="5"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240704-F1C4-C706-FFA6-BF752F2D8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344" y="5014954"/>
            <a:ext cx="1859801" cy="18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72FCB1-9471-24B3-C787-7FE89451E2D7}"/>
              </a:ext>
            </a:extLst>
          </p:cNvPr>
          <p:cNvGraphicFramePr>
            <a:graphicFrameLocks noGrp="1"/>
          </p:cNvGraphicFramePr>
          <p:nvPr>
            <p:extLst>
              <p:ext uri="{D42A27DB-BD31-4B8C-83A1-F6EECF244321}">
                <p14:modId xmlns:p14="http://schemas.microsoft.com/office/powerpoint/2010/main" val="3601895216"/>
              </p:ext>
            </p:extLst>
          </p:nvPr>
        </p:nvGraphicFramePr>
        <p:xfrm>
          <a:off x="2209800" y="168506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graphicFrame>
        <p:nvGraphicFramePr>
          <p:cNvPr id="10" name="Tab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693023C-AFFD-09D6-4F20-4107915ACBEF}"/>
              </a:ext>
            </a:extLst>
          </p:cNvPr>
          <p:cNvGraphicFramePr>
            <a:graphicFrameLocks noGrp="1"/>
          </p:cNvGraphicFramePr>
          <p:nvPr>
            <p:extLst>
              <p:ext uri="{D42A27DB-BD31-4B8C-83A1-F6EECF244321}">
                <p14:modId xmlns:p14="http://schemas.microsoft.com/office/powerpoint/2010/main" val="1135178447"/>
              </p:ext>
            </p:extLst>
          </p:nvPr>
        </p:nvGraphicFramePr>
        <p:xfrm>
          <a:off x="2209800" y="2848354"/>
          <a:ext cx="8128001" cy="103632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325254928"/>
                    </a:ext>
                  </a:extLst>
                </a:gridCol>
                <a:gridCol w="1161143">
                  <a:extLst>
                    <a:ext uri="{9D8B030D-6E8A-4147-A177-3AD203B41FA5}">
                      <a16:colId xmlns:a16="http://schemas.microsoft.com/office/drawing/2014/main" val="135278045"/>
                    </a:ext>
                  </a:extLst>
                </a:gridCol>
                <a:gridCol w="1161143">
                  <a:extLst>
                    <a:ext uri="{9D8B030D-6E8A-4147-A177-3AD203B41FA5}">
                      <a16:colId xmlns:a16="http://schemas.microsoft.com/office/drawing/2014/main" val="4070868325"/>
                    </a:ext>
                  </a:extLst>
                </a:gridCol>
                <a:gridCol w="1161143">
                  <a:extLst>
                    <a:ext uri="{9D8B030D-6E8A-4147-A177-3AD203B41FA5}">
                      <a16:colId xmlns:a16="http://schemas.microsoft.com/office/drawing/2014/main" val="1621806248"/>
                    </a:ext>
                  </a:extLst>
                </a:gridCol>
                <a:gridCol w="1161143">
                  <a:extLst>
                    <a:ext uri="{9D8B030D-6E8A-4147-A177-3AD203B41FA5}">
                      <a16:colId xmlns:a16="http://schemas.microsoft.com/office/drawing/2014/main" val="1669945917"/>
                    </a:ext>
                  </a:extLst>
                </a:gridCol>
                <a:gridCol w="1161143">
                  <a:extLst>
                    <a:ext uri="{9D8B030D-6E8A-4147-A177-3AD203B41FA5}">
                      <a16:colId xmlns:a16="http://schemas.microsoft.com/office/drawing/2014/main" val="3338323604"/>
                    </a:ext>
                  </a:extLst>
                </a:gridCol>
                <a:gridCol w="1161143">
                  <a:extLst>
                    <a:ext uri="{9D8B030D-6E8A-4147-A177-3AD203B41FA5}">
                      <a16:colId xmlns:a16="http://schemas.microsoft.com/office/drawing/2014/main" val="3038953588"/>
                    </a:ext>
                  </a:extLst>
                </a:gridCol>
              </a:tblGrid>
              <a:tr h="370840">
                <a:tc>
                  <a:txBody>
                    <a:bodyPr/>
                    <a:lstStyle/>
                    <a:p>
                      <a:pPr algn="ctr"/>
                      <a:r>
                        <a:rPr lang="en-US" sz="2800" i="1">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11693"/>
                  </a:ext>
                </a:extLst>
              </a:tr>
              <a:tr h="370840">
                <a:tc>
                  <a:txBody>
                    <a:bodyPr/>
                    <a:lstStyle/>
                    <a:p>
                      <a:pPr algn="ctr"/>
                      <a:r>
                        <a:rPr lang="en-US" sz="2800" i="1">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3775247"/>
                  </a:ext>
                </a:extLst>
              </a:tr>
            </a:tbl>
          </a:graphicData>
        </a:graphic>
      </p:graphicFrame>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9E7B19-FC04-5CCC-7B36-2C933336D3B9}"/>
              </a:ext>
            </a:extLst>
          </p:cNvPr>
          <p:cNvSpPr txBox="1"/>
          <p:nvPr/>
        </p:nvSpPr>
        <p:spPr>
          <a:xfrm>
            <a:off x="1413728" y="160278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a:t>
            </a:r>
          </a:p>
        </p:txBody>
      </p:sp>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0326204-8CD5-29FD-AC6E-A8FAD23086A7}"/>
              </a:ext>
            </a:extLst>
          </p:cNvPr>
          <p:cNvSpPr txBox="1"/>
          <p:nvPr/>
        </p:nvSpPr>
        <p:spPr>
          <a:xfrm>
            <a:off x="1413728" y="2848354"/>
            <a:ext cx="60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a:t>
            </a:r>
          </a:p>
        </p:txBody>
      </p:sp>
    </p:spTree>
    <p:extLst>
      <p:ext uri="{BB962C8B-B14F-4D97-AF65-F5344CB8AC3E}">
        <p14:creationId xmlns:p14="http://schemas.microsoft.com/office/powerpoint/2010/main" val="25633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445880" cy="831102"/>
          </a:xfrm>
          <a:prstGeom prst="rect">
            <a:avLst/>
          </a:prstGeom>
        </p:spPr>
        <p:txBody>
          <a:bodyPr wrap="none">
            <a:spAutoFit/>
          </a:bodyPr>
          <a:lstStyle/>
          <a:p>
            <a:r>
              <a:rPr kumimoji="1" lang="en-US" altLang="zh-CN"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VẬN DỤNG</a:t>
            </a:r>
            <a:endParaRPr kumimoji="1" lang="zh-CN" altLang="en-US" sz="480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4</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459745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046B014-0FDA-AB25-EBB6-B4BE4F7033AC}"/>
              </a:ext>
            </a:extLst>
          </p:cNvPr>
          <p:cNvSpPr>
            <a:spLocks noGrp="1"/>
          </p:cNvSpPr>
          <p:nvPr>
            <p:ph type="title"/>
          </p:nvPr>
        </p:nvSpPr>
        <p:spPr/>
        <p:txBody>
          <a:bodyPr/>
          <a:lstStyle/>
          <a:p>
            <a:endParaRPr lang="en-US"/>
          </a:p>
        </p:txBody>
      </p:sp>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2DAE3EB-3B56-823D-9FD0-199D690198EA}"/>
              </a:ext>
            </a:extLst>
          </p:cNvPr>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0" y="-1"/>
            <a:ext cx="12192000" cy="6858001"/>
          </a:xfrm>
          <a:prstGeom prst="rect">
            <a:avLst/>
          </a:prstGeom>
        </p:spPr>
      </p:pic>
      <p:sp>
        <p:nvSpPr>
          <p:cNvPr id="4" name="Rectang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53316B9-D8BB-373A-3663-CA8F33D44601}"/>
              </a:ext>
            </a:extLst>
          </p:cNvPr>
          <p:cNvSpPr/>
          <p:nvPr/>
        </p:nvSpPr>
        <p:spPr>
          <a:xfrm>
            <a:off x="2667000" y="2684887"/>
            <a:ext cx="408958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chemeClr val="bg1"/>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mn-ea"/>
                <a:cs typeface="Times New Roman" panose="02020603050405020304" pitchFamily="18" charset="0"/>
              </a:rPr>
              <a:t>AI NHANH HƠN</a:t>
            </a:r>
          </a:p>
        </p:txBody>
      </p:sp>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8C4A6B7-3B08-8A01-AE35-E6A3FAD8E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686800" y="2819400"/>
            <a:ext cx="3014905" cy="3423077"/>
          </a:xfrm>
          <a:prstGeom prst="rect">
            <a:avLst/>
          </a:prstGeom>
        </p:spPr>
      </p:pic>
      <p:pic>
        <p:nvPicPr>
          <p:cNvPr id="6" name="Picture 4" descr="OPL20U25GSXzBJYl68kk8uQGfFKzs7yb1M4KJWUiLk6ZEvGF+qCIPSnY57AbBFCvTW$15.2023.9$9+K4lPs7H94VUqPe2XwIsfPRnrXQE//QTEXxb8/8N4CNc6FpgZahzpTjFhMzSA7T/nHJa11DE8Ng2TP3iAmRczFlmslSuUNOgUeb6yRvs0=">
            <a:hlinkClick r:id="rId5" action="ppaction://hlinksldjump"/>
            <a:extLst>
              <a:ext uri="{FF2B5EF4-FFF2-40B4-BE49-F238E27FC236}">
                <a16:creationId xmlns:a16="http://schemas.microsoft.com/office/drawing/2014/main" id="{32999405-52DE-0D37-CF8A-75E09DDF6F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0082" y="5949890"/>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8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15.2023.9$9+K4lPs7H94VUqPe2XwIsfPRnrXQE//QTEXxb8/8N4CNc6FpgZahzpTjFhMzSA7T/nHJa11DE8Ng2TP3iAmRczFlmslSuUNOgUeb6yRvs0="/>
          <p:cNvSpPr>
            <a:spLocks noGrp="1"/>
          </p:cNvSpPr>
          <p:nvPr>
            <p:ph type="title"/>
          </p:nvPr>
        </p:nvSpPr>
        <p:spPr>
          <a:xfrm>
            <a:off x="2743200" y="381000"/>
            <a:ext cx="6862549" cy="758952"/>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NỘI DUNG VÀ LUẬT CHƠI</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descr="OPL20U25GSXzBJYl68kk8uQGfFKzs7yb1M4KJWUiLk6ZEvGF+qCIPSnY57AbBFCvTW$15.2023.9$9+K4lPs7H94VUqPe2XwIsfPRnrXQE//QTEXxb8/8N4CNc6FpgZahzpTjFhMzSA7T/nHJa11DE8Ng2TP3iAmRczFlmslSuUNOgUeb6yRvs0="/>
          <p:cNvSpPr>
            <a:spLocks noGrp="1"/>
          </p:cNvSpPr>
          <p:nvPr>
            <p:ph idx="1"/>
          </p:nvPr>
        </p:nvSpPr>
        <p:spPr>
          <a:xfrm>
            <a:off x="699849" y="1981200"/>
            <a:ext cx="10668000" cy="2380210"/>
          </a:xfrm>
        </p:spPr>
        <p:txBody>
          <a:bodyPr>
            <a:normAutofit fontScale="25000" lnSpcReduction="20000"/>
          </a:bodyPr>
          <a:lstStyle/>
          <a:p>
            <a:pPr marL="274320" lvl="1" indent="0" algn="just">
              <a:lnSpc>
                <a:spcPct val="100000"/>
              </a:lnSpc>
              <a:spcBef>
                <a:spcPts val="600"/>
              </a:spcBef>
              <a:spcAft>
                <a:spcPts val="600"/>
              </a:spcAft>
              <a:buNone/>
            </a:pP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4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Mỗi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câu</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hỏi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sẽ</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có</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thời</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gian</a:t>
            </a:r>
            <a:r>
              <a:rPr lang="en-US" sz="14400" dirty="0">
                <a:solidFill>
                  <a:srgbClr val="002060"/>
                </a:solidFill>
                <a:latin typeface="Times New Roman" panose="02020603050405020304" pitchFamily="18" charset="0"/>
                <a:cs typeface="Times New Roman" panose="02020603050405020304" pitchFamily="18" charset="0"/>
              </a:rPr>
              <a:t> 30 </a:t>
            </a:r>
            <a:r>
              <a:rPr lang="en-US" sz="14400" dirty="0" err="1">
                <a:solidFill>
                  <a:srgbClr val="002060"/>
                </a:solidFill>
                <a:latin typeface="Times New Roman" panose="02020603050405020304" pitchFamily="18" charset="0"/>
                <a:cs typeface="Times New Roman" panose="02020603050405020304" pitchFamily="18" charset="0"/>
              </a:rPr>
              <a:t>giây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suy</a:t>
            </a:r>
            <a:r>
              <a:rPr lang="en-US" sz="14400" dirty="0">
                <a:solidFill>
                  <a:srgbClr val="002060"/>
                </a:solidFill>
                <a:latin typeface="Times New Roman" panose="02020603050405020304" pitchFamily="18" charset="0"/>
                <a:cs typeface="Times New Roman" panose="02020603050405020304" pitchFamily="18" charset="0"/>
              </a:rPr>
              <a:t> </a:t>
            </a:r>
            <a:r>
              <a:rPr lang="en-US" sz="14400" dirty="0" err="1">
                <a:solidFill>
                  <a:srgbClr val="002060"/>
                </a:solidFill>
                <a:latin typeface="Times New Roman" panose="02020603050405020304" pitchFamily="18" charset="0"/>
                <a:cs typeface="Times New Roman" panose="02020603050405020304" pitchFamily="18" charset="0"/>
              </a:rPr>
              <a:t>nghĩ</a:t>
            </a:r>
            <a:r>
              <a:rPr lang="en-US" sz="14400" dirty="0">
                <a:solidFill>
                  <a:srgbClr val="002060"/>
                </a:solidFill>
                <a:latin typeface="Times New Roman" panose="02020603050405020304" pitchFamily="18" charset="0"/>
                <a:cs typeface="Times New Roman" panose="02020603050405020304" pitchFamily="18" charset="0"/>
              </a:rPr>
              <a:t>.</a:t>
            </a:r>
          </a:p>
          <a:p>
            <a:pPr indent="0" algn="just">
              <a:lnSpc>
                <a:spcPct val="100000"/>
              </a:lnSpc>
              <a:spcBef>
                <a:spcPts val="600"/>
              </a:spcBef>
              <a:spcAft>
                <a:spcPts val="600"/>
              </a:spcAft>
              <a:buNone/>
            </a:pPr>
            <a:r>
              <a:rPr lang="nl-NL" sz="14400" dirty="0">
                <a:solidFill>
                  <a:srgbClr val="002060"/>
                </a:solidFill>
                <a:latin typeface="Times New Roman" panose="02020603050405020304" pitchFamily="18" charset="0"/>
                <a:ea typeface="Times New Roman" panose="02020603050405020304" pitchFamily="18" charset="0"/>
              </a:rPr>
              <a:t>- Sau khi hết thời gian suy nghĩ, HS xung phong trả lời. HS nào giơ tay nhanh nhất và có câu </a:t>
            </a:r>
            <a:r>
              <a:rPr lang="en-US" sz="14400" dirty="0" err="1">
                <a:solidFill>
                  <a:srgbClr val="002060"/>
                </a:solidFill>
                <a:latin typeface="Times New Roman" panose="02020603050405020304" pitchFamily="18" charset="0"/>
                <a:ea typeface="Times New Roman" panose="02020603050405020304" pitchFamily="18" charset="0"/>
              </a:rPr>
              <a:t>trả</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lời</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đúng</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sẽ</a:t>
            </a:r>
            <a:r>
              <a:rPr lang="en-US" sz="14400" dirty="0">
                <a:solidFill>
                  <a:srgbClr val="002060"/>
                </a:solidFill>
                <a:latin typeface="Times New Roman" panose="02020603050405020304" pitchFamily="18" charset="0"/>
                <a:ea typeface="Times New Roman" panose="02020603050405020304" pitchFamily="18" charset="0"/>
              </a:rPr>
              <a:t> </a:t>
            </a:r>
            <a:r>
              <a:rPr lang="en-US" sz="14400" dirty="0" err="1">
                <a:solidFill>
                  <a:srgbClr val="002060"/>
                </a:solidFill>
                <a:latin typeface="Times New Roman" panose="02020603050405020304" pitchFamily="18" charset="0"/>
                <a:ea typeface="Times New Roman" panose="02020603050405020304" pitchFamily="18" charset="0"/>
              </a:rPr>
              <a:t>được</a:t>
            </a:r>
            <a:r>
              <a:rPr lang="en-US" sz="14400" dirty="0">
                <a:solidFill>
                  <a:srgbClr val="002060"/>
                </a:solidFill>
                <a:latin typeface="Times New Roman" panose="02020603050405020304" pitchFamily="18" charset="0"/>
                <a:ea typeface="Times New Roman" panose="02020603050405020304" pitchFamily="18" charset="0"/>
              </a:rPr>
              <a:t> 10 </a:t>
            </a:r>
            <a:r>
              <a:rPr lang="en-US" sz="14400" dirty="0" err="1">
                <a:solidFill>
                  <a:srgbClr val="002060"/>
                </a:solidFill>
                <a:latin typeface="Times New Roman" panose="02020603050405020304" pitchFamily="18" charset="0"/>
                <a:ea typeface="Times New Roman" panose="02020603050405020304" pitchFamily="18" charset="0"/>
              </a:rPr>
              <a:t>điểm</a:t>
            </a:r>
            <a:r>
              <a:rPr lang="en-US" sz="14400" dirty="0">
                <a:solidFill>
                  <a:srgbClr val="002060"/>
                </a:solidFill>
                <a:latin typeface="Times New Roman" panose="02020603050405020304" pitchFamily="18" charset="0"/>
                <a:ea typeface="Times New Roman" panose="02020603050405020304" pitchFamily="18" charset="0"/>
              </a:rPr>
              <a:t>.</a:t>
            </a:r>
          </a:p>
          <a:p>
            <a:pPr marL="274320" lvl="1" indent="0" algn="just">
              <a:lnSpc>
                <a:spcPct val="150000"/>
              </a:lnSpc>
              <a:buNone/>
            </a:pP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995E1F-60FC-F931-6E27-0A913D774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10546197" y="5065220"/>
            <a:ext cx="1643305" cy="1865783"/>
          </a:xfrm>
          <a:prstGeom prst="rect">
            <a:avLst/>
          </a:prstGeom>
        </p:spPr>
      </p:pic>
    </p:spTree>
    <p:extLst>
      <p:ext uri="{BB962C8B-B14F-4D97-AF65-F5344CB8AC3E}">
        <p14:creationId xmlns:p14="http://schemas.microsoft.com/office/powerpoint/2010/main" val="290136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29871"/>
            <a:ext cx="12192000" cy="6960629"/>
          </a:xfrm>
          <a:prstGeom prst="rect">
            <a:avLst/>
          </a:prstGeom>
        </p:spPr>
      </p:pic>
      <p:sp>
        <p:nvSpPr>
          <p:cNvPr id="38" name="Rectangle 3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EA127C8-4B3C-8551-2CFD-7ECF40CB325A}"/>
              </a:ext>
            </a:extLst>
          </p:cNvPr>
          <p:cNvSpPr/>
          <p:nvPr/>
        </p:nvSpPr>
        <p:spPr>
          <a:xfrm>
            <a:off x="726806" y="570406"/>
            <a:ext cx="9584675" cy="1077218"/>
          </a:xfrm>
          <a:prstGeom prst="rect">
            <a:avLst/>
          </a:prstGeom>
        </p:spPr>
        <p:txBody>
          <a:bodyPr wrap="none">
            <a:spAutoFit/>
          </a:bodyPr>
          <a:lstStyle/>
          <a:p>
            <a:pPr>
              <a:spcAft>
                <a:spcPts val="0"/>
              </a:spcAf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1:</a:t>
            </a:r>
            <a:r>
              <a:rPr lang="en-US" sz="3200" dirty="0">
                <a:solidFill>
                  <a:srgbClr val="0000CC"/>
                </a:solidFill>
                <a:latin typeface="Times New Roman" panose="02020603050405020304" pitchFamily="18" charset="0"/>
                <a:ea typeface="Times New Roman" panose="02020603050405020304" pitchFamily="18" charset="0"/>
              </a:rPr>
              <a:t> Cho </a:t>
            </a:r>
            <a:r>
              <a:rPr lang="en-US" sz="3200" dirty="0" err="1">
                <a:solidFill>
                  <a:srgbClr val="0000CC"/>
                </a:solidFill>
                <a:latin typeface="Times New Roman" panose="02020603050405020304" pitchFamily="18" charset="0"/>
                <a:ea typeface="Times New Roman" panose="02020603050405020304" pitchFamily="18" charset="0"/>
              </a:rPr>
              <a:t>bảng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giá</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trị</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tương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ứng</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của</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hai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đại</a:t>
            </a:r>
            <a:r>
              <a:rPr lang="en-US" sz="3200" dirty="0">
                <a:solidFill>
                  <a:srgbClr val="0000CC"/>
                </a:solidFill>
                <a:latin typeface="Times New Roman" panose="02020603050405020304" pitchFamily="18" charset="0"/>
                <a:ea typeface="Times New Roman" panose="02020603050405020304" pitchFamily="18" charset="0"/>
              </a:rPr>
              <a:t> </a:t>
            </a:r>
            <a:r>
              <a:rPr lang="en-US" sz="3200" dirty="0" err="1">
                <a:solidFill>
                  <a:srgbClr val="0000CC"/>
                </a:solidFill>
                <a:latin typeface="Times New Roman" panose="02020603050405020304" pitchFamily="18" charset="0"/>
                <a:ea typeface="Times New Roman" panose="02020603050405020304" pitchFamily="18" charset="0"/>
              </a:rPr>
              <a:t>lượng</a:t>
            </a:r>
            <a:r>
              <a:rPr lang="en-US" sz="3200" dirty="0">
                <a:solidFill>
                  <a:srgbClr val="0000CC"/>
                </a:solidFill>
                <a:latin typeface="Times New Roman" panose="02020603050405020304" pitchFamily="18" charset="0"/>
                <a:ea typeface="Times New Roman" panose="02020603050405020304" pitchFamily="18" charset="0"/>
              </a:rPr>
              <a:t> </a:t>
            </a:r>
            <a:r>
              <a:rPr lang="en-US" sz="3200" i="1" dirty="0">
                <a:solidFill>
                  <a:srgbClr val="0000CC"/>
                </a:solidFill>
                <a:latin typeface="Times New Roman" panose="02020603050405020304" pitchFamily="18" charset="0"/>
                <a:ea typeface="Times New Roman" panose="02020603050405020304" pitchFamily="18" charset="0"/>
              </a:rPr>
              <a:t>x, y</a:t>
            </a:r>
          </a:p>
          <a:p>
            <a:pPr>
              <a:spcAft>
                <a:spcPts val="0"/>
              </a:spcAft>
            </a:pPr>
            <a:r>
              <a:rPr lang="en-US" sz="3200" dirty="0">
                <a:solidFill>
                  <a:srgbClr val="0000CC"/>
                </a:solidFill>
                <a:latin typeface="Times New Roman" panose="02020603050405020304" pitchFamily="18" charset="0"/>
                <a:ea typeface="Times New Roman" panose="02020603050405020304" pitchFamily="18" charset="0"/>
              </a:rPr>
              <a:t> </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39" name="TextBox 3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8B34960-DF2A-BC85-8563-B60034C9726E}"/>
              </a:ext>
            </a:extLst>
          </p:cNvPr>
          <p:cNvSpPr txBox="1"/>
          <p:nvPr/>
        </p:nvSpPr>
        <p:spPr>
          <a:xfrm>
            <a:off x="1119631" y="4832880"/>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41" name="TextBox 4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F511E6D-05F2-E04A-1708-BB7FA2C3935F}"/>
              </a:ext>
            </a:extLst>
          </p:cNvPr>
          <p:cNvSpPr txBox="1"/>
          <p:nvPr/>
        </p:nvSpPr>
        <p:spPr>
          <a:xfrm>
            <a:off x="1143000" y="368866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A.</a:t>
            </a:r>
          </a:p>
        </p:txBody>
      </p:sp>
      <p:sp>
        <p:nvSpPr>
          <p:cNvPr id="42" name="Oval 4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94CD7C-CA24-40C3-0154-FEE46AB61DFA}"/>
              </a:ext>
            </a:extLst>
          </p:cNvPr>
          <p:cNvSpPr/>
          <p:nvPr/>
        </p:nvSpPr>
        <p:spPr>
          <a:xfrm>
            <a:off x="1143000" y="3743980"/>
            <a:ext cx="45720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2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27702AB-FB02-B016-44F8-0984377B952A}"/>
              </a:ext>
            </a:extLst>
          </p:cNvPr>
          <p:cNvGraphicFramePr>
            <a:graphicFrameLocks noGrp="1"/>
          </p:cNvGraphicFramePr>
          <p:nvPr>
            <p:extLst>
              <p:ext uri="{D42A27DB-BD31-4B8C-83A1-F6EECF244321}">
                <p14:modId xmlns:p14="http://schemas.microsoft.com/office/powerpoint/2010/main" val="1560402880"/>
              </p:ext>
            </p:extLst>
          </p:nvPr>
        </p:nvGraphicFramePr>
        <p:xfrm>
          <a:off x="2154627" y="1249741"/>
          <a:ext cx="8128000" cy="10363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7875677"/>
                    </a:ext>
                  </a:extLst>
                </a:gridCol>
                <a:gridCol w="1625600">
                  <a:extLst>
                    <a:ext uri="{9D8B030D-6E8A-4147-A177-3AD203B41FA5}">
                      <a16:colId xmlns:a16="http://schemas.microsoft.com/office/drawing/2014/main" val="3020673234"/>
                    </a:ext>
                  </a:extLst>
                </a:gridCol>
                <a:gridCol w="1625600">
                  <a:extLst>
                    <a:ext uri="{9D8B030D-6E8A-4147-A177-3AD203B41FA5}">
                      <a16:colId xmlns:a16="http://schemas.microsoft.com/office/drawing/2014/main" val="3496998787"/>
                    </a:ext>
                  </a:extLst>
                </a:gridCol>
                <a:gridCol w="1625600">
                  <a:extLst>
                    <a:ext uri="{9D8B030D-6E8A-4147-A177-3AD203B41FA5}">
                      <a16:colId xmlns:a16="http://schemas.microsoft.com/office/drawing/2014/main" val="124116884"/>
                    </a:ext>
                  </a:extLst>
                </a:gridCol>
                <a:gridCol w="1625600">
                  <a:extLst>
                    <a:ext uri="{9D8B030D-6E8A-4147-A177-3AD203B41FA5}">
                      <a16:colId xmlns:a16="http://schemas.microsoft.com/office/drawing/2014/main" val="535755996"/>
                    </a:ext>
                  </a:extLst>
                </a:gridCol>
              </a:tblGrid>
              <a:tr h="370840">
                <a:tc>
                  <a:txBody>
                    <a:bodyPr/>
                    <a:lstStyle/>
                    <a:p>
                      <a:pPr algn="ctr"/>
                      <a:r>
                        <a:rPr lang="en-US" sz="2800" b="0" i="1" dirty="0">
                          <a:solidFill>
                            <a:schemeClr val="tx1"/>
                          </a:solidFill>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035851"/>
                  </a:ext>
                </a:extLst>
              </a:tr>
              <a:tr h="370840">
                <a:tc>
                  <a:txBody>
                    <a:bodyPr/>
                    <a:lstStyle/>
                    <a:p>
                      <a:pPr algn="ctr"/>
                      <a:r>
                        <a:rPr lang="en-US" sz="2800" b="0" i="1" dirty="0">
                          <a:latin typeface="Times New Roman" panose="02020603050405020304" pitchFamily="18" charset="0"/>
                          <a:cs typeface="Times New Roman" panose="020206030504050203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9813889"/>
                  </a:ext>
                </a:extLst>
              </a:tr>
            </a:tbl>
          </a:graphicData>
        </a:graphic>
      </p:graphicFrame>
      <p:sp>
        <p:nvSpPr>
          <p:cNvPr id="47" name="TextBox 4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16F88E5-86A4-ECDE-17B1-2116683D0792}"/>
              </a:ext>
            </a:extLst>
          </p:cNvPr>
          <p:cNvSpPr txBox="1"/>
          <p:nvPr/>
        </p:nvSpPr>
        <p:spPr>
          <a:xfrm>
            <a:off x="1496292" y="2512948"/>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y</a:t>
            </a:r>
            <a:r>
              <a:rPr lang="en-US" sz="3200">
                <a:solidFill>
                  <a:srgbClr val="0000CC"/>
                </a:solidFill>
                <a:latin typeface="Times New Roman" panose="02020603050405020304" pitchFamily="18" charset="0"/>
              </a:rPr>
              <a:t> </a:t>
            </a:r>
            <a:r>
              <a:rPr lang="vi-VN" sz="3200">
                <a:solidFill>
                  <a:srgbClr val="0000CC"/>
                </a:solidFill>
                <a:latin typeface="Times New Roman" panose="02020603050405020304" pitchFamily="18" charset="0"/>
              </a:rPr>
              <a:t>có </a:t>
            </a:r>
            <a:r>
              <a:rPr lang="vi-VN" sz="3200" dirty="0">
                <a:solidFill>
                  <a:srgbClr val="0000CC"/>
                </a:solidFill>
                <a:latin typeface="Times New Roman" panose="02020603050405020304" pitchFamily="18" charset="0"/>
              </a:rPr>
              <a:t>phải là hàm số của đại lượng </a:t>
            </a:r>
            <a:r>
              <a:rPr lang="en-US" sz="3200" i="1">
                <a:solidFill>
                  <a:srgbClr val="0000CC"/>
                </a:solidFill>
                <a:latin typeface="Times New Roman" panose="02020603050405020304" pitchFamily="18" charset="0"/>
              </a:rPr>
              <a:t>x</a:t>
            </a:r>
            <a:r>
              <a:rPr lang="vi-VN" sz="3200">
                <a:solidFill>
                  <a:srgbClr val="0000CC"/>
                </a:solidFill>
                <a:latin typeface="Times New Roman" panose="02020603050405020304" pitchFamily="18" charset="0"/>
              </a:rPr>
              <a:t> không</a:t>
            </a:r>
            <a:r>
              <a:rPr lang="vi-VN" sz="3200" dirty="0">
                <a:solidFill>
                  <a:srgbClr val="0000CC"/>
                </a:solidFill>
                <a:latin typeface="Times New Roman" panose="02020603050405020304" pitchFamily="18" charset="0"/>
              </a:rPr>
              <a:t>? </a:t>
            </a:r>
            <a:endParaRPr lang="en-US" sz="3200" dirty="0">
              <a:solidFill>
                <a:srgbClr val="0000CC"/>
              </a:solidFill>
              <a:latin typeface="Times New Roman" panose="02020603050405020304" pitchFamily="18" charset="0"/>
            </a:endParaRPr>
          </a:p>
        </p:txBody>
      </p:sp>
      <p:sp>
        <p:nvSpPr>
          <p:cNvPr id="48" name="TextBox 4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F06A3B7-1CE8-7470-7D8C-CD496CFD9FB4}"/>
              </a:ext>
            </a:extLst>
          </p:cNvPr>
          <p:cNvSpPr txBox="1"/>
          <p:nvPr/>
        </p:nvSpPr>
        <p:spPr>
          <a:xfrm>
            <a:off x="1713797" y="4769833"/>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a:t>
            </a:r>
            <a:r>
              <a:rPr lang="en-US" sz="3200">
                <a:solidFill>
                  <a:srgbClr val="0000CC"/>
                </a:solidFill>
                <a:latin typeface="Times New Roman" panose="02020603050405020304" pitchFamily="18" charset="0"/>
              </a:rPr>
              <a:t>không phải</a:t>
            </a:r>
            <a:r>
              <a:rPr lang="vi-VN" sz="3200">
                <a:solidFill>
                  <a:srgbClr val="0000CC"/>
                </a:solidFill>
                <a:latin typeface="Times New Roman" panose="02020603050405020304" pitchFamily="18" charset="0"/>
              </a:rPr>
              <a:t> </a:t>
            </a:r>
            <a:r>
              <a:rPr lang="vi-VN" sz="3200" dirty="0">
                <a:solidFill>
                  <a:srgbClr val="0000CC"/>
                </a:solidFill>
                <a:latin typeface="Times New Roman" panose="02020603050405020304" pitchFamily="18" charset="0"/>
              </a:rPr>
              <a:t>là 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sp>
        <p:nvSpPr>
          <p:cNvPr id="50" name="TextBox 4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625363-0990-EF40-6257-EBADAD209874}"/>
              </a:ext>
            </a:extLst>
          </p:cNvPr>
          <p:cNvSpPr txBox="1"/>
          <p:nvPr/>
        </p:nvSpPr>
        <p:spPr>
          <a:xfrm>
            <a:off x="1713797" y="3672914"/>
            <a:ext cx="10753566" cy="584775"/>
          </a:xfrm>
          <a:prstGeom prst="rect">
            <a:avLst/>
          </a:prstGeom>
          <a:noFill/>
        </p:spPr>
        <p:txBody>
          <a:bodyPr wrap="square">
            <a:spAutoFit/>
          </a:bodyPr>
          <a:lstStyle/>
          <a:p>
            <a:r>
              <a:rPr lang="vi-VN" sz="3200" dirty="0">
                <a:solidFill>
                  <a:srgbClr val="0000CC"/>
                </a:solidFill>
                <a:latin typeface="Times New Roman" panose="02020603050405020304" pitchFamily="18" charset="0"/>
              </a:rPr>
              <a:t>Đại lượng </a:t>
            </a:r>
            <a:r>
              <a:rPr lang="en-US" sz="3200" i="1">
                <a:solidFill>
                  <a:srgbClr val="0000CC"/>
                </a:solidFill>
                <a:latin typeface="Times New Roman" panose="02020603050405020304" pitchFamily="18" charset="0"/>
              </a:rPr>
              <a:t>y</a:t>
            </a:r>
            <a:r>
              <a:rPr lang="vi-VN" sz="3200">
                <a:solidFill>
                  <a:srgbClr val="0000CC"/>
                </a:solidFill>
                <a:latin typeface="Times New Roman" panose="02020603050405020304" pitchFamily="18" charset="0"/>
              </a:rPr>
              <a:t> là </a:t>
            </a:r>
            <a:r>
              <a:rPr lang="vi-VN" sz="3200" dirty="0">
                <a:solidFill>
                  <a:srgbClr val="0000CC"/>
                </a:solidFill>
                <a:latin typeface="Times New Roman" panose="02020603050405020304" pitchFamily="18" charset="0"/>
              </a:rPr>
              <a:t>hàm số của đại </a:t>
            </a:r>
            <a:r>
              <a:rPr lang="vi-VN" sz="3200">
                <a:solidFill>
                  <a:srgbClr val="0000CC"/>
                </a:solidFill>
                <a:latin typeface="Times New Roman" panose="02020603050405020304" pitchFamily="18" charset="0"/>
              </a:rPr>
              <a:t>lượng </a:t>
            </a:r>
            <a:r>
              <a:rPr lang="en-US" sz="3200" i="1">
                <a:solidFill>
                  <a:srgbClr val="0000CC"/>
                </a:solidFill>
                <a:latin typeface="Times New Roman" panose="02020603050405020304" pitchFamily="18" charset="0"/>
              </a:rPr>
              <a:t>x.</a:t>
            </a:r>
            <a:endParaRPr lang="en-US" sz="3200" i="1" dirty="0">
              <a:solidFill>
                <a:srgbClr val="0000CC"/>
              </a:solidFill>
              <a:latin typeface="Times New Roman" panose="02020603050405020304" pitchFamily="18" charset="0"/>
            </a:endParaRPr>
          </a:p>
        </p:txBody>
      </p:sp>
      <p:grpSp>
        <p:nvGrpSpPr>
          <p:cNvPr id="51" name="Group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ID 13 2022 KNTT STT 25+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Tree>
    <p:extLst>
      <p:ext uri="{BB962C8B-B14F-4D97-AF65-F5344CB8AC3E}">
        <p14:creationId xmlns:p14="http://schemas.microsoft.com/office/powerpoint/2010/main" val="196048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p:sp>
        <p:nvSpPr>
          <p:cNvPr id="15" name="Rectangle 14" descr="OPL20U25GSXzBJYl68kk8uQGfFKzs7yb1M4KJWUiLk6ZEvGF+qCIPSnY57AbBFCvTW$15.2023.9$9+K4lPs7H94VUqPe2XwIsfPRnrXQE//QTEXxb8/8N4CNc6FpgZahzpTjFhMzSA7T/nHJa11DE8Ng2TP3iAmRczFlmslSuUNOgUeb6yRvs0="/>
          <p:cNvSpPr/>
          <p:nvPr/>
        </p:nvSpPr>
        <p:spPr>
          <a:xfrm>
            <a:off x="685800" y="282725"/>
            <a:ext cx="10668000" cy="2721514"/>
          </a:xfrm>
          <a:prstGeom prst="rect">
            <a:avLst/>
          </a:prstGeom>
        </p:spPr>
        <p:txBody>
          <a:bodyPr wrap="square">
            <a:spAutoFit/>
          </a:bodyPr>
          <a:lstStyle/>
          <a:p>
            <a:pPr algn="just">
              <a:lnSpc>
                <a:spcPct val="105000"/>
              </a:lnSpc>
              <a:spcAft>
                <a:spcPts val="600"/>
              </a:spcAft>
              <a:tabLst>
                <a:tab pos="629920" algn="l"/>
              </a:tabLst>
            </a:pPr>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2</a:t>
            </a:r>
            <a:r>
              <a:rPr lang="vi-VN" sz="3200" b="1">
                <a:solidFill>
                  <a:srgbClr val="0000CC"/>
                </a:solidFill>
                <a:latin typeface="Times New Roman" panose="02020603050405020304" pitchFamily="18" charset="0"/>
                <a:ea typeface="Times New Roman" panose="02020603050405020304" pitchFamily="18" charset="0"/>
              </a:rPr>
              <a:t>:  </a:t>
            </a:r>
            <a:endParaRPr lang="en-US" sz="3200" b="1">
              <a:solidFill>
                <a:srgbClr val="0000CC"/>
              </a:solidFill>
              <a:latin typeface="Times New Roman" panose="02020603050405020304" pitchFamily="18" charset="0"/>
              <a:ea typeface="Times New Roman" panose="02020603050405020304" pitchFamily="18" charset="0"/>
            </a:endParaRPr>
          </a:p>
          <a:p>
            <a:pPr indent="747713" algn="just">
              <a:lnSpc>
                <a:spcPct val="105000"/>
              </a:lnSpc>
              <a:spcAft>
                <a:spcPts val="600"/>
              </a:spcAft>
              <a:tabLst>
                <a:tab pos="629920" algn="l"/>
              </a:tabLst>
            </a:pPr>
            <a:r>
              <a:rPr lang="vi-VN" sz="3200" b="1">
                <a:solidFill>
                  <a:srgbClr val="0000CC"/>
                </a:solidFill>
                <a:latin typeface="Times New Roman" panose="02020603050405020304" pitchFamily="18" charset="0"/>
                <a:ea typeface="Times New Roman" panose="02020603050405020304" pitchFamily="18" charset="0"/>
              </a:rPr>
              <a:t>Quãng đường</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S </a:t>
            </a:r>
            <a:r>
              <a:rPr lang="en-US" sz="3200" b="1">
                <a:solidFill>
                  <a:srgbClr val="0000CC"/>
                </a:solidFill>
                <a:latin typeface="Times New Roman" panose="02020603050405020304" pitchFamily="18" charset="0"/>
                <a:ea typeface="Times New Roman" panose="02020603050405020304" pitchFamily="18" charset="0"/>
              </a:rPr>
              <a:t>(km)</a:t>
            </a:r>
            <a:r>
              <a:rPr lang="vi-VN" sz="3200" b="1">
                <a:solidFill>
                  <a:srgbClr val="0000CC"/>
                </a:solidFill>
                <a:latin typeface="Times New Roman" panose="02020603050405020304" pitchFamily="18" charset="0"/>
                <a:ea typeface="Times New Roman" panose="02020603050405020304" pitchFamily="18" charset="0"/>
              </a:rPr>
              <a:t> đi </a:t>
            </a:r>
            <a:r>
              <a:rPr lang="vi-VN" sz="3200" b="1" dirty="0">
                <a:solidFill>
                  <a:srgbClr val="0000CC"/>
                </a:solidFill>
                <a:latin typeface="Times New Roman" panose="02020603050405020304" pitchFamily="18" charset="0"/>
                <a:ea typeface="Times New Roman" panose="02020603050405020304" pitchFamily="18" charset="0"/>
              </a:rPr>
              <a:t>được trong </a:t>
            </a:r>
            <a:r>
              <a:rPr lang="vi-VN" sz="3200" b="1">
                <a:solidFill>
                  <a:srgbClr val="0000CC"/>
                </a:solidFill>
                <a:latin typeface="Times New Roman" panose="02020603050405020304" pitchFamily="18" charset="0"/>
                <a:ea typeface="Times New Roman" panose="02020603050405020304" pitchFamily="18" charset="0"/>
              </a:rPr>
              <a:t>thời gian</a:t>
            </a:r>
            <a:r>
              <a:rPr lang="en-US" sz="3200" b="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t </a:t>
            </a:r>
            <a:r>
              <a:rPr lang="vi-VN" sz="3200" b="1">
                <a:solidFill>
                  <a:srgbClr val="0000CC"/>
                </a:solidFill>
                <a:latin typeface="Times New Roman" panose="02020603050405020304" pitchFamily="18" charset="0"/>
                <a:ea typeface="Times New Roman" panose="02020603050405020304" pitchFamily="18" charset="0"/>
              </a:rPr>
              <a:t>(</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của một chiếc xe chạy với tốc độ không </a:t>
            </a:r>
            <a:r>
              <a:rPr lang="vi-VN" sz="3200" b="1">
                <a:solidFill>
                  <a:srgbClr val="0000CC"/>
                </a:solidFill>
                <a:latin typeface="Times New Roman" panose="02020603050405020304" pitchFamily="18" charset="0"/>
                <a:ea typeface="Times New Roman" panose="02020603050405020304" pitchFamily="18" charset="0"/>
              </a:rPr>
              <a:t>đổi bằng</a:t>
            </a:r>
            <a:r>
              <a:rPr lang="en-US" sz="3200" b="1">
                <a:solidFill>
                  <a:srgbClr val="0000CC"/>
                </a:solidFill>
                <a:latin typeface="Times New Roman" panose="02020603050405020304" pitchFamily="18" charset="0"/>
                <a:ea typeface="Times New Roman" panose="02020603050405020304" pitchFamily="18" charset="0"/>
              </a:rPr>
              <a:t> 40 (km/h)</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Viết hàm số biểu thị quãng </a:t>
            </a:r>
            <a:r>
              <a:rPr lang="vi-VN" sz="3200" b="1">
                <a:solidFill>
                  <a:srgbClr val="0000CC"/>
                </a:solidFill>
                <a:latin typeface="Times New Roman" panose="02020603050405020304" pitchFamily="18" charset="0"/>
                <a:ea typeface="Times New Roman" panose="02020603050405020304" pitchFamily="18" charset="0"/>
              </a:rPr>
              <a:t>đường </a:t>
            </a:r>
            <a:r>
              <a:rPr lang="en-US" sz="3200" b="1" i="1">
                <a:solidFill>
                  <a:srgbClr val="0000CC"/>
                </a:solidFill>
                <a:latin typeface="Times New Roman" panose="02020603050405020304" pitchFamily="18" charset="0"/>
                <a:ea typeface="Times New Roman" panose="02020603050405020304" pitchFamily="18" charset="0"/>
              </a:rPr>
              <a:t>S(t)</a:t>
            </a:r>
            <a:r>
              <a:rPr lang="en-US" sz="3200" b="1">
                <a:solidFill>
                  <a:srgbClr val="0000CC"/>
                </a:solidFill>
                <a:latin typeface="Times New Roman" panose="02020603050405020304" pitchFamily="18" charset="0"/>
                <a:ea typeface="Times New Roman" panose="02020603050405020304" pitchFamily="18" charset="0"/>
              </a:rPr>
              <a:t> (km)</a:t>
            </a:r>
            <a:r>
              <a:rPr lang="vi-VN" sz="3200" b="1">
                <a:solidFill>
                  <a:srgbClr val="0000CC"/>
                </a:solidFill>
                <a:latin typeface="Times New Roman" panose="02020603050405020304" pitchFamily="18" charset="0"/>
                <a:ea typeface="Times New Roman" panose="02020603050405020304" pitchFamily="18" charset="0"/>
              </a:rPr>
              <a:t>  </a:t>
            </a:r>
            <a:r>
              <a:rPr lang="vi-VN" sz="3200" b="1" dirty="0">
                <a:solidFill>
                  <a:srgbClr val="0000CC"/>
                </a:solidFill>
                <a:latin typeface="Times New Roman" panose="02020603050405020304" pitchFamily="18" charset="0"/>
                <a:ea typeface="Times New Roman" panose="02020603050405020304" pitchFamily="18" charset="0"/>
              </a:rPr>
              <a:t>mà ô tô đi được trong thời </a:t>
            </a:r>
            <a:r>
              <a:rPr lang="vi-VN" sz="3200" b="1">
                <a:solidFill>
                  <a:srgbClr val="0000CC"/>
                </a:solidFill>
                <a:latin typeface="Times New Roman" panose="02020603050405020304" pitchFamily="18" charset="0"/>
                <a:ea typeface="Times New Roman" panose="02020603050405020304" pitchFamily="18" charset="0"/>
              </a:rPr>
              <a:t>gian  </a:t>
            </a:r>
            <a:r>
              <a:rPr lang="en-US" sz="3200" b="1" i="1">
                <a:solidFill>
                  <a:srgbClr val="0000CC"/>
                </a:solidFill>
                <a:latin typeface="Times New Roman" panose="02020603050405020304" pitchFamily="18" charset="0"/>
                <a:ea typeface="Times New Roman" panose="02020603050405020304" pitchFamily="18" charset="0"/>
              </a:rPr>
              <a:t>t </a:t>
            </a:r>
            <a:r>
              <a:rPr lang="en-US" sz="3200" b="1">
                <a:solidFill>
                  <a:srgbClr val="0000CC"/>
                </a:solidFill>
                <a:latin typeface="Times New Roman" panose="02020603050405020304" pitchFamily="18" charset="0"/>
                <a:ea typeface="Times New Roman" panose="02020603050405020304" pitchFamily="18" charset="0"/>
              </a:rPr>
              <a:t>(h)</a:t>
            </a:r>
            <a:r>
              <a:rPr lang="vi-VN" sz="3200" b="1">
                <a:solidFill>
                  <a:srgbClr val="0000CC"/>
                </a:solidFill>
                <a:latin typeface="Times New Roman" panose="02020603050405020304" pitchFamily="18" charset="0"/>
                <a:ea typeface="Times New Roman" panose="02020603050405020304" pitchFamily="18" charset="0"/>
              </a:rPr>
              <a:t>.</a:t>
            </a:r>
            <a:endParaRPr lang="en-US" sz="3200" b="1" dirty="0">
              <a:solidFill>
                <a:srgbClr val="0000CC"/>
              </a:solidFill>
              <a:effectLst/>
              <a:latin typeface="Times New Roman" panose="02020603050405020304" pitchFamily="18" charset="0"/>
              <a:ea typeface="Times New Roman" panose="02020603050405020304" pitchFamily="18" charset="0"/>
            </a:endParaRPr>
          </a:p>
        </p:txBody>
      </p:sp>
      <p:graphicFrame>
        <p:nvGraphicFramePr>
          <p:cNvPr id="16" name="Object 15" descr="OPL20U25GSXzBJYl68kk8uQGfFKzs7yb1M4KJWUiLk6ZEvGF+qCIPSnY57AbBFCvTW$15.2023.9$9+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35488176"/>
              </p:ext>
            </p:extLst>
          </p:nvPr>
        </p:nvGraphicFramePr>
        <p:xfrm>
          <a:off x="1500394" y="3041764"/>
          <a:ext cx="1274763" cy="873125"/>
        </p:xfrm>
        <a:graphic>
          <a:graphicData uri="http://schemas.openxmlformats.org/presentationml/2006/ole">
            <mc:AlternateContent xmlns:mc="http://schemas.openxmlformats.org/markup-compatibility/2006">
              <mc:Choice xmlns:v="urn:schemas-microsoft-com:vml" Requires="v">
                <p:oleObj name="Equation" r:id="rId9" imgW="609480" imgH="419040" progId="Equation.DSMT4">
                  <p:embed/>
                </p:oleObj>
              </mc:Choice>
              <mc:Fallback>
                <p:oleObj name="Equation" r:id="rId9" imgW="609480" imgH="419040" progId="Equation.DSMT4">
                  <p:embed/>
                  <p:pic>
                    <p:nvPicPr>
                      <p:cNvPr id="16" name="Object 15" descr="OPL20U25GSXzBJYl68kk8uQGfFKzs7yb1M4KJWUiLk6ZEvGF+qCIPSnY57AbBFCvTWID 13 2022 KNTT STT 25+K4lPs7H94VUqPe2XwIsfPRnrXQE//QTEXxb8/8N4CNc6FpgZahzpTjFhMzSA7T/nHJa11DE8Ng2TP3iAmRczFlmslSuUNOgUeb6yRvs0="/>
                      <p:cNvPicPr/>
                      <p:nvPr/>
                    </p:nvPicPr>
                    <p:blipFill>
                      <a:blip r:embed="rId10"/>
                      <a:stretch>
                        <a:fillRect/>
                      </a:stretch>
                    </p:blipFill>
                    <p:spPr>
                      <a:xfrm>
                        <a:off x="1500394" y="3041764"/>
                        <a:ext cx="1274763" cy="873125"/>
                      </a:xfrm>
                      <a:prstGeom prst="rect">
                        <a:avLst/>
                      </a:prstGeom>
                    </p:spPr>
                  </p:pic>
                </p:oleObj>
              </mc:Fallback>
            </mc:AlternateContent>
          </a:graphicData>
        </a:graphic>
      </p:graphicFrame>
      <p:sp>
        <p:nvSpPr>
          <p:cNvPr id="17" name="TextBox 16" descr="OPL20U25GSXzBJYl68kk8uQGfFKzs7yb1M4KJWUiLk6ZEvGF+qCIPSnY57AbBFCvTW$15.2023.9$9+K4lPs7H94VUqPe2XwIsfPRnrXQE//QTEXxb8/8N4CNc6FpgZahzpTjFhMzSA7T/nHJa11DE8Ng2TP3iAmRczFlmslSuUNOgUeb6yRvs0="/>
          <p:cNvSpPr txBox="1"/>
          <p:nvPr/>
        </p:nvSpPr>
        <p:spPr>
          <a:xfrm>
            <a:off x="900029" y="321671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18" name="TextBox 17" descr="OPL20U25GSXzBJYl68kk8uQGfFKzs7yb1M4KJWUiLk6ZEvGF+qCIPSnY57AbBFCvTW$15.2023.9$9+K4lPs7H94VUqPe2XwIsfPRnrXQE//QTEXxb8/8N4CNc6FpgZahzpTjFhMzSA7T/nHJa11DE8Ng2TP3iAmRczFlmslSuUNOgUeb6yRvs0="/>
          <p:cNvSpPr txBox="1"/>
          <p:nvPr/>
        </p:nvSpPr>
        <p:spPr>
          <a:xfrm>
            <a:off x="4012462" y="3243481"/>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B.</a:t>
            </a:r>
          </a:p>
        </p:txBody>
      </p:sp>
      <p:sp>
        <p:nvSpPr>
          <p:cNvPr id="19" name="TextBox 18" descr="OPL20U25GSXzBJYl68kk8uQGfFKzs7yb1M4KJWUiLk6ZEvGF+qCIPSnY57AbBFCvTW$15.2023.9$9+K4lPs7H94VUqPe2XwIsfPRnrXQE//QTEXxb8/8N4CNc6FpgZahzpTjFhMzSA7T/nHJa11DE8Ng2TP3iAmRczFlmslSuUNOgUeb6yRvs0="/>
          <p:cNvSpPr txBox="1"/>
          <p:nvPr/>
        </p:nvSpPr>
        <p:spPr>
          <a:xfrm>
            <a:off x="900029" y="4067578"/>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20" name="TextBox 19" descr="OPL20U25GSXzBJYl68kk8uQGfFKzs7yb1M4KJWUiLk6ZEvGF+qCIPSnY57AbBFCvTW$15.2023.9$9+K4lPs7H94VUqPe2XwIsfPRnrXQE//QTEXxb8/8N4CNc6FpgZahzpTjFhMzSA7T/nHJa11DE8Ng2TP3iAmRczFlmslSuUNOgUeb6yRvs0="/>
          <p:cNvSpPr txBox="1"/>
          <p:nvPr/>
        </p:nvSpPr>
        <p:spPr>
          <a:xfrm>
            <a:off x="4018373" y="4090537"/>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21" name="Object 20" descr="OPL20U25GSXzBJYl68kk8uQGfFKzs7yb1M4KJWUiLk6ZEvGF+qCIPSnY57AbBFCvTW$15.2023.9$9+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691067104"/>
              </p:ext>
            </p:extLst>
          </p:nvPr>
        </p:nvGraphicFramePr>
        <p:xfrm>
          <a:off x="4449925" y="3291143"/>
          <a:ext cx="1633781" cy="427895"/>
        </p:xfrm>
        <a:graphic>
          <a:graphicData uri="http://schemas.openxmlformats.org/presentationml/2006/ole">
            <mc:AlternateContent xmlns:mc="http://schemas.openxmlformats.org/markup-compatibility/2006">
              <mc:Choice xmlns:v="urn:schemas-microsoft-com:vml" Requires="v">
                <p:oleObj name="Equation" r:id="rId11" imgW="774360" imgH="203040" progId="Equation.DSMT4">
                  <p:embed/>
                </p:oleObj>
              </mc:Choice>
              <mc:Fallback>
                <p:oleObj name="Equation" r:id="rId11" imgW="774360" imgH="203040" progId="Equation.DSMT4">
                  <p:embed/>
                  <p:pic>
                    <p:nvPicPr>
                      <p:cNvPr id="21" name="Object 20" descr="OPL20U25GSXzBJYl68kk8uQGfFKzs7yb1M4KJWUiLk6ZEvGF+qCIPSnY57AbBFCvTWID 13 2022 KNTT STT 25+K4lPs7H94VUqPe2XwIsfPRnrXQE//QTEXxb8/8N4CNc6FpgZahzpTjFhMzSA7T/nHJa11DE8Ng2TP3iAmRczFlmslSuUNOgUeb6yRvs0="/>
                      <p:cNvPicPr/>
                      <p:nvPr/>
                    </p:nvPicPr>
                    <p:blipFill>
                      <a:blip r:embed="rId12"/>
                      <a:stretch>
                        <a:fillRect/>
                      </a:stretch>
                    </p:blipFill>
                    <p:spPr>
                      <a:xfrm>
                        <a:off x="4449925" y="3291143"/>
                        <a:ext cx="1633781" cy="427895"/>
                      </a:xfrm>
                      <a:prstGeom prst="rect">
                        <a:avLst/>
                      </a:prstGeom>
                    </p:spPr>
                  </p:pic>
                </p:oleObj>
              </mc:Fallback>
            </mc:AlternateContent>
          </a:graphicData>
        </a:graphic>
      </p:graphicFrame>
      <p:graphicFrame>
        <p:nvGraphicFramePr>
          <p:cNvPr id="22" name="Object 2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9599455"/>
              </p:ext>
            </p:extLst>
          </p:nvPr>
        </p:nvGraphicFramePr>
        <p:xfrm>
          <a:off x="1506690" y="4154329"/>
          <a:ext cx="1385881" cy="418481"/>
        </p:xfrm>
        <a:graphic>
          <a:graphicData uri="http://schemas.openxmlformats.org/presentationml/2006/ole">
            <mc:AlternateContent xmlns:mc="http://schemas.openxmlformats.org/markup-compatibility/2006">
              <mc:Choice xmlns:v="urn:schemas-microsoft-com:vml" Requires="v">
                <p:oleObj name="Equation" r:id="rId13" imgW="672840" imgH="203040" progId="Equation.DSMT4">
                  <p:embed/>
                </p:oleObj>
              </mc:Choice>
              <mc:Fallback>
                <p:oleObj name="Equation" r:id="rId13" imgW="672840" imgH="203040" progId="Equation.DSMT4">
                  <p:embed/>
                  <p:pic>
                    <p:nvPicPr>
                      <p:cNvPr id="22" name="Object 21" descr="OPL20U25GSXzBJYl68kk8uQGfFKzs7yb1M4KJWUiLk6ZEvGF+qCIPSnY57AbBFCvTWID 13 2022 KNTT STT 25+K4lPs7H94VUqPe2XwIsfPRnrXQE//QTEXxb8/8N4CNc6FpgZahzpTjFhMzSA7T/nHJa11DE8Ng2TP3iAmRczFlmslSuUNOgUeb6yRvs0="/>
                      <p:cNvPicPr/>
                      <p:nvPr/>
                    </p:nvPicPr>
                    <p:blipFill>
                      <a:blip r:embed="rId14"/>
                      <a:stretch>
                        <a:fillRect/>
                      </a:stretch>
                    </p:blipFill>
                    <p:spPr>
                      <a:xfrm>
                        <a:off x="1506690" y="4154329"/>
                        <a:ext cx="1385881" cy="418481"/>
                      </a:xfrm>
                      <a:prstGeom prst="rect">
                        <a:avLst/>
                      </a:prstGeom>
                    </p:spPr>
                  </p:pic>
                </p:oleObj>
              </mc:Fallback>
            </mc:AlternateContent>
          </a:graphicData>
        </a:graphic>
      </p:graphicFrame>
      <p:graphicFrame>
        <p:nvGraphicFramePr>
          <p:cNvPr id="23" name="Object 22"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382444764"/>
              </p:ext>
            </p:extLst>
          </p:nvPr>
        </p:nvGraphicFramePr>
        <p:xfrm>
          <a:off x="4569825" y="4103408"/>
          <a:ext cx="1841082" cy="482736"/>
        </p:xfrm>
        <a:graphic>
          <a:graphicData uri="http://schemas.openxmlformats.org/presentationml/2006/ole">
            <mc:AlternateContent xmlns:mc="http://schemas.openxmlformats.org/markup-compatibility/2006">
              <mc:Choice xmlns:v="urn:schemas-microsoft-com:vml" Requires="v">
                <p:oleObj name="Equation" r:id="rId15" imgW="774360" imgH="203040" progId="Equation.DSMT4">
                  <p:embed/>
                </p:oleObj>
              </mc:Choice>
              <mc:Fallback>
                <p:oleObj name="Equation" r:id="rId15" imgW="774360" imgH="203040" progId="Equation.DSMT4">
                  <p:embed/>
                  <p:pic>
                    <p:nvPicPr>
                      <p:cNvPr id="23" name="Object 22" descr="OPL20U25GSXzBJYl68kk8uQGfFKzs7yb1M4KJWUiLk6ZEvGF+qCIPSnY57AbBFCvTWID 13 2022 KNTT STT 25+K4lPs7H94VUqPe2XwIsfPRnrXQE//QTEXxb8/8N4CNc6FpgZahzpTjFhMzSA7T/nHJa11DE8Ng2TP3iAmRczFlmslSuUNOgUeb6yRvs0="/>
                      <p:cNvPicPr/>
                      <p:nvPr/>
                    </p:nvPicPr>
                    <p:blipFill>
                      <a:blip r:embed="rId16"/>
                      <a:stretch>
                        <a:fillRect/>
                      </a:stretch>
                    </p:blipFill>
                    <p:spPr>
                      <a:xfrm>
                        <a:off x="4569825" y="4103408"/>
                        <a:ext cx="1841082" cy="482736"/>
                      </a:xfrm>
                      <a:prstGeom prst="rect">
                        <a:avLst/>
                      </a:prstGeom>
                    </p:spPr>
                  </p:pic>
                </p:oleObj>
              </mc:Fallback>
            </mc:AlternateContent>
          </a:graphicData>
        </a:graphic>
      </p:graphicFrame>
      <p:sp>
        <p:nvSpPr>
          <p:cNvPr id="24" name="Oval 23"/>
          <p:cNvSpPr/>
          <p:nvPr/>
        </p:nvSpPr>
        <p:spPr>
          <a:xfrm>
            <a:off x="869799" y="4075796"/>
            <a:ext cx="581892" cy="537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8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207C5F-309A-1E60-0AB7-C2E64584C9AE}"/>
              </a:ext>
            </a:extLst>
          </p:cNvPr>
          <p:cNvPicPr>
            <a:picLocks noChangeAspect="1"/>
          </p:cNvPicPr>
          <p:nvPr/>
        </p:nvPicPr>
        <p:blipFill>
          <a:blip r:embed="rId5"/>
          <a:stretch>
            <a:fillRect/>
          </a:stretch>
        </p:blipFill>
        <p:spPr>
          <a:xfrm>
            <a:off x="-27857" y="-102629"/>
            <a:ext cx="12192000" cy="6960629"/>
          </a:xfrm>
          <a:prstGeom prst="rect">
            <a:avLst/>
          </a:prstGeom>
        </p:spPr>
      </p:pic>
      <p:grpSp>
        <p:nvGrpSpPr>
          <p:cNvPr id="51" name="Group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DA1EDF-E2D5-4906-4D0A-5519FBE67424}"/>
              </a:ext>
            </a:extLst>
          </p:cNvPr>
          <p:cNvGrpSpPr/>
          <p:nvPr/>
        </p:nvGrpSpPr>
        <p:grpSpPr>
          <a:xfrm>
            <a:off x="10698896" y="4403240"/>
            <a:ext cx="1375320" cy="2426029"/>
            <a:chOff x="9000996" y="1398253"/>
            <a:chExt cx="1375320" cy="2426029"/>
          </a:xfrm>
        </p:grpSpPr>
        <p:pic>
          <p:nvPicPr>
            <p:cNvPr id="52"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A6B1D592-2CFA-96F4-B4EF-03B87085B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 descr="Variados284">
              <a:extLst>
                <a:ext uri="{FF2B5EF4-FFF2-40B4-BE49-F238E27FC236}">
                  <a16:creationId xmlns:a16="http://schemas.microsoft.com/office/drawing/2014/main" id="{790117EB-09E7-32E2-3D13-2170D8C478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COUNTDOWN TIMER ( v 679 ) 30 sec with sound music effects 4K"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F618AA80-4F83-763D-8039-92FF3038DFB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97532" y="3422679"/>
            <a:ext cx="2551951" cy="1117814"/>
          </a:xfrm>
          <a:prstGeom prst="rect">
            <a:avLst/>
          </a:prstGeom>
        </p:spPr>
      </p:pic>
      <mc:AlternateContent xmlns:mc="http://schemas.openxmlformats.org/markup-compatibility/2006" xmlns:a14="http://schemas.microsoft.com/office/drawing/2010/main">
        <mc:Choice Requires="a14">
          <p:sp>
            <p:nvSpPr>
              <p:cNvPr id="25" name="TextBox 2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p:nvPr/>
            </p:nvSpPr>
            <p:spPr>
              <a:xfrm>
                <a:off x="779221" y="319462"/>
                <a:ext cx="10608969" cy="2062103"/>
              </a:xfrm>
              <a:prstGeom prst="rect">
                <a:avLst/>
              </a:prstGeom>
              <a:noFill/>
            </p:spPr>
            <p:txBody>
              <a:bodyPr wrap="square">
                <a:spAutoFit/>
              </a:bodyPr>
              <a:lstStyle/>
              <a:p>
                <a:pPr algn="just"/>
                <a:r>
                  <a:rPr lang="en-US" sz="3200" b="1" dirty="0">
                    <a:solidFill>
                      <a:srgbClr val="0000CC"/>
                    </a:solidFill>
                    <a:latin typeface="Times New Roman" panose="02020603050405020304" pitchFamily="18" charset="0"/>
                    <a:ea typeface="Times New Roman" panose="02020603050405020304" pitchFamily="18" charset="0"/>
                  </a:rPr>
                  <a:t>Câu 3</a:t>
                </a:r>
                <a:r>
                  <a:rPr lang="en-US" sz="3200" b="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Times New Roman" panose="02020603050405020304" pitchFamily="18" charset="0"/>
                  </a:rPr>
                  <a:t> </a:t>
                </a:r>
              </a:p>
              <a:p>
                <a:pPr indent="747713" algn="just"/>
                <a:r>
                  <a:rPr lang="vi-VN" sz="3200" b="1">
                    <a:solidFill>
                      <a:srgbClr val="0000CC"/>
                    </a:solidFill>
                    <a:latin typeface="Times New Roman" panose="02020603050405020304" pitchFamily="18" charset="0"/>
                  </a:rPr>
                  <a:t>Một </a:t>
                </a:r>
                <a:r>
                  <a:rPr lang="vi-VN" sz="3200" b="1" dirty="0">
                    <a:solidFill>
                      <a:srgbClr val="0000CC"/>
                    </a:solidFill>
                    <a:latin typeface="Times New Roman" panose="02020603050405020304" pitchFamily="18" charset="0"/>
                  </a:rPr>
                  <a:t>người muốn mua một số quyển vở có </a:t>
                </a:r>
                <a:r>
                  <a:rPr lang="vi-VN" sz="3200" b="1">
                    <a:solidFill>
                      <a:srgbClr val="0000CC"/>
                    </a:solidFill>
                    <a:latin typeface="Times New Roman" panose="02020603050405020304" pitchFamily="18" charset="0"/>
                  </a:rPr>
                  <a:t>giá </a:t>
                </a:r>
                <a:r>
                  <a:rPr lang="en-US" sz="3200" b="1">
                    <a:solidFill>
                      <a:srgbClr val="0000CC"/>
                    </a:solidFill>
                    <a:latin typeface="Times New Roman" panose="02020603050405020304" pitchFamily="18" charset="0"/>
                  </a:rPr>
                  <a:t>10000 đồng/quyển</a:t>
                </a:r>
                <a:r>
                  <a:rPr lang="vi-VN" sz="3200" b="1">
                    <a:solidFill>
                      <a:srgbClr val="0000CC"/>
                    </a:solidFill>
                    <a:latin typeface="Times New Roman" panose="02020603050405020304" pitchFamily="18" charset="0"/>
                  </a:rPr>
                  <a:t>. </a:t>
                </a:r>
                <a:r>
                  <a:rPr lang="en-US" sz="3200" b="1">
                    <a:solidFill>
                      <a:srgbClr val="0000CC"/>
                    </a:solidFill>
                    <a:latin typeface="Times New Roman" panose="02020603050405020304" pitchFamily="18" charset="0"/>
                  </a:rPr>
                  <a:t>S</a:t>
                </a:r>
                <a:r>
                  <a:rPr lang="vi-VN" sz="3200" b="1">
                    <a:solidFill>
                      <a:srgbClr val="0000CC"/>
                    </a:solidFill>
                    <a:latin typeface="Times New Roman" panose="02020603050405020304" pitchFamily="18" charset="0"/>
                  </a:rPr>
                  <a:t>ố tiền </a:t>
                </a:r>
                <a14:m>
                  <m:oMath xmlns:m="http://schemas.openxmlformats.org/officeDocument/2006/math">
                    <m:r>
                      <a:rPr lang="en-US" sz="3200" b="1" i="1" smtClean="0">
                        <a:solidFill>
                          <a:srgbClr val="0000CC"/>
                        </a:solidFill>
                        <a:latin typeface="Cambria Math" panose="02040503050406030204" pitchFamily="18" charset="0"/>
                      </a:rPr>
                      <m:t>𝒚</m:t>
                    </m:r>
                    <m:r>
                      <a:rPr lang="en-US" sz="3200" b="1" i="0" smtClean="0">
                        <a:solidFill>
                          <a:srgbClr val="0000CC"/>
                        </a:solidFill>
                        <a:latin typeface="Cambria Math" panose="02040503050406030204" pitchFamily="18" charset="0"/>
                      </a:rPr>
                      <m:t> </m:t>
                    </m:r>
                  </m:oMath>
                </a14:m>
                <a:r>
                  <a:rPr lang="vi-VN" sz="3200" b="1" dirty="0">
                    <a:solidFill>
                      <a:srgbClr val="0000CC"/>
                    </a:solidFill>
                    <a:latin typeface="Times New Roman" panose="02020603050405020304" pitchFamily="18" charset="0"/>
                  </a:rPr>
                  <a:t>(đồng) người mua phải trả cho </a:t>
                </a:r>
                <a14:m>
                  <m:oMath xmlns:m="http://schemas.openxmlformats.org/officeDocument/2006/math">
                    <m:r>
                      <a:rPr lang="en-US" sz="3200" b="1" i="1" smtClean="0">
                        <a:solidFill>
                          <a:srgbClr val="0000CC"/>
                        </a:solidFill>
                        <a:latin typeface="Cambria Math" panose="02040503050406030204" pitchFamily="18" charset="0"/>
                      </a:rPr>
                      <m:t>𝒙</m:t>
                    </m:r>
                  </m:oMath>
                </a14:m>
                <a:r>
                  <a:rPr lang="vi-VN" sz="3200" b="1" dirty="0">
                    <a:solidFill>
                      <a:srgbClr val="0000CC"/>
                    </a:solidFill>
                    <a:latin typeface="Times New Roman" panose="02020603050405020304" pitchFamily="18" charset="0"/>
                  </a:rPr>
                  <a:t> </a:t>
                </a:r>
                <a:r>
                  <a:rPr lang="vi-VN" sz="3200" b="1">
                    <a:solidFill>
                      <a:srgbClr val="0000CC"/>
                    </a:solidFill>
                    <a:latin typeface="Times New Roman" panose="02020603050405020304" pitchFamily="18" charset="0"/>
                  </a:rPr>
                  <a:t>quyển vở</a:t>
                </a:r>
                <a:r>
                  <a:rPr lang="en-US" sz="3200" b="1">
                    <a:solidFill>
                      <a:srgbClr val="0000CC"/>
                    </a:solidFill>
                    <a:latin typeface="Times New Roman" panose="02020603050405020304" pitchFamily="18" charset="0"/>
                  </a:rPr>
                  <a:t> là:</a:t>
                </a:r>
                <a:endParaRPr lang="en-US" sz="3200" b="1" dirty="0">
                  <a:solidFill>
                    <a:srgbClr val="0000CC"/>
                  </a:solidFill>
                  <a:latin typeface="Times New Roman" panose="02020603050405020304" pitchFamily="18" charset="0"/>
                </a:endParaRPr>
              </a:p>
            </p:txBody>
          </p:sp>
        </mc:Choice>
        <mc:Fallback xmlns="">
          <p:sp>
            <p:nvSpPr>
              <p:cNvPr id="25" name="TextBox 2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92C54E-822A-56DA-7DE3-258F0B6CFF48}"/>
                  </a:ext>
                </a:extLst>
              </p:cNvPr>
              <p:cNvSpPr txBox="1">
                <a:spLocks noRot="1" noChangeAspect="1" noMove="1" noResize="1" noEditPoints="1" noAdjustHandles="1" noChangeArrowheads="1" noChangeShapeType="1" noTextEdit="1"/>
              </p:cNvSpPr>
              <p:nvPr/>
            </p:nvSpPr>
            <p:spPr>
              <a:xfrm>
                <a:off x="779221" y="319462"/>
                <a:ext cx="10608969" cy="2062103"/>
              </a:xfrm>
              <a:prstGeom prst="rect">
                <a:avLst/>
              </a:prstGeom>
              <a:blipFill>
                <a:blip r:embed="rId9"/>
                <a:stretch>
                  <a:fillRect l="-1494" t="-4130" r="-1437" b="-8260"/>
                </a:stretch>
              </a:blipFill>
            </p:spPr>
            <p:txBody>
              <a:bodyPr/>
              <a:lstStyle/>
              <a:p>
                <a:r>
                  <a:rPr lang="en-US">
                    <a:noFill/>
                  </a:rPr>
                  <a:t> </a:t>
                </a:r>
              </a:p>
            </p:txBody>
          </p:sp>
        </mc:Fallback>
      </mc:AlternateContent>
      <p:graphicFrame>
        <p:nvGraphicFramePr>
          <p:cNvPr id="26" name="Object 25" descr="OPL20U25GSXzBJYl68kk8uQGfFKzs7yb1M4KJWUiLk6ZEvGF+qCIPSnY57AbBFCvTW$15.2023.9$9+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217455"/>
              </p:ext>
            </p:extLst>
          </p:nvPr>
        </p:nvGraphicFramePr>
        <p:xfrm>
          <a:off x="1537857" y="2439312"/>
          <a:ext cx="1644650" cy="1006475"/>
        </p:xfrm>
        <a:graphic>
          <a:graphicData uri="http://schemas.openxmlformats.org/presentationml/2006/ole">
            <mc:AlternateContent xmlns:mc="http://schemas.openxmlformats.org/markup-compatibility/2006">
              <mc:Choice xmlns:v="urn:schemas-microsoft-com:vml" Requires="v">
                <p:oleObj name="Equation" r:id="rId10" imgW="685800" imgH="419040" progId="Equation.DSMT4">
                  <p:embed/>
                </p:oleObj>
              </mc:Choice>
              <mc:Fallback>
                <p:oleObj name="Equation" r:id="rId10" imgW="685800" imgH="419040" progId="Equation.DSMT4">
                  <p:embed/>
                  <p:pic>
                    <p:nvPicPr>
                      <p:cNvPr id="10" name="Object 9" descr="OPL20U25GSXzBJYl68kk8uQGfFKzs7yb1M4KJWUiLk6ZEvGF+qCIPSnY57AbBFCvTWID 13 2022 KNTT STT 25+K4lPs7H94VUqPe2XwIsfPRnrXQE//QTEXxb8/8N4CNc6FpgZahzpTjFhMzSA7T/nHJa11DE8Ng2TP3iAmRczFlmslSuUNOgUeb6yRvs0="/>
                      <p:cNvPicPr/>
                      <p:nvPr/>
                    </p:nvPicPr>
                    <p:blipFill>
                      <a:blip r:embed="rId11"/>
                      <a:stretch>
                        <a:fillRect/>
                      </a:stretch>
                    </p:blipFill>
                    <p:spPr>
                      <a:xfrm>
                        <a:off x="1537857" y="2439312"/>
                        <a:ext cx="1644650" cy="1006475"/>
                      </a:xfrm>
                      <a:prstGeom prst="rect">
                        <a:avLst/>
                      </a:prstGeom>
                    </p:spPr>
                  </p:pic>
                </p:oleObj>
              </mc:Fallback>
            </mc:AlternateContent>
          </a:graphicData>
        </a:graphic>
      </p:graphicFrame>
      <p:sp>
        <p:nvSpPr>
          <p:cNvPr id="27" name="TextBox 26" descr="OPL20U25GSXzBJYl68kk8uQGfFKzs7yb1M4KJWUiLk6ZEvGF+qCIPSnY57AbBFCvTW$15.2023.9$9+K4lPs7H94VUqPe2XwIsfPRnrXQE//QTEXxb8/8N4CNc6FpgZahzpTjFhMzSA7T/nHJa11DE8Ng2TP3iAmRczFlmslSuUNOgUeb6yRvs0="/>
          <p:cNvSpPr txBox="1"/>
          <p:nvPr/>
        </p:nvSpPr>
        <p:spPr>
          <a:xfrm>
            <a:off x="914400" y="2743200"/>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A.</a:t>
            </a:r>
          </a:p>
        </p:txBody>
      </p:sp>
      <p:sp>
        <p:nvSpPr>
          <p:cNvPr id="28" name="TextBox 27" descr="OPL20U25GSXzBJYl68kk8uQGfFKzs7yb1M4KJWUiLk6ZEvGF+qCIPSnY57AbBFCvTW$15.2023.9$9+K4lPs7H94VUqPe2XwIsfPRnrXQE//QTEXxb8/8N4CNc6FpgZahzpTjFhMzSA7T/nHJa11DE8Ng2TP3iAmRczFlmslSuUNOgUeb6yRvs0="/>
          <p:cNvSpPr txBox="1"/>
          <p:nvPr/>
        </p:nvSpPr>
        <p:spPr>
          <a:xfrm>
            <a:off x="955965" y="3589517"/>
            <a:ext cx="581892"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B.</a:t>
            </a:r>
          </a:p>
        </p:txBody>
      </p:sp>
      <p:sp>
        <p:nvSpPr>
          <p:cNvPr id="29" name="TextBox 28" descr="OPL20U25GSXzBJYl68kk8uQGfFKzs7yb1M4KJWUiLk6ZEvGF+qCIPSnY57AbBFCvTW$15.2023.9$9+K4lPs7H94VUqPe2XwIsfPRnrXQE//QTEXxb8/8N4CNc6FpgZahzpTjFhMzSA7T/nHJa11DE8Ng2TP3iAmRczFlmslSuUNOgUeb6yRvs0="/>
          <p:cNvSpPr txBox="1"/>
          <p:nvPr/>
        </p:nvSpPr>
        <p:spPr>
          <a:xfrm>
            <a:off x="955965" y="4525556"/>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C.</a:t>
            </a:r>
          </a:p>
        </p:txBody>
      </p:sp>
      <p:sp>
        <p:nvSpPr>
          <p:cNvPr id="30" name="TextBox 29" descr="OPL20U25GSXzBJYl68kk8uQGfFKzs7yb1M4KJWUiLk6ZEvGF+qCIPSnY57AbBFCvTW$15.2023.9$9+K4lPs7H94VUqPe2XwIsfPRnrXQE//QTEXxb8/8N4CNc6FpgZahzpTjFhMzSA7T/nHJa11DE8Ng2TP3iAmRczFlmslSuUNOgUeb6yRvs0="/>
          <p:cNvSpPr txBox="1"/>
          <p:nvPr/>
        </p:nvSpPr>
        <p:spPr>
          <a:xfrm>
            <a:off x="955965" y="5424695"/>
            <a:ext cx="581892" cy="523220"/>
          </a:xfrm>
          <a:prstGeom prst="rect">
            <a:avLst/>
          </a:prstGeom>
          <a:noFill/>
        </p:spPr>
        <p:txBody>
          <a:bodyPr wrap="square" rtlCol="0">
            <a:spAutoFit/>
          </a:bodyPr>
          <a:lstStyle/>
          <a:p>
            <a:r>
              <a:rPr lang="en-US" sz="2800" b="1">
                <a:solidFill>
                  <a:srgbClr val="0000CC"/>
                </a:solidFill>
                <a:latin typeface="Times New Roman" panose="02020603050405020304" pitchFamily="18" charset="0"/>
                <a:cs typeface="Times New Roman" panose="02020603050405020304" pitchFamily="18" charset="0"/>
              </a:rPr>
              <a:t>D.</a:t>
            </a:r>
          </a:p>
        </p:txBody>
      </p:sp>
      <p:graphicFrame>
        <p:nvGraphicFramePr>
          <p:cNvPr id="31" name="Object 30" descr="OPL20U25GSXzBJYl68kk8uQGfFKzs7yb1M4KJWUiLk6ZEvGF+qCIPSnY57AbBFCvTW$15.2023.9$9+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372180233"/>
              </p:ext>
            </p:extLst>
          </p:nvPr>
        </p:nvGraphicFramePr>
        <p:xfrm>
          <a:off x="1460182" y="4624227"/>
          <a:ext cx="1944688" cy="381000"/>
        </p:xfrm>
        <a:graphic>
          <a:graphicData uri="http://schemas.openxmlformats.org/presentationml/2006/ole">
            <mc:AlternateContent xmlns:mc="http://schemas.openxmlformats.org/markup-compatibility/2006">
              <mc:Choice xmlns:v="urn:schemas-microsoft-com:vml" Requires="v">
                <p:oleObj name="Equation" r:id="rId12" imgW="1688760" imgH="330120" progId="Equation.DSMT4">
                  <p:embed/>
                </p:oleObj>
              </mc:Choice>
              <mc:Fallback>
                <p:oleObj name="Equation" r:id="rId12" imgW="1688760" imgH="330120" progId="Equation.DSMT4">
                  <p:embed/>
                  <p:pic>
                    <p:nvPicPr>
                      <p:cNvPr id="7" name="Object 6" descr="OPL20U25GSXzBJYl68kk8uQGfFKzs7yb1M4KJWUiLk6ZEvGF+qCIPSnY57AbBFCvTWID 13 2022 KNTT STT 25+K4lPs7H94VUqPe2XwIsfPRnrXQE//QTEXxb8/8N4CNc6FpgZahzpTjFhMzSA7T/nHJa11DE8Ng2TP3iAmRczFlmslSuUNOgUeb6yRvs0="/>
                      <p:cNvPicPr/>
                      <p:nvPr/>
                    </p:nvPicPr>
                    <p:blipFill>
                      <a:blip r:embed="rId13"/>
                      <a:stretch>
                        <a:fillRect/>
                      </a:stretch>
                    </p:blipFill>
                    <p:spPr>
                      <a:xfrm>
                        <a:off x="1460182" y="4624227"/>
                        <a:ext cx="1944688" cy="381000"/>
                      </a:xfrm>
                      <a:prstGeom prst="rect">
                        <a:avLst/>
                      </a:prstGeom>
                    </p:spPr>
                  </p:pic>
                </p:oleObj>
              </mc:Fallback>
            </mc:AlternateContent>
          </a:graphicData>
        </a:graphic>
      </p:graphicFrame>
      <p:graphicFrame>
        <p:nvGraphicFramePr>
          <p:cNvPr id="32" name="Object 31" descr="OPL20U25GSXzBJYl68kk8uQGfFKzs7yb1M4KJWUiLk6ZEvGF+qCIPSnY57AbBFCvTWID 13 2022 KNTT STT 25+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7993883"/>
              </p:ext>
            </p:extLst>
          </p:nvPr>
        </p:nvGraphicFramePr>
        <p:xfrm>
          <a:off x="1496292" y="5521386"/>
          <a:ext cx="1944688" cy="381000"/>
        </p:xfrm>
        <a:graphic>
          <a:graphicData uri="http://schemas.openxmlformats.org/presentationml/2006/ole">
            <mc:AlternateContent xmlns:mc="http://schemas.openxmlformats.org/markup-compatibility/2006">
              <mc:Choice xmlns:v="urn:schemas-microsoft-com:vml" Requires="v">
                <p:oleObj name="Equation" r:id="rId14" imgW="1688760" imgH="330120" progId="Equation.DSMT4">
                  <p:embed/>
                </p:oleObj>
              </mc:Choice>
              <mc:Fallback>
                <p:oleObj name="Equation" r:id="rId14" imgW="1688760" imgH="330120" progId="Equation.DSMT4">
                  <p:embed/>
                  <p:pic>
                    <p:nvPicPr>
                      <p:cNvPr id="8" name="Object 7" descr="OPL20U25GSXzBJYl68kk8uQGfFKzs7yb1M4KJWUiLk6ZEvGF+qCIPSnY57AbBFCvTWID 13 2022 KNTT STT 25+K4lPs7H94VUqPe2XwIsfPRnrXQE//QTEXxb8/8N4CNc6FpgZahzpTjFhMzSA7T/nHJa11DE8Ng2TP3iAmRczFlmslSuUNOgUeb6yRvs0="/>
                      <p:cNvPicPr/>
                      <p:nvPr/>
                    </p:nvPicPr>
                    <p:blipFill>
                      <a:blip r:embed="rId15"/>
                      <a:stretch>
                        <a:fillRect/>
                      </a:stretch>
                    </p:blipFill>
                    <p:spPr>
                      <a:xfrm>
                        <a:off x="1496292" y="5521386"/>
                        <a:ext cx="1944688" cy="381000"/>
                      </a:xfrm>
                      <a:prstGeom prst="rect">
                        <a:avLst/>
                      </a:prstGeom>
                    </p:spPr>
                  </p:pic>
                </p:oleObj>
              </mc:Fallback>
            </mc:AlternateContent>
          </a:graphicData>
        </a:graphic>
      </p:graphicFrame>
      <p:sp>
        <p:nvSpPr>
          <p:cNvPr id="33" name="Oval 32"/>
          <p:cNvSpPr/>
          <p:nvPr/>
        </p:nvSpPr>
        <p:spPr>
          <a:xfrm>
            <a:off x="955965" y="3641825"/>
            <a:ext cx="455322"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id="{5830762E-270E-7C31-12DC-1232CF870F65}"/>
              </a:ext>
            </a:extLst>
          </p:cNvPr>
          <p:cNvGraphicFramePr>
            <a:graphicFrameLocks noChangeAspect="1"/>
          </p:cNvGraphicFramePr>
          <p:nvPr>
            <p:extLst>
              <p:ext uri="{D42A27DB-BD31-4B8C-83A1-F6EECF244321}">
                <p14:modId xmlns:p14="http://schemas.microsoft.com/office/powerpoint/2010/main" val="2093647361"/>
              </p:ext>
            </p:extLst>
          </p:nvPr>
        </p:nvGraphicFramePr>
        <p:xfrm>
          <a:off x="1537857" y="3668613"/>
          <a:ext cx="1685630" cy="387844"/>
        </p:xfrm>
        <a:graphic>
          <a:graphicData uri="http://schemas.openxmlformats.org/presentationml/2006/ole">
            <mc:AlternateContent xmlns:mc="http://schemas.openxmlformats.org/markup-compatibility/2006">
              <mc:Choice xmlns:v="urn:schemas-microsoft-com:vml" Requires="v">
                <p:oleObj name="Equation" r:id="rId16" imgW="1434960" imgH="330120" progId="Equation.DSMT4">
                  <p:embed/>
                </p:oleObj>
              </mc:Choice>
              <mc:Fallback>
                <p:oleObj name="Equation" r:id="rId16" imgW="1434960" imgH="330120" progId="Equation.DSMT4">
                  <p:embed/>
                  <p:pic>
                    <p:nvPicPr>
                      <p:cNvPr id="32" name="Object 31">
                        <a:extLst>
                          <a:ext uri="{FF2B5EF4-FFF2-40B4-BE49-F238E27FC236}">
                            <a16:creationId xmlns:a16="http://schemas.microsoft.com/office/drawing/2014/main" id="{5830762E-270E-7C31-12DC-1232CF870F65}"/>
                          </a:ext>
                        </a:extLst>
                      </p:cNvPr>
                      <p:cNvPicPr/>
                      <p:nvPr/>
                    </p:nvPicPr>
                    <p:blipFill>
                      <a:blip r:embed="rId17"/>
                      <a:stretch>
                        <a:fillRect/>
                      </a:stretch>
                    </p:blipFill>
                    <p:spPr>
                      <a:xfrm>
                        <a:off x="1537857" y="3668613"/>
                        <a:ext cx="1685630" cy="387844"/>
                      </a:xfrm>
                      <a:prstGeom prst="rect">
                        <a:avLst/>
                      </a:prstGeom>
                    </p:spPr>
                  </p:pic>
                </p:oleObj>
              </mc:Fallback>
            </mc:AlternateContent>
          </a:graphicData>
        </a:graphic>
      </p:graphicFrame>
    </p:spTree>
    <p:extLst>
      <p:ext uri="{BB962C8B-B14F-4D97-AF65-F5344CB8AC3E}">
        <p14:creationId xmlns:p14="http://schemas.microsoft.com/office/powerpoint/2010/main" val="100865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595775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1" descr="OPL20U25GSXzBJYl68kk8uQGfFKzs7yb1M4KJWUiLk6ZEvGF+qCIPSnY57AbBFCvTW$15.2023.9$9+K4lPs7H94VUqPe2XwIsfPRnrXQE//QTEXxb8/8N4CNc6FpgZahzpTjFhMzSA7T/nHJa11DE8Ng2TP3iAmRczFlmslSuUNOgUeb6yRvs0="/>
              <p:cNvSpPr>
                <a:spLocks noChangeArrowheads="1"/>
              </p:cNvSpPr>
              <p:nvPr/>
            </p:nvSpPr>
            <p:spPr bwMode="auto">
              <a:xfrm>
                <a:off x="68056" y="33454"/>
                <a:ext cx="11742943" cy="20621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1" i="0" u="none" strike="noStrike" cap="none" normalizeH="0" baseline="0" dirty="0" err="1">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3200" b="1"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Khi đo nhiệt độ, ta có công thức biến đổi từ đơn vị độ</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14:m>
                  <m:oMath xmlns:m="http://schemas.openxmlformats.org/officeDocument/2006/math">
                    <m:r>
                      <a:rPr lang="en-US" sz="3200" b="1" i="1" baseline="0" smtClean="0">
                        <a:solidFill>
                          <a:srgbClr val="013368"/>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(Celsius) sang đơn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vị độ</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(Fahrenheit) như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 = 1,8C + 32.</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Theo em</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 phải là một hàm số theo </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biến số</a:t>
                </a:r>
                <a:r>
                  <a:rPr kumimoji="0" lang="en-US" altLang="en-US" sz="3200" i="0" u="none" strike="noStrike" cap="none" normalizeH="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altLang="en-US" sz="3200" i="0" u="none" strike="noStrike" cap="none" normalizeH="0" baseline="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hay không? Giải thích?</a:t>
                </a:r>
                <a:r>
                  <a:rPr kumimoji="0" lang="en-US" altLang="en-US" sz="320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p:txBody>
          </p:sp>
        </mc:Choice>
        <mc:Fallback xmlns="">
          <p:sp>
            <p:nvSpPr>
              <p:cNvPr id="3" name="Rectangle 11" descr="OPL20U25GSXzBJYl68kk8uQGfFKzs7yb1M4KJWUiLk6ZEvGF+qCIPSnY57AbBFCvTW$15.2023.9$9+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68056" y="33454"/>
                <a:ext cx="11742943" cy="2062103"/>
              </a:xfrm>
              <a:prstGeom prst="rect">
                <a:avLst/>
              </a:prstGeom>
              <a:blipFill>
                <a:blip r:embed="rId5"/>
                <a:stretch>
                  <a:fillRect l="-1298" t="-3540" r="-1350" b="-88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3B05AD4-922E-07CF-F9AD-B4A525C8BD26}"/>
              </a:ext>
            </a:extLst>
          </p:cNvPr>
          <p:cNvGrpSpPr/>
          <p:nvPr/>
        </p:nvGrpSpPr>
        <p:grpSpPr>
          <a:xfrm>
            <a:off x="10698896" y="4403240"/>
            <a:ext cx="1375320" cy="2426029"/>
            <a:chOff x="9000996" y="1398253"/>
            <a:chExt cx="1375320" cy="2426029"/>
          </a:xfrm>
        </p:grpSpPr>
        <p:pic>
          <p:nvPicPr>
            <p:cNvPr id="4" name="Picture 21" descr="OPL20U25GSXzBJYl68kk8uQGfFKzs7yb1M4KJWUiLk6ZEvGF+qCIPSnY57AbBFCvTWID 13 2022 KNTT STT 25+K4lPs7H94VUqPe2XwIsfPRnrXQE//QTEXxb8/8N4CNc6FpgZahzpTjFhMzSA7T/nHJa11DE8Ng2TP3iAmRczFlmslSuUNOgUeb6yRvs0=">
              <a:extLst>
                <a:ext uri="{FF2B5EF4-FFF2-40B4-BE49-F238E27FC236}">
                  <a16:creationId xmlns:a16="http://schemas.microsoft.com/office/drawing/2014/main" id="{ECA52861-747C-36BB-8B16-5BF096AB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87082">
              <a:off x="9000996" y="2511573"/>
              <a:ext cx="1375320" cy="131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ariados284">
              <a:extLst>
                <a:ext uri="{FF2B5EF4-FFF2-40B4-BE49-F238E27FC236}">
                  <a16:creationId xmlns:a16="http://schemas.microsoft.com/office/drawing/2014/main" id="{E8FF2D8A-66B5-966F-A0A0-5F102C5CE4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83119" y="1398253"/>
              <a:ext cx="761693" cy="104263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5" name="TextBox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p:nvPr/>
            </p:nvSpPr>
            <p:spPr>
              <a:xfrm>
                <a:off x="2971799" y="2936593"/>
                <a:ext cx="8839199" cy="1569660"/>
              </a:xfrm>
              <a:prstGeom prst="rect">
                <a:avLst/>
              </a:prstGeom>
              <a:noFill/>
            </p:spPr>
            <p:txBody>
              <a:bodyPr wrap="square" rtlCol="0">
                <a:spAutoFit/>
              </a:bodyPr>
              <a:lstStyle/>
              <a:p>
                <a:r>
                  <a:rPr lang="en-US" sz="3200" dirty="0">
                    <a:solidFill>
                      <a:srgbClr val="013368"/>
                    </a:solidFill>
                    <a:latin typeface="Times New Roman" panose="02020603050405020304" pitchFamily="18" charset="0"/>
                    <a:cs typeface="Times New Roman" panose="02020603050405020304" pitchFamily="18" charset="0"/>
                  </a:rPr>
                  <a:t>Đáp </a:t>
                </a:r>
                <a:r>
                  <a:rPr lang="en-US" sz="3200" dirty="0" err="1">
                    <a:solidFill>
                      <a:srgbClr val="013368"/>
                    </a:solidFill>
                    <a:latin typeface="Times New Roman" panose="02020603050405020304" pitchFamily="18" charset="0"/>
                    <a:cs typeface="Times New Roman" panose="02020603050405020304" pitchFamily="18" charset="0"/>
                  </a:rPr>
                  <a:t>án</a:t>
                </a:r>
                <a:r>
                  <a:rPr lang="en-US" sz="3200" dirty="0">
                    <a:solidFill>
                      <a:srgbClr val="013368"/>
                    </a:solidFill>
                    <a:latin typeface="Times New Roman" panose="02020603050405020304" pitchFamily="18" charset="0"/>
                    <a:cs typeface="Times New Roman" panose="02020603050405020304" pitchFamily="18" charset="0"/>
                  </a:rPr>
                  <a:t>:</a:t>
                </a:r>
              </a:p>
              <a:p>
                <a:r>
                  <a:rPr lang="vi-VN"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𝐹</m:t>
                    </m:r>
                    <m:r>
                      <a:rPr lang="en-US" sz="3200" b="0" i="1" smtClean="0">
                        <a:solidFill>
                          <a:srgbClr val="013368"/>
                        </a:solidFill>
                        <a:latin typeface="Cambria Math" panose="02040503050406030204" pitchFamily="18" charset="0"/>
                        <a:cs typeface="Times New Roman" panose="02020603050405020304" pitchFamily="18" charset="0"/>
                      </a:rPr>
                      <m:t> </m:t>
                    </m:r>
                  </m:oMath>
                </a14:m>
                <a:r>
                  <a:rPr lang="en-US" sz="3200" dirty="0">
                    <a:solidFill>
                      <a:srgbClr val="013368"/>
                    </a:solidFill>
                    <a:latin typeface="Times New Roman" panose="02020603050405020304" pitchFamily="18" charset="0"/>
                    <a:cs typeface="Times New Roman" panose="02020603050405020304" pitchFamily="18" charset="0"/>
                  </a:rPr>
                  <a:t>l</a:t>
                </a:r>
                <a:r>
                  <a:rPr lang="vi-VN" sz="3200" dirty="0">
                    <a:solidFill>
                      <a:srgbClr val="013368"/>
                    </a:solidFill>
                    <a:latin typeface="Times New Roman" panose="02020603050405020304" pitchFamily="18" charset="0"/>
                    <a:cs typeface="Times New Roman" panose="02020603050405020304" pitchFamily="18" charset="0"/>
                  </a:rPr>
                  <a:t>à một hàm số theo biến số</a:t>
                </a:r>
                <a:r>
                  <a:rPr lang="en-US" sz="3200" dirty="0">
                    <a:solidFill>
                      <a:srgbClr val="013368"/>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vì mỗi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𝐹</m:t>
                    </m:r>
                  </m:oMath>
                </a14:m>
                <a:r>
                  <a:rPr lang="vi-VN" sz="3200" dirty="0">
                    <a:solidFill>
                      <a:srgbClr val="013368"/>
                    </a:solidFill>
                    <a:latin typeface="Times New Roman" panose="02020603050405020304" pitchFamily="18" charset="0"/>
                    <a:cs typeface="Times New Roman" panose="02020603050405020304" pitchFamily="18" charset="0"/>
                  </a:rPr>
                  <a:t> </a:t>
                </a:r>
                <a:r>
                  <a:rPr lang="vi-VN" sz="3200">
                    <a:solidFill>
                      <a:srgbClr val="013368"/>
                    </a:solidFill>
                    <a:latin typeface="Times New Roman" panose="02020603050405020304" pitchFamily="18" charset="0"/>
                    <a:cs typeface="Times New Roman" panose="02020603050405020304" pitchFamily="18" charset="0"/>
                  </a:rPr>
                  <a:t>ta </a:t>
                </a:r>
                <a:r>
                  <a:rPr lang="en-US" sz="3200">
                    <a:solidFill>
                      <a:srgbClr val="013368"/>
                    </a:solidFill>
                    <a:latin typeface="Times New Roman" panose="02020603050405020304" pitchFamily="18" charset="0"/>
                    <a:cs typeface="Times New Roman" panose="02020603050405020304" pitchFamily="18" charset="0"/>
                  </a:rPr>
                  <a:t>chỉ </a:t>
                </a:r>
                <a:r>
                  <a:rPr lang="vi-VN" sz="3200">
                    <a:solidFill>
                      <a:srgbClr val="013368"/>
                    </a:solidFill>
                    <a:latin typeface="Times New Roman" panose="02020603050405020304" pitchFamily="18" charset="0"/>
                    <a:cs typeface="Times New Roman" panose="02020603050405020304" pitchFamily="18" charset="0"/>
                  </a:rPr>
                  <a:t>có </a:t>
                </a:r>
                <a:r>
                  <a:rPr lang="vi-VN" sz="3200" dirty="0">
                    <a:solidFill>
                      <a:srgbClr val="013368"/>
                    </a:solidFill>
                    <a:latin typeface="Times New Roman" panose="02020603050405020304" pitchFamily="18" charset="0"/>
                    <a:cs typeface="Times New Roman" panose="02020603050405020304" pitchFamily="18" charset="0"/>
                  </a:rPr>
                  <a:t>một nhiệt độ </a:t>
                </a:r>
                <a14:m>
                  <m:oMath xmlns:m="http://schemas.openxmlformats.org/officeDocument/2006/math">
                    <m:r>
                      <a:rPr lang="en-US" sz="3200" i="1">
                        <a:solidFill>
                          <a:srgbClr val="013368"/>
                        </a:solidFill>
                        <a:latin typeface="Cambria Math" panose="02040503050406030204" pitchFamily="18" charset="0"/>
                        <a:cs typeface="Times New Roman" panose="02020603050405020304" pitchFamily="18" charset="0"/>
                      </a:rPr>
                      <m:t>𝐶</m:t>
                    </m:r>
                  </m:oMath>
                </a14:m>
                <a:r>
                  <a:rPr lang="vi-VN" sz="3200" dirty="0">
                    <a:solidFill>
                      <a:srgbClr val="013368"/>
                    </a:solidFill>
                    <a:latin typeface="Times New Roman" panose="02020603050405020304" pitchFamily="18" charset="0"/>
                    <a:cs typeface="Times New Roman" panose="02020603050405020304" pitchFamily="18" charset="0"/>
                  </a:rPr>
                  <a:t> tương ứng.</a:t>
                </a:r>
                <a:endParaRPr lang="en-US" sz="3200" dirty="0">
                  <a:solidFill>
                    <a:srgbClr val="013368"/>
                  </a:solidFill>
                  <a:latin typeface="Times New Roman" panose="02020603050405020304" pitchFamily="18" charset="0"/>
                  <a:cs typeface="Times New Roman" panose="02020603050405020304" pitchFamily="18" charset="0"/>
                </a:endParaRPr>
              </a:p>
            </p:txBody>
          </p:sp>
        </mc:Choice>
        <mc:Fallback xmlns="">
          <p:sp>
            <p:nvSpPr>
              <p:cNvPr id="15" name="TextBox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B015E7E-0337-B56D-70E0-88278290B847}"/>
                  </a:ext>
                </a:extLst>
              </p:cNvPr>
              <p:cNvSpPr txBox="1">
                <a:spLocks noRot="1" noChangeAspect="1" noMove="1" noResize="1" noEditPoints="1" noAdjustHandles="1" noChangeArrowheads="1" noChangeShapeType="1" noTextEdit="1"/>
              </p:cNvSpPr>
              <p:nvPr/>
            </p:nvSpPr>
            <p:spPr>
              <a:xfrm>
                <a:off x="2971799" y="2936593"/>
                <a:ext cx="8839199" cy="1569660"/>
              </a:xfrm>
              <a:prstGeom prst="rect">
                <a:avLst/>
              </a:prstGeom>
              <a:blipFill>
                <a:blip r:embed="rId8"/>
                <a:stretch>
                  <a:fillRect l="-1724" t="-5447" r="-1310" b="-11673"/>
                </a:stretch>
              </a:blipFill>
            </p:spPr>
            <p:txBody>
              <a:bodyPr/>
              <a:lstStyle/>
              <a:p>
                <a:r>
                  <a:rPr lang="en-US">
                    <a:noFill/>
                  </a:rPr>
                  <a:t> </a:t>
                </a:r>
              </a:p>
            </p:txBody>
          </p:sp>
        </mc:Fallback>
      </mc:AlternateContent>
      <p:pic>
        <p:nvPicPr>
          <p:cNvPr id="7" name="COUNTDOWN TIMER ( v 679 ) 30 sec with sound music effects 4K"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097A8148-F4DD-A9F3-BFB1-C72AF776D1F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0600" y="5169143"/>
            <a:ext cx="2590800" cy="1638685"/>
          </a:xfrm>
          <a:prstGeom prst="rect">
            <a:avLst/>
          </a:pr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CF65708-12D0-A265-CA75-74DEF8F1C713}"/>
              </a:ext>
            </a:extLst>
          </p:cNvPr>
          <p:cNvPicPr>
            <a:picLocks noChangeAspect="1"/>
          </p:cNvPicPr>
          <p:nvPr/>
        </p:nvPicPr>
        <p:blipFill>
          <a:blip r:embed="rId10"/>
          <a:stretch>
            <a:fillRect/>
          </a:stretch>
        </p:blipFill>
        <p:spPr>
          <a:xfrm>
            <a:off x="1022792" y="2422040"/>
            <a:ext cx="1331626" cy="3962400"/>
          </a:xfrm>
          <a:prstGeom prst="rect">
            <a:avLst/>
          </a:prstGeom>
        </p:spPr>
      </p:pic>
    </p:spTree>
    <p:extLst>
      <p:ext uri="{BB962C8B-B14F-4D97-AF65-F5344CB8AC3E}">
        <p14:creationId xmlns:p14="http://schemas.microsoft.com/office/powerpoint/2010/main" val="291682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
            <a:ext cx="12192001" cy="6858000"/>
          </a:xfrm>
          <a:prstGeom prst="rect">
            <a:avLst/>
          </a:prstGeom>
        </p:spPr>
      </p:pic>
      <p:sp>
        <p:nvSpPr>
          <p:cNvPr id="13" name="矩形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4862087" y="368777"/>
            <a:ext cx="1748536" cy="6120248"/>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rPr>
              <a:t>NHIỆM VỤ VỀ NHÀ</a:t>
            </a:r>
            <a:endParaRPr lang="zh-CN" altLang="en-US" sz="4401" dirty="0">
              <a:solidFill>
                <a:schemeClr val="bg1"/>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3803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344417"/>
            <a:ext cx="12192001" cy="599707"/>
            <a:chOff x="0" y="776685"/>
            <a:chExt cx="12190413" cy="599628"/>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64644" y="776685"/>
              <a:ext cx="4465875"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NHIỆM VỤ VỀ NHÀ</a:t>
              </a:r>
              <a:endParaRPr lang="zh-CN" altLang="en-US" sz="3600"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grpSp>
        <p:nvGrpSpPr>
          <p:cNvPr id="5" name="组合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0978CAF-30FC-4F62-BC63-9793CD6913C8}"/>
              </a:ext>
            </a:extLst>
          </p:cNvPr>
          <p:cNvGrpSpPr/>
          <p:nvPr/>
        </p:nvGrpSpPr>
        <p:grpSpPr>
          <a:xfrm>
            <a:off x="1770473" y="1952755"/>
            <a:ext cx="8797007" cy="4101426"/>
            <a:chOff x="838200" y="1581150"/>
            <a:chExt cx="7467600" cy="2895600"/>
          </a:xfrm>
        </p:grpSpPr>
        <p:sp>
          <p:nvSpPr>
            <p:cNvPr id="6" name="Rectangle 2">
              <a:extLst>
                <a:ext uri="{FF2B5EF4-FFF2-40B4-BE49-F238E27FC236}">
                  <a16:creationId xmlns:a16="http://schemas.microsoft.com/office/drawing/2014/main" id="{FD8E24B8-B07D-40C1-9EEC-D3130FBC8FB2}"/>
                </a:ext>
              </a:extLst>
            </p:cNvPr>
            <p:cNvSpPr/>
            <p:nvPr/>
          </p:nvSpPr>
          <p:spPr>
            <a:xfrm>
              <a:off x="838200" y="15811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3">
              <a:extLst>
                <a:ext uri="{FF2B5EF4-FFF2-40B4-BE49-F238E27FC236}">
                  <a16:creationId xmlns:a16="http://schemas.microsoft.com/office/drawing/2014/main" id="{ECAB7E76-141F-491C-9B1C-180AAB82DB68}"/>
                </a:ext>
              </a:extLst>
            </p:cNvPr>
            <p:cNvSpPr/>
            <p:nvPr/>
          </p:nvSpPr>
          <p:spPr>
            <a:xfrm>
              <a:off x="838200" y="3028950"/>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4">
              <a:extLst>
                <a:ext uri="{FF2B5EF4-FFF2-40B4-BE49-F238E27FC236}">
                  <a16:creationId xmlns:a16="http://schemas.microsoft.com/office/drawing/2014/main" id="{C910AFF6-9279-4119-BB22-16DEF640CACB}"/>
                </a:ext>
              </a:extLst>
            </p:cNvPr>
            <p:cNvSpPr/>
            <p:nvPr/>
          </p:nvSpPr>
          <p:spPr>
            <a:xfrm>
              <a:off x="4572000" y="1587847"/>
              <a:ext cx="3733800" cy="1447800"/>
            </a:xfrm>
            <a:prstGeom prst="rect">
              <a:avLst/>
            </a:prstGeom>
            <a:solidFill>
              <a:srgbClr val="EC8B7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5">
              <a:extLst>
                <a:ext uri="{FF2B5EF4-FFF2-40B4-BE49-F238E27FC236}">
                  <a16:creationId xmlns:a16="http://schemas.microsoft.com/office/drawing/2014/main" id="{25ED347A-EE16-4E61-B974-751C954EE7F9}"/>
                </a:ext>
              </a:extLst>
            </p:cNvPr>
            <p:cNvSpPr/>
            <p:nvPr/>
          </p:nvSpPr>
          <p:spPr>
            <a:xfrm>
              <a:off x="4572000" y="3028950"/>
              <a:ext cx="3733800" cy="1447800"/>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 name="Group 13">
              <a:extLst>
                <a:ext uri="{FF2B5EF4-FFF2-40B4-BE49-F238E27FC236}">
                  <a16:creationId xmlns:a16="http://schemas.microsoft.com/office/drawing/2014/main" id="{CCF6D8C7-D028-4D78-86B4-D841BC051D2C}"/>
                </a:ext>
              </a:extLst>
            </p:cNvPr>
            <p:cNvGrpSpPr/>
            <p:nvPr/>
          </p:nvGrpSpPr>
          <p:grpSpPr>
            <a:xfrm>
              <a:off x="7543800" y="1982293"/>
              <a:ext cx="533400" cy="645515"/>
              <a:chOff x="427038" y="3595610"/>
              <a:chExt cx="391838" cy="474198"/>
            </a:xfrm>
            <a:solidFill>
              <a:schemeClr val="bg1"/>
            </a:solidFill>
          </p:grpSpPr>
          <p:sp>
            <p:nvSpPr>
              <p:cNvPr id="27" name="Freeform 89">
                <a:extLst>
                  <a:ext uri="{FF2B5EF4-FFF2-40B4-BE49-F238E27FC236}">
                    <a16:creationId xmlns:a16="http://schemas.microsoft.com/office/drawing/2014/main" id="{07B793CF-4C7C-4112-AAA0-F1940C094EB3}"/>
                  </a:ext>
                </a:extLst>
              </p:cNvPr>
              <p:cNvSpPr>
                <a:spLocks/>
              </p:cNvSpPr>
              <p:nvPr/>
            </p:nvSpPr>
            <p:spPr bwMode="auto">
              <a:xfrm>
                <a:off x="486937" y="3655509"/>
                <a:ext cx="272041" cy="257066"/>
              </a:xfrm>
              <a:custGeom>
                <a:avLst/>
                <a:gdLst>
                  <a:gd name="T0" fmla="*/ 57 w 82"/>
                  <a:gd name="T1" fmla="*/ 67 h 78"/>
                  <a:gd name="T2" fmla="*/ 57 w 82"/>
                  <a:gd name="T3" fmla="*/ 78 h 78"/>
                  <a:gd name="T4" fmla="*/ 82 w 82"/>
                  <a:gd name="T5" fmla="*/ 40 h 78"/>
                  <a:gd name="T6" fmla="*/ 41 w 82"/>
                  <a:gd name="T7" fmla="*/ 0 h 78"/>
                  <a:gd name="T8" fmla="*/ 0 w 82"/>
                  <a:gd name="T9" fmla="*/ 40 h 78"/>
                  <a:gd name="T10" fmla="*/ 25 w 82"/>
                  <a:gd name="T11" fmla="*/ 78 h 78"/>
                  <a:gd name="T12" fmla="*/ 25 w 82"/>
                  <a:gd name="T13" fmla="*/ 67 h 78"/>
                  <a:gd name="T14" fmla="*/ 10 w 82"/>
                  <a:gd name="T15" fmla="*/ 40 h 78"/>
                  <a:gd name="T16" fmla="*/ 41 w 82"/>
                  <a:gd name="T17" fmla="*/ 10 h 78"/>
                  <a:gd name="T18" fmla="*/ 72 w 82"/>
                  <a:gd name="T19" fmla="*/ 40 h 78"/>
                  <a:gd name="T20" fmla="*/ 57 w 82"/>
                  <a:gd name="T21" fmla="*/ 6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78">
                    <a:moveTo>
                      <a:pt x="57" y="67"/>
                    </a:moveTo>
                    <a:cubicBezTo>
                      <a:pt x="57" y="78"/>
                      <a:pt x="57" y="78"/>
                      <a:pt x="57" y="78"/>
                    </a:cubicBezTo>
                    <a:cubicBezTo>
                      <a:pt x="71" y="72"/>
                      <a:pt x="82" y="57"/>
                      <a:pt x="82" y="40"/>
                    </a:cubicBezTo>
                    <a:cubicBezTo>
                      <a:pt x="82" y="18"/>
                      <a:pt x="63" y="0"/>
                      <a:pt x="41" y="0"/>
                    </a:cubicBezTo>
                    <a:cubicBezTo>
                      <a:pt x="19" y="0"/>
                      <a:pt x="0" y="18"/>
                      <a:pt x="0" y="40"/>
                    </a:cubicBezTo>
                    <a:cubicBezTo>
                      <a:pt x="0" y="57"/>
                      <a:pt x="10" y="72"/>
                      <a:pt x="25" y="78"/>
                    </a:cubicBezTo>
                    <a:cubicBezTo>
                      <a:pt x="25" y="67"/>
                      <a:pt x="25" y="67"/>
                      <a:pt x="25" y="67"/>
                    </a:cubicBezTo>
                    <a:cubicBezTo>
                      <a:pt x="16" y="61"/>
                      <a:pt x="10" y="52"/>
                      <a:pt x="10" y="40"/>
                    </a:cubicBezTo>
                    <a:cubicBezTo>
                      <a:pt x="10" y="23"/>
                      <a:pt x="24" y="10"/>
                      <a:pt x="41" y="10"/>
                    </a:cubicBezTo>
                    <a:cubicBezTo>
                      <a:pt x="58" y="10"/>
                      <a:pt x="72" y="23"/>
                      <a:pt x="72" y="40"/>
                    </a:cubicBezTo>
                    <a:cubicBezTo>
                      <a:pt x="72" y="52"/>
                      <a:pt x="66" y="62"/>
                      <a:pt x="5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8" name="Freeform 90">
                <a:extLst>
                  <a:ext uri="{FF2B5EF4-FFF2-40B4-BE49-F238E27FC236}">
                    <a16:creationId xmlns:a16="http://schemas.microsoft.com/office/drawing/2014/main" id="{CDFDEE2B-1458-4EB0-B26B-62803DD5A9CE}"/>
                  </a:ext>
                </a:extLst>
              </p:cNvPr>
              <p:cNvSpPr>
                <a:spLocks/>
              </p:cNvSpPr>
              <p:nvPr/>
            </p:nvSpPr>
            <p:spPr bwMode="auto">
              <a:xfrm>
                <a:off x="427038" y="3595610"/>
                <a:ext cx="391838" cy="381855"/>
              </a:xfrm>
              <a:custGeom>
                <a:avLst/>
                <a:gdLst>
                  <a:gd name="T0" fmla="*/ 59 w 118"/>
                  <a:gd name="T1" fmla="*/ 0 h 115"/>
                  <a:gd name="T2" fmla="*/ 0 w 118"/>
                  <a:gd name="T3" fmla="*/ 58 h 115"/>
                  <a:gd name="T4" fmla="*/ 43 w 118"/>
                  <a:gd name="T5" fmla="*/ 115 h 115"/>
                  <a:gd name="T6" fmla="*/ 43 w 118"/>
                  <a:gd name="T7" fmla="*/ 107 h 115"/>
                  <a:gd name="T8" fmla="*/ 8 w 118"/>
                  <a:gd name="T9" fmla="*/ 58 h 115"/>
                  <a:gd name="T10" fmla="*/ 59 w 118"/>
                  <a:gd name="T11" fmla="*/ 8 h 115"/>
                  <a:gd name="T12" fmla="*/ 110 w 118"/>
                  <a:gd name="T13" fmla="*/ 58 h 115"/>
                  <a:gd name="T14" fmla="*/ 75 w 118"/>
                  <a:gd name="T15" fmla="*/ 107 h 115"/>
                  <a:gd name="T16" fmla="*/ 75 w 118"/>
                  <a:gd name="T17" fmla="*/ 115 h 115"/>
                  <a:gd name="T18" fmla="*/ 118 w 118"/>
                  <a:gd name="T19" fmla="*/ 58 h 115"/>
                  <a:gd name="T20" fmla="*/ 59 w 118"/>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15">
                    <a:moveTo>
                      <a:pt x="59" y="0"/>
                    </a:moveTo>
                    <a:cubicBezTo>
                      <a:pt x="26" y="0"/>
                      <a:pt x="0" y="26"/>
                      <a:pt x="0" y="58"/>
                    </a:cubicBezTo>
                    <a:cubicBezTo>
                      <a:pt x="0" y="85"/>
                      <a:pt x="18" y="108"/>
                      <a:pt x="43" y="115"/>
                    </a:cubicBezTo>
                    <a:cubicBezTo>
                      <a:pt x="43" y="107"/>
                      <a:pt x="43" y="107"/>
                      <a:pt x="43" y="107"/>
                    </a:cubicBezTo>
                    <a:cubicBezTo>
                      <a:pt x="23" y="100"/>
                      <a:pt x="8" y="81"/>
                      <a:pt x="8" y="58"/>
                    </a:cubicBezTo>
                    <a:cubicBezTo>
                      <a:pt x="8" y="30"/>
                      <a:pt x="31" y="8"/>
                      <a:pt x="59" y="8"/>
                    </a:cubicBezTo>
                    <a:cubicBezTo>
                      <a:pt x="87" y="8"/>
                      <a:pt x="110" y="30"/>
                      <a:pt x="110" y="58"/>
                    </a:cubicBezTo>
                    <a:cubicBezTo>
                      <a:pt x="110" y="81"/>
                      <a:pt x="95" y="100"/>
                      <a:pt x="75" y="107"/>
                    </a:cubicBezTo>
                    <a:cubicBezTo>
                      <a:pt x="75" y="115"/>
                      <a:pt x="75" y="115"/>
                      <a:pt x="75" y="115"/>
                    </a:cubicBezTo>
                    <a:cubicBezTo>
                      <a:pt x="100" y="108"/>
                      <a:pt x="118" y="86"/>
                      <a:pt x="118" y="58"/>
                    </a:cubicBezTo>
                    <a:cubicBezTo>
                      <a:pt x="118" y="26"/>
                      <a:pt x="9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9" name="Freeform 91">
                <a:extLst>
                  <a:ext uri="{FF2B5EF4-FFF2-40B4-BE49-F238E27FC236}">
                    <a16:creationId xmlns:a16="http://schemas.microsoft.com/office/drawing/2014/main" id="{57BF47AB-2A48-43C3-B9CF-880F90C238D5}"/>
                  </a:ext>
                </a:extLst>
              </p:cNvPr>
              <p:cNvSpPr>
                <a:spLocks/>
              </p:cNvSpPr>
              <p:nvPr/>
            </p:nvSpPr>
            <p:spPr bwMode="auto">
              <a:xfrm>
                <a:off x="566802" y="3750348"/>
                <a:ext cx="119797" cy="319460"/>
              </a:xfrm>
              <a:custGeom>
                <a:avLst/>
                <a:gdLst>
                  <a:gd name="T0" fmla="*/ 24 w 36"/>
                  <a:gd name="T1" fmla="*/ 82 h 96"/>
                  <a:gd name="T2" fmla="*/ 24 w 36"/>
                  <a:gd name="T3" fmla="*/ 21 h 96"/>
                  <a:gd name="T4" fmla="*/ 29 w 36"/>
                  <a:gd name="T5" fmla="*/ 12 h 96"/>
                  <a:gd name="T6" fmla="*/ 17 w 36"/>
                  <a:gd name="T7" fmla="*/ 0 h 96"/>
                  <a:gd name="T8" fmla="*/ 5 w 36"/>
                  <a:gd name="T9" fmla="*/ 12 h 96"/>
                  <a:gd name="T10" fmla="*/ 10 w 36"/>
                  <a:gd name="T11" fmla="*/ 21 h 96"/>
                  <a:gd name="T12" fmla="*/ 10 w 36"/>
                  <a:gd name="T13" fmla="*/ 21 h 96"/>
                  <a:gd name="T14" fmla="*/ 10 w 36"/>
                  <a:gd name="T15" fmla="*/ 82 h 96"/>
                  <a:gd name="T16" fmla="*/ 0 w 36"/>
                  <a:gd name="T17" fmla="*/ 96 h 96"/>
                  <a:gd name="T18" fmla="*/ 36 w 36"/>
                  <a:gd name="T19" fmla="*/ 96 h 96"/>
                  <a:gd name="T20" fmla="*/ 24 w 36"/>
                  <a:gd name="T21"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24" y="82"/>
                    </a:moveTo>
                    <a:cubicBezTo>
                      <a:pt x="24" y="79"/>
                      <a:pt x="24" y="22"/>
                      <a:pt x="24" y="21"/>
                    </a:cubicBezTo>
                    <a:cubicBezTo>
                      <a:pt x="27" y="19"/>
                      <a:pt x="29" y="16"/>
                      <a:pt x="29" y="12"/>
                    </a:cubicBezTo>
                    <a:cubicBezTo>
                      <a:pt x="29" y="5"/>
                      <a:pt x="24" y="0"/>
                      <a:pt x="17" y="0"/>
                    </a:cubicBezTo>
                    <a:cubicBezTo>
                      <a:pt x="10" y="0"/>
                      <a:pt x="5" y="5"/>
                      <a:pt x="5" y="12"/>
                    </a:cubicBezTo>
                    <a:cubicBezTo>
                      <a:pt x="5" y="16"/>
                      <a:pt x="7" y="19"/>
                      <a:pt x="10" y="21"/>
                    </a:cubicBezTo>
                    <a:cubicBezTo>
                      <a:pt x="10" y="21"/>
                      <a:pt x="10" y="21"/>
                      <a:pt x="10" y="21"/>
                    </a:cubicBezTo>
                    <a:cubicBezTo>
                      <a:pt x="10" y="21"/>
                      <a:pt x="10" y="78"/>
                      <a:pt x="10" y="82"/>
                    </a:cubicBezTo>
                    <a:cubicBezTo>
                      <a:pt x="10" y="92"/>
                      <a:pt x="0" y="96"/>
                      <a:pt x="0" y="96"/>
                    </a:cubicBezTo>
                    <a:cubicBezTo>
                      <a:pt x="36" y="96"/>
                      <a:pt x="36" y="96"/>
                      <a:pt x="36" y="96"/>
                    </a:cubicBezTo>
                    <a:cubicBezTo>
                      <a:pt x="36" y="96"/>
                      <a:pt x="24" y="92"/>
                      <a:pt x="24"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19" name="Group 17">
              <a:extLst>
                <a:ext uri="{FF2B5EF4-FFF2-40B4-BE49-F238E27FC236}">
                  <a16:creationId xmlns:a16="http://schemas.microsoft.com/office/drawing/2014/main" id="{17773A05-54CC-44D7-9DB9-3C66F51ADE99}"/>
                </a:ext>
              </a:extLst>
            </p:cNvPr>
            <p:cNvGrpSpPr/>
            <p:nvPr/>
          </p:nvGrpSpPr>
          <p:grpSpPr>
            <a:xfrm>
              <a:off x="7680777" y="3431929"/>
              <a:ext cx="589974" cy="638600"/>
              <a:chOff x="1979356" y="4255743"/>
              <a:chExt cx="454232" cy="491670"/>
            </a:xfrm>
            <a:solidFill>
              <a:schemeClr val="bg1"/>
            </a:solidFill>
          </p:grpSpPr>
          <p:sp>
            <p:nvSpPr>
              <p:cNvPr id="25" name="Freeform 101">
                <a:extLst>
                  <a:ext uri="{FF2B5EF4-FFF2-40B4-BE49-F238E27FC236}">
                    <a16:creationId xmlns:a16="http://schemas.microsoft.com/office/drawing/2014/main" id="{774189B4-05C6-4FB4-837B-60BEB2FF8030}"/>
                  </a:ext>
                </a:extLst>
              </p:cNvPr>
              <p:cNvSpPr>
                <a:spLocks noEditPoints="1"/>
              </p:cNvSpPr>
              <p:nvPr/>
            </p:nvSpPr>
            <p:spPr bwMode="auto">
              <a:xfrm>
                <a:off x="1979356" y="4255743"/>
                <a:ext cx="454232" cy="491670"/>
              </a:xfrm>
              <a:custGeom>
                <a:avLst/>
                <a:gdLst>
                  <a:gd name="T0" fmla="*/ 134 w 137"/>
                  <a:gd name="T1" fmla="*/ 71 h 148"/>
                  <a:gd name="T2" fmla="*/ 126 w 137"/>
                  <a:gd name="T3" fmla="*/ 38 h 148"/>
                  <a:gd name="T4" fmla="*/ 133 w 137"/>
                  <a:gd name="T5" fmla="*/ 36 h 148"/>
                  <a:gd name="T6" fmla="*/ 126 w 137"/>
                  <a:gd name="T7" fmla="*/ 12 h 148"/>
                  <a:gd name="T8" fmla="*/ 102 w 137"/>
                  <a:gd name="T9" fmla="*/ 5 h 148"/>
                  <a:gd name="T10" fmla="*/ 99 w 137"/>
                  <a:gd name="T11" fmla="*/ 12 h 148"/>
                  <a:gd name="T12" fmla="*/ 67 w 137"/>
                  <a:gd name="T13" fmla="*/ 4 h 148"/>
                  <a:gd name="T14" fmla="*/ 38 w 137"/>
                  <a:gd name="T15" fmla="*/ 11 h 148"/>
                  <a:gd name="T16" fmla="*/ 36 w 137"/>
                  <a:gd name="T17" fmla="*/ 5 h 148"/>
                  <a:gd name="T18" fmla="*/ 12 w 137"/>
                  <a:gd name="T19" fmla="*/ 12 h 148"/>
                  <a:gd name="T20" fmla="*/ 5 w 137"/>
                  <a:gd name="T21" fmla="*/ 36 h 148"/>
                  <a:gd name="T22" fmla="*/ 9 w 137"/>
                  <a:gd name="T23" fmla="*/ 38 h 148"/>
                  <a:gd name="T24" fmla="*/ 0 w 137"/>
                  <a:gd name="T25" fmla="*/ 71 h 148"/>
                  <a:gd name="T26" fmla="*/ 27 w 137"/>
                  <a:gd name="T27" fmla="*/ 125 h 148"/>
                  <a:gd name="T28" fmla="*/ 13 w 137"/>
                  <a:gd name="T29" fmla="*/ 140 h 148"/>
                  <a:gd name="T30" fmla="*/ 21 w 137"/>
                  <a:gd name="T31" fmla="*/ 148 h 148"/>
                  <a:gd name="T32" fmla="*/ 37 w 137"/>
                  <a:gd name="T33" fmla="*/ 132 h 148"/>
                  <a:gd name="T34" fmla="*/ 67 w 137"/>
                  <a:gd name="T35" fmla="*/ 139 h 148"/>
                  <a:gd name="T36" fmla="*/ 97 w 137"/>
                  <a:gd name="T37" fmla="*/ 132 h 148"/>
                  <a:gd name="T38" fmla="*/ 113 w 137"/>
                  <a:gd name="T39" fmla="*/ 148 h 148"/>
                  <a:gd name="T40" fmla="*/ 121 w 137"/>
                  <a:gd name="T41" fmla="*/ 140 h 148"/>
                  <a:gd name="T42" fmla="*/ 107 w 137"/>
                  <a:gd name="T43" fmla="*/ 125 h 148"/>
                  <a:gd name="T44" fmla="*/ 134 w 137"/>
                  <a:gd name="T45" fmla="*/ 71 h 148"/>
                  <a:gd name="T46" fmla="*/ 11 w 137"/>
                  <a:gd name="T47" fmla="*/ 74 h 148"/>
                  <a:gd name="T48" fmla="*/ 20 w 137"/>
                  <a:gd name="T49" fmla="*/ 74 h 148"/>
                  <a:gd name="T50" fmla="*/ 23 w 137"/>
                  <a:gd name="T51" fmla="*/ 71 h 148"/>
                  <a:gd name="T52" fmla="*/ 20 w 137"/>
                  <a:gd name="T53" fmla="*/ 69 h 148"/>
                  <a:gd name="T54" fmla="*/ 11 w 137"/>
                  <a:gd name="T55" fmla="*/ 69 h 148"/>
                  <a:gd name="T56" fmla="*/ 64 w 137"/>
                  <a:gd name="T57" fmla="*/ 15 h 148"/>
                  <a:gd name="T58" fmla="*/ 64 w 137"/>
                  <a:gd name="T59" fmla="*/ 15 h 148"/>
                  <a:gd name="T60" fmla="*/ 64 w 137"/>
                  <a:gd name="T61" fmla="*/ 26 h 148"/>
                  <a:gd name="T62" fmla="*/ 67 w 137"/>
                  <a:gd name="T63" fmla="*/ 29 h 148"/>
                  <a:gd name="T64" fmla="*/ 70 w 137"/>
                  <a:gd name="T65" fmla="*/ 26 h 148"/>
                  <a:gd name="T66" fmla="*/ 70 w 137"/>
                  <a:gd name="T67" fmla="*/ 15 h 148"/>
                  <a:gd name="T68" fmla="*/ 70 w 137"/>
                  <a:gd name="T69" fmla="*/ 15 h 148"/>
                  <a:gd name="T70" fmla="*/ 123 w 137"/>
                  <a:gd name="T71" fmla="*/ 69 h 148"/>
                  <a:gd name="T72" fmla="*/ 114 w 137"/>
                  <a:gd name="T73" fmla="*/ 69 h 148"/>
                  <a:gd name="T74" fmla="*/ 111 w 137"/>
                  <a:gd name="T75" fmla="*/ 71 h 148"/>
                  <a:gd name="T76" fmla="*/ 114 w 137"/>
                  <a:gd name="T77" fmla="*/ 74 h 148"/>
                  <a:gd name="T78" fmla="*/ 123 w 137"/>
                  <a:gd name="T79" fmla="*/ 74 h 148"/>
                  <a:gd name="T80" fmla="*/ 70 w 137"/>
                  <a:gd name="T81" fmla="*/ 128 h 148"/>
                  <a:gd name="T82" fmla="*/ 70 w 137"/>
                  <a:gd name="T83" fmla="*/ 118 h 148"/>
                  <a:gd name="T84" fmla="*/ 67 w 137"/>
                  <a:gd name="T85" fmla="*/ 115 h 148"/>
                  <a:gd name="T86" fmla="*/ 64 w 137"/>
                  <a:gd name="T87" fmla="*/ 118 h 148"/>
                  <a:gd name="T88" fmla="*/ 64 w 137"/>
                  <a:gd name="T89" fmla="*/ 128 h 148"/>
                  <a:gd name="T90" fmla="*/ 11 w 137"/>
                  <a:gd name="T91"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48">
                    <a:moveTo>
                      <a:pt x="134" y="71"/>
                    </a:moveTo>
                    <a:cubicBezTo>
                      <a:pt x="134" y="59"/>
                      <a:pt x="131" y="48"/>
                      <a:pt x="126" y="38"/>
                    </a:cubicBezTo>
                    <a:cubicBezTo>
                      <a:pt x="128" y="38"/>
                      <a:pt x="131" y="38"/>
                      <a:pt x="133" y="36"/>
                    </a:cubicBezTo>
                    <a:cubicBezTo>
                      <a:pt x="137" y="31"/>
                      <a:pt x="134" y="20"/>
                      <a:pt x="126" y="12"/>
                    </a:cubicBezTo>
                    <a:cubicBezTo>
                      <a:pt x="117" y="3"/>
                      <a:pt x="107" y="0"/>
                      <a:pt x="102" y="5"/>
                    </a:cubicBezTo>
                    <a:cubicBezTo>
                      <a:pt x="100" y="7"/>
                      <a:pt x="99" y="9"/>
                      <a:pt x="99" y="12"/>
                    </a:cubicBezTo>
                    <a:cubicBezTo>
                      <a:pt x="90" y="7"/>
                      <a:pt x="79" y="4"/>
                      <a:pt x="67" y="4"/>
                    </a:cubicBezTo>
                    <a:cubicBezTo>
                      <a:pt x="57" y="4"/>
                      <a:pt x="47" y="6"/>
                      <a:pt x="38" y="11"/>
                    </a:cubicBezTo>
                    <a:cubicBezTo>
                      <a:pt x="38" y="8"/>
                      <a:pt x="37" y="7"/>
                      <a:pt x="36" y="5"/>
                    </a:cubicBezTo>
                    <a:cubicBezTo>
                      <a:pt x="31" y="0"/>
                      <a:pt x="20" y="3"/>
                      <a:pt x="12" y="12"/>
                    </a:cubicBezTo>
                    <a:cubicBezTo>
                      <a:pt x="3" y="20"/>
                      <a:pt x="0" y="31"/>
                      <a:pt x="5" y="36"/>
                    </a:cubicBezTo>
                    <a:cubicBezTo>
                      <a:pt x="6" y="37"/>
                      <a:pt x="7" y="37"/>
                      <a:pt x="9" y="38"/>
                    </a:cubicBezTo>
                    <a:cubicBezTo>
                      <a:pt x="3" y="48"/>
                      <a:pt x="0" y="59"/>
                      <a:pt x="0" y="71"/>
                    </a:cubicBezTo>
                    <a:cubicBezTo>
                      <a:pt x="0" y="94"/>
                      <a:pt x="10" y="113"/>
                      <a:pt x="27" y="125"/>
                    </a:cubicBezTo>
                    <a:cubicBezTo>
                      <a:pt x="13" y="140"/>
                      <a:pt x="13" y="140"/>
                      <a:pt x="13" y="140"/>
                    </a:cubicBezTo>
                    <a:cubicBezTo>
                      <a:pt x="21" y="148"/>
                      <a:pt x="21" y="148"/>
                      <a:pt x="21" y="148"/>
                    </a:cubicBezTo>
                    <a:cubicBezTo>
                      <a:pt x="37" y="132"/>
                      <a:pt x="37" y="132"/>
                      <a:pt x="37" y="132"/>
                    </a:cubicBezTo>
                    <a:cubicBezTo>
                      <a:pt x="46" y="136"/>
                      <a:pt x="56" y="139"/>
                      <a:pt x="67" y="139"/>
                    </a:cubicBezTo>
                    <a:cubicBezTo>
                      <a:pt x="78" y="139"/>
                      <a:pt x="88" y="136"/>
                      <a:pt x="97" y="132"/>
                    </a:cubicBezTo>
                    <a:cubicBezTo>
                      <a:pt x="113" y="148"/>
                      <a:pt x="113" y="148"/>
                      <a:pt x="113" y="148"/>
                    </a:cubicBezTo>
                    <a:cubicBezTo>
                      <a:pt x="121" y="140"/>
                      <a:pt x="121" y="140"/>
                      <a:pt x="121" y="140"/>
                    </a:cubicBezTo>
                    <a:cubicBezTo>
                      <a:pt x="107" y="125"/>
                      <a:pt x="107" y="125"/>
                      <a:pt x="107" y="125"/>
                    </a:cubicBezTo>
                    <a:cubicBezTo>
                      <a:pt x="124" y="113"/>
                      <a:pt x="134" y="94"/>
                      <a:pt x="134" y="71"/>
                    </a:cubicBezTo>
                    <a:close/>
                    <a:moveTo>
                      <a:pt x="11" y="74"/>
                    </a:moveTo>
                    <a:cubicBezTo>
                      <a:pt x="20" y="74"/>
                      <a:pt x="20" y="74"/>
                      <a:pt x="20" y="74"/>
                    </a:cubicBezTo>
                    <a:cubicBezTo>
                      <a:pt x="22" y="74"/>
                      <a:pt x="23" y="73"/>
                      <a:pt x="23" y="71"/>
                    </a:cubicBezTo>
                    <a:cubicBezTo>
                      <a:pt x="23" y="70"/>
                      <a:pt x="22" y="69"/>
                      <a:pt x="20" y="69"/>
                    </a:cubicBezTo>
                    <a:cubicBezTo>
                      <a:pt x="11" y="69"/>
                      <a:pt x="11" y="69"/>
                      <a:pt x="11" y="69"/>
                    </a:cubicBezTo>
                    <a:cubicBezTo>
                      <a:pt x="12" y="40"/>
                      <a:pt x="35" y="17"/>
                      <a:pt x="64" y="15"/>
                    </a:cubicBezTo>
                    <a:cubicBezTo>
                      <a:pt x="64" y="15"/>
                      <a:pt x="64" y="15"/>
                      <a:pt x="64" y="15"/>
                    </a:cubicBezTo>
                    <a:cubicBezTo>
                      <a:pt x="64" y="26"/>
                      <a:pt x="64" y="26"/>
                      <a:pt x="64" y="26"/>
                    </a:cubicBezTo>
                    <a:cubicBezTo>
                      <a:pt x="64" y="27"/>
                      <a:pt x="65" y="29"/>
                      <a:pt x="67" y="29"/>
                    </a:cubicBezTo>
                    <a:cubicBezTo>
                      <a:pt x="69" y="29"/>
                      <a:pt x="70" y="27"/>
                      <a:pt x="70" y="26"/>
                    </a:cubicBezTo>
                    <a:cubicBezTo>
                      <a:pt x="70" y="15"/>
                      <a:pt x="70" y="15"/>
                      <a:pt x="70" y="15"/>
                    </a:cubicBezTo>
                    <a:cubicBezTo>
                      <a:pt x="70" y="15"/>
                      <a:pt x="70" y="15"/>
                      <a:pt x="70" y="15"/>
                    </a:cubicBezTo>
                    <a:cubicBezTo>
                      <a:pt x="99" y="17"/>
                      <a:pt x="122" y="40"/>
                      <a:pt x="123" y="69"/>
                    </a:cubicBezTo>
                    <a:cubicBezTo>
                      <a:pt x="114" y="69"/>
                      <a:pt x="114" y="69"/>
                      <a:pt x="114" y="69"/>
                    </a:cubicBezTo>
                    <a:cubicBezTo>
                      <a:pt x="112" y="69"/>
                      <a:pt x="111" y="70"/>
                      <a:pt x="111" y="71"/>
                    </a:cubicBezTo>
                    <a:cubicBezTo>
                      <a:pt x="111" y="73"/>
                      <a:pt x="112" y="74"/>
                      <a:pt x="114" y="74"/>
                    </a:cubicBezTo>
                    <a:cubicBezTo>
                      <a:pt x="123" y="74"/>
                      <a:pt x="123" y="74"/>
                      <a:pt x="123" y="74"/>
                    </a:cubicBezTo>
                    <a:cubicBezTo>
                      <a:pt x="122" y="103"/>
                      <a:pt x="99" y="126"/>
                      <a:pt x="70" y="128"/>
                    </a:cubicBezTo>
                    <a:cubicBezTo>
                      <a:pt x="70" y="118"/>
                      <a:pt x="70" y="118"/>
                      <a:pt x="70" y="118"/>
                    </a:cubicBezTo>
                    <a:cubicBezTo>
                      <a:pt x="70" y="116"/>
                      <a:pt x="69" y="115"/>
                      <a:pt x="67" y="115"/>
                    </a:cubicBezTo>
                    <a:cubicBezTo>
                      <a:pt x="65" y="115"/>
                      <a:pt x="64" y="116"/>
                      <a:pt x="64" y="118"/>
                    </a:cubicBezTo>
                    <a:cubicBezTo>
                      <a:pt x="64" y="128"/>
                      <a:pt x="64" y="128"/>
                      <a:pt x="64" y="128"/>
                    </a:cubicBezTo>
                    <a:cubicBezTo>
                      <a:pt x="35" y="126"/>
                      <a:pt x="12" y="103"/>
                      <a:pt x="1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6" name="Freeform 102">
                <a:extLst>
                  <a:ext uri="{FF2B5EF4-FFF2-40B4-BE49-F238E27FC236}">
                    <a16:creationId xmlns:a16="http://schemas.microsoft.com/office/drawing/2014/main" id="{3A6E9711-6370-4CD8-AF6D-76CA7FE69F5B}"/>
                  </a:ext>
                </a:extLst>
              </p:cNvPr>
              <p:cNvSpPr>
                <a:spLocks/>
              </p:cNvSpPr>
              <p:nvPr/>
            </p:nvSpPr>
            <p:spPr bwMode="auto">
              <a:xfrm>
                <a:off x="2059279" y="4371797"/>
                <a:ext cx="142260" cy="129781"/>
              </a:xfrm>
              <a:custGeom>
                <a:avLst/>
                <a:gdLst>
                  <a:gd name="T0" fmla="*/ 3 w 43"/>
                  <a:gd name="T1" fmla="*/ 39 h 39"/>
                  <a:gd name="T2" fmla="*/ 3 w 43"/>
                  <a:gd name="T3" fmla="*/ 39 h 39"/>
                  <a:gd name="T4" fmla="*/ 40 w 43"/>
                  <a:gd name="T5" fmla="*/ 39 h 39"/>
                  <a:gd name="T6" fmla="*/ 43 w 43"/>
                  <a:gd name="T7" fmla="*/ 36 h 39"/>
                  <a:gd name="T8" fmla="*/ 40 w 43"/>
                  <a:gd name="T9" fmla="*/ 34 h 39"/>
                  <a:gd name="T10" fmla="*/ 6 w 43"/>
                  <a:gd name="T11" fmla="*/ 34 h 39"/>
                  <a:gd name="T12" fmla="*/ 6 w 43"/>
                  <a:gd name="T13" fmla="*/ 3 h 39"/>
                  <a:gd name="T14" fmla="*/ 3 w 43"/>
                  <a:gd name="T15" fmla="*/ 0 h 39"/>
                  <a:gd name="T16" fmla="*/ 0 w 43"/>
                  <a:gd name="T17" fmla="*/ 3 h 39"/>
                  <a:gd name="T18" fmla="*/ 0 w 43"/>
                  <a:gd name="T19" fmla="*/ 36 h 39"/>
                  <a:gd name="T20" fmla="*/ 3 w 43"/>
                  <a:gd name="T2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9">
                    <a:moveTo>
                      <a:pt x="3" y="39"/>
                    </a:moveTo>
                    <a:cubicBezTo>
                      <a:pt x="3" y="39"/>
                      <a:pt x="3" y="39"/>
                      <a:pt x="3" y="39"/>
                    </a:cubicBezTo>
                    <a:cubicBezTo>
                      <a:pt x="40" y="39"/>
                      <a:pt x="40" y="39"/>
                      <a:pt x="40" y="39"/>
                    </a:cubicBezTo>
                    <a:cubicBezTo>
                      <a:pt x="41" y="39"/>
                      <a:pt x="43" y="38"/>
                      <a:pt x="43" y="36"/>
                    </a:cubicBezTo>
                    <a:cubicBezTo>
                      <a:pt x="43" y="35"/>
                      <a:pt x="41" y="34"/>
                      <a:pt x="40" y="34"/>
                    </a:cubicBezTo>
                    <a:cubicBezTo>
                      <a:pt x="6" y="34"/>
                      <a:pt x="6" y="34"/>
                      <a:pt x="6" y="34"/>
                    </a:cubicBezTo>
                    <a:cubicBezTo>
                      <a:pt x="6" y="3"/>
                      <a:pt x="6" y="3"/>
                      <a:pt x="6" y="3"/>
                    </a:cubicBezTo>
                    <a:cubicBezTo>
                      <a:pt x="6" y="1"/>
                      <a:pt x="5" y="0"/>
                      <a:pt x="3" y="0"/>
                    </a:cubicBezTo>
                    <a:cubicBezTo>
                      <a:pt x="1" y="0"/>
                      <a:pt x="0" y="1"/>
                      <a:pt x="0" y="3"/>
                    </a:cubicBezTo>
                    <a:cubicBezTo>
                      <a:pt x="0" y="36"/>
                      <a:pt x="0" y="36"/>
                      <a:pt x="0" y="36"/>
                    </a:cubicBezTo>
                    <a:cubicBezTo>
                      <a:pt x="0" y="38"/>
                      <a:pt x="1"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grpSp>
        <p:grpSp>
          <p:nvGrpSpPr>
            <p:cNvPr id="21" name="Group 21">
              <a:extLst>
                <a:ext uri="{FF2B5EF4-FFF2-40B4-BE49-F238E27FC236}">
                  <a16:creationId xmlns:a16="http://schemas.microsoft.com/office/drawing/2014/main" id="{BBACBD21-665C-4DF0-A40E-7ADE43DB79E5}"/>
                </a:ext>
              </a:extLst>
            </p:cNvPr>
            <p:cNvGrpSpPr/>
            <p:nvPr/>
          </p:nvGrpSpPr>
          <p:grpSpPr>
            <a:xfrm>
              <a:off x="1066921" y="3405143"/>
              <a:ext cx="649814" cy="684016"/>
              <a:chOff x="1163293" y="4002420"/>
              <a:chExt cx="426779" cy="449242"/>
            </a:xfrm>
            <a:solidFill>
              <a:schemeClr val="bg1"/>
            </a:solidFill>
          </p:grpSpPr>
          <p:sp>
            <p:nvSpPr>
              <p:cNvPr id="22" name="Freeform 129">
                <a:extLst>
                  <a:ext uri="{FF2B5EF4-FFF2-40B4-BE49-F238E27FC236}">
                    <a16:creationId xmlns:a16="http://schemas.microsoft.com/office/drawing/2014/main" id="{9F8ED213-7A1F-4563-A063-8DFE70968C54}"/>
                  </a:ext>
                </a:extLst>
              </p:cNvPr>
              <p:cNvSpPr>
                <a:spLocks/>
              </p:cNvSpPr>
              <p:nvPr/>
            </p:nvSpPr>
            <p:spPr bwMode="auto">
              <a:xfrm>
                <a:off x="1163293" y="4192101"/>
                <a:ext cx="426779" cy="157235"/>
              </a:xfrm>
              <a:custGeom>
                <a:avLst/>
                <a:gdLst>
                  <a:gd name="T0" fmla="*/ 86 w 171"/>
                  <a:gd name="T1" fmla="*/ 36 h 63"/>
                  <a:gd name="T2" fmla="*/ 24 w 171"/>
                  <a:gd name="T3" fmla="*/ 0 h 63"/>
                  <a:gd name="T4" fmla="*/ 0 w 171"/>
                  <a:gd name="T5" fmla="*/ 15 h 63"/>
                  <a:gd name="T6" fmla="*/ 86 w 171"/>
                  <a:gd name="T7" fmla="*/ 63 h 63"/>
                  <a:gd name="T8" fmla="*/ 171 w 171"/>
                  <a:gd name="T9" fmla="*/ 15 h 63"/>
                  <a:gd name="T10" fmla="*/ 147 w 171"/>
                  <a:gd name="T11" fmla="*/ 0 h 63"/>
                  <a:gd name="T12" fmla="*/ 86 w 171"/>
                  <a:gd name="T13" fmla="*/ 36 h 63"/>
                </a:gdLst>
                <a:ahLst/>
                <a:cxnLst>
                  <a:cxn ang="0">
                    <a:pos x="T0" y="T1"/>
                  </a:cxn>
                  <a:cxn ang="0">
                    <a:pos x="T2" y="T3"/>
                  </a:cxn>
                  <a:cxn ang="0">
                    <a:pos x="T4" y="T5"/>
                  </a:cxn>
                  <a:cxn ang="0">
                    <a:pos x="T6" y="T7"/>
                  </a:cxn>
                  <a:cxn ang="0">
                    <a:pos x="T8" y="T9"/>
                  </a:cxn>
                  <a:cxn ang="0">
                    <a:pos x="T10" y="T11"/>
                  </a:cxn>
                  <a:cxn ang="0">
                    <a:pos x="T12" y="T13"/>
                  </a:cxn>
                </a:cxnLst>
                <a:rect l="0" t="0" r="r" b="b"/>
                <a:pathLst>
                  <a:path w="171" h="63">
                    <a:moveTo>
                      <a:pt x="86" y="36"/>
                    </a:moveTo>
                    <a:lnTo>
                      <a:pt x="24" y="0"/>
                    </a:lnTo>
                    <a:lnTo>
                      <a:pt x="0" y="15"/>
                    </a:lnTo>
                    <a:lnTo>
                      <a:pt x="86" y="63"/>
                    </a:lnTo>
                    <a:lnTo>
                      <a:pt x="171" y="15"/>
                    </a:lnTo>
                    <a:lnTo>
                      <a:pt x="147" y="0"/>
                    </a:lnTo>
                    <a:lnTo>
                      <a:pt x="8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3" name="Freeform 130">
                <a:extLst>
                  <a:ext uri="{FF2B5EF4-FFF2-40B4-BE49-F238E27FC236}">
                    <a16:creationId xmlns:a16="http://schemas.microsoft.com/office/drawing/2014/main" id="{70CD5651-B142-4FBA-BC58-6220361269BD}"/>
                  </a:ext>
                </a:extLst>
              </p:cNvPr>
              <p:cNvSpPr>
                <a:spLocks/>
              </p:cNvSpPr>
              <p:nvPr/>
            </p:nvSpPr>
            <p:spPr bwMode="auto">
              <a:xfrm>
                <a:off x="1163293" y="4296924"/>
                <a:ext cx="426779" cy="154738"/>
              </a:xfrm>
              <a:custGeom>
                <a:avLst/>
                <a:gdLst>
                  <a:gd name="T0" fmla="*/ 86 w 171"/>
                  <a:gd name="T1" fmla="*/ 34 h 62"/>
                  <a:gd name="T2" fmla="*/ 24 w 171"/>
                  <a:gd name="T3" fmla="*/ 0 h 62"/>
                  <a:gd name="T4" fmla="*/ 0 w 171"/>
                  <a:gd name="T5" fmla="*/ 13 h 62"/>
                  <a:gd name="T6" fmla="*/ 86 w 171"/>
                  <a:gd name="T7" fmla="*/ 62 h 62"/>
                  <a:gd name="T8" fmla="*/ 171 w 171"/>
                  <a:gd name="T9" fmla="*/ 13 h 62"/>
                  <a:gd name="T10" fmla="*/ 147 w 171"/>
                  <a:gd name="T11" fmla="*/ 0 h 62"/>
                  <a:gd name="T12" fmla="*/ 86 w 171"/>
                  <a:gd name="T13" fmla="*/ 34 h 62"/>
                </a:gdLst>
                <a:ahLst/>
                <a:cxnLst>
                  <a:cxn ang="0">
                    <a:pos x="T0" y="T1"/>
                  </a:cxn>
                  <a:cxn ang="0">
                    <a:pos x="T2" y="T3"/>
                  </a:cxn>
                  <a:cxn ang="0">
                    <a:pos x="T4" y="T5"/>
                  </a:cxn>
                  <a:cxn ang="0">
                    <a:pos x="T6" y="T7"/>
                  </a:cxn>
                  <a:cxn ang="0">
                    <a:pos x="T8" y="T9"/>
                  </a:cxn>
                  <a:cxn ang="0">
                    <a:pos x="T10" y="T11"/>
                  </a:cxn>
                  <a:cxn ang="0">
                    <a:pos x="T12" y="T13"/>
                  </a:cxn>
                </a:cxnLst>
                <a:rect l="0" t="0" r="r" b="b"/>
                <a:pathLst>
                  <a:path w="171" h="62">
                    <a:moveTo>
                      <a:pt x="86" y="34"/>
                    </a:moveTo>
                    <a:lnTo>
                      <a:pt x="24" y="0"/>
                    </a:lnTo>
                    <a:lnTo>
                      <a:pt x="0" y="13"/>
                    </a:lnTo>
                    <a:lnTo>
                      <a:pt x="86" y="62"/>
                    </a:lnTo>
                    <a:lnTo>
                      <a:pt x="171" y="13"/>
                    </a:lnTo>
                    <a:lnTo>
                      <a:pt x="147" y="0"/>
                    </a:lnTo>
                    <a:lnTo>
                      <a:pt x="8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a:solidFill>
                    <a:schemeClr val="bg1"/>
                  </a:solidFill>
                </a:endParaRPr>
              </a:p>
            </p:txBody>
          </p:sp>
          <p:sp>
            <p:nvSpPr>
              <p:cNvPr id="24" name="Freeform 131">
                <a:extLst>
                  <a:ext uri="{FF2B5EF4-FFF2-40B4-BE49-F238E27FC236}">
                    <a16:creationId xmlns:a16="http://schemas.microsoft.com/office/drawing/2014/main" id="{5BAA36DA-1CD8-4A99-87F4-9493B0D40FF6}"/>
                  </a:ext>
                </a:extLst>
              </p:cNvPr>
              <p:cNvSpPr>
                <a:spLocks/>
              </p:cNvSpPr>
              <p:nvPr/>
            </p:nvSpPr>
            <p:spPr bwMode="auto">
              <a:xfrm>
                <a:off x="1163293" y="4002420"/>
                <a:ext cx="426779" cy="242092"/>
              </a:xfrm>
              <a:custGeom>
                <a:avLst/>
                <a:gdLst>
                  <a:gd name="T0" fmla="*/ 171 w 171"/>
                  <a:gd name="T1" fmla="*/ 48 h 97"/>
                  <a:gd name="T2" fmla="*/ 86 w 171"/>
                  <a:gd name="T3" fmla="*/ 0 h 97"/>
                  <a:gd name="T4" fmla="*/ 0 w 171"/>
                  <a:gd name="T5" fmla="*/ 48 h 97"/>
                  <a:gd name="T6" fmla="*/ 86 w 171"/>
                  <a:gd name="T7" fmla="*/ 97 h 97"/>
                  <a:gd name="T8" fmla="*/ 171 w 171"/>
                  <a:gd name="T9" fmla="*/ 48 h 97"/>
                </a:gdLst>
                <a:ahLst/>
                <a:cxnLst>
                  <a:cxn ang="0">
                    <a:pos x="T0" y="T1"/>
                  </a:cxn>
                  <a:cxn ang="0">
                    <a:pos x="T2" y="T3"/>
                  </a:cxn>
                  <a:cxn ang="0">
                    <a:pos x="T4" y="T5"/>
                  </a:cxn>
                  <a:cxn ang="0">
                    <a:pos x="T6" y="T7"/>
                  </a:cxn>
                  <a:cxn ang="0">
                    <a:pos x="T8" y="T9"/>
                  </a:cxn>
                </a:cxnLst>
                <a:rect l="0" t="0" r="r" b="b"/>
                <a:pathLst>
                  <a:path w="171" h="97">
                    <a:moveTo>
                      <a:pt x="171" y="48"/>
                    </a:moveTo>
                    <a:lnTo>
                      <a:pt x="86" y="0"/>
                    </a:lnTo>
                    <a:lnTo>
                      <a:pt x="0" y="48"/>
                    </a:lnTo>
                    <a:lnTo>
                      <a:pt x="86" y="97"/>
                    </a:lnTo>
                    <a:lnTo>
                      <a:pt x="171"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6" rIns="91452" bIns="45726" numCol="1" anchor="t" anchorCtr="0" compatLnSpc="1">
                <a:prstTxWarp prst="textNoShape">
                  <a:avLst/>
                </a:prstTxWarp>
              </a:bodyPr>
              <a:lstStyle/>
              <a:p>
                <a:endParaRPr lang="en-US" dirty="0">
                  <a:solidFill>
                    <a:schemeClr val="bg1"/>
                  </a:solidFill>
                </a:endParaRPr>
              </a:p>
            </p:txBody>
          </p:sp>
        </p:grpSp>
      </p:grpSp>
      <p:sp>
        <p:nvSpPr>
          <p:cNvPr id="30" name="TextBox 2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8B06392-843D-3BCC-6A55-6BF1C2859687}"/>
              </a:ext>
            </a:extLst>
          </p:cNvPr>
          <p:cNvSpPr txBox="1"/>
          <p:nvPr/>
        </p:nvSpPr>
        <p:spPr>
          <a:xfrm>
            <a:off x="1856014" y="2030446"/>
            <a:ext cx="4378586" cy="1815882"/>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Xem lại và ghi nhớ các kiến thức định nghĩa liên quan đến hàm số.</a:t>
            </a:r>
            <a:endParaRPr lang="en-US" sz="2800" dirty="0">
              <a:solidFill>
                <a:schemeClr val="bg1"/>
              </a:solidFill>
              <a:latin typeface="Times New Roman" panose="02020603050405020304" pitchFamily="18" charset="0"/>
            </a:endParaRPr>
          </a:p>
          <a:p>
            <a:pPr algn="ctr"/>
            <a:endParaRPr lang="vi-VN" sz="2800" dirty="0">
              <a:solidFill>
                <a:schemeClr val="bg1"/>
              </a:solidFill>
            </a:endParaRPr>
          </a:p>
        </p:txBody>
      </p:sp>
      <p:sp>
        <p:nvSpPr>
          <p:cNvPr id="31" name="TextBox 3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8362F5D-2F2B-1870-654C-06704B5F76EB}"/>
              </a:ext>
            </a:extLst>
          </p:cNvPr>
          <p:cNvSpPr txBox="1"/>
          <p:nvPr/>
        </p:nvSpPr>
        <p:spPr>
          <a:xfrm>
            <a:off x="6258864" y="4359851"/>
            <a:ext cx="3523218" cy="1384995"/>
          </a:xfrm>
          <a:prstGeom prst="rect">
            <a:avLst/>
          </a:prstGeom>
          <a:noFill/>
        </p:spPr>
        <p:txBody>
          <a:bodyPr wrap="square">
            <a:spAutoFit/>
          </a:bodyPr>
          <a:lstStyle/>
          <a:p>
            <a:pPr algn="just"/>
            <a:r>
              <a:rPr lang="vi-VN" sz="2800" dirty="0">
                <a:solidFill>
                  <a:schemeClr val="bg1"/>
                </a:solidFill>
                <a:latin typeface="Times New Roman" panose="02020603050405020304" pitchFamily="18" charset="0"/>
              </a:rPr>
              <a:t>Chuẩn bị trước nội dung phần II. Giá trị của hàm số</a:t>
            </a:r>
          </a:p>
        </p:txBody>
      </p:sp>
      <p:sp>
        <p:nvSpPr>
          <p:cNvPr id="32" name="TextBox 3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3097F25-4160-628E-EBAE-5455A3E12FAC}"/>
              </a:ext>
            </a:extLst>
          </p:cNvPr>
          <p:cNvSpPr txBox="1"/>
          <p:nvPr/>
        </p:nvSpPr>
        <p:spPr>
          <a:xfrm>
            <a:off x="2645759" y="4402610"/>
            <a:ext cx="3523218" cy="954107"/>
          </a:xfrm>
          <a:prstGeom prst="rect">
            <a:avLst/>
          </a:prstGeom>
          <a:noFill/>
        </p:spPr>
        <p:txBody>
          <a:bodyPr wrap="square">
            <a:spAutoFit/>
          </a:bodyPr>
          <a:lstStyle/>
          <a:p>
            <a:pPr algn="ctr"/>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Làm bài tập 3; bài tập 4. SGK trang 58</a:t>
            </a:r>
            <a:r>
              <a:rPr lang="en-US" sz="2800" dirty="0">
                <a:solidFill>
                  <a:schemeClr val="bg1"/>
                </a:solidFill>
                <a:latin typeface="Times New Roman" panose="02020603050405020304" pitchFamily="18" charset="0"/>
              </a:rPr>
              <a:t>.</a:t>
            </a:r>
            <a:endParaRPr lang="vi-VN" sz="2800" dirty="0">
              <a:solidFill>
                <a:schemeClr val="bg1"/>
              </a:solidFill>
              <a:latin typeface="Times New Roman" panose="02020603050405020304" pitchFamily="18" charset="0"/>
            </a:endParaRPr>
          </a:p>
        </p:txBody>
      </p:sp>
      <p:sp>
        <p:nvSpPr>
          <p:cNvPr id="33" name="TextBox 3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3F8D4F-7553-D668-C51F-46F25DCE86F0}"/>
              </a:ext>
            </a:extLst>
          </p:cNvPr>
          <p:cNvSpPr txBox="1"/>
          <p:nvPr/>
        </p:nvSpPr>
        <p:spPr>
          <a:xfrm>
            <a:off x="6314425" y="1952755"/>
            <a:ext cx="3466255"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rPr>
              <a:t>Xác định được các yếu tố: Đại lượng, biến số, công thức xác định hàm số. </a:t>
            </a:r>
            <a:endParaRPr lang="en-US" sz="2800" dirty="0">
              <a:solidFill>
                <a:schemeClr val="bg1"/>
              </a:solidFill>
              <a:latin typeface="Times New Roman" panose="02020603050405020304" pitchFamily="18" charset="0"/>
            </a:endParaRPr>
          </a:p>
          <a:p>
            <a:pPr algn="just"/>
            <a:endParaRPr lang="vi-VN" sz="2800" dirty="0">
              <a:solidFill>
                <a:schemeClr val="bg1"/>
              </a:solidFill>
            </a:endParaRPr>
          </a:p>
        </p:txBody>
      </p:sp>
    </p:spTree>
    <p:extLst>
      <p:ext uri="{BB962C8B-B14F-4D97-AF65-F5344CB8AC3E}">
        <p14:creationId xmlns:p14="http://schemas.microsoft.com/office/powerpoint/2010/main" val="22236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0FC0F70-AC76-4EA2-86EB-0B407A4ACBB5}"/>
              </a:ext>
            </a:extLst>
          </p:cNvPr>
          <p:cNvGrpSpPr/>
          <p:nvPr/>
        </p:nvGrpSpPr>
        <p:grpSpPr>
          <a:xfrm>
            <a:off x="0" y="278064"/>
            <a:ext cx="12192001" cy="666060"/>
            <a:chOff x="0" y="710341"/>
            <a:chExt cx="12190413" cy="665972"/>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910488" y="710341"/>
              <a:ext cx="4920100"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60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rPr>
                <a:t>CÁC HOẠT ĐỘNG</a:t>
              </a:r>
              <a:endParaRPr lang="zh-CN" altLang="en-US" sz="3600"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sym typeface="Arial" panose="020B0604020202020204" pitchFamily="34" charset="0"/>
              </a:endParaRPr>
            </a:p>
          </p:txBody>
        </p:sp>
      </p:grpSp>
      <p:sp>
        <p:nvSpPr>
          <p:cNvPr id="52" name="Freeform 2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8D9779-02A2-4A2E-9441-8B5C3A3031F1}"/>
              </a:ext>
            </a:extLst>
          </p:cNvPr>
          <p:cNvSpPr>
            <a:spLocks/>
          </p:cNvSpPr>
          <p:nvPr/>
        </p:nvSpPr>
        <p:spPr bwMode="auto">
          <a:xfrm>
            <a:off x="4390658" y="4033528"/>
            <a:ext cx="1759146" cy="175915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3" name="Freeform 4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6AE899-AA1D-4DC1-8686-5DDB5C729F77}"/>
              </a:ext>
            </a:extLst>
          </p:cNvPr>
          <p:cNvSpPr>
            <a:spLocks/>
          </p:cNvSpPr>
          <p:nvPr/>
        </p:nvSpPr>
        <p:spPr bwMode="auto">
          <a:xfrm>
            <a:off x="4390658" y="2276245"/>
            <a:ext cx="1759146" cy="175915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4" name="Freeform 4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E45970-DD2B-4287-8B6E-5B200CC6647E}"/>
              </a:ext>
            </a:extLst>
          </p:cNvPr>
          <p:cNvSpPr>
            <a:spLocks/>
          </p:cNvSpPr>
          <p:nvPr/>
        </p:nvSpPr>
        <p:spPr bwMode="auto">
          <a:xfrm>
            <a:off x="6145776" y="4033528"/>
            <a:ext cx="1759146" cy="175915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rgbClr val="EC8B74"/>
          </a:solidFill>
          <a:ln>
            <a:noFill/>
          </a:ln>
          <a:effectLst/>
        </p:spPr>
        <p:txBody>
          <a:bodyPr vert="horz" wrap="square" lIns="91452" tIns="45726" rIns="91452" bIns="45726" numCol="1" anchor="t" anchorCtr="0" compatLnSpc="1">
            <a:prstTxWarp prst="textNoShape">
              <a:avLst/>
            </a:prstTxWarp>
          </a:bodyPr>
          <a:lstStyle/>
          <a:p>
            <a:endParaRPr lang="zh-CN" altLang="en-US" sz="1401"/>
          </a:p>
        </p:txBody>
      </p:sp>
      <p:sp>
        <p:nvSpPr>
          <p:cNvPr id="55" name="Freeform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43877B6-C622-431E-A636-9724D24C215E}"/>
              </a:ext>
            </a:extLst>
          </p:cNvPr>
          <p:cNvSpPr>
            <a:spLocks/>
          </p:cNvSpPr>
          <p:nvPr/>
        </p:nvSpPr>
        <p:spPr bwMode="auto">
          <a:xfrm>
            <a:off x="6202465" y="2227372"/>
            <a:ext cx="1759146" cy="175915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rgbClr val="EC8B74"/>
          </a:solidFill>
          <a:ln w="15875" cap="flat">
            <a:noFill/>
            <a:prstDash val="solid"/>
            <a:miter lim="800000"/>
            <a:headEnd/>
            <a:tailEnd/>
          </a:ln>
          <a:effectLst/>
        </p:spPr>
        <p:txBody>
          <a:bodyPr vert="horz" wrap="square" lIns="91452" tIns="45726" rIns="91452" bIns="45726" numCol="1" anchor="t" anchorCtr="0" compatLnSpc="1">
            <a:prstTxWarp prst="textNoShape">
              <a:avLst/>
            </a:prstTxWarp>
          </a:bodyPr>
          <a:lstStyle/>
          <a:p>
            <a:endParaRPr lang="zh-CN" altLang="en-US" sz="1401"/>
          </a:p>
        </p:txBody>
      </p:sp>
      <p:grpSp>
        <p:nvGrpSpPr>
          <p:cNvPr id="56" name="组合 5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DBB44B9-64FF-4998-80D1-865C494D6AA3}"/>
              </a:ext>
            </a:extLst>
          </p:cNvPr>
          <p:cNvGrpSpPr/>
          <p:nvPr/>
        </p:nvGrpSpPr>
        <p:grpSpPr>
          <a:xfrm>
            <a:off x="5737190" y="1962789"/>
            <a:ext cx="821201" cy="821201"/>
            <a:chOff x="5413751" y="1710838"/>
            <a:chExt cx="821094" cy="821094"/>
          </a:xfrm>
          <a:solidFill>
            <a:srgbClr val="EC8B74"/>
          </a:solidFill>
        </p:grpSpPr>
        <p:sp>
          <p:nvSpPr>
            <p:cNvPr id="57" name="椭圆 56">
              <a:extLst>
                <a:ext uri="{FF2B5EF4-FFF2-40B4-BE49-F238E27FC236}">
                  <a16:creationId xmlns:a16="http://schemas.microsoft.com/office/drawing/2014/main" id="{AD05D9E2-58F5-4C7F-A09E-F67C176D4BA5}"/>
                </a:ext>
              </a:extLst>
            </p:cNvPr>
            <p:cNvSpPr/>
            <p:nvPr/>
          </p:nvSpPr>
          <p:spPr>
            <a:xfrm>
              <a:off x="5413751" y="1710838"/>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58" name="文本框 57">
              <a:extLst>
                <a:ext uri="{FF2B5EF4-FFF2-40B4-BE49-F238E27FC236}">
                  <a16:creationId xmlns:a16="http://schemas.microsoft.com/office/drawing/2014/main" id="{BE430D9B-FCC1-4312-B993-500C698E00CF}"/>
                </a:ext>
              </a:extLst>
            </p:cNvPr>
            <p:cNvSpPr txBox="1"/>
            <p:nvPr/>
          </p:nvSpPr>
          <p:spPr>
            <a:xfrm>
              <a:off x="5475485" y="1767442"/>
              <a:ext cx="665567" cy="584775"/>
            </a:xfrm>
            <a:prstGeom prst="rect">
              <a:avLst/>
            </a:prstGeom>
            <a:noFill/>
          </p:spPr>
          <p:txBody>
            <a:bodyPr wrap="square" rtlCol="0">
              <a:spAutoFit/>
            </a:bodyPr>
            <a:lstStyle/>
            <a:p>
              <a:r>
                <a:rPr lang="en-US" altLang="zh-CN" sz="3200" dirty="0">
                  <a:solidFill>
                    <a:schemeClr val="bg1"/>
                  </a:solidFill>
                  <a:latin typeface="微软雅黑" pitchFamily="34" charset="-122"/>
                  <a:ea typeface="微软雅黑" pitchFamily="34" charset="-122"/>
                </a:rPr>
                <a:t>01</a:t>
              </a:r>
              <a:endParaRPr lang="zh-CN" altLang="en-US" sz="3200" dirty="0">
                <a:solidFill>
                  <a:schemeClr val="bg1"/>
                </a:solidFill>
                <a:latin typeface="微软雅黑" pitchFamily="34" charset="-122"/>
                <a:ea typeface="微软雅黑" pitchFamily="34" charset="-122"/>
              </a:endParaRPr>
            </a:p>
          </p:txBody>
        </p:sp>
      </p:grpSp>
      <p:grpSp>
        <p:nvGrpSpPr>
          <p:cNvPr id="59" name="组合 5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1F8EE6B-DA33-4ABA-9212-E92C272FEC6C}"/>
              </a:ext>
            </a:extLst>
          </p:cNvPr>
          <p:cNvGrpSpPr/>
          <p:nvPr/>
        </p:nvGrpSpPr>
        <p:grpSpPr>
          <a:xfrm>
            <a:off x="7460922" y="3661330"/>
            <a:ext cx="821201" cy="821201"/>
            <a:chOff x="7137259" y="3409157"/>
            <a:chExt cx="821094" cy="821094"/>
          </a:xfrm>
          <a:solidFill>
            <a:srgbClr val="EC8B74"/>
          </a:solidFill>
        </p:grpSpPr>
        <p:sp>
          <p:nvSpPr>
            <p:cNvPr id="60" name="椭圆 59">
              <a:extLst>
                <a:ext uri="{FF2B5EF4-FFF2-40B4-BE49-F238E27FC236}">
                  <a16:creationId xmlns:a16="http://schemas.microsoft.com/office/drawing/2014/main" id="{D89B66E9-55D9-42C0-AE66-BFC8D961ADF7}"/>
                </a:ext>
              </a:extLst>
            </p:cNvPr>
            <p:cNvSpPr/>
            <p:nvPr/>
          </p:nvSpPr>
          <p:spPr>
            <a:xfrm>
              <a:off x="713725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1" name="文本框 57">
              <a:extLst>
                <a:ext uri="{FF2B5EF4-FFF2-40B4-BE49-F238E27FC236}">
                  <a16:creationId xmlns:a16="http://schemas.microsoft.com/office/drawing/2014/main" id="{7E9CCF3F-AE76-415B-8AE6-9FE21D123A08}"/>
                </a:ext>
              </a:extLst>
            </p:cNvPr>
            <p:cNvSpPr txBox="1"/>
            <p:nvPr/>
          </p:nvSpPr>
          <p:spPr>
            <a:xfrm>
              <a:off x="7179943" y="3484811"/>
              <a:ext cx="665567" cy="584775"/>
            </a:xfrm>
            <a:prstGeom prst="rect">
              <a:avLst/>
            </a:prstGeom>
            <a:noFill/>
            <a:ln>
              <a:noFill/>
            </a:ln>
          </p:spPr>
          <p:txBody>
            <a:bodyPr wrap="none" rtlCol="0">
              <a:spAutoFit/>
            </a:bodyPr>
            <a:lstStyle/>
            <a:p>
              <a:r>
                <a:rPr lang="en-US" altLang="zh-CN" sz="3200" dirty="0">
                  <a:solidFill>
                    <a:schemeClr val="bg1"/>
                  </a:solidFill>
                  <a:latin typeface="微软雅黑" pitchFamily="34" charset="-122"/>
                  <a:ea typeface="微软雅黑" pitchFamily="34" charset="-122"/>
                </a:rPr>
                <a:t>02</a:t>
              </a:r>
              <a:endParaRPr lang="zh-CN" altLang="en-US" sz="3200" dirty="0">
                <a:solidFill>
                  <a:schemeClr val="bg1"/>
                </a:solidFill>
                <a:latin typeface="微软雅黑" pitchFamily="34" charset="-122"/>
                <a:ea typeface="微软雅黑" pitchFamily="34" charset="-122"/>
              </a:endParaRPr>
            </a:p>
          </p:txBody>
        </p:sp>
      </p:grpSp>
      <p:grpSp>
        <p:nvGrpSpPr>
          <p:cNvPr id="62" name="组合 6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5D5C623-E277-421A-8479-D6AC549D4077}"/>
              </a:ext>
            </a:extLst>
          </p:cNvPr>
          <p:cNvGrpSpPr/>
          <p:nvPr/>
        </p:nvGrpSpPr>
        <p:grpSpPr>
          <a:xfrm>
            <a:off x="4036416" y="3661330"/>
            <a:ext cx="821201" cy="821201"/>
            <a:chOff x="3713199" y="3409157"/>
            <a:chExt cx="821094" cy="821094"/>
          </a:xfrm>
          <a:solidFill>
            <a:srgbClr val="EC8B74"/>
          </a:solidFill>
        </p:grpSpPr>
        <p:sp>
          <p:nvSpPr>
            <p:cNvPr id="63" name="椭圆 62">
              <a:extLst>
                <a:ext uri="{FF2B5EF4-FFF2-40B4-BE49-F238E27FC236}">
                  <a16:creationId xmlns:a16="http://schemas.microsoft.com/office/drawing/2014/main" id="{874A9A59-A606-4315-B9ED-D91DC5BA749B}"/>
                </a:ext>
              </a:extLst>
            </p:cNvPr>
            <p:cNvSpPr/>
            <p:nvPr/>
          </p:nvSpPr>
          <p:spPr>
            <a:xfrm>
              <a:off x="3713199" y="3409157"/>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4" name="文本框 59">
              <a:extLst>
                <a:ext uri="{FF2B5EF4-FFF2-40B4-BE49-F238E27FC236}">
                  <a16:creationId xmlns:a16="http://schemas.microsoft.com/office/drawing/2014/main" id="{155F8449-1742-4482-AF4E-34B8BD2EBB90}"/>
                </a:ext>
              </a:extLst>
            </p:cNvPr>
            <p:cNvSpPr txBox="1"/>
            <p:nvPr/>
          </p:nvSpPr>
          <p:spPr>
            <a:xfrm>
              <a:off x="3755883" y="3484811"/>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04</a:t>
              </a:r>
              <a:endParaRPr lang="zh-CN" altLang="en-US" sz="3200" dirty="0">
                <a:solidFill>
                  <a:schemeClr val="bg1"/>
                </a:solidFill>
                <a:latin typeface="微软雅黑" pitchFamily="34" charset="-122"/>
                <a:ea typeface="微软雅黑" pitchFamily="34" charset="-122"/>
              </a:endParaRPr>
            </a:p>
          </p:txBody>
        </p:sp>
      </p:grpSp>
      <p:grpSp>
        <p:nvGrpSpPr>
          <p:cNvPr id="65" name="组合 6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014B6AB-865A-4646-9FF0-E37283823B7E}"/>
              </a:ext>
            </a:extLst>
          </p:cNvPr>
          <p:cNvGrpSpPr/>
          <p:nvPr/>
        </p:nvGrpSpPr>
        <p:grpSpPr>
          <a:xfrm>
            <a:off x="5737190" y="5222755"/>
            <a:ext cx="821201" cy="821201"/>
            <a:chOff x="5413751" y="4970379"/>
            <a:chExt cx="821094" cy="821094"/>
          </a:xfrm>
          <a:solidFill>
            <a:srgbClr val="EC8B74"/>
          </a:solidFill>
        </p:grpSpPr>
        <p:sp>
          <p:nvSpPr>
            <p:cNvPr id="66" name="椭圆 65">
              <a:extLst>
                <a:ext uri="{FF2B5EF4-FFF2-40B4-BE49-F238E27FC236}">
                  <a16:creationId xmlns:a16="http://schemas.microsoft.com/office/drawing/2014/main" id="{070F1F0D-94C0-4B79-BDCB-7B3010FDC288}"/>
                </a:ext>
              </a:extLst>
            </p:cNvPr>
            <p:cNvSpPr/>
            <p:nvPr/>
          </p:nvSpPr>
          <p:spPr>
            <a:xfrm>
              <a:off x="5413751" y="4970379"/>
              <a:ext cx="821094" cy="82109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1"/>
            </a:p>
          </p:txBody>
        </p:sp>
        <p:sp>
          <p:nvSpPr>
            <p:cNvPr id="67" name="文本框 58">
              <a:extLst>
                <a:ext uri="{FF2B5EF4-FFF2-40B4-BE49-F238E27FC236}">
                  <a16:creationId xmlns:a16="http://schemas.microsoft.com/office/drawing/2014/main" id="{4C5777B9-2695-443A-8D5E-F41C2E99E6CA}"/>
                </a:ext>
              </a:extLst>
            </p:cNvPr>
            <p:cNvSpPr txBox="1"/>
            <p:nvPr/>
          </p:nvSpPr>
          <p:spPr>
            <a:xfrm>
              <a:off x="5456435" y="5065083"/>
              <a:ext cx="665567" cy="584775"/>
            </a:xfrm>
            <a:prstGeom prst="rect">
              <a:avLst/>
            </a:prstGeom>
            <a:noFill/>
          </p:spPr>
          <p:txBody>
            <a:bodyPr wrap="none" rtlCol="0">
              <a:spAutoFit/>
            </a:bodyPr>
            <a:lstStyle/>
            <a:p>
              <a:r>
                <a:rPr lang="en-US" altLang="zh-CN" sz="3200" dirty="0">
                  <a:solidFill>
                    <a:schemeClr val="bg1"/>
                  </a:solidFill>
                  <a:latin typeface="微软雅黑" pitchFamily="34" charset="-122"/>
                  <a:ea typeface="微软雅黑" pitchFamily="34" charset="-122"/>
                </a:rPr>
                <a:t>03</a:t>
              </a:r>
              <a:endParaRPr lang="zh-CN" altLang="en-US" sz="3200" dirty="0">
                <a:solidFill>
                  <a:schemeClr val="bg1"/>
                </a:solidFill>
                <a:latin typeface="微软雅黑" pitchFamily="34" charset="-122"/>
                <a:ea typeface="微软雅黑" pitchFamily="34" charset="-122"/>
              </a:endParaRPr>
            </a:p>
          </p:txBody>
        </p:sp>
      </p:grpSp>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00DB12-677C-033F-167F-D33E644E3A38}"/>
              </a:ext>
            </a:extLst>
          </p:cNvPr>
          <p:cNvSpPr txBox="1"/>
          <p:nvPr/>
        </p:nvSpPr>
        <p:spPr>
          <a:xfrm>
            <a:off x="5076030" y="6079129"/>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LUYỆN TẬP</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53B654EE-7DE3-5A31-1389-287A1F6995F3}"/>
              </a:ext>
            </a:extLst>
          </p:cNvPr>
          <p:cNvSpPr txBox="1"/>
          <p:nvPr/>
        </p:nvSpPr>
        <p:spPr>
          <a:xfrm>
            <a:off x="4726502" y="1371005"/>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KHỞI ĐỘNG</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4DBA1690-D6BA-C34C-2C2E-5039FC790C0F}"/>
              </a:ext>
            </a:extLst>
          </p:cNvPr>
          <p:cNvSpPr txBox="1"/>
          <p:nvPr/>
        </p:nvSpPr>
        <p:spPr>
          <a:xfrm>
            <a:off x="8365146" y="3661329"/>
            <a:ext cx="3220458" cy="1076938"/>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HÌNH THÀNH KIẾN THỨC</a:t>
            </a:r>
            <a:endParaRPr lang="vi-VN" sz="3199" b="1" dirty="0">
              <a:solidFill>
                <a:srgbClr val="EC8B74"/>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C3FB6DF4-299D-C083-A0D6-A49ADD4154A3}"/>
              </a:ext>
            </a:extLst>
          </p:cNvPr>
          <p:cNvSpPr txBox="1"/>
          <p:nvPr/>
        </p:nvSpPr>
        <p:spPr>
          <a:xfrm>
            <a:off x="1194329" y="3736994"/>
            <a:ext cx="2777110" cy="584623"/>
          </a:xfrm>
          <a:prstGeom prst="rect">
            <a:avLst/>
          </a:prstGeom>
          <a:noFill/>
        </p:spPr>
        <p:txBody>
          <a:bodyPr wrap="square" rtlCol="0">
            <a:spAutoFit/>
          </a:bodyPr>
          <a:lstStyle/>
          <a:p>
            <a:r>
              <a:rPr lang="en-US" sz="3199" b="1" dirty="0">
                <a:solidFill>
                  <a:srgbClr val="EC8B74"/>
                </a:solidFill>
                <a:latin typeface="Times New Roman" panose="02020603050405020304" pitchFamily="18" charset="0"/>
                <a:cs typeface="Times New Roman" panose="02020603050405020304" pitchFamily="18" charset="0"/>
              </a:rPr>
              <a:t>VẬN DỤNG</a:t>
            </a:r>
            <a:endParaRPr lang="vi-VN" sz="3199" b="1" dirty="0">
              <a:solidFill>
                <a:srgbClr val="EC8B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7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6E2E4-7ED0-47ED-A585-C8596286D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192001" cy="6858000"/>
          </a:xfrm>
          <a:prstGeom prst="rect">
            <a:avLst/>
          </a:prstGeom>
        </p:spPr>
      </p:pic>
      <p:sp>
        <p:nvSpPr>
          <p:cNvPr id="11" name="矩形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4AB463-6C6E-49E2-8311-10F2B31877F0}"/>
              </a:ext>
            </a:extLst>
          </p:cNvPr>
          <p:cNvSpPr/>
          <p:nvPr/>
        </p:nvSpPr>
        <p:spPr>
          <a:xfrm>
            <a:off x="4844790" y="2128641"/>
            <a:ext cx="3860950" cy="831102"/>
          </a:xfrm>
          <a:prstGeom prst="rect">
            <a:avLst/>
          </a:prstGeom>
        </p:spPr>
        <p:txBody>
          <a:bodyPr wrap="none">
            <a:spAutoFit/>
          </a:bodyPr>
          <a:lstStyle/>
          <a:p>
            <a:r>
              <a:rPr kumimoji="1" lang="en-US" altLang="zh-CN"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rPr>
              <a:t>KHỞI ĐỘNG</a:t>
            </a:r>
            <a:endParaRPr kumimoji="1" lang="zh-CN" altLang="en-US" sz="4801" b="1" dirty="0">
              <a:solidFill>
                <a:srgbClr val="EC8B74"/>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13" name="矩形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8ADBBE-6045-46D6-A35A-5223216B8751}"/>
              </a:ext>
            </a:extLst>
          </p:cNvPr>
          <p:cNvSpPr/>
          <p:nvPr/>
        </p:nvSpPr>
        <p:spPr>
          <a:xfrm rot="16200000">
            <a:off x="2783661" y="1413059"/>
            <a:ext cx="1480865" cy="2551017"/>
          </a:xfrm>
          <a:prstGeom prst="rect">
            <a:avLst/>
          </a:prstGeom>
          <a:solidFill>
            <a:srgbClr val="EC8B74"/>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401" dirty="0">
                <a:solidFill>
                  <a:schemeClr val="bg1"/>
                </a:solidFill>
                <a:latin typeface="华文中宋" panose="02010600040101010101" pitchFamily="2" charset="-122"/>
                <a:ea typeface="华文中宋" panose="02010600040101010101" pitchFamily="2" charset="-122"/>
              </a:rPr>
              <a:t>1</a:t>
            </a:r>
            <a:endParaRPr lang="zh-CN" altLang="en-US" sz="4401" dirty="0">
              <a:solidFill>
                <a:schemeClr val="bg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AAEBB11-826E-DCBB-8B67-056B12437383}"/>
              </a:ext>
            </a:extLst>
          </p:cNvPr>
          <p:cNvSpPr txBox="1"/>
          <p:nvPr/>
        </p:nvSpPr>
        <p:spPr>
          <a:xfrm>
            <a:off x="1219200" y="228600"/>
            <a:ext cx="10058400" cy="627901"/>
          </a:xfrm>
          <a:prstGeom prst="rect">
            <a:avLst/>
          </a:prstGeom>
        </p:spPr>
        <p:txBody>
          <a:bodyPr vert="horz" lIns="91440" tIns="45720" rIns="91440" bIns="45720" rtlCol="0" anchor="b">
            <a:normAutofit fontScale="85000" lnSpcReduction="20000"/>
          </a:bodyPr>
          <a:lstStyle/>
          <a:p>
            <a:pPr algn="ctr"/>
            <a:r>
              <a:rPr lang="en-US" sz="48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a:t>
            </a:r>
            <a:r>
              <a:rPr lang="en-US" sz="48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1: HÀM SỐ</a:t>
            </a:r>
          </a:p>
        </p:txBody>
      </p:sp>
      <mc:AlternateContent xmlns:mc="http://schemas.openxmlformats.org/markup-compatibility/2006" xmlns:a14="http://schemas.microsoft.com/office/drawing/2010/main">
        <mc:Choice Requires="a14">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p:nvPr/>
            </p:nvSpPr>
            <p:spPr>
              <a:xfrm>
                <a:off x="152400" y="856501"/>
                <a:ext cx="11887200" cy="2308324"/>
              </a:xfrm>
              <a:prstGeom prst="rect">
                <a:avLst/>
              </a:prstGeom>
              <a:noFill/>
            </p:spPr>
            <p:txBody>
              <a:bodyPr wrap="square">
                <a:spAutoFit/>
              </a:bodyPr>
              <a:lstStyle>
                <a:defPPr>
                  <a:defRPr lang="en-US"/>
                </a:defPPr>
                <a:lvl1pPr>
                  <a:defRPr sz="3600">
                    <a:solidFill>
                      <a:srgbClr val="35588A"/>
                    </a:solidFill>
                    <a:latin typeface="+mj-lt"/>
                  </a:defRPr>
                </a:lvl1pPr>
              </a:lstStyle>
              <a:p>
                <a:pPr indent="1079500" algn="just"/>
                <a:r>
                  <a:rPr lang="vi-VN" dirty="0"/>
                  <a:t>Thanh long là một loại cây chịu hạn, không kén đất, rất phù hợp </a:t>
                </a:r>
                <a:r>
                  <a:rPr lang="vi-VN"/>
                  <a:t>với thổ </a:t>
                </a:r>
                <a:r>
                  <a:rPr lang="vi-VN" dirty="0"/>
                  <a:t>nhưỡng của Bình Thuận. Giá bán </a:t>
                </a:r>
                <a14:m>
                  <m:oMath xmlns:m="http://schemas.openxmlformats.org/officeDocument/2006/math">
                    <m:r>
                      <a:rPr lang="en-US">
                        <a:latin typeface="Cambria Math" panose="02040503050406030204" pitchFamily="18" charset="0"/>
                      </a:rPr>
                      <m:t>1 </m:t>
                    </m:r>
                  </m:oMath>
                </a14:m>
                <a:r>
                  <a:rPr lang="en-US" dirty="0">
                    <a:latin typeface="Times New Roman" panose="02020603050405020304" pitchFamily="18" charset="0"/>
                    <a:cs typeface="Times New Roman" panose="02020603050405020304" pitchFamily="18" charset="0"/>
                  </a:rPr>
                  <a:t>kg</a:t>
                </a:r>
                <a:r>
                  <a:rPr lang="en-US" dirty="0"/>
                  <a:t> </a:t>
                </a:r>
                <a:r>
                  <a:rPr lang="vi-VN" dirty="0"/>
                  <a:t>thanh </a:t>
                </a:r>
                <a:r>
                  <a:rPr lang="vi-VN"/>
                  <a:t>long loại </a:t>
                </a:r>
                <a:r>
                  <a:rPr lang="en-US">
                    <a:latin typeface="Times New Roman" panose="02020603050405020304" pitchFamily="18" charset="0"/>
                    <a:cs typeface="Times New Roman" panose="02020603050405020304" pitchFamily="18" charset="0"/>
                  </a:rPr>
                  <a:t>I </a:t>
                </a:r>
                <a:r>
                  <a:rPr lang="vi-VN"/>
                  <a:t>là </a:t>
                </a:r>
                <a14:m>
                  <m:oMath xmlns:m="http://schemas.openxmlformats.org/officeDocument/2006/math">
                    <m:r>
                      <a:rPr lang="en-US">
                        <a:latin typeface="Cambria Math" panose="02040503050406030204" pitchFamily="18" charset="0"/>
                      </a:rPr>
                      <m:t>32000</m:t>
                    </m:r>
                  </m:oMath>
                </a14:m>
                <a:r>
                  <a:rPr lang="vi-VN" dirty="0"/>
                  <a:t> đồng. Với mỗi lượng thanh </a:t>
                </a:r>
                <a:r>
                  <a:rPr lang="vi-VN"/>
                  <a:t>long loại</a:t>
                </a:r>
                <a:r>
                  <a:rPr lang="en-US"/>
                  <a:t> </a:t>
                </a:r>
                <a:r>
                  <a:rPr lang="en-US">
                    <a:latin typeface="Times New Roman" panose="02020603050405020304" pitchFamily="18" charset="0"/>
                    <a:cs typeface="Times New Roman" panose="02020603050405020304" pitchFamily="18" charset="0"/>
                  </a:rPr>
                  <a:t>I</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được </a:t>
                </a:r>
                <a:r>
                  <a:rPr lang="vi-VN"/>
                  <a:t>bán </a:t>
                </a:r>
                <a:r>
                  <a:rPr lang="vi-VN" dirty="0"/>
                  <a:t>ra, người bán sẽ thu được một số tiền tương ứng.</a:t>
                </a:r>
                <a:endParaRPr lang="en-US" dirty="0"/>
              </a:p>
            </p:txBody>
          </p:sp>
        </mc:Choice>
        <mc:Fallback xmlns="">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D6689F4-9D55-FAEE-3AD8-DF7DFB0612F2}"/>
                  </a:ext>
                </a:extLst>
              </p:cNvPr>
              <p:cNvSpPr txBox="1">
                <a:spLocks noRot="1" noChangeAspect="1" noMove="1" noResize="1" noEditPoints="1" noAdjustHandles="1" noChangeArrowheads="1" noChangeShapeType="1" noTextEdit="1"/>
              </p:cNvSpPr>
              <p:nvPr/>
            </p:nvSpPr>
            <p:spPr>
              <a:xfrm>
                <a:off x="152400" y="856501"/>
                <a:ext cx="11887200" cy="2308324"/>
              </a:xfrm>
              <a:prstGeom prst="rect">
                <a:avLst/>
              </a:prstGeom>
              <a:blipFill>
                <a:blip r:embed="rId3"/>
                <a:stretch>
                  <a:fillRect l="-1538" t="-4497" r="-1538" b="-8730"/>
                </a:stretch>
              </a:blipFill>
            </p:spPr>
            <p:txBody>
              <a:bodyPr/>
              <a:lstStyle/>
              <a:p>
                <a:r>
                  <a:rPr lang="en-US">
                    <a:noFill/>
                  </a:rPr>
                  <a:t> </a:t>
                </a:r>
              </a:p>
            </p:txBody>
          </p:sp>
        </mc:Fallback>
      </mc:AlternateContent>
      <p:pic>
        <p:nvPicPr>
          <p:cNvPr id="5" name="Picture 4" descr="OPL20U25GSXzBJYl68kk8uQGfFKzs7yb1M4KJWUiLk6ZEvGF+qCIPSnY57AbBFCvTW$15.2023.9$9+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7323" t="29181" r="8586" b="25926"/>
          <a:stretch/>
        </p:blipFill>
        <p:spPr>
          <a:xfrm>
            <a:off x="1066800" y="3164825"/>
            <a:ext cx="9906000" cy="3569730"/>
          </a:xfrm>
          <a:prstGeom prst="rect">
            <a:avLst/>
          </a:prstGeom>
        </p:spPr>
      </p:pic>
    </p:spTree>
    <p:extLst>
      <p:ext uri="{BB962C8B-B14F-4D97-AF65-F5344CB8AC3E}">
        <p14:creationId xmlns:p14="http://schemas.microsoft.com/office/powerpoint/2010/main" val="4207074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73F66DD-893C-964B-4CAE-F65B960B8F3A}"/>
              </a:ext>
            </a:extLst>
          </p:cNvPr>
          <p:cNvSpPr txBox="1"/>
          <p:nvPr/>
        </p:nvSpPr>
        <p:spPr>
          <a:xfrm>
            <a:off x="1295400" y="457200"/>
            <a:ext cx="9601200" cy="5940088"/>
          </a:xfrm>
          <a:prstGeom prst="rect">
            <a:avLst/>
          </a:prstGeom>
          <a:noFill/>
        </p:spPr>
        <p:txBody>
          <a:bodyPr wrap="square" rtlCol="0">
            <a:spAutoFit/>
          </a:bodyPr>
          <a:lstStyle/>
          <a:p>
            <a:pPr algn="ctr" defTabSz="292608">
              <a:lnSpc>
                <a:spcPct val="150000"/>
              </a:lnSpc>
              <a:spcBef>
                <a:spcPts val="1200"/>
              </a:spcBef>
              <a:spcAft>
                <a:spcPts val="1200"/>
              </a:spcAft>
            </a:pPr>
            <a:r>
              <a:rPr lang="en-US" sz="4000" kern="1200" dirty="0">
                <a:solidFill>
                  <a:srgbClr val="FF0000"/>
                </a:solidFill>
                <a:latin typeface="Times New Roman" panose="02020603050405020304" pitchFamily="18" charset="0"/>
                <a:ea typeface="+mn-ea"/>
                <a:cs typeface="Times New Roman" panose="02020603050405020304" pitchFamily="18" charset="0"/>
              </a:rPr>
              <a:t>CHƯƠNG III. HÀM SỐ VÀ ĐỒ THỊ</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1: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2: </a:t>
            </a:r>
            <a:r>
              <a:rPr lang="en-US" sz="4000" kern="1200" dirty="0" err="1">
                <a:solidFill>
                  <a:srgbClr val="002B5E"/>
                </a:solidFill>
                <a:latin typeface="Times New Roman" panose="02020603050405020304" pitchFamily="18" charset="0"/>
                <a:ea typeface="+mn-ea"/>
                <a:cs typeface="Times New Roman" panose="02020603050405020304" pitchFamily="18" charset="0"/>
              </a:rPr>
              <a:t>Mặt</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phẳng</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toạ</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độ</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endParaRPr lang="en-US" sz="4000" kern="1200" dirty="0">
              <a:solidFill>
                <a:srgbClr val="002B5E"/>
              </a:solidFill>
              <a:latin typeface="Times New Roman" panose="02020603050405020304" pitchFamily="18" charset="0"/>
              <a:ea typeface="+mn-ea"/>
              <a:cs typeface="Times New Roman" panose="02020603050405020304" pitchFamily="18" charset="0"/>
            </a:endParaRP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3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nhất</a:t>
            </a:r>
            <a:r>
              <a:rPr lang="en-US" sz="4000" kern="1200" dirty="0">
                <a:solidFill>
                  <a:srgbClr val="002B5E"/>
                </a:solidFill>
                <a:latin typeface="Times New Roman" panose="02020603050405020304" pitchFamily="18" charset="0"/>
                <a:ea typeface="+mn-ea"/>
                <a:cs typeface="Times New Roman" panose="02020603050405020304" pitchFamily="18" charset="0"/>
              </a:rPr>
              <a:t> </a:t>
            </a:r>
          </a:p>
          <a:p>
            <a:pPr defTabSz="292608">
              <a:lnSpc>
                <a:spcPct val="150000"/>
              </a:lnSpc>
              <a:spcBef>
                <a:spcPts val="1200"/>
              </a:spcBef>
              <a:spcAft>
                <a:spcPts val="1200"/>
              </a:spcAft>
            </a:pPr>
            <a:r>
              <a:rPr lang="en-US" sz="4000" kern="1200" dirty="0" err="1">
                <a:solidFill>
                  <a:srgbClr val="002B5E"/>
                </a:solidFill>
                <a:latin typeface="Times New Roman" panose="02020603050405020304" pitchFamily="18" charset="0"/>
                <a:ea typeface="+mn-ea"/>
                <a:cs typeface="Times New Roman" panose="02020603050405020304" pitchFamily="18" charset="0"/>
              </a:rPr>
              <a:t>Bài</a:t>
            </a:r>
            <a:r>
              <a:rPr lang="en-US" sz="4000" kern="1200" dirty="0">
                <a:solidFill>
                  <a:srgbClr val="002B5E"/>
                </a:solidFill>
                <a:latin typeface="Times New Roman" panose="02020603050405020304" pitchFamily="18" charset="0"/>
                <a:ea typeface="+mn-ea"/>
                <a:cs typeface="Times New Roman" panose="02020603050405020304" pitchFamily="18" charset="0"/>
              </a:rPr>
              <a:t> 4: </a:t>
            </a:r>
            <a:r>
              <a:rPr lang="en-US" sz="4000" kern="1200" dirty="0" err="1">
                <a:solidFill>
                  <a:srgbClr val="002B5E"/>
                </a:solidFill>
                <a:latin typeface="Times New Roman" panose="02020603050405020304" pitchFamily="18" charset="0"/>
                <a:ea typeface="+mn-ea"/>
                <a:cs typeface="Times New Roman" panose="02020603050405020304" pitchFamily="18" charset="0"/>
              </a:rPr>
              <a:t>Đồ</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thị</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của</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hàm</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số</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ea typeface="+mn-ea"/>
                <a:cs typeface="Times New Roman" panose="02020603050405020304" pitchFamily="18" charset="0"/>
              </a:rPr>
              <a:t>bậc</a:t>
            </a:r>
            <a:r>
              <a:rPr lang="en-US" sz="4000" kern="1200" dirty="0">
                <a:solidFill>
                  <a:srgbClr val="002B5E"/>
                </a:solidFill>
                <a:latin typeface="Times New Roman" panose="02020603050405020304" pitchFamily="18" charset="0"/>
                <a:ea typeface="+mn-ea"/>
                <a:cs typeface="Times New Roman" panose="02020603050405020304" pitchFamily="18" charset="0"/>
              </a:rPr>
              <a:t> </a:t>
            </a:r>
            <a:r>
              <a:rPr lang="en-US" sz="4000" kern="1200" dirty="0" err="1">
                <a:solidFill>
                  <a:srgbClr val="002B5E"/>
                </a:solidFill>
                <a:latin typeface="Times New Roman" panose="02020603050405020304" pitchFamily="18" charset="0"/>
                <a:cs typeface="Times New Roman" panose="02020603050405020304" pitchFamily="18" charset="0"/>
              </a:rPr>
              <a:t>nhất</a:t>
            </a:r>
            <a:endParaRPr lang="en-US" sz="6000" dirty="0">
              <a:solidFill>
                <a:srgbClr val="002B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8936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8A90E4-1808-70BD-19DA-0EDBE3496EF3}"/>
              </a:ext>
            </a:extLst>
          </p:cNvPr>
          <p:cNvPicPr>
            <a:picLocks noChangeAspect="1"/>
          </p:cNvPicPr>
          <p:nvPr/>
        </p:nvPicPr>
        <p:blipFill>
          <a:blip r:embed="rId3"/>
          <a:stretch>
            <a:fillRect/>
          </a:stretch>
        </p:blipFill>
        <p:spPr>
          <a:xfrm>
            <a:off x="1859" y="-3717"/>
            <a:ext cx="12192000" cy="6926179"/>
          </a:xfrm>
          <a:prstGeom prst="rect">
            <a:avLst/>
          </a:prstGeom>
        </p:spPr>
      </p:pic>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071428-9424-49DC-B4A9-E7EC7E646B9D}"/>
              </a:ext>
            </a:extLst>
          </p:cNvPr>
          <p:cNvSpPr txBox="1"/>
          <p:nvPr/>
        </p:nvSpPr>
        <p:spPr>
          <a:xfrm>
            <a:off x="1307515" y="2039495"/>
            <a:ext cx="9266126" cy="769441"/>
          </a:xfrm>
          <a:prstGeom prst="rect">
            <a:avLst/>
          </a:prstGeom>
          <a:noFill/>
        </p:spPr>
        <p:txBody>
          <a:bodyPr wrap="none" rtlCol="0">
            <a:spAutoFit/>
          </a:bodyPr>
          <a:lstStyle/>
          <a:p>
            <a:pPr algn="ctr"/>
            <a:r>
              <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CHƯƠNG III: HÀM SỐ VÀ </a:t>
            </a:r>
            <a:r>
              <a:rPr lang="en-US" sz="44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ĐỒ THỊ</a:t>
            </a:r>
            <a:endParaRPr lang="en-US" sz="44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74F71F9-BD73-5126-7165-7B0B56CE72ED}"/>
              </a:ext>
            </a:extLst>
          </p:cNvPr>
          <p:cNvSpPr txBox="1"/>
          <p:nvPr/>
        </p:nvSpPr>
        <p:spPr>
          <a:xfrm>
            <a:off x="2971800" y="2873962"/>
            <a:ext cx="6019800" cy="707886"/>
          </a:xfrm>
          <a:prstGeom prst="rect">
            <a:avLst/>
          </a:prstGeom>
          <a:noFill/>
        </p:spPr>
        <p:txBody>
          <a:bodyPr wrap="square">
            <a:spAutoFit/>
          </a:bodyPr>
          <a:lstStyle/>
          <a:p>
            <a:pPr algn="ctr"/>
            <a:r>
              <a:rPr lang="en-US" sz="4000" b="1">
                <a:solidFill>
                  <a:srgbClr val="C00000"/>
                </a:solidFill>
                <a:latin typeface="Times New Roman" panose="02020603050405020304" pitchFamily="18" charset="0"/>
                <a:ea typeface="华文中宋" panose="02010600040101010101" pitchFamily="2" charset="-122"/>
                <a:cs typeface="Times New Roman" panose="02020603050405020304" pitchFamily="18" charset="0"/>
              </a:rPr>
              <a:t>BÀI 1: HÀM SỐ (Tiết 1)</a:t>
            </a:r>
            <a:endParaRPr lang="en-US" sz="4000" b="1" dirty="0">
              <a:solidFill>
                <a:srgbClr val="C00000"/>
              </a:solidFill>
              <a:latin typeface="Times New Roman" panose="02020603050405020304" pitchFamily="18" charset="0"/>
              <a:ea typeface="华文中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652B916-23E7-D2FC-55C7-227E47EBBEA3}"/>
              </a:ext>
            </a:extLst>
          </p:cNvPr>
          <p:cNvSpPr>
            <a:spLocks noGrp="1"/>
          </p:cNvSpPr>
          <p:nvPr>
            <p:ph type="title"/>
          </p:nvPr>
        </p:nvSpPr>
        <p:spPr/>
        <p:txBody>
          <a:bodyPr/>
          <a:lstStyle/>
          <a:p>
            <a:r>
              <a:rPr lang="en-US" b="1" dirty="0">
                <a:solidFill>
                  <a:srgbClr val="EC8B74"/>
                </a:solidFill>
                <a:latin typeface="Times New Roman" panose="02020603050405020304" pitchFamily="18" charset="0"/>
                <a:cs typeface="Times New Roman" panose="02020603050405020304" pitchFamily="18" charset="0"/>
              </a:rPr>
              <a:t>MỤC TIÊU</a:t>
            </a:r>
          </a:p>
        </p:txBody>
      </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0622112-85D1-8AE4-9888-7DECF5DA8A02}"/>
              </a:ext>
            </a:extLst>
          </p:cNvPr>
          <p:cNvSpPr txBox="1"/>
          <p:nvPr/>
        </p:nvSpPr>
        <p:spPr>
          <a:xfrm>
            <a:off x="991850" y="1690688"/>
            <a:ext cx="11049000" cy="1200329"/>
          </a:xfrm>
          <a:prstGeom prst="rect">
            <a:avLst/>
          </a:prstGeom>
          <a:noFill/>
        </p:spPr>
        <p:txBody>
          <a:bodyPr wrap="square">
            <a:spAutoFit/>
          </a:bodyPr>
          <a:lstStyle/>
          <a:p>
            <a:r>
              <a:rPr lang="vi-VN" sz="3600" dirty="0">
                <a:solidFill>
                  <a:srgbClr val="35588A"/>
                </a:solidFill>
                <a:latin typeface="+mj-lt"/>
              </a:rPr>
              <a:t>- Nhận biết được những mô hình thực tế dẫn đến khái niệm hàm số.</a:t>
            </a:r>
            <a:endParaRPr lang="en-US" sz="3600" dirty="0">
              <a:solidFill>
                <a:srgbClr val="35588A"/>
              </a:solidFill>
              <a:latin typeface="+mj-lt"/>
            </a:endParaRPr>
          </a:p>
        </p:txBody>
      </p:sp>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886A39B-1AD4-178E-0118-F2CD06A6983B}"/>
              </a:ext>
            </a:extLst>
          </p:cNvPr>
          <p:cNvSpPr txBox="1"/>
          <p:nvPr/>
        </p:nvSpPr>
        <p:spPr>
          <a:xfrm>
            <a:off x="991850" y="2973783"/>
            <a:ext cx="10971550" cy="1200329"/>
          </a:xfrm>
          <a:prstGeom prst="rect">
            <a:avLst/>
          </a:prstGeom>
          <a:noFill/>
        </p:spPr>
        <p:txBody>
          <a:bodyPr wrap="square">
            <a:spAutoFit/>
          </a:bodyPr>
          <a:lstStyle/>
          <a:p>
            <a:r>
              <a:rPr lang="vi-VN" sz="3600" dirty="0">
                <a:solidFill>
                  <a:srgbClr val="35588A"/>
                </a:solidFill>
                <a:latin typeface="+mj-lt"/>
              </a:rPr>
              <a:t>- Tính được giá trị của hàm số khi hàm số được xác định bởi công thức và biết các giá trị của biến số.</a:t>
            </a:r>
            <a:endParaRPr lang="en-US" sz="3600" dirty="0">
              <a:solidFill>
                <a:srgbClr val="35588A"/>
              </a:solidFill>
              <a:latin typeface="+mj-lt"/>
            </a:endParaRPr>
          </a:p>
        </p:txBody>
      </p:sp>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6BF76A-9753-1F03-1426-066B06F0A46F}"/>
              </a:ext>
            </a:extLst>
          </p:cNvPr>
          <p:cNvSpPr txBox="1"/>
          <p:nvPr/>
        </p:nvSpPr>
        <p:spPr>
          <a:xfrm>
            <a:off x="991850" y="4422896"/>
            <a:ext cx="11049000" cy="646331"/>
          </a:xfrm>
          <a:prstGeom prst="rect">
            <a:avLst/>
          </a:prstGeom>
          <a:noFill/>
        </p:spPr>
        <p:txBody>
          <a:bodyPr wrap="square">
            <a:spAutoFit/>
          </a:bodyPr>
          <a:lstStyle/>
          <a:p>
            <a:r>
              <a:rPr lang="vi-VN" sz="3600" dirty="0">
                <a:solidFill>
                  <a:srgbClr val="35588A"/>
                </a:solidFill>
                <a:latin typeface="+mj-lt"/>
              </a:rPr>
              <a:t>- Giải quyết được một số vấn đề thực tiễn gắn với hàm số.</a:t>
            </a:r>
            <a:endParaRPr lang="en-US" sz="3600" dirty="0">
              <a:solidFill>
                <a:srgbClr val="35588A"/>
              </a:solidFill>
              <a:latin typeface="+mj-lt"/>
            </a:endParaRPr>
          </a:p>
        </p:txBody>
      </p:sp>
    </p:spTree>
    <p:extLst>
      <p:ext uri="{BB962C8B-B14F-4D97-AF65-F5344CB8AC3E}">
        <p14:creationId xmlns:p14="http://schemas.microsoft.com/office/powerpoint/2010/main" val="471328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emplate>Office Theme</Template>
  <TotalTime>2872</TotalTime>
  <Words>2188</Words>
  <Application>Microsoft Office PowerPoint</Application>
  <PresentationFormat>Widescreen</PresentationFormat>
  <Paragraphs>295</Paragraphs>
  <Slides>32</Slides>
  <Notes>21</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微软雅黑</vt:lpstr>
      <vt:lpstr>华文中宋</vt:lpstr>
      <vt:lpstr>Arial</vt:lpstr>
      <vt:lpstr>Calibri</vt:lpstr>
      <vt:lpstr>Calibri Light</vt:lpstr>
      <vt:lpstr>Cambria Math</vt:lpstr>
      <vt:lpstr>Segoe UI</vt:lpstr>
      <vt:lpstr>Times New Roman</vt:lpstr>
      <vt:lpstr>Office Theme</vt:lpstr>
      <vt:lpstr>Equation</vt:lpstr>
      <vt:lpstr>PowerPoint Presentation</vt:lpstr>
      <vt:lpstr>THIẾT BỊ DẠY HỌC VÀ HỌC LIỆU </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PHIẾU HỌC TẬP SỐ 1</vt:lpstr>
      <vt:lpstr>ĐÁP ÁN PHIẾU HỌC TẬP SỐ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TGPM</cp:lastModifiedBy>
  <cp:revision>460</cp:revision>
  <dcterms:created xsi:type="dcterms:W3CDTF">2006-08-16T00:00:00Z</dcterms:created>
  <dcterms:modified xsi:type="dcterms:W3CDTF">2025-05-17T00:33:34Z</dcterms:modified>
</cp:coreProperties>
</file>