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317" r:id="rId3"/>
    <p:sldId id="257" r:id="rId4"/>
    <p:sldId id="264" r:id="rId5"/>
    <p:sldId id="297" r:id="rId6"/>
    <p:sldId id="260" r:id="rId7"/>
    <p:sldId id="261" r:id="rId8"/>
    <p:sldId id="262" r:id="rId9"/>
    <p:sldId id="318" r:id="rId10"/>
    <p:sldId id="29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DF6926"/>
    <a:srgbClr val="ED1E27"/>
    <a:srgbClr val="4D3887"/>
    <a:srgbClr val="DAE3F3"/>
    <a:srgbClr val="2D2110"/>
    <a:srgbClr val="6087CE"/>
    <a:srgbClr val="F2F7FC"/>
    <a:srgbClr val="DEEBF7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686" y="78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012" y="1427642"/>
            <a:ext cx="782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403" y="2871730"/>
            <a:ext cx="2634616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tallest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oldest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smartest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7933" y="2871729"/>
            <a:ext cx="263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shortest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biggest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smallest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9765"/>
            <a:ext cx="7964401" cy="295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4" y="3996721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6" y="468078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1" y="5837506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52" y="3989456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634" y="3981049"/>
            <a:ext cx="407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518" y="4627380"/>
            <a:ext cx="4272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691" y="5837506"/>
            <a:ext cx="415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0225" y="3989456"/>
            <a:ext cx="393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80" y="3351866"/>
            <a:ext cx="5574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Superlative adjectives: short adjectives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05" y="5497509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38502" y="5894419"/>
            <a:ext cx="369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72" y="5506257"/>
            <a:ext cx="1072997" cy="3136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22523" y="5506257"/>
            <a:ext cx="258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5772" y="947268"/>
            <a:ext cx="6812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Superlative adjectives: short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63303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55" y="2717226"/>
            <a:ext cx="8114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We use superlative adjectives to compare three or more people or things.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714" y="3584047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39" y="4045712"/>
            <a:ext cx="389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Tom is the tallest in his class.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669" y="4036173"/>
            <a:ext cx="485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This is the biggest of the three bags.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/>
        </p:blipFill>
        <p:spPr>
          <a:xfrm>
            <a:off x="342900" y="4351664"/>
            <a:ext cx="3223489" cy="254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41" y="4624330"/>
            <a:ext cx="3345409" cy="21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17354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36364"/>
              </p:ext>
            </p:extLst>
          </p:nvPr>
        </p:nvGraphicFramePr>
        <p:xfrm>
          <a:off x="1329368" y="1263463"/>
          <a:ext cx="6485264" cy="53343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6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8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Superlative</a:t>
                      </a:r>
                      <a:r>
                        <a:rPr lang="en-US" sz="2800" baseline="0" dirty="0"/>
                        <a:t> form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noisy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quiet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heavy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D7B2AB-57E2-4086-8A76-196D2CEA967E}"/>
              </a:ext>
            </a:extLst>
          </p:cNvPr>
          <p:cNvSpPr txBox="1"/>
          <p:nvPr/>
        </p:nvSpPr>
        <p:spPr>
          <a:xfrm>
            <a:off x="5466736" y="1779638"/>
            <a:ext cx="1146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fastest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E3697A-A610-49BA-8E75-58E9EBD19C4F}"/>
              </a:ext>
            </a:extLst>
          </p:cNvPr>
          <p:cNvSpPr txBox="1"/>
          <p:nvPr/>
        </p:nvSpPr>
        <p:spPr>
          <a:xfrm>
            <a:off x="5466736" y="2333205"/>
            <a:ext cx="107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tallest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35909F-0141-43F1-9984-38EA6196953B}"/>
              </a:ext>
            </a:extLst>
          </p:cNvPr>
          <p:cNvSpPr txBox="1"/>
          <p:nvPr/>
        </p:nvSpPr>
        <p:spPr>
          <a:xfrm>
            <a:off x="5376941" y="2848372"/>
            <a:ext cx="130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noisiest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9E81AD-6C08-45FC-A165-A3B6BE9306F1}"/>
              </a:ext>
            </a:extLst>
          </p:cNvPr>
          <p:cNvSpPr txBox="1"/>
          <p:nvPr/>
        </p:nvSpPr>
        <p:spPr>
          <a:xfrm>
            <a:off x="5514591" y="3400216"/>
            <a:ext cx="104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nicest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AAF1B8-C642-4CB9-A09F-BF84668BCB34}"/>
              </a:ext>
            </a:extLst>
          </p:cNvPr>
          <p:cNvSpPr txBox="1"/>
          <p:nvPr/>
        </p:nvSpPr>
        <p:spPr>
          <a:xfrm>
            <a:off x="5445767" y="3930806"/>
            <a:ext cx="122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hottest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DC073B-2408-49A0-85AE-B62FEE7B4FD7}"/>
              </a:ext>
            </a:extLst>
          </p:cNvPr>
          <p:cNvSpPr txBox="1"/>
          <p:nvPr/>
        </p:nvSpPr>
        <p:spPr>
          <a:xfrm>
            <a:off x="5462617" y="4461462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lightest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B4A8F9-0E34-45E0-97B2-CA34927114AE}"/>
              </a:ext>
            </a:extLst>
          </p:cNvPr>
          <p:cNvSpPr txBox="1"/>
          <p:nvPr/>
        </p:nvSpPr>
        <p:spPr>
          <a:xfrm>
            <a:off x="5426103" y="5002679"/>
            <a:ext cx="137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quietest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30ACD46-C2EC-401C-A785-D18B47CDDCC0}"/>
              </a:ext>
            </a:extLst>
          </p:cNvPr>
          <p:cNvSpPr txBox="1"/>
          <p:nvPr/>
        </p:nvSpPr>
        <p:spPr>
          <a:xfrm>
            <a:off x="5445767" y="5543896"/>
            <a:ext cx="1396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heaviest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80402C-49F9-4553-83B2-0C85B2669544}"/>
              </a:ext>
            </a:extLst>
          </p:cNvPr>
          <p:cNvSpPr txBox="1"/>
          <p:nvPr/>
        </p:nvSpPr>
        <p:spPr>
          <a:xfrm>
            <a:off x="5541273" y="6092549"/>
            <a:ext cx="115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81119"/>
            <a:ext cx="796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sz="24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76" y="1317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306" y="1310561"/>
            <a:ext cx="550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Bonbon can move 10 tons; it’s the </a:t>
            </a:r>
            <a:r>
              <a:rPr lang="en-US" sz="2400" b="1" dirty="0">
                <a:solidFill>
                  <a:srgbClr val="00B050"/>
                </a:solidFill>
              </a:rPr>
              <a:t>strongest</a:t>
            </a:r>
            <a:r>
              <a:rPr lang="en-US" sz="2400" dirty="0"/>
              <a:t> of all. (strong)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76" y="21864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76" y="318755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306" y="3178902"/>
            <a:ext cx="545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is the</a:t>
            </a:r>
          </a:p>
          <a:p>
            <a:r>
              <a:rPr lang="en-US" sz="2400" dirty="0"/>
              <a:t>he is about 1.8 m tall. (tall)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77" y="41910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306" y="4182378"/>
            <a:ext cx="528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</a:t>
            </a:r>
          </a:p>
          <a:p>
            <a:r>
              <a:rPr lang="en-US" sz="2400" dirty="0"/>
              <a:t>we can put it in our bag. (small)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76" y="52153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307" y="5215353"/>
            <a:ext cx="559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is only 200 dollars. </a:t>
            </a:r>
          </a:p>
          <a:p>
            <a:r>
              <a:rPr lang="en-US" sz="2400" dirty="0"/>
              <a:t>It’s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306" y="2195092"/>
            <a:ext cx="585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can understand all of what we say. It’s the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18604" y="2754791"/>
            <a:ext cx="3441860" cy="4045219"/>
            <a:chOff x="5975739" y="3079401"/>
            <a:chExt cx="3073707" cy="3612529"/>
          </a:xfrm>
        </p:grpSpPr>
        <p:sp>
          <p:nvSpPr>
            <p:cNvPr id="3" name="Oval 2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1ACD894-0432-40E9-B65E-C9B5855BCDC3}"/>
              </a:ext>
            </a:extLst>
          </p:cNvPr>
          <p:cNvSpPr txBox="1"/>
          <p:nvPr/>
        </p:nvSpPr>
        <p:spPr>
          <a:xfrm>
            <a:off x="1455589" y="2558354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robot show. (smart)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17D8D2D-D52D-4B36-B801-AF207A831E61}"/>
              </a:ext>
            </a:extLst>
          </p:cNvPr>
          <p:cNvSpPr txBox="1"/>
          <p:nvPr/>
        </p:nvSpPr>
        <p:spPr>
          <a:xfrm>
            <a:off x="1455589" y="2561389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smartest</a:t>
            </a:r>
            <a:r>
              <a:rPr lang="en-US" sz="2400" dirty="0"/>
              <a:t> in the robot show.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D1509B7-3972-4285-97C6-74787E7162E6}"/>
              </a:ext>
            </a:extLst>
          </p:cNvPr>
          <p:cNvSpPr txBox="1"/>
          <p:nvPr/>
        </p:nvSpPr>
        <p:spPr>
          <a:xfrm>
            <a:off x="1681538" y="3178902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class;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7B470EB-5251-4429-80D7-B33F999A9A23}"/>
              </a:ext>
            </a:extLst>
          </p:cNvPr>
          <p:cNvSpPr txBox="1"/>
          <p:nvPr/>
        </p:nvSpPr>
        <p:spPr>
          <a:xfrm>
            <a:off x="1713994" y="3184326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our class;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9217D1-1E59-449D-9452-B77F728449C6}"/>
              </a:ext>
            </a:extLst>
          </p:cNvPr>
          <p:cNvSpPr txBox="1"/>
          <p:nvPr/>
        </p:nvSpPr>
        <p:spPr>
          <a:xfrm>
            <a:off x="1884332" y="4191030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of all home robots;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0E07ADC-2A56-4CEB-BEF1-11EA7665690C}"/>
              </a:ext>
            </a:extLst>
          </p:cNvPr>
          <p:cNvSpPr txBox="1"/>
          <p:nvPr/>
        </p:nvSpPr>
        <p:spPr>
          <a:xfrm>
            <a:off x="1863797" y="4195972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smallest</a:t>
            </a:r>
            <a:r>
              <a:rPr lang="en-US" sz="2400" dirty="0"/>
              <a:t> of all home robots;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E820350-D484-4CF6-96AC-54AA6D7BFD57}"/>
              </a:ext>
            </a:extLst>
          </p:cNvPr>
          <p:cNvSpPr txBox="1"/>
          <p:nvPr/>
        </p:nvSpPr>
        <p:spPr>
          <a:xfrm>
            <a:off x="1437395" y="5586699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shop. (cheap)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A1179F6-428F-461F-B0B0-D04C7A4478A2}"/>
              </a:ext>
            </a:extLst>
          </p:cNvPr>
          <p:cNvSpPr txBox="1"/>
          <p:nvPr/>
        </p:nvSpPr>
        <p:spPr>
          <a:xfrm>
            <a:off x="1478466" y="5584685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cheapest</a:t>
            </a:r>
            <a:r>
              <a:rPr lang="en-US" sz="2400" dirty="0"/>
              <a:t> in our shop. (cheap)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33623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679" y="17800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510" y="1773595"/>
            <a:ext cx="284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brother’s room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733" y="2596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539" y="347567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369" y="3467022"/>
            <a:ext cx="27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Travelling by plane 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64" y="43632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593" y="4354617"/>
            <a:ext cx="178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is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717" y="52662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547" y="5266271"/>
            <a:ext cx="227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dogs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563" y="2605451"/>
            <a:ext cx="6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7ED445-77EF-4AE5-A685-8F502D28E072}"/>
              </a:ext>
            </a:extLst>
          </p:cNvPr>
          <p:cNvSpPr txBox="1"/>
          <p:nvPr/>
        </p:nvSpPr>
        <p:spPr>
          <a:xfrm>
            <a:off x="3347884" y="1768279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mine. (tidy)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C58195-E3DE-42F9-88E5-AFCF9126CDC1}"/>
              </a:ext>
            </a:extLst>
          </p:cNvPr>
          <p:cNvSpPr txBox="1"/>
          <p:nvPr/>
        </p:nvSpPr>
        <p:spPr>
          <a:xfrm>
            <a:off x="3347884" y="1777571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tidier</a:t>
            </a:r>
            <a:r>
              <a:rPr lang="en-US" sz="2400" dirty="0"/>
              <a:t> than mine. (tidy)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EEA9A3-00CE-4EFB-8036-B9F9BD0BCFB6}"/>
              </a:ext>
            </a:extLst>
          </p:cNvPr>
          <p:cNvSpPr txBox="1"/>
          <p:nvPr/>
        </p:nvSpPr>
        <p:spPr>
          <a:xfrm>
            <a:off x="1258554" y="2596797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desert of all is the Sahara and it’s in Africa. (hot)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307EBAF-3F88-4F8C-947A-D68D98926512}"/>
              </a:ext>
            </a:extLst>
          </p:cNvPr>
          <p:cNvSpPr txBox="1"/>
          <p:nvPr/>
        </p:nvSpPr>
        <p:spPr>
          <a:xfrm>
            <a:off x="1268386" y="2604696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hottest</a:t>
            </a:r>
            <a:r>
              <a:rPr lang="en-US" sz="2400" dirty="0"/>
              <a:t> desert of all is the Sahara and it’s in Africa. (hot)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6650AB6-636A-4851-85FB-49E773242D9F}"/>
              </a:ext>
            </a:extLst>
          </p:cNvPr>
          <p:cNvSpPr txBox="1"/>
          <p:nvPr/>
        </p:nvSpPr>
        <p:spPr>
          <a:xfrm>
            <a:off x="3347884" y="347134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going by car. (fast)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633837-6B97-4DDC-B1BA-C7EADEB17425}"/>
              </a:ext>
            </a:extLst>
          </p:cNvPr>
          <p:cNvSpPr txBox="1"/>
          <p:nvPr/>
        </p:nvSpPr>
        <p:spPr>
          <a:xfrm>
            <a:off x="3357716" y="3469185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faster</a:t>
            </a:r>
            <a:r>
              <a:rPr lang="en-US" sz="2400" dirty="0"/>
              <a:t> than going by car. (fast)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0482B90-0083-4C6A-84A1-E887BB48DF11}"/>
              </a:ext>
            </a:extLst>
          </p:cNvPr>
          <p:cNvSpPr txBox="1"/>
          <p:nvPr/>
        </p:nvSpPr>
        <p:spPr>
          <a:xfrm>
            <a:off x="2139991" y="435590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your family? (tall)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3AEB156-69F6-485B-80D9-E6777814A4DF}"/>
              </a:ext>
            </a:extLst>
          </p:cNvPr>
          <p:cNvSpPr txBox="1"/>
          <p:nvPr/>
        </p:nvSpPr>
        <p:spPr>
          <a:xfrm>
            <a:off x="2168382" y="4360234"/>
            <a:ext cx="352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your family? (tall)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793325F-1DD2-4D2B-B601-5378E7BDB7D8}"/>
              </a:ext>
            </a:extLst>
          </p:cNvPr>
          <p:cNvSpPr txBox="1"/>
          <p:nvPr/>
        </p:nvSpPr>
        <p:spPr>
          <a:xfrm>
            <a:off x="2663388" y="5258909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cats.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33EE98-9D72-47CE-B939-DE174AB67D50}"/>
              </a:ext>
            </a:extLst>
          </p:cNvPr>
          <p:cNvSpPr txBox="1"/>
          <p:nvPr/>
        </p:nvSpPr>
        <p:spPr>
          <a:xfrm>
            <a:off x="2691511" y="5263801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smarter</a:t>
            </a:r>
            <a:r>
              <a:rPr lang="en-US" sz="2400" dirty="0"/>
              <a:t> than cats. (smart)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440" y="7730"/>
            <a:ext cx="823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310670"/>
            <a:ext cx="2359583" cy="412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3" y="2310670"/>
            <a:ext cx="3648922" cy="4123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34" y="2310670"/>
            <a:ext cx="2251853" cy="41239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4537" y="219235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711696" y="1905917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H9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84537" y="2192356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978912" y="1619478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30020"/>
              </p:ext>
            </p:extLst>
          </p:nvPr>
        </p:nvGraphicFramePr>
        <p:xfrm>
          <a:off x="363384" y="66097"/>
          <a:ext cx="8417232" cy="21560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4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12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M10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H9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A3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Age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Weight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20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45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Height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80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120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150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Price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4" y="2238289"/>
            <a:ext cx="1847246" cy="3231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03" y="2413216"/>
            <a:ext cx="2637161" cy="298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1" y="2488906"/>
            <a:ext cx="1627467" cy="29804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725345">
            <a:off x="4942045" y="2421854"/>
            <a:ext cx="1012908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H9</a:t>
            </a:r>
          </a:p>
        </p:txBody>
      </p:sp>
      <p:sp>
        <p:nvSpPr>
          <p:cNvPr id="10" name="Rounded Rectangle 9"/>
          <p:cNvSpPr/>
          <p:nvPr/>
        </p:nvSpPr>
        <p:spPr>
          <a:xfrm rot="20513824">
            <a:off x="206615" y="2591444"/>
            <a:ext cx="1012908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M10</a:t>
            </a:r>
          </a:p>
        </p:txBody>
      </p:sp>
      <p:sp>
        <p:nvSpPr>
          <p:cNvPr id="11" name="Rounded Rectangle 10"/>
          <p:cNvSpPr/>
          <p:nvPr/>
        </p:nvSpPr>
        <p:spPr>
          <a:xfrm rot="1184843">
            <a:off x="7691674" y="2567489"/>
            <a:ext cx="1012908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520" y="5533621"/>
            <a:ext cx="176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0694" y="5688763"/>
            <a:ext cx="608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A:  </a:t>
            </a:r>
            <a:r>
              <a:rPr lang="en-US" sz="2400"/>
              <a:t>A3 is the tallest of the three robots.</a:t>
            </a:r>
          </a:p>
          <a:p>
            <a:r>
              <a:rPr lang="en-US" sz="2400" b="1" i="1"/>
              <a:t>B:  </a:t>
            </a:r>
            <a:r>
              <a:rPr lang="en-US" sz="2400"/>
              <a:t>M10 is the youngest of the three robots.</a:t>
            </a:r>
          </a:p>
          <a:p>
            <a:r>
              <a:rPr lang="en-US" sz="2400" i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95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2087</TotalTime>
  <Words>578</Words>
  <Application>Microsoft Office PowerPoint</Application>
  <PresentationFormat>On-screen Show (4:3)</PresentationFormat>
  <Paragraphs>121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account</cp:lastModifiedBy>
  <cp:revision>132</cp:revision>
  <dcterms:created xsi:type="dcterms:W3CDTF">2020-12-09T02:04:09Z</dcterms:created>
  <dcterms:modified xsi:type="dcterms:W3CDTF">2023-05-09T04:24:26Z</dcterms:modified>
</cp:coreProperties>
</file>