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d3f6acf6dca64361" Type="http://schemas.microsoft.com/office/2006/relationships/ui/extensibility" Target="customUI/customUI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1"/>
    <p:sldMasterId id="2147483685" r:id="rId2"/>
  </p:sldMasterIdLst>
  <p:notesMasterIdLst>
    <p:notesMasterId r:id="rId23"/>
  </p:notesMasterIdLst>
  <p:sldIdLst>
    <p:sldId id="297" r:id="rId3"/>
    <p:sldId id="312" r:id="rId4"/>
    <p:sldId id="627" r:id="rId5"/>
    <p:sldId id="326" r:id="rId6"/>
    <p:sldId id="302" r:id="rId7"/>
    <p:sldId id="365" r:id="rId8"/>
    <p:sldId id="305" r:id="rId9"/>
    <p:sldId id="300" r:id="rId10"/>
    <p:sldId id="782" r:id="rId11"/>
    <p:sldId id="784" r:id="rId12"/>
    <p:sldId id="628" r:id="rId13"/>
    <p:sldId id="778" r:id="rId14"/>
    <p:sldId id="781" r:id="rId15"/>
    <p:sldId id="307" r:id="rId16"/>
    <p:sldId id="484" r:id="rId17"/>
    <p:sldId id="783" r:id="rId18"/>
    <p:sldId id="292" r:id="rId19"/>
    <p:sldId id="311" r:id="rId20"/>
    <p:sldId id="339" r:id="rId21"/>
    <p:sldId id="335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CE3C"/>
    <a:srgbClr val="00AA48"/>
    <a:srgbClr val="2EA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1746BC-BC69-45D8-B070-0A5F79FE53AB}">
  <a:tblStyle styleId="{8B1746BC-BC69-45D8-B070-0A5F79FE53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b0ac4e247a_6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8" name="Google Shape;2328;gb0ac4e247a_6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797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234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1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8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68008C-9AB4-4B1C-95CE-D7144F8ED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9861AA-8C8D-4063-93A5-090CCD7DCBD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 baseline="0">
                <a:latin typeface="Arial" pitchFamily="34" charset="0"/>
                <a:cs typeface="Arial" pitchFamily="34" charset="0"/>
              </a:defRPr>
            </a:lvl2pPr>
            <a:lvl3pPr>
              <a:defRPr baseline="0"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594B53-750F-4688-8AC6-001A06F31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D111ED-CC16-4589-BA58-93349ABB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2BDFCA-5803-4BD5-BE70-D04D386AE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738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8400350" y="1326373"/>
            <a:ext cx="675000" cy="324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373350" y="2067258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54147" y="656772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1269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C0BA4-852E-1811-C1C0-F06D57F4A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1EC1D1-55A5-374B-2580-7037626A9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FCB4C-7C84-CE63-C36E-215AEFC9C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3/3/2025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2A750-89A6-F147-583D-494B7969B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1DE09-A28F-01A9-DA23-2A8E10B56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16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EC53-BE92-B580-EB1F-635D2B2E8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59067-63FC-BCF7-9367-9D8D453B8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1E4F6-269A-F2DC-4AC5-FDF8E533E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3/3/2025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B9524-247C-6EFA-A7EA-90E12E882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4E7C0-5C6F-FB24-B90E-456D9879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73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8377C-8942-A463-DE0E-13F00576C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75F5A-2100-A21B-8A4A-28EDAC4F3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A47D5-BD9D-39C9-1539-0C3AE190E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3/3/2025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64899-7429-D3EB-11E4-C82A6C446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F69B0-40E1-DF11-BF8C-D689E0353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196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27C51-1BDD-D22B-243B-21BCFE7E0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6C5BD-37B7-0BEF-8052-5C3E42B8E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DBC84-27E0-AB83-8331-6D2CCFDA8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95F1E-01BA-0D83-5CD9-D9FE126EF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3/3/2025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2116F-8C18-A8FD-C1C6-46E042578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B498D0-6548-344C-EC20-E1E31A78A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67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0" y="3955275"/>
            <a:ext cx="291375" cy="281375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0" y="1254438"/>
            <a:ext cx="166675" cy="168575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0" y="3017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/>
          <p:cNvSpPr/>
          <p:nvPr/>
        </p:nvSpPr>
        <p:spPr>
          <a:xfrm>
            <a:off x="8069225" y="27083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5" y="4065000"/>
            <a:ext cx="166675" cy="168575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8AA0-7959-29AD-7A24-A91713C6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5974E-4E10-65C1-BC36-7DC13F272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F3BC55-A94E-D04D-480F-67206A5A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8A393F-118B-B65B-416C-F16DF2D04F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EC7E77-8EE6-C138-F219-FF9EB978D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C9EA3C-BE2A-B82D-063E-84045DB4F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3/3/2025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97E2FE-DC92-A352-14B2-BFB87A400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896EBB-7346-1A9B-C6FC-55DA84BAB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624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7BE7F-B649-F2D7-84F7-558BB388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9A170E-A76C-1EC0-6560-39F55E295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3/3/2025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10125-7C4D-D4EE-A270-101AE46E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58E4FF-613E-8FFE-6DFF-549D8E2CA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26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68B41C-3520-2E1F-7D12-092E0F90E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3/3/2025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F289CC-2411-2BD8-57A7-800EBFA53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A9D45-9FED-945E-DD00-73E09E63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129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FBF3A-7306-4DF5-AAE5-1FD8D9ECE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EFD59-17CE-EC7D-0176-B97EE36A1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08374-48D2-778B-1050-B1777D81C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D2367-FDA4-7079-0494-F043CB036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3/3/2025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88A02-A7C3-7CBA-A4C3-E733B541C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33988-0D17-672D-73B5-31DAF4C4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385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4B4E3-2A64-B8D8-E178-FE5B359DF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25C64A-A911-648D-0507-E22133265F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F9807C-BB2B-BCC6-A8A8-664CC6912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066D7-7DF5-F832-1891-418C8D89C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3/3/2025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5878F-2883-2D1B-4435-034512F18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DB8CD-AAE7-FEE6-4A1B-9956CEDEE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157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4B617-3239-D002-0A99-EE4D6C79F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916E21-CE9F-F6C3-2FD6-E27E06449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2384E-E5F6-9214-FFA8-BE9A8160F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3/3/2025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41B8A-9F2A-062A-8280-126B6A661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3414F-EF87-C179-A6F4-3194F883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75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F40266-FFAD-6687-051C-64E3D8EAF3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293D47-B5F4-39DD-5B5C-D51FB4647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ADB86-CA0F-BC3A-DB41-075B9E6CC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3/3/2025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14F74-A282-52FE-BFF0-DA306FB2F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DB73C-DA42-A6BF-03FA-02C0CE3F1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67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2" r:id="rId10"/>
    <p:sldLayoutId id="2147483663" r:id="rId11"/>
    <p:sldLayoutId id="2147483664" r:id="rId12"/>
    <p:sldLayoutId id="2147483665" r:id="rId13"/>
    <p:sldLayoutId id="2147483670" r:id="rId14"/>
    <p:sldLayoutId id="214748367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25F276-DE45-2242-E4F0-1DE1074F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681B0-6BB8-F7F1-CE87-35C54B4F8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54BCF-1010-DFE3-DD3E-361B2F0D30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C8B01-B15C-4B92-AA4C-045722D7B210}" type="datetimeFigureOut">
              <a:rPr lang="en-US" smtClean="0"/>
              <a:pPr/>
              <a:t>3/3/2025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A927B-0C90-7126-DDDE-CFA3F52A4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D5CAF-079E-8C09-26DD-BD7F99FF4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33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openxmlformats.org/officeDocument/2006/relationships/tags" Target="../tags/tag2.xml"/><Relationship Id="rId16" Type="http://schemas.openxmlformats.org/officeDocument/2006/relationships/image" Target="../media/image7.png"/><Relationship Id="rId20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microsoft.com/office/2017/06/relationships/model3d" Target="../media/model3d2.glb"/><Relationship Id="rId5" Type="http://schemas.openxmlformats.org/officeDocument/2006/relationships/tags" Target="../tags/tag5.xml"/><Relationship Id="rId15" Type="http://schemas.openxmlformats.org/officeDocument/2006/relationships/image" Target="../media/image6.png"/><Relationship Id="rId10" Type="http://schemas.openxmlformats.org/officeDocument/2006/relationships/image" Target="../media/image2.png"/><Relationship Id="rId19" Type="http://schemas.openxmlformats.org/officeDocument/2006/relationships/image" Target="../media/image10.png"/><Relationship Id="rId4" Type="http://schemas.openxmlformats.org/officeDocument/2006/relationships/tags" Target="../tags/tag4.xml"/><Relationship Id="rId9" Type="http://schemas.microsoft.com/office/2017/06/relationships/model3d" Target="../media/model3d1.glb"/><Relationship Id="rId1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://www.allwhitebackground.com/colorful-background-images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13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20.xml"/><Relationship Id="rId4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hyperlink" Target="http://www.allwhitebackground.com/colorful-background-images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96" y="677793"/>
            <a:ext cx="3771900" cy="37719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10112" y="1549131"/>
              <a:ext cx="2940927" cy="2542076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2940927" cy="2542076"/>
                    </a:xfrm>
                    <a:prstGeom prst="rect">
                      <a:avLst/>
                    </a:prstGeom>
                  </am3d:spPr>
                  <am3d:camera>
                    <am3d:pos x="0" y="0" z="685085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84259" d="1000000"/>
                    <am3d:preTrans dx="-103008" dy="-11011706" dz="-5212029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38911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10112" y="1549131"/>
                <a:ext cx="2940927" cy="2542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12864" y="1117202"/>
              <a:ext cx="1735395" cy="3449758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1735395" cy="3449758"/>
                    </a:xfrm>
                    <a:prstGeom prst="rect">
                      <a:avLst/>
                    </a:prstGeom>
                  </am3d:spPr>
                  <am3d:camera>
                    <am3d:pos x="0" y="0" z="52870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9" d="1000000"/>
                    <am3d:preTrans dx="0" dy="-136212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40438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312864" y="1117202"/>
                <a:ext cx="1735395" cy="3449758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3F2B88CF-7659-481C-99A8-CF34B5FC92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86231" y="26127"/>
            <a:ext cx="5928836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 algn="ctr">
              <a:defRPr/>
            </a:pPr>
            <a:endParaRPr lang="en-US" sz="21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60000" endA="900" endPos="58000" dir="5400000" sy="-100000" algn="bl" rotWithShape="0"/>
              </a:effectLst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  <a:p>
            <a:pPr lvl="1" algn="ctr">
              <a:defRPr/>
            </a:pPr>
            <a:r>
              <a:rPr lang="en-US" sz="21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TRƯỜNG THCS CẨM THỊNH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1643908" y="2076745"/>
            <a:ext cx="5880260" cy="90024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68580" tIns="34290" rIns="68580" bIns="3429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2700" b="1" dirty="0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ĐẾN DỰ GIỜ THĂM LỚP 6A3</a:t>
            </a:r>
          </a:p>
        </p:txBody>
      </p:sp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-702468" y="-128343"/>
            <a:ext cx="2864252" cy="5151011"/>
          </a:xfrm>
          <a:prstGeom prst="rect">
            <a:avLst/>
          </a:prstGeom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 flipH="1">
            <a:off x="7159813" y="178096"/>
            <a:ext cx="2870669" cy="5185937"/>
          </a:xfrm>
          <a:prstGeom prst="rect">
            <a:avLst/>
          </a:prstGeom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7" y="1843"/>
            <a:ext cx="1815629" cy="5141657"/>
          </a:xfrm>
          <a:prstGeom prst="rect">
            <a:avLst/>
          </a:prstGeom>
        </p:spPr>
      </p:pic>
      <p:pic>
        <p:nvPicPr>
          <p:cNvPr id="62" name="Picture 61" descr="A brick wall&#10;&#10;Description automatically generated">
            <a:extLst>
              <a:ext uri="{FF2B5EF4-FFF2-40B4-BE49-F238E27FC236}">
                <a16:creationId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07" y="922"/>
            <a:ext cx="1794092" cy="5141657"/>
          </a:xfrm>
          <a:prstGeom prst="rect">
            <a:avLst/>
          </a:prstGeom>
        </p:spPr>
      </p:pic>
      <p:pic>
        <p:nvPicPr>
          <p:cNvPr id="63" name="Picture 62" descr="A close up of a flower&#10;&#10;Description automatically generated">
            <a:extLst>
              <a:ext uri="{FF2B5EF4-FFF2-40B4-BE49-F238E27FC236}">
                <a16:creationId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-10787" y="-143585"/>
            <a:ext cx="1423059" cy="2914650"/>
          </a:xfrm>
          <a:prstGeom prst="rect">
            <a:avLst/>
          </a:prstGeom>
        </p:spPr>
      </p:pic>
      <p:pic>
        <p:nvPicPr>
          <p:cNvPr id="64" name="Picture 63" descr="A close up of a flower&#10;&#10;Description automatically generated">
            <a:extLst>
              <a:ext uri="{FF2B5EF4-FFF2-40B4-BE49-F238E27FC236}">
                <a16:creationId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7661050" y="-128344"/>
            <a:ext cx="1495979" cy="291465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042">
            <a:off x="7263252" y="2338886"/>
            <a:ext cx="2663792" cy="1699597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4043154" y="4316573"/>
            <a:ext cx="5086350" cy="869364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651616" y="2428480"/>
            <a:ext cx="2663792" cy="1905787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87" y="17910"/>
            <a:ext cx="2416843" cy="1126495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40" y="29874"/>
            <a:ext cx="2416843" cy="112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7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41875 -0.00301 " pathEditMode="relative" rAng="0" ptsTypes="AA">
                                      <p:cBhvr>
                                        <p:cTn id="29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0.40586 0.00116 " pathEditMode="relative" rAng="0" ptsTypes="AA">
                                      <p:cBhvr>
                                        <p:cTn id="31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4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33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35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37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39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813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BD779-198A-B8A8-F441-8FFB6FF8D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B33511E-A88D-9C02-A41A-6C09A8E5DA72}"/>
              </a:ext>
            </a:extLst>
          </p:cNvPr>
          <p:cNvSpPr/>
          <p:nvPr/>
        </p:nvSpPr>
        <p:spPr>
          <a:xfrm>
            <a:off x="5727880" y="369311"/>
            <a:ext cx="3733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3324DA-218E-332D-065C-91635178CE90}"/>
              </a:ext>
            </a:extLst>
          </p:cNvPr>
          <p:cNvSpPr txBox="1"/>
          <p:nvPr/>
        </p:nvSpPr>
        <p:spPr>
          <a:xfrm>
            <a:off x="2356150" y="2217807"/>
            <a:ext cx="30854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19">
            <a:extLst>
              <a:ext uri="{FF2B5EF4-FFF2-40B4-BE49-F238E27FC236}">
                <a16:creationId xmlns:a16="http://schemas.microsoft.com/office/drawing/2014/main" id="{2B6AB136-2546-680B-FEEB-54F782A5F0E4}"/>
              </a:ext>
            </a:extLst>
          </p:cNvPr>
          <p:cNvSpPr/>
          <p:nvPr/>
        </p:nvSpPr>
        <p:spPr>
          <a:xfrm>
            <a:off x="1937701" y="1313415"/>
            <a:ext cx="4943546" cy="2286000"/>
          </a:xfrm>
          <a:prstGeom prst="cloudCallout">
            <a:avLst>
              <a:gd name="adj1" fmla="val -51414"/>
              <a:gd name="adj2" fmla="val 895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261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i-tap-toan-hinh-11-1">
            <a:extLst>
              <a:ext uri="{FF2B5EF4-FFF2-40B4-BE49-F238E27FC236}">
                <a16:creationId xmlns:a16="http://schemas.microsoft.com/office/drawing/2014/main" id="{C8979489-2959-44EE-A825-5F86985DF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87" y="904826"/>
            <a:ext cx="2915407" cy="15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9846D1DD-C118-4C79-9424-635F9BD1B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78" y="448291"/>
            <a:ext cx="8458200" cy="4565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THỰC TẾ VỀ HAI ĐƯỜNG THẮNG CẮT NHAU</a:t>
            </a:r>
          </a:p>
        </p:txBody>
      </p:sp>
      <p:pic>
        <p:nvPicPr>
          <p:cNvPr id="1026" name="Picture 2" descr="Tìm trong thực tế các hình ảnh gợi về: a) Hai đường thẳng song song; b) Hai  đường thẳng cắt nhau">
            <a:extLst>
              <a:ext uri="{FF2B5EF4-FFF2-40B4-BE49-F238E27FC236}">
                <a16:creationId xmlns:a16="http://schemas.microsoft.com/office/drawing/2014/main" id="{9B0501A2-720E-9E4B-60E6-FA1E8F3C5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530" y="871916"/>
            <a:ext cx="1894958" cy="173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ìm trong thực tế các hình ảnh gợi về: a) Hai đường thẳng song song; b) Hai  đường thẳng cắt nhau">
            <a:extLst>
              <a:ext uri="{FF2B5EF4-FFF2-40B4-BE49-F238E27FC236}">
                <a16:creationId xmlns:a16="http://schemas.microsoft.com/office/drawing/2014/main" id="{86350E64-386A-0B17-BB7B-587228346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952" y="2929857"/>
            <a:ext cx="1728679" cy="130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C8DF44-7B8F-2900-1C11-38024B950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67" y="2621182"/>
            <a:ext cx="2617883" cy="19741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1CED83-C277-8ABD-E64E-DD138A83476D}"/>
              </a:ext>
            </a:extLst>
          </p:cNvPr>
          <p:cNvSpPr txBox="1"/>
          <p:nvPr/>
        </p:nvSpPr>
        <p:spPr>
          <a:xfrm>
            <a:off x="1906907" y="2529747"/>
            <a:ext cx="1815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0628F7-392A-C393-63D1-8BEB94252997}"/>
              </a:ext>
            </a:extLst>
          </p:cNvPr>
          <p:cNvSpPr txBox="1"/>
          <p:nvPr/>
        </p:nvSpPr>
        <p:spPr>
          <a:xfrm>
            <a:off x="6103394" y="2473322"/>
            <a:ext cx="1423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E8BC98-97CC-C781-BF0A-09774C2A097B}"/>
              </a:ext>
            </a:extLst>
          </p:cNvPr>
          <p:cNvSpPr txBox="1"/>
          <p:nvPr/>
        </p:nvSpPr>
        <p:spPr>
          <a:xfrm>
            <a:off x="1906907" y="4280682"/>
            <a:ext cx="2003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4DED0D-0686-41D6-2BC1-9AB3D7A4B7AE}"/>
              </a:ext>
            </a:extLst>
          </p:cNvPr>
          <p:cNvSpPr txBox="1"/>
          <p:nvPr/>
        </p:nvSpPr>
        <p:spPr>
          <a:xfrm>
            <a:off x="5422067" y="4280682"/>
            <a:ext cx="288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053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>
            <a:extLst>
              <a:ext uri="{FF2B5EF4-FFF2-40B4-BE49-F238E27FC236}">
                <a16:creationId xmlns:a16="http://schemas.microsoft.com/office/drawing/2014/main" id="{07853A6A-1F40-4E77-8F72-2E05E2497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21" y="2060770"/>
            <a:ext cx="4686300" cy="10618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 thẳng. Hai đường thẳng đó có điểm chung không?</a:t>
            </a:r>
            <a:endParaRPr lang="en-US" altLang="vi-VN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812" y="-1"/>
            <a:ext cx="3438188" cy="259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589" y="2591686"/>
            <a:ext cx="3390924" cy="2551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32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" y="114300"/>
            <a:ext cx="42862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2.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endParaRPr lang="en-US" sz="2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7853A6A-1F40-4E77-8F72-2E05E2497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1015593"/>
            <a:ext cx="4686300" cy="15465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alt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thẳng a và b </a:t>
            </a:r>
            <a:r>
              <a:rPr lang="vi-VN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điểm chung nào</a:t>
            </a:r>
            <a:r>
              <a:rPr lang="vi-VN" alt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gọi chúng là </a:t>
            </a:r>
            <a:r>
              <a:rPr lang="vi-VN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thẳng song song</a:t>
            </a:r>
            <a:r>
              <a:rPr lang="vi-VN" alt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vi-VN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Kí hiệu: a // b hoặc b // a</a:t>
            </a:r>
            <a:endParaRPr lang="en-US" alt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450" y="3829050"/>
            <a:ext cx="7772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vi-VN" altLang="vi-VN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thẳng song song thì không có điểm chung</a:t>
            </a:r>
            <a:endParaRPr lang="en-US" altLang="vi-VN" sz="21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5437" y="548071"/>
            <a:ext cx="52578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1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600700" y="1885950"/>
            <a:ext cx="32575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600700" y="2743200"/>
            <a:ext cx="32575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600700" y="1534966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57850" y="2251603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24725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6" grpId="0"/>
      <p:bldP spid="13" grpId="0"/>
      <p:bldP spid="5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24367" y="1021896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418778" y="952071"/>
            <a:ext cx="369734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736901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00E6D-9EE2-293A-F4A0-73ACF5332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2DEA583-E02A-6DD3-E11A-2738BD7A94E2}"/>
              </a:ext>
            </a:extLst>
          </p:cNvPr>
          <p:cNvSpPr/>
          <p:nvPr/>
        </p:nvSpPr>
        <p:spPr>
          <a:xfrm>
            <a:off x="5727880" y="369311"/>
            <a:ext cx="3733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0F2271-1E0A-3F38-5DE0-84F5F213FFFD}"/>
              </a:ext>
            </a:extLst>
          </p:cNvPr>
          <p:cNvSpPr txBox="1"/>
          <p:nvPr/>
        </p:nvSpPr>
        <p:spPr>
          <a:xfrm>
            <a:off x="2356150" y="2217807"/>
            <a:ext cx="30854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800E7-F5BB-CDE2-6281-302CFBB7308B}"/>
              </a:ext>
            </a:extLst>
          </p:cNvPr>
          <p:cNvSpPr txBox="1"/>
          <p:nvPr/>
        </p:nvSpPr>
        <p:spPr>
          <a:xfrm>
            <a:off x="1813971" y="899972"/>
            <a:ext cx="5780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17562F-912C-A921-956A-4C41B78BC04B}"/>
              </a:ext>
            </a:extLst>
          </p:cNvPr>
          <p:cNvSpPr txBox="1"/>
          <p:nvPr/>
        </p:nvSpPr>
        <p:spPr>
          <a:xfrm>
            <a:off x="1397549" y="1618149"/>
            <a:ext cx="6625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296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9060"/>
            <a:ext cx="9144000" cy="5143500"/>
            <a:chOff x="0" y="0"/>
            <a:chExt cx="12192000" cy="6858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4" r="22096"/>
            <a:stretch>
              <a:fillRect/>
            </a:stretch>
          </p:blipFill>
          <p:spPr>
            <a:xfrm>
              <a:off x="7772400" y="0"/>
              <a:ext cx="4419600" cy="56578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4" t="77374" r="22096"/>
            <a:stretch>
              <a:fillRect/>
            </a:stretch>
          </p:blipFill>
          <p:spPr>
            <a:xfrm>
              <a:off x="7772400" y="5577840"/>
              <a:ext cx="4419600" cy="12801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4" t="77374" r="22096"/>
            <a:stretch>
              <a:fillRect/>
            </a:stretch>
          </p:blipFill>
          <p:spPr>
            <a:xfrm>
              <a:off x="3587750" y="5657850"/>
              <a:ext cx="4419600" cy="120015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6"/>
            <a:stretch>
              <a:fillRect/>
            </a:stretch>
          </p:blipFill>
          <p:spPr>
            <a:xfrm>
              <a:off x="0" y="0"/>
              <a:ext cx="7835900" cy="58801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32" r="22096"/>
            <a:stretch>
              <a:fillRect/>
            </a:stretch>
          </p:blipFill>
          <p:spPr>
            <a:xfrm flipV="1">
              <a:off x="0" y="5880100"/>
              <a:ext cx="7835900" cy="9779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6A70C31-6898-47F1-BA25-B60C6EB4FF21}"/>
              </a:ext>
            </a:extLst>
          </p:cNvPr>
          <p:cNvSpPr txBox="1"/>
          <p:nvPr/>
        </p:nvSpPr>
        <p:spPr>
          <a:xfrm>
            <a:off x="279914" y="2203255"/>
            <a:ext cx="1371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4672B4FA-48F2-4EA3-8B9B-6382015CCF8B}"/>
              </a:ext>
            </a:extLst>
          </p:cNvPr>
          <p:cNvSpPr/>
          <p:nvPr/>
        </p:nvSpPr>
        <p:spPr>
          <a:xfrm>
            <a:off x="1395340" y="-261631"/>
            <a:ext cx="7566092" cy="231489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5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95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95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BF0EB8E0-A0FA-4BC4-9A02-4036569613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382" r="20120" b="2"/>
          <a:stretch/>
        </p:blipFill>
        <p:spPr>
          <a:xfrm>
            <a:off x="180108" y="2751621"/>
            <a:ext cx="1471211" cy="1512157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7F53983-18C0-4C5C-9CA9-147449869A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" y="2802969"/>
            <a:ext cx="1138804" cy="1170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0047D6-A095-4BCE-A154-62ED0DF7B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1231" y="1949047"/>
            <a:ext cx="2622375" cy="1639340"/>
          </a:xfrm>
          <a:prstGeom prst="rect">
            <a:avLst/>
          </a:prstGeom>
        </p:spPr>
      </p:pic>
      <p:pic>
        <p:nvPicPr>
          <p:cNvPr id="6148" name="Picture 4" descr="vẽ tranh đề tài cuộc sống quanh em ">
            <a:extLst>
              <a:ext uri="{FF2B5EF4-FFF2-40B4-BE49-F238E27FC236}">
                <a16:creationId xmlns:a16="http://schemas.microsoft.com/office/drawing/2014/main" id="{34E226C5-858B-401B-A5B3-4D71E56E5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801" y="3690583"/>
            <a:ext cx="2582964" cy="145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F7400A-6E6E-D167-AE64-B2B4B9C210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73" y="1939147"/>
            <a:ext cx="3617426" cy="31371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86E117-F265-014F-58A6-C2A2655353A4}"/>
              </a:ext>
            </a:extLst>
          </p:cNvPr>
          <p:cNvSpPr txBox="1"/>
          <p:nvPr/>
        </p:nvSpPr>
        <p:spPr>
          <a:xfrm>
            <a:off x="5559227" y="4698686"/>
            <a:ext cx="24242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1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1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1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endParaRPr lang="en-US" sz="15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352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9A98C7-0E2A-4473-A8F0-C07B9E209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90" t="4685" r="70143" b="-4685"/>
          <a:stretch/>
        </p:blipFill>
        <p:spPr>
          <a:xfrm rot="780255">
            <a:off x="2463937" y="-295150"/>
            <a:ext cx="3075585" cy="325686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01FA76F-51F9-4EC3-988A-249F9E937747}"/>
              </a:ext>
            </a:extLst>
          </p:cNvPr>
          <p:cNvSpPr/>
          <p:nvPr/>
        </p:nvSpPr>
        <p:spPr>
          <a:xfrm>
            <a:off x="678566" y="1895276"/>
            <a:ext cx="2800350" cy="1371599"/>
          </a:xfrm>
          <a:prstGeom prst="roundRect">
            <a:avLst/>
          </a:prstGeom>
          <a:solidFill>
            <a:srgbClr val="FFFF47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 ĐƯỜNG THẲNG CẮT</a:t>
            </a:r>
          </a:p>
          <a:p>
            <a:pPr algn="ctr"/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NHAU, HAI ĐƯỜNG THẲNG</a:t>
            </a:r>
          </a:p>
          <a:p>
            <a:pPr algn="ctr"/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SONG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SONG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678038" y="1077925"/>
            <a:ext cx="3371850" cy="808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Hai</a:t>
            </a:r>
            <a:r>
              <a:rPr lang="en-US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1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1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543551" y="3480496"/>
            <a:ext cx="3526994" cy="9064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Hai </a:t>
            </a:r>
            <a:r>
              <a:rPr lang="en-US" sz="21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1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a//b</a:t>
            </a:r>
          </a:p>
        </p:txBody>
      </p:sp>
      <p:sp>
        <p:nvSpPr>
          <p:cNvPr id="4" name="TextBox 3"/>
          <p:cNvSpPr txBox="1"/>
          <p:nvPr/>
        </p:nvSpPr>
        <p:spPr>
          <a:xfrm rot="19707765">
            <a:off x="2996758" y="939426"/>
            <a:ext cx="30289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06036D-931E-4AA6-9B83-7E00291B65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650"/>
          <a:stretch/>
        </p:blipFill>
        <p:spPr>
          <a:xfrm>
            <a:off x="2239813" y="3166902"/>
            <a:ext cx="3344149" cy="184084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192239" y="2966777"/>
            <a:ext cx="2155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245656" y="3309677"/>
            <a:ext cx="2155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59906" y="225251"/>
            <a:ext cx="212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45756" y="742950"/>
            <a:ext cx="212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32216" y="2509577"/>
            <a:ext cx="212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21405" y="3025601"/>
            <a:ext cx="212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itchFamily="18" charset="0"/>
              </a:rPr>
              <a:t>b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6177338" y="514350"/>
            <a:ext cx="2155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572250" y="57150"/>
            <a:ext cx="914400" cy="10207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13801">
            <a:off x="2548771" y="4016400"/>
            <a:ext cx="29059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song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23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30" grpId="0" animBg="1"/>
      <p:bldP spid="4" grpId="0"/>
      <p:bldP spid="9" grpId="0"/>
      <p:bldP spid="18" grpId="0"/>
      <p:bldP spid="19" grpId="0"/>
      <p:bldP spid="20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353955-4C65-4D2E-B655-E40C7940E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72050"/>
          </a:xfrm>
          <a:prstGeom prst="rect">
            <a:avLst/>
          </a:prstGeom>
        </p:spPr>
      </p:pic>
      <p:sp>
        <p:nvSpPr>
          <p:cNvPr id="25608" name="Rectangle 8"/>
          <p:cNvSpPr>
            <a:spLocks noGrp="1" noChangeArrowheads="1"/>
          </p:cNvSpPr>
          <p:nvPr>
            <p:ph idx="1"/>
          </p:nvPr>
        </p:nvSpPr>
        <p:spPr>
          <a:xfrm>
            <a:off x="2171700" y="1943100"/>
            <a:ext cx="4800600" cy="209206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vi-VN" sz="2000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fr-FR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LT3,  </a:t>
            </a:r>
            <a:r>
              <a:rPr lang="fr-FR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fr-FR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1-&gt; 6  SGK </a:t>
            </a:r>
            <a:r>
              <a:rPr lang="fr-FR" sz="2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fr-FR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82.</a:t>
            </a:r>
            <a:endParaRPr lang="vi-VN" sz="2000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6EE39F-1EF7-497D-8AA6-F8F76639B5DC}"/>
              </a:ext>
            </a:extLst>
          </p:cNvPr>
          <p:cNvSpPr/>
          <p:nvPr/>
        </p:nvSpPr>
        <p:spPr>
          <a:xfrm>
            <a:off x="2587477" y="643809"/>
            <a:ext cx="3740448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</a:t>
            </a:r>
            <a:r>
              <a:rPr lang="vi-VN" sz="27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ƯỚNG DẪN VỀ NHÀ</a:t>
            </a:r>
            <a:endParaRPr lang="en-US" sz="27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45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p29"/>
          <p:cNvSpPr/>
          <p:nvPr/>
        </p:nvSpPr>
        <p:spPr>
          <a:xfrm rot="-535295">
            <a:off x="1054163" y="281567"/>
            <a:ext cx="666375" cy="121839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2" name="Google Shape;2332;p29"/>
          <p:cNvSpPr/>
          <p:nvPr/>
        </p:nvSpPr>
        <p:spPr>
          <a:xfrm rot="4430286">
            <a:off x="7445558" y="1565162"/>
            <a:ext cx="1088253" cy="94036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7" name="Google Shape;2337;p29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29">
            <a:hlinkClick r:id="" action="ppaction://noaction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9" name="Google Shape;2339;p2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340" name="Google Shape;2340;p2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3" name="Google Shape;2343;p2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4" name="Google Shape;2344;p2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345" name="Google Shape;2345;p29">
            <a:hlinkClick r:id="rId4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6" name="Google Shape;2346;p29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7" name="Google Shape;2347;p29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8" name="Google Shape;2348;p29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9" name="Google Shape;2349;p29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0" name="Google Shape;2350;p29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1" name="Google Shape;2351;p29">
            <a:hlinkClick r:id="rId6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768;p26">
            <a:extLst>
              <a:ext uri="{FF2B5EF4-FFF2-40B4-BE49-F238E27FC236}">
                <a16:creationId xmlns:a16="http://schemas.microsoft.com/office/drawing/2014/main" id="{53200892-D77B-4A3E-8942-BC77BA076204}"/>
              </a:ext>
            </a:extLst>
          </p:cNvPr>
          <p:cNvSpPr txBox="1">
            <a:spLocks/>
          </p:cNvSpPr>
          <p:nvPr/>
        </p:nvSpPr>
        <p:spPr>
          <a:xfrm>
            <a:off x="2530340" y="990761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5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" name="Picture 1" descr="OPL20U25GSXzBJYl68kk8uQGfFKzs7yb1M4KJWUiLk6ZEvGF+qCIPSnY57AbBFCvTWID15 2022 CD STT10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A626A8-1C36-F7C4-6610-0AB9DB4BABC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2897026"/>
            <a:ext cx="6152443" cy="1526325"/>
          </a:xfrm>
          <a:prstGeom prst="rect">
            <a:avLst/>
          </a:prstGeom>
        </p:spPr>
      </p:pic>
      <p:grpSp>
        <p:nvGrpSpPr>
          <p:cNvPr id="5" name="Group 3" descr="OPL20U25GSXzBJYl68kk8uQGfFKzs7yb1M4KJWUiLk6ZEvGF+qCIPSnY57AbBFCvTWID15 2022 CD STT10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90AF1A-8DB5-4C26-F860-899B5DD6F484}"/>
              </a:ext>
            </a:extLst>
          </p:cNvPr>
          <p:cNvGrpSpPr/>
          <p:nvPr/>
        </p:nvGrpSpPr>
        <p:grpSpPr>
          <a:xfrm>
            <a:off x="1152175" y="2019500"/>
            <a:ext cx="6926034" cy="609600"/>
            <a:chOff x="1270908" y="1208314"/>
            <a:chExt cx="6926034" cy="609600"/>
          </a:xfrm>
        </p:grpSpPr>
        <p:cxnSp>
          <p:nvCxnSpPr>
            <p:cNvPr id="6" name="Straight Connector 4">
              <a:extLst>
                <a:ext uri="{FF2B5EF4-FFF2-40B4-BE49-F238E27FC236}">
                  <a16:creationId xmlns:a16="http://schemas.microsoft.com/office/drawing/2014/main" id="{75372BD5-EDD4-CAFB-DE59-0D9F7FCC3E65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1D312F7E-AB3D-BC21-2F1B-96FB3E18DA3D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6">
              <a:extLst>
                <a:ext uri="{FF2B5EF4-FFF2-40B4-BE49-F238E27FC236}">
                  <a16:creationId xmlns:a16="http://schemas.microsoft.com/office/drawing/2014/main" id="{44C43335-D2A3-3852-7F1A-20A17CF65693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7">
              <a:extLst>
                <a:ext uri="{FF2B5EF4-FFF2-40B4-BE49-F238E27FC236}">
                  <a16:creationId xmlns:a16="http://schemas.microsoft.com/office/drawing/2014/main" id="{1EC0C258-034B-9BB6-270A-D7A54C213D84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8" descr="yellow.png">
              <a:extLst>
                <a:ext uri="{FF2B5EF4-FFF2-40B4-BE49-F238E27FC236}">
                  <a16:creationId xmlns:a16="http://schemas.microsoft.com/office/drawing/2014/main" id="{CF59CF60-507B-8E58-F9A4-8FEC15D4E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460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78B0C91-1292-40E9-9DB0-A58E6F8C2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94" y="299946"/>
            <a:ext cx="825998" cy="6858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F0E043-6F3F-424F-8E66-CA300C639F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439"/>
          <a:stretch/>
        </p:blipFill>
        <p:spPr>
          <a:xfrm>
            <a:off x="7289118" y="3379833"/>
            <a:ext cx="1808330" cy="15243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7AC1A5C-A52C-483C-9A1D-CB336CDFE6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66" b="19126"/>
          <a:stretch/>
        </p:blipFill>
        <p:spPr>
          <a:xfrm rot="5126995" flipV="1">
            <a:off x="3007268" y="1617427"/>
            <a:ext cx="1242524" cy="120196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8D88174A-0DAC-48D2-882E-E2651795D873}"/>
              </a:ext>
            </a:extLst>
          </p:cNvPr>
          <p:cNvSpPr/>
          <p:nvPr/>
        </p:nvSpPr>
        <p:spPr>
          <a:xfrm>
            <a:off x="649483" y="878352"/>
            <a:ext cx="8086555" cy="3386797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THẦY CÔ VÀ CÁC EM ĐÃ CHÚ Ý THEO DÕI</a:t>
            </a:r>
          </a:p>
        </p:txBody>
      </p:sp>
    </p:spTree>
    <p:extLst>
      <p:ext uri="{BB962C8B-B14F-4D97-AF65-F5344CB8AC3E}">
        <p14:creationId xmlns:p14="http://schemas.microsoft.com/office/powerpoint/2010/main" val="34689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F933D-60C0-0318-8BE3-8CE23878D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ew-Project">
            <a:hlinkClick r:id="" action="ppaction://media"/>
            <a:extLst>
              <a:ext uri="{FF2B5EF4-FFF2-40B4-BE49-F238E27FC236}">
                <a16:creationId xmlns:a16="http://schemas.microsoft.com/office/drawing/2014/main" id="{7223E991-DE73-9C34-3ABE-E14FBA4B0F0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36"/>
            <a:ext cx="9117444" cy="5128264"/>
          </a:xfrm>
        </p:spPr>
      </p:pic>
    </p:spTree>
    <p:extLst>
      <p:ext uri="{BB962C8B-B14F-4D97-AF65-F5344CB8AC3E}">
        <p14:creationId xmlns:p14="http://schemas.microsoft.com/office/powerpoint/2010/main" val="253123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F329D4-CD3B-8FB2-4F06-CB22EAC33E10}"/>
              </a:ext>
            </a:extLst>
          </p:cNvPr>
          <p:cNvSpPr txBox="1"/>
          <p:nvPr/>
        </p:nvSpPr>
        <p:spPr>
          <a:xfrm>
            <a:off x="795717" y="1716715"/>
            <a:ext cx="7971018" cy="2177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 ĐƯỜNG THẲNG CẮT  NHAU.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 ĐƯỜNG THẲNG SONG </a:t>
            </a:r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SONG</a:t>
            </a:r>
            <a:endParaRPr lang="en-US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1EF452-3FA6-806A-8E30-05C1D0AEC208}"/>
              </a:ext>
            </a:extLst>
          </p:cNvPr>
          <p:cNvSpPr txBox="1"/>
          <p:nvPr/>
        </p:nvSpPr>
        <p:spPr>
          <a:xfrm>
            <a:off x="3520220" y="1137613"/>
            <a:ext cx="1784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26</a:t>
            </a:r>
          </a:p>
        </p:txBody>
      </p:sp>
    </p:spTree>
    <p:extLst>
      <p:ext uri="{BB962C8B-B14F-4D97-AF65-F5344CB8AC3E}">
        <p14:creationId xmlns:p14="http://schemas.microsoft.com/office/powerpoint/2010/main" val="217913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171450"/>
            <a:ext cx="417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629261" y="688569"/>
            <a:ext cx="2400300" cy="1543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429264" y="574269"/>
            <a:ext cx="3257550" cy="177165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411" y="1314450"/>
            <a:ext cx="228628" cy="145644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700116" y="732229"/>
            <a:ext cx="3086100" cy="2286000"/>
          </a:xfrm>
          <a:prstGeom prst="cloudCallout">
            <a:avLst>
              <a:gd name="adj1" fmla="val -51414"/>
              <a:gd name="adj2" fmla="val 895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? Ở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? 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00650" y="688569"/>
            <a:ext cx="2857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72150" y="21145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43700" y="914400"/>
            <a:ext cx="3143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7A3349DB-7F47-4296-B34B-D35614736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960" y="1301205"/>
            <a:ext cx="5162107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vi-VN" sz="21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100" b="1" dirty="0">
                <a:latin typeface="Times New Roman" pitchFamily="18" charset="0"/>
                <a:cs typeface="Times New Roman" pitchFamily="18" charset="0"/>
              </a:rPr>
              <a:t>đường thẳng</a:t>
            </a:r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vi-VN" sz="21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 b ở </a:t>
            </a:r>
            <a:r>
              <a:rPr lang="en-US" altLang="vi-VN" sz="21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vi-VN" sz="21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. Ta </a:t>
            </a:r>
            <a:r>
              <a:rPr lang="en-US" altLang="vi-VN" sz="21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100" b="1" dirty="0">
                <a:latin typeface="Times New Roman" pitchFamily="18" charset="0"/>
                <a:cs typeface="Times New Roman" pitchFamily="18" charset="0"/>
              </a:rPr>
              <a:t>đường thẳng</a:t>
            </a:r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vi-VN" sz="21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100" b="1" dirty="0">
                <a:latin typeface="Times New Roman" pitchFamily="18" charset="0"/>
                <a:cs typeface="Times New Roman" pitchFamily="18" charset="0"/>
              </a:rPr>
              <a:t>đường thẳng</a:t>
            </a:r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 b. </a:t>
            </a:r>
            <a:r>
              <a:rPr lang="en-US" altLang="vi-VN" sz="21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altLang="vi-VN" sz="21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100" b="1" dirty="0">
                <a:latin typeface="Times New Roman" pitchFamily="18" charset="0"/>
                <a:cs typeface="Times New Roman" pitchFamily="18" charset="0"/>
              </a:rPr>
              <a:t>đường thẳng</a:t>
            </a:r>
            <a:r>
              <a:rPr lang="en-US" altLang="vi-VN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98" y="596864"/>
            <a:ext cx="5619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loud Callout 19"/>
          <p:cNvSpPr/>
          <p:nvPr/>
        </p:nvSpPr>
        <p:spPr>
          <a:xfrm>
            <a:off x="535380" y="732229"/>
            <a:ext cx="3922320" cy="2286000"/>
          </a:xfrm>
          <a:prstGeom prst="cloudCallout">
            <a:avLst>
              <a:gd name="adj1" fmla="val -51414"/>
              <a:gd name="adj2" fmla="val 895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D33F460-4C64-46A5-9884-939336D28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37" y="2963555"/>
            <a:ext cx="8545365" cy="10618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vi-VN" sz="2100" dirty="0">
                <a:latin typeface="+mj-lt"/>
                <a:cs typeface="Arial" panose="020B0604020202020204" pitchFamily="34" charset="0"/>
              </a:rPr>
              <a:t>Hai đường thẳng có </a:t>
            </a:r>
            <a:r>
              <a:rPr lang="vi-VN" altLang="vi-VN" sz="2100" b="1" dirty="0">
                <a:latin typeface="+mj-lt"/>
                <a:cs typeface="Arial" panose="020B0604020202020204" pitchFamily="34" charset="0"/>
              </a:rPr>
              <a:t>1 điểm chung</a:t>
            </a:r>
            <a:r>
              <a:rPr lang="vi-VN" altLang="vi-VN" sz="2100" dirty="0">
                <a:latin typeface="+mj-lt"/>
                <a:cs typeface="Arial" panose="020B0604020202020204" pitchFamily="34" charset="0"/>
              </a:rPr>
              <a:t> gọi là </a:t>
            </a:r>
            <a:r>
              <a:rPr lang="vi-VN" altLang="vi-VN" sz="2100" b="1" dirty="0">
                <a:latin typeface="+mj-lt"/>
                <a:cs typeface="Arial" panose="020B0604020202020204" pitchFamily="34" charset="0"/>
              </a:rPr>
              <a:t>hai đường thẳng cắt nhau</a:t>
            </a:r>
            <a:r>
              <a:rPr lang="vi-VN" altLang="vi-VN" sz="21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vi-VN" altLang="vi-VN" sz="2100" b="1" dirty="0">
                <a:latin typeface="+mj-lt"/>
                <a:cs typeface="Arial" panose="020B0604020202020204" pitchFamily="34" charset="0"/>
              </a:rPr>
              <a:t>Điểm chung </a:t>
            </a:r>
            <a:r>
              <a:rPr lang="vi-VN" altLang="vi-VN" sz="2100" dirty="0">
                <a:latin typeface="+mj-lt"/>
                <a:cs typeface="Arial" panose="020B0604020202020204" pitchFamily="34" charset="0"/>
              </a:rPr>
              <a:t>của hai đường thẳng gọi là </a:t>
            </a:r>
            <a:r>
              <a:rPr lang="vi-VN" altLang="vi-VN" sz="2100" b="1" dirty="0">
                <a:latin typeface="+mj-lt"/>
                <a:cs typeface="Arial" panose="020B0604020202020204" pitchFamily="34" charset="0"/>
              </a:rPr>
              <a:t>giao điểm</a:t>
            </a:r>
            <a:r>
              <a:rPr lang="vi-VN" altLang="vi-VN" sz="2100" dirty="0">
                <a:latin typeface="+mj-lt"/>
                <a:cs typeface="Arial" panose="020B0604020202020204" pitchFamily="34" charset="0"/>
              </a:rPr>
              <a:t> của hai đường thẳng đó.</a:t>
            </a:r>
            <a:endParaRPr lang="en-US" altLang="vi-VN" sz="21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F95682-0F55-5F6A-3E43-213C823D4605}"/>
              </a:ext>
            </a:extLst>
          </p:cNvPr>
          <p:cNvSpPr txBox="1"/>
          <p:nvPr/>
        </p:nvSpPr>
        <p:spPr>
          <a:xfrm>
            <a:off x="6633274" y="2077730"/>
            <a:ext cx="10616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vi-VN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altLang="vi-V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57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4" grpId="1" animBg="1"/>
      <p:bldP spid="15" grpId="0"/>
      <p:bldP spid="16" grpId="0"/>
      <p:bldP spid="17" grpId="0"/>
      <p:bldP spid="18" grpId="0"/>
      <p:bldP spid="20" grpId="0" animBg="1"/>
      <p:bldP spid="20" grpId="1" animBg="1"/>
      <p:bldP spid="2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07853A6A-1F40-4E77-8F72-2E05E2497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" y="335121"/>
            <a:ext cx="5162456" cy="16879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27. </a:t>
            </a:r>
            <a:r>
              <a:rPr lang="en-US" alt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thẳng</a:t>
            </a:r>
            <a:r>
              <a:rPr lang="en-US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BC2AB2F-068E-4775-ACAA-00EF451FC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896893"/>
              </p:ext>
            </p:extLst>
          </p:nvPr>
        </p:nvGraphicFramePr>
        <p:xfrm>
          <a:off x="325465" y="2800341"/>
          <a:ext cx="5414921" cy="16267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67398">
                  <a:extLst>
                    <a:ext uri="{9D8B030D-6E8A-4147-A177-3AD203B41FA5}">
                      <a16:colId xmlns:a16="http://schemas.microsoft.com/office/drawing/2014/main" val="2819132754"/>
                    </a:ext>
                  </a:extLst>
                </a:gridCol>
                <a:gridCol w="1847523">
                  <a:extLst>
                    <a:ext uri="{9D8B030D-6E8A-4147-A177-3AD203B41FA5}">
                      <a16:colId xmlns:a16="http://schemas.microsoft.com/office/drawing/2014/main" val="4235589633"/>
                    </a:ext>
                  </a:extLst>
                </a:gridCol>
              </a:tblGrid>
              <a:tr h="45011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vi-VN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thẳng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vi-VN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vi-VN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938012"/>
                  </a:ext>
                </a:extLst>
              </a:tr>
              <a:tr h="392225">
                <a:tc>
                  <a:txBody>
                    <a:bodyPr/>
                    <a:lstStyle/>
                    <a:p>
                      <a:endParaRPr lang="vi-V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4988997"/>
                  </a:ext>
                </a:extLst>
              </a:tr>
              <a:tr h="392225">
                <a:tc>
                  <a:txBody>
                    <a:bodyPr/>
                    <a:lstStyle/>
                    <a:p>
                      <a:endParaRPr lang="vi-V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514008"/>
                  </a:ext>
                </a:extLst>
              </a:tr>
              <a:tr h="392225">
                <a:tc>
                  <a:txBody>
                    <a:bodyPr/>
                    <a:lstStyle/>
                    <a:p>
                      <a:endParaRPr lang="vi-V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0262003"/>
                  </a:ext>
                </a:extLst>
              </a:tr>
            </a:tbl>
          </a:graphicData>
        </a:graphic>
      </p:graphicFrame>
      <p:sp>
        <p:nvSpPr>
          <p:cNvPr id="13" name="Text Box 4">
            <a:extLst>
              <a:ext uri="{FF2B5EF4-FFF2-40B4-BE49-F238E27FC236}">
                <a16:creationId xmlns:a16="http://schemas.microsoft.com/office/drawing/2014/main" id="{B2523D23-C9AF-48BE-B213-B2434B1A7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161" y="3064402"/>
            <a:ext cx="1252106" cy="5799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vi-V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vi-VN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DF843306-768D-42BB-BCD6-B90955AE7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534" y="3134877"/>
            <a:ext cx="519545" cy="5799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vi-V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52E41E39-9BBA-4A77-9857-3A0D27607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161" y="3455783"/>
            <a:ext cx="1252106" cy="5799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vi-V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vi-VN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22E7BFBB-EE3E-4969-9522-7B2395BC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534" y="3491020"/>
            <a:ext cx="519545" cy="5799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vi-V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03A071D8-004E-448C-A53A-7B2348884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862" y="3905498"/>
            <a:ext cx="1252106" cy="5799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vi-V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vi-VN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68678BCA-B9E1-438F-9650-4C55F80E1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03" y="3896692"/>
            <a:ext cx="519545" cy="5799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vi-V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F082FB1B-751F-4005-8BDE-8C6F2A50B3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44006" y="130969"/>
            <a:ext cx="2545556" cy="2863452"/>
            <a:chOff x="3569" y="110"/>
            <a:chExt cx="2138" cy="2405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A70B139-3E12-4040-A3FE-1822D2041C8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569" y="176"/>
              <a:ext cx="1955" cy="1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vi-VN" sz="1050"/>
            </a:p>
          </p:txBody>
        </p:sp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867C395C-7D2D-4DA9-BA14-20A2651F49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7" y="272"/>
              <a:ext cx="1578" cy="1479"/>
              <a:chOff x="3657" y="272"/>
              <a:chExt cx="1578" cy="1479"/>
            </a:xfrm>
          </p:grpSpPr>
          <p:sp>
            <p:nvSpPr>
              <p:cNvPr id="45" name="Line 5">
                <a:extLst>
                  <a:ext uri="{FF2B5EF4-FFF2-40B4-BE49-F238E27FC236}">
                    <a16:creationId xmlns:a16="http://schemas.microsoft.com/office/drawing/2014/main" id="{62724B45-8B98-43C5-A370-01807D16A3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55" y="272"/>
                <a:ext cx="1480" cy="1479"/>
              </a:xfrm>
              <a:prstGeom prst="line">
                <a:avLst/>
              </a:prstGeom>
              <a:noFill/>
              <a:ln w="28575" cap="flat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Rectangle 6">
                <a:extLst>
                  <a:ext uri="{FF2B5EF4-FFF2-40B4-BE49-F238E27FC236}">
                    <a16:creationId xmlns:a16="http://schemas.microsoft.com/office/drawing/2014/main" id="{7A33135A-8C45-4FBF-9AB9-3F9EED7EE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7" y="1439"/>
                <a:ext cx="129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buClrTx/>
                </a:pPr>
                <a:r>
                  <a:rPr lang="vi-VN" altLang="vi-VN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vi-VN" alt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95D3DF2-1D63-4E73-A1EA-64E7E43483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43" y="638"/>
              <a:ext cx="1807" cy="1269"/>
              <a:chOff x="3643" y="638"/>
              <a:chExt cx="1807" cy="1269"/>
            </a:xfrm>
          </p:grpSpPr>
          <p:sp>
            <p:nvSpPr>
              <p:cNvPr id="43" name="Line 8">
                <a:extLst>
                  <a:ext uri="{FF2B5EF4-FFF2-40B4-BE49-F238E27FC236}">
                    <a16:creationId xmlns:a16="http://schemas.microsoft.com/office/drawing/2014/main" id="{45715F78-A339-4814-87D2-BCCF751195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3" y="897"/>
                <a:ext cx="1807" cy="1010"/>
              </a:xfrm>
              <a:prstGeom prst="line">
                <a:avLst/>
              </a:prstGeom>
              <a:noFill/>
              <a:ln w="28575" cap="flat">
                <a:solidFill>
                  <a:srgbClr val="FF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Rectangle 9">
                <a:extLst>
                  <a:ext uri="{FF2B5EF4-FFF2-40B4-BE49-F238E27FC236}">
                    <a16:creationId xmlns:a16="http://schemas.microsoft.com/office/drawing/2014/main" id="{DD619342-8BD2-4E28-9891-1EC1E4BCF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1" y="638"/>
                <a:ext cx="187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buClrTx/>
                </a:pPr>
                <a:r>
                  <a:rPr lang="vi-VN" altLang="vi-VN" sz="2400" i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vi-VN" alt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" name="Group 13">
              <a:extLst>
                <a:ext uri="{FF2B5EF4-FFF2-40B4-BE49-F238E27FC236}">
                  <a16:creationId xmlns:a16="http://schemas.microsoft.com/office/drawing/2014/main" id="{4CF99369-9FF2-4F9A-90D5-58EE2BC1BE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5" y="110"/>
              <a:ext cx="567" cy="1976"/>
              <a:chOff x="4615" y="110"/>
              <a:chExt cx="567" cy="1976"/>
            </a:xfrm>
          </p:grpSpPr>
          <p:sp>
            <p:nvSpPr>
              <p:cNvPr id="41" name="Line 11">
                <a:extLst>
                  <a:ext uri="{FF2B5EF4-FFF2-40B4-BE49-F238E27FC236}">
                    <a16:creationId xmlns:a16="http://schemas.microsoft.com/office/drawing/2014/main" id="{0DF754EF-7546-44BC-A8B7-F0F1AC1D0F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5" y="250"/>
                <a:ext cx="357" cy="1836"/>
              </a:xfrm>
              <a:prstGeom prst="line">
                <a:avLst/>
              </a:prstGeom>
              <a:noFill/>
              <a:ln w="28575" cap="flat">
                <a:solidFill>
                  <a:srgbClr val="00B0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Rectangle 12">
                <a:extLst>
                  <a:ext uri="{FF2B5EF4-FFF2-40B4-BE49-F238E27FC236}">
                    <a16:creationId xmlns:a16="http://schemas.microsoft.com/office/drawing/2014/main" id="{DAE4D52F-034C-4514-885A-AAC1DFCC8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5" y="110"/>
                <a:ext cx="129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buClrTx/>
                </a:pPr>
                <a:r>
                  <a:rPr lang="vi-VN" altLang="vi-VN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vi-VN" alt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778A9DC1-A740-4779-8ADE-6C97C3364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7" y="2205"/>
              <a:ext cx="84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</a:pPr>
              <a:r>
                <a:rPr lang="vi-VN" altLang="vi-VN" sz="2400" i="1" dirty="0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27</a:t>
              </a:r>
              <a:endPara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" name="Group 18">
              <a:extLst>
                <a:ext uri="{FF2B5EF4-FFF2-40B4-BE49-F238E27FC236}">
                  <a16:creationId xmlns:a16="http://schemas.microsoft.com/office/drawing/2014/main" id="{9237015B-6D61-458D-B5E9-031191BB6A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6" y="1389"/>
              <a:ext cx="251" cy="344"/>
              <a:chOff x="5096" y="1389"/>
              <a:chExt cx="251" cy="344"/>
            </a:xfrm>
          </p:grpSpPr>
          <p:sp>
            <p:nvSpPr>
              <p:cNvPr id="38" name="Oval 15">
                <a:extLst>
                  <a:ext uri="{FF2B5EF4-FFF2-40B4-BE49-F238E27FC236}">
                    <a16:creationId xmlns:a16="http://schemas.microsoft.com/office/drawing/2014/main" id="{7C5EEF95-6E20-44DC-95DD-8A444AB263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6" y="1703"/>
                <a:ext cx="30" cy="3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16">
                <a:extLst>
                  <a:ext uri="{FF2B5EF4-FFF2-40B4-BE49-F238E27FC236}">
                    <a16:creationId xmlns:a16="http://schemas.microsoft.com/office/drawing/2014/main" id="{D21DAFE8-702C-4C89-9521-2B869B8225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6" y="1703"/>
                <a:ext cx="30" cy="30"/>
              </a:xfrm>
              <a:prstGeom prst="ellips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Rectangle 17">
                <a:extLst>
                  <a:ext uri="{FF2B5EF4-FFF2-40B4-BE49-F238E27FC236}">
                    <a16:creationId xmlns:a16="http://schemas.microsoft.com/office/drawing/2014/main" id="{11700CDD-00A6-41AC-AAC9-7B48E17AC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0" y="1389"/>
                <a:ext cx="187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buClrTx/>
                </a:pPr>
                <a:r>
                  <a:rPr lang="vi-VN" altLang="vi-VN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endParaRPr lang="vi-VN" alt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" name="Group 22">
              <a:extLst>
                <a:ext uri="{FF2B5EF4-FFF2-40B4-BE49-F238E27FC236}">
                  <a16:creationId xmlns:a16="http://schemas.microsoft.com/office/drawing/2014/main" id="{76183606-D3CF-49E1-A044-DB770753D2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81" y="488"/>
              <a:ext cx="266" cy="310"/>
              <a:chOff x="4881" y="488"/>
              <a:chExt cx="266" cy="310"/>
            </a:xfrm>
          </p:grpSpPr>
          <p:sp>
            <p:nvSpPr>
              <p:cNvPr id="35" name="Oval 19">
                <a:extLst>
                  <a:ext uri="{FF2B5EF4-FFF2-40B4-BE49-F238E27FC236}">
                    <a16:creationId xmlns:a16="http://schemas.microsoft.com/office/drawing/2014/main" id="{8A43CE2A-80E4-4883-9219-3C9FFB2E2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1" y="596"/>
                <a:ext cx="29" cy="3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20">
                <a:extLst>
                  <a:ext uri="{FF2B5EF4-FFF2-40B4-BE49-F238E27FC236}">
                    <a16:creationId xmlns:a16="http://schemas.microsoft.com/office/drawing/2014/main" id="{14F06382-04ED-44EB-BA18-511E9C39EB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1" y="596"/>
                <a:ext cx="29" cy="30"/>
              </a:xfrm>
              <a:prstGeom prst="ellips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Rectangle 21">
                <a:extLst>
                  <a:ext uri="{FF2B5EF4-FFF2-40B4-BE49-F238E27FC236}">
                    <a16:creationId xmlns:a16="http://schemas.microsoft.com/office/drawing/2014/main" id="{32C49F67-607C-494C-8818-0D6DA6BBD2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9" y="488"/>
                <a:ext cx="158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buClrTx/>
                </a:pPr>
                <a:r>
                  <a:rPr lang="vi-VN" altLang="vi-VN" sz="2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endParaRPr lang="vi-VN" alt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3" name="Group 26">
              <a:extLst>
                <a:ext uri="{FF2B5EF4-FFF2-40B4-BE49-F238E27FC236}">
                  <a16:creationId xmlns:a16="http://schemas.microsoft.com/office/drawing/2014/main" id="{4B196120-9C39-4242-830C-746848107A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6" y="1229"/>
              <a:ext cx="187" cy="365"/>
              <a:chOff x="4216" y="1229"/>
              <a:chExt cx="187" cy="365"/>
            </a:xfrm>
          </p:grpSpPr>
          <p:sp>
            <p:nvSpPr>
              <p:cNvPr id="31" name="Oval 23">
                <a:extLst>
                  <a:ext uri="{FF2B5EF4-FFF2-40B4-BE49-F238E27FC236}">
                    <a16:creationId xmlns:a16="http://schemas.microsoft.com/office/drawing/2014/main" id="{A8A3C967-48D2-4EA3-97DD-0FD27CD9A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" y="1229"/>
                <a:ext cx="30" cy="29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24">
                <a:extLst>
                  <a:ext uri="{FF2B5EF4-FFF2-40B4-BE49-F238E27FC236}">
                    <a16:creationId xmlns:a16="http://schemas.microsoft.com/office/drawing/2014/main" id="{3E9DED11-FFFF-4E0E-BFE2-97C27D5C84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" y="1229"/>
                <a:ext cx="30" cy="29"/>
              </a:xfrm>
              <a:prstGeom prst="ellips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Rectangle 25">
                <a:extLst>
                  <a:ext uri="{FF2B5EF4-FFF2-40B4-BE49-F238E27FC236}">
                    <a16:creationId xmlns:a16="http://schemas.microsoft.com/office/drawing/2014/main" id="{4DA63437-3E4D-4EB9-8BA8-79FFB9841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6" y="1284"/>
                <a:ext cx="187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buClrTx/>
                </a:pPr>
                <a:r>
                  <a:rPr lang="vi-VN" altLang="vi-VN" sz="2400" i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vi-VN" alt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5" name="Group 30">
              <a:extLst>
                <a:ext uri="{FF2B5EF4-FFF2-40B4-BE49-F238E27FC236}">
                  <a16:creationId xmlns:a16="http://schemas.microsoft.com/office/drawing/2014/main" id="{56699D6A-4167-4A7C-872F-27A1843299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4" y="1561"/>
              <a:ext cx="158" cy="345"/>
              <a:chOff x="4744" y="1561"/>
              <a:chExt cx="158" cy="345"/>
            </a:xfrm>
          </p:grpSpPr>
          <p:sp>
            <p:nvSpPr>
              <p:cNvPr id="26" name="Oval 27">
                <a:extLst>
                  <a:ext uri="{FF2B5EF4-FFF2-40B4-BE49-F238E27FC236}">
                    <a16:creationId xmlns:a16="http://schemas.microsoft.com/office/drawing/2014/main" id="{1244579D-6F08-4B9C-8750-10BE00D17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" y="1561"/>
                <a:ext cx="29" cy="3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Oval 28">
                <a:extLst>
                  <a:ext uri="{FF2B5EF4-FFF2-40B4-BE49-F238E27FC236}">
                    <a16:creationId xmlns:a16="http://schemas.microsoft.com/office/drawing/2014/main" id="{0A07E6D2-A092-4517-BD99-F268B6D4F5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" y="1561"/>
                <a:ext cx="29" cy="30"/>
              </a:xfrm>
              <a:prstGeom prst="ellips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6B8B5DD-6958-40C4-B60A-D8B18D06B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4" y="1596"/>
                <a:ext cx="158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>
                  <a:buClrTx/>
                </a:pPr>
                <a:r>
                  <a:rPr lang="vi-VN" altLang="vi-VN" sz="2400" i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vi-VN" alt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936616F-9F88-E362-995A-2875225A6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848213" y="3456017"/>
            <a:ext cx="1625351" cy="1625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09FE24-519A-A2ED-3F1F-CCD641B4F1E3}"/>
              </a:ext>
            </a:extLst>
          </p:cNvPr>
          <p:cNvSpPr txBox="1"/>
          <p:nvPr/>
        </p:nvSpPr>
        <p:spPr>
          <a:xfrm>
            <a:off x="2229214" y="2063353"/>
            <a:ext cx="1463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89119920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  <p:bldP spid="16" grpId="0"/>
      <p:bldP spid="17" grpId="0"/>
      <p:bldP spid="18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79393" y="252484"/>
            <a:ext cx="52923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9429" y="2289633"/>
            <a:ext cx="51486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M, N.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46721" y="1585911"/>
            <a:ext cx="1463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31" name="Group 7">
            <a:extLst>
              <a:ext uri="{FF2B5EF4-FFF2-40B4-BE49-F238E27FC236}">
                <a16:creationId xmlns:a16="http://schemas.microsoft.com/office/drawing/2014/main" id="{5527BE9C-905D-4D85-A051-5F07440FE5D3}"/>
              </a:ext>
            </a:extLst>
          </p:cNvPr>
          <p:cNvGrpSpPr>
            <a:grpSpLocks/>
          </p:cNvGrpSpPr>
          <p:nvPr/>
        </p:nvGrpSpPr>
        <p:grpSpPr bwMode="auto">
          <a:xfrm>
            <a:off x="5572125" y="1858564"/>
            <a:ext cx="2943225" cy="311943"/>
            <a:chOff x="1790" y="1561"/>
            <a:chExt cx="2472" cy="262"/>
          </a:xfrm>
        </p:grpSpPr>
        <p:sp>
          <p:nvSpPr>
            <p:cNvPr id="32" name="Line 5">
              <a:extLst>
                <a:ext uri="{FF2B5EF4-FFF2-40B4-BE49-F238E27FC236}">
                  <a16:creationId xmlns:a16="http://schemas.microsoft.com/office/drawing/2014/main" id="{E82AB03E-68EF-46D6-B88E-EB8E3B1405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0" y="1803"/>
              <a:ext cx="2472" cy="0"/>
            </a:xfrm>
            <a:prstGeom prst="line">
              <a:avLst/>
            </a:prstGeom>
            <a:noFill/>
            <a:ln w="28575" cap="flat">
              <a:solidFill>
                <a:srgbClr val="008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vi-VN" sz="105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9E02662B-8890-4B81-BEBF-953FF7931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9" y="1561"/>
              <a:ext cx="109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</a:pPr>
              <a:r>
                <a:rPr lang="vi-VN" altLang="vi-VN" sz="2025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a</a:t>
              </a:r>
              <a:endParaRPr lang="vi-VN" altLang="vi-VN" sz="1350"/>
            </a:p>
          </p:txBody>
        </p:sp>
      </p:grpSp>
      <p:sp>
        <p:nvSpPr>
          <p:cNvPr id="34" name="Line 8">
            <a:extLst>
              <a:ext uri="{FF2B5EF4-FFF2-40B4-BE49-F238E27FC236}">
                <a16:creationId xmlns:a16="http://schemas.microsoft.com/office/drawing/2014/main" id="{8A40632F-B9A1-459D-8AD9-AB96FC213B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69857" y="955601"/>
            <a:ext cx="2045494" cy="1564481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vi-VN" sz="1050"/>
          </a:p>
        </p:txBody>
      </p:sp>
      <p:sp>
        <p:nvSpPr>
          <p:cNvPr id="35" name="Rectangle 9">
            <a:extLst>
              <a:ext uri="{FF2B5EF4-FFF2-40B4-BE49-F238E27FC236}">
                <a16:creationId xmlns:a16="http://schemas.microsoft.com/office/drawing/2014/main" id="{D16AC367-9E70-4C9A-A10C-D9EB13E72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1222" y="1009651"/>
            <a:ext cx="129844" cy="3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vi-VN" altLang="vi-VN" sz="2025" i="1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endParaRPr lang="vi-VN" altLang="vi-VN" sz="1350"/>
          </a:p>
        </p:txBody>
      </p:sp>
      <p:grpSp>
        <p:nvGrpSpPr>
          <p:cNvPr id="37" name="Group 15">
            <a:extLst>
              <a:ext uri="{FF2B5EF4-FFF2-40B4-BE49-F238E27FC236}">
                <a16:creationId xmlns:a16="http://schemas.microsoft.com/office/drawing/2014/main" id="{AE60757D-CE01-4092-BB55-4E4FACCAFF23}"/>
              </a:ext>
            </a:extLst>
          </p:cNvPr>
          <p:cNvGrpSpPr>
            <a:grpSpLocks/>
          </p:cNvGrpSpPr>
          <p:nvPr/>
        </p:nvGrpSpPr>
        <p:grpSpPr bwMode="auto">
          <a:xfrm>
            <a:off x="6935407" y="2121692"/>
            <a:ext cx="175023" cy="388144"/>
            <a:chOff x="2935" y="1782"/>
            <a:chExt cx="147" cy="326"/>
          </a:xfrm>
        </p:grpSpPr>
        <p:sp>
          <p:nvSpPr>
            <p:cNvPr id="38" name="Oval 12">
              <a:extLst>
                <a:ext uri="{FF2B5EF4-FFF2-40B4-BE49-F238E27FC236}">
                  <a16:creationId xmlns:a16="http://schemas.microsoft.com/office/drawing/2014/main" id="{0F26D9C2-96EC-4951-BEAB-65E571ED4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5" y="1782"/>
              <a:ext cx="43" cy="42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vi-VN" sz="1050"/>
            </a:p>
          </p:txBody>
        </p:sp>
        <p:sp>
          <p:nvSpPr>
            <p:cNvPr id="39" name="Oval 13">
              <a:extLst>
                <a:ext uri="{FF2B5EF4-FFF2-40B4-BE49-F238E27FC236}">
                  <a16:creationId xmlns:a16="http://schemas.microsoft.com/office/drawing/2014/main" id="{6FDBAC1D-EBD6-473B-86AD-5D70525A8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5" y="1782"/>
              <a:ext cx="43" cy="42"/>
            </a:xfrm>
            <a:prstGeom prst="ellips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vi-VN" sz="1050"/>
            </a:p>
          </p:txBody>
        </p:sp>
        <p:sp>
          <p:nvSpPr>
            <p:cNvPr id="40" name="Rectangle 14">
              <a:extLst>
                <a:ext uri="{FF2B5EF4-FFF2-40B4-BE49-F238E27FC236}">
                  <a16:creationId xmlns:a16="http://schemas.microsoft.com/office/drawing/2014/main" id="{04D95BC7-06D6-4158-8D97-106F790BB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846"/>
              <a:ext cx="145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</a:pPr>
              <a:r>
                <a:rPr lang="vi-VN" altLang="vi-VN" sz="2025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N</a:t>
              </a:r>
              <a:endParaRPr lang="vi-VN" altLang="vi-VN" sz="1350"/>
            </a:p>
          </p:txBody>
        </p:sp>
      </p:grpSp>
      <p:grpSp>
        <p:nvGrpSpPr>
          <p:cNvPr id="41" name="Group 19">
            <a:extLst>
              <a:ext uri="{FF2B5EF4-FFF2-40B4-BE49-F238E27FC236}">
                <a16:creationId xmlns:a16="http://schemas.microsoft.com/office/drawing/2014/main" id="{5D05D0ED-5816-4162-8DBE-A1C24569FBCB}"/>
              </a:ext>
            </a:extLst>
          </p:cNvPr>
          <p:cNvGrpSpPr>
            <a:grpSpLocks/>
          </p:cNvGrpSpPr>
          <p:nvPr/>
        </p:nvGrpSpPr>
        <p:grpSpPr bwMode="auto">
          <a:xfrm>
            <a:off x="7702158" y="1534714"/>
            <a:ext cx="272654" cy="369094"/>
            <a:chOff x="3579" y="1289"/>
            <a:chExt cx="229" cy="310"/>
          </a:xfrm>
        </p:grpSpPr>
        <p:sp>
          <p:nvSpPr>
            <p:cNvPr id="42" name="Oval 16">
              <a:extLst>
                <a:ext uri="{FF2B5EF4-FFF2-40B4-BE49-F238E27FC236}">
                  <a16:creationId xmlns:a16="http://schemas.microsoft.com/office/drawing/2014/main" id="{BD396D94-C280-4D31-AD11-E491E459F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9" y="1289"/>
              <a:ext cx="43" cy="4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vi-VN" sz="1050"/>
            </a:p>
          </p:txBody>
        </p:sp>
        <p:sp>
          <p:nvSpPr>
            <p:cNvPr id="43" name="Oval 17">
              <a:extLst>
                <a:ext uri="{FF2B5EF4-FFF2-40B4-BE49-F238E27FC236}">
                  <a16:creationId xmlns:a16="http://schemas.microsoft.com/office/drawing/2014/main" id="{666EB953-BCE8-49A7-A492-EAEDD5AD3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9" y="1289"/>
              <a:ext cx="43" cy="43"/>
            </a:xfrm>
            <a:prstGeom prst="ellipse">
              <a:avLst/>
            </a:pr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vi-VN" sz="1050"/>
            </a:p>
          </p:txBody>
        </p:sp>
        <p:sp>
          <p:nvSpPr>
            <p:cNvPr id="44" name="Rectangle 18">
              <a:extLst>
                <a:ext uri="{FF2B5EF4-FFF2-40B4-BE49-F238E27FC236}">
                  <a16:creationId xmlns:a16="http://schemas.microsoft.com/office/drawing/2014/main" id="{1FBEDAC0-52B1-40B0-90C5-038C0ACDE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6" y="1337"/>
              <a:ext cx="182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</a:pPr>
              <a:r>
                <a:rPr lang="vi-VN" altLang="vi-VN" sz="2025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M</a:t>
              </a:r>
              <a:endParaRPr lang="vi-VN" altLang="vi-VN" sz="1350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AE8A5DF-C63F-48DB-9999-718EFA8B6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7" b="100000" l="9709" r="8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45725">
            <a:off x="5070126" y="1407751"/>
            <a:ext cx="2207419" cy="11644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8BE5F67-184E-468A-90B8-F545DD5CC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9453">
            <a:off x="5249419" y="1692286"/>
            <a:ext cx="4875227" cy="595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6C31F-6564-5FDB-1F8C-723BA9405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131415" y="3996019"/>
            <a:ext cx="1118106" cy="111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"/>
                            </p:stCondLst>
                            <p:childTnLst>
                              <p:par>
                                <p:cTn id="4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23 L 0.26231 -0.3645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2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10"/>
                            </p:stCondLst>
                            <p:childTnLst>
                              <p:par>
                                <p:cTn id="5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4" grpId="0" animBg="1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447675"/>
            <a:ext cx="9144000" cy="5591175"/>
            <a:chOff x="0" y="-596900"/>
            <a:chExt cx="12192000" cy="74549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15" t="-10550" r="505" b="10550"/>
            <a:stretch>
              <a:fillRect/>
            </a:stretch>
          </p:blipFill>
          <p:spPr>
            <a:xfrm>
              <a:off x="7899400" y="-596900"/>
              <a:ext cx="4292600" cy="56578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15" t="58586" r="505" b="10550"/>
            <a:stretch>
              <a:fillRect/>
            </a:stretch>
          </p:blipFill>
          <p:spPr>
            <a:xfrm>
              <a:off x="7899400" y="4953000"/>
              <a:ext cx="4292600" cy="1905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36" r="85101" b="1234"/>
            <a:stretch>
              <a:fillRect/>
            </a:stretch>
          </p:blipFill>
          <p:spPr>
            <a:xfrm flipV="1">
              <a:off x="0" y="5473700"/>
              <a:ext cx="1498600" cy="13843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15" t="58586" r="505" b="10550"/>
            <a:stretch>
              <a:fillRect/>
            </a:stretch>
          </p:blipFill>
          <p:spPr>
            <a:xfrm>
              <a:off x="1485900" y="5111750"/>
              <a:ext cx="6413500" cy="174625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65" b="1235"/>
            <a:stretch>
              <a:fillRect/>
            </a:stretch>
          </p:blipFill>
          <p:spPr>
            <a:xfrm>
              <a:off x="0" y="0"/>
              <a:ext cx="7899400" cy="5588000"/>
            </a:xfrm>
            <a:prstGeom prst="rect">
              <a:avLst/>
            </a:prstGeom>
          </p:spPr>
        </p:pic>
      </p:grp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A25F2564-4397-49A2-9E16-CEF1682FB9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382" r="20120" b="2"/>
          <a:stretch/>
        </p:blipFill>
        <p:spPr>
          <a:xfrm>
            <a:off x="192292" y="3467048"/>
            <a:ext cx="1588953" cy="1588953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25" name="Picture 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C173158-FEE0-4DEC-890A-ED7D4FBB04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24" y="3544037"/>
            <a:ext cx="1383392" cy="138339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759A0BD-0765-4310-BFC3-BE7135CE2D83}"/>
              </a:ext>
            </a:extLst>
          </p:cNvPr>
          <p:cNvSpPr/>
          <p:nvPr/>
        </p:nvSpPr>
        <p:spPr>
          <a:xfrm>
            <a:off x="0" y="0"/>
            <a:ext cx="9144000" cy="411004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3, 5: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4, 6: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3, 5: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4, 6: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5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88A3B-1393-B5CB-D433-4840F7A67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2E3CC0-DD4C-6679-C700-43C92C8F1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649492" cy="52072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5691BB-40A7-54B1-87CE-B0E767407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492" y="-16219"/>
            <a:ext cx="4494508" cy="5159720"/>
          </a:xfrm>
          <a:prstGeom prst="rect">
            <a:avLst/>
          </a:prstGeom>
        </p:spPr>
      </p:pic>
      <p:pic>
        <p:nvPicPr>
          <p:cNvPr id="5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B4FCB882-02A1-D491-3968-674C670305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7831" y="4428895"/>
            <a:ext cx="736169" cy="71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7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11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PRESENTER_SHAPEINFO" val="&lt;ThreeDShapeInfo&gt;&lt;uuid val=&quot;{3D7EC8AD-BAC5-4A6D-9333-54BDCE5D156B}&quot;/&gt;&lt;isInvalidForFieldText val=&quot;0&quot;/&gt;&lt;Image&gt;&lt;filename val=&quot;C:\Users\thtru\AppData\Local\Temp\PR\data\asimages\{3D7EC8AD-BAC5-4A6D-9333-54BDCE5D156B}_1.png&quot;/&gt;&lt;left val=&quot;59&quot;/&gt;&lt;top val=&quot;7&quot;/&gt;&lt;width val=&quot;588&quot;/&gt;&lt;height val=&quot;3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.xml>PPT CD61
</file>

<file path=docProps/app.xml><?xml version="1.0" encoding="utf-8"?>
<Properties xmlns="http://schemas.openxmlformats.org/officeDocument/2006/extended-properties" xmlns:vt="http://schemas.openxmlformats.org/officeDocument/2006/docPropsVTypes">
  <TotalTime>4558</TotalTime>
  <Words>676</Words>
  <Application>Microsoft Office PowerPoint</Application>
  <PresentationFormat>On-screen Show (16:9)</PresentationFormat>
  <Paragraphs>96</Paragraphs>
  <Slides>20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Jua</vt:lpstr>
      <vt:lpstr>Quicksand</vt:lpstr>
      <vt:lpstr>Times New Roman</vt:lpstr>
      <vt:lpstr>思源黑体 Heavy</vt:lpstr>
      <vt:lpstr>Nature Activities Binder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4 §3. MÔ HÌNH XÁC SUẤT TRONG MỘT SỐ TRÒ CHƠI VÀ THÍ NGHIỆM ĐƠN GIẢN (tiết 3)</dc:title>
  <dc:creator>HẢI YẾN</dc:creator>
  <cp:lastModifiedBy>TGPM</cp:lastModifiedBy>
  <cp:revision>73</cp:revision>
  <dcterms:modified xsi:type="dcterms:W3CDTF">2025-03-03T16:21:05Z</dcterms:modified>
</cp:coreProperties>
</file>