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260" r:id="rId4"/>
    <p:sldId id="283" r:id="rId5"/>
    <p:sldId id="285" r:id="rId6"/>
    <p:sldId id="288" r:id="rId7"/>
    <p:sldId id="287" r:id="rId8"/>
    <p:sldId id="290" r:id="rId9"/>
    <p:sldId id="276" r:id="rId10"/>
    <p:sldId id="275" r:id="rId11"/>
    <p:sldId id="291" r:id="rId12"/>
    <p:sldId id="278" r:id="rId13"/>
    <p:sldId id="296" r:id="rId14"/>
    <p:sldId id="297" r:id="rId15"/>
    <p:sldId id="258" r:id="rId16"/>
    <p:sldId id="259" r:id="rId17"/>
    <p:sldId id="298" r:id="rId18"/>
    <p:sldId id="261" r:id="rId19"/>
    <p:sldId id="262" r:id="rId20"/>
    <p:sldId id="263" r:id="rId21"/>
    <p:sldId id="257" r:id="rId22"/>
    <p:sldId id="295" r:id="rId23"/>
    <p:sldId id="299" r:id="rId24"/>
    <p:sldId id="264" r:id="rId25"/>
    <p:sldId id="300" r:id="rId26"/>
    <p:sldId id="265" r:id="rId27"/>
    <p:sldId id="301" r:id="rId28"/>
    <p:sldId id="302" r:id="rId29"/>
    <p:sldId id="303" r:id="rId30"/>
    <p:sldId id="280" r:id="rId31"/>
    <p:sldId id="281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227CD51E-5CD7-4BA8-AB81-B6619323BC10}">
          <p14:sldIdLst>
            <p14:sldId id="260"/>
            <p14:sldId id="283"/>
            <p14:sldId id="285"/>
            <p14:sldId id="288"/>
          </p14:sldIdLst>
        </p14:section>
        <p14:section name="Untitled Section" id="{2CF4D577-115F-4E39-BCAC-AEB6CC55B9FD}">
          <p14:sldIdLst>
            <p14:sldId id="287"/>
            <p14:sldId id="290"/>
            <p14:sldId id="276"/>
            <p14:sldId id="275"/>
            <p14:sldId id="291"/>
            <p14:sldId id="278"/>
            <p14:sldId id="296"/>
            <p14:sldId id="297"/>
            <p14:sldId id="258"/>
            <p14:sldId id="259"/>
            <p14:sldId id="298"/>
            <p14:sldId id="261"/>
            <p14:sldId id="262"/>
            <p14:sldId id="263"/>
            <p14:sldId id="257"/>
            <p14:sldId id="295"/>
            <p14:sldId id="299"/>
            <p14:sldId id="264"/>
            <p14:sldId id="300"/>
            <p14:sldId id="265"/>
            <p14:sldId id="301"/>
            <p14:sldId id="302"/>
            <p14:sldId id="303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ha0vVDd/c8w8MLmKTDZjApy3J5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3147D37-8316-478C-9B7D-4DE3A7CE6108}">
  <a:tblStyle styleId="{A3147D37-8316-478C-9B7D-4DE3A7CE610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customschemas.google.com/relationships/presentationmetadata" Target="metadata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Wordwall link to spin the wheel in real time: https://wordwall.net/resource/27022823</a:t>
            </a:r>
            <a:endParaRPr/>
          </a:p>
        </p:txBody>
      </p:sp>
      <p:sp>
        <p:nvSpPr>
          <p:cNvPr id="170" name="Google Shape;17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4079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3309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4953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398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2" name="Google Shape;43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0B41-5D40-472D-B182-7B3FC8092321}" type="datetimeFigureOut">
              <a:rPr lang="en-SG" smtClean="0"/>
              <a:t>22/2/2023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55892-E1F6-4B1D-995B-F5FD384349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06339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0B41-5D40-472D-B182-7B3FC8092321}" type="datetimeFigureOut">
              <a:rPr lang="en-SG" smtClean="0"/>
              <a:t>22/2/2023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55892-E1F6-4B1D-995B-F5FD384349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224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0B41-5D40-472D-B182-7B3FC8092321}" type="datetimeFigureOut">
              <a:rPr lang="en-SG" smtClean="0"/>
              <a:t>22/2/2023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55892-E1F6-4B1D-995B-F5FD384349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77816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0B41-5D40-472D-B182-7B3FC8092321}" type="datetimeFigureOut">
              <a:rPr lang="en-SG" smtClean="0"/>
              <a:t>22/2/2023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55892-E1F6-4B1D-995B-F5FD384349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1466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0B41-5D40-472D-B182-7B3FC8092321}" type="datetimeFigureOut">
              <a:rPr lang="en-SG" smtClean="0"/>
              <a:t>22/2/2023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55892-E1F6-4B1D-995B-F5FD384349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3495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0B41-5D40-472D-B182-7B3FC8092321}" type="datetimeFigureOut">
              <a:rPr lang="en-SG" smtClean="0"/>
              <a:t>22/2/2023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55892-E1F6-4B1D-995B-F5FD384349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5352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0B41-5D40-472D-B182-7B3FC8092321}" type="datetimeFigureOut">
              <a:rPr lang="en-SG" smtClean="0"/>
              <a:t>22/2/2023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55892-E1F6-4B1D-995B-F5FD384349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5290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0B41-5D40-472D-B182-7B3FC8092321}" type="datetimeFigureOut">
              <a:rPr lang="en-SG" smtClean="0"/>
              <a:t>22/2/2023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55892-E1F6-4B1D-995B-F5FD384349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2475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0B41-5D40-472D-B182-7B3FC8092321}" type="datetimeFigureOut">
              <a:rPr lang="en-SG" smtClean="0"/>
              <a:t>22/2/2023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55892-E1F6-4B1D-995B-F5FD384349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7490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0B41-5D40-472D-B182-7B3FC8092321}" type="datetimeFigureOut">
              <a:rPr lang="en-SG" smtClean="0"/>
              <a:t>22/2/2023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55892-E1F6-4B1D-995B-F5FD384349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06128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0B41-5D40-472D-B182-7B3FC8092321}" type="datetimeFigureOut">
              <a:rPr lang="en-SG" smtClean="0"/>
              <a:t>22/2/2023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55892-E1F6-4B1D-995B-F5FD384349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3615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BF52-C28B-B080-6DE6-E35A4D070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BFF54-CCAC-3B7F-2261-033302DFF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5CF70-622E-13D0-C43B-E038DC386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D8C-DB7F-445B-A68F-2F6BFC545DB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EBC33-F99A-3226-3F8C-C34C133E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F72A1-681F-579C-7366-64B4719F8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222E-2AC7-43CC-B8C2-E77FB57D3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99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3540E-A07C-FB35-0719-5D6CF4413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A5FE9-B6D1-BF11-EECE-4B4F7C61A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32854-BA82-7ECA-A2E1-E3F8C9A6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D8C-DB7F-445B-A68F-2F6BFC545DB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1E57C-EB6A-B520-0B41-A4E40CFC8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D9878-663A-D9A7-E99E-7E008369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222E-2AC7-43CC-B8C2-E77FB57D3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04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9F89B-FD35-A789-3244-0BCCE05F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1C69B-1D4F-91AB-E60F-CCB168529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BCC41-5630-15C6-EF65-D1141F0BA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D8C-DB7F-445B-A68F-2F6BFC545DB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8A99D-AFEF-9C91-3F17-D2541752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682BA-C0B4-6431-A2F8-D8484C40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222E-2AC7-43CC-B8C2-E77FB57D3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50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7654-C289-00EB-715C-6C0DEFD8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2139D-CA34-737D-DCC5-03A96E663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B037AA-6759-FF6B-3866-22EBE744F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45F0F-45DB-09BD-AA52-5426D5CB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D8C-DB7F-445B-A68F-2F6BFC545DB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CE86F-7F71-E87A-BBDB-FAB561156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1DB9A-A857-DE2D-2B75-1EC2D03C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222E-2AC7-43CC-B8C2-E77FB57D3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62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0196-D41E-8A05-3630-D2FBE60E2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BB153-DF8F-A5A8-A548-64C670B12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EE4DB-406F-66FD-E4FD-3970260C2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36801-83D4-9680-1DB3-A35C9D1D68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8599B-8F4C-253C-B220-1AE437E55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8D55FC-8478-7C08-D346-C9675E917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D8C-DB7F-445B-A68F-2F6BFC545DB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02B6E7-821A-7535-7F1C-1B0BDC29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D196B-E12B-AB1E-4E27-F9E4F537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222E-2AC7-43CC-B8C2-E77FB57D3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81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A4F40-F38B-AAEA-D383-86F74BDE9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E3FF4-E050-4280-3AC2-8AA212550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D8C-DB7F-445B-A68F-2F6BFC545DB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20EE7-2842-1167-E980-B58BC2E6C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B0E96-A950-292F-AAD8-81BDA8D82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222E-2AC7-43CC-B8C2-E77FB57D3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73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528FAD-88A5-6412-591B-440394E2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D8C-DB7F-445B-A68F-2F6BFC545DB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30244D-D46C-E682-B9EA-45E73BEDA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EDCF0-A1F6-9561-38BA-97B5DEE5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222E-2AC7-43CC-B8C2-E77FB57D3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68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B554B-46D7-8914-DE13-2AB6F653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78AD5-41C5-F039-00B9-F31213431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DB2FC-BEDD-00ED-947D-91CE4680F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34B63-26BA-E1C7-CA4D-0BBC2B6BC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D8C-DB7F-445B-A68F-2F6BFC545DB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78F58-C479-D7EE-A930-76545ADC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93EB4A-D079-EF04-0C60-868B13A68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222E-2AC7-43CC-B8C2-E77FB57D3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6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15E6E-CC17-8B87-59B2-858EAD2DD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81CD2-4B3E-772D-9989-BB2E21AAFD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B8DFF-522E-6862-572F-14139BBEB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8D9E4-076B-7AEC-3C00-120A81C4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D8C-DB7F-445B-A68F-2F6BFC545DB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C3AFB-CEC7-E583-69F4-5A9276856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D76D8-7A82-6C58-0BD4-CE4BD521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222E-2AC7-43CC-B8C2-E77FB57D3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68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6279-0483-8C02-EEFF-84303785D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50D0C-5C1F-5108-4E13-01BE9F0F5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3734-08E3-EF5D-F1BC-823E79D8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D8C-DB7F-445B-A68F-2F6BFC545DB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1E4E8-7C36-3C4D-BFF2-B87A77165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4A08F-D359-DFC3-146D-BD7092B0D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222E-2AC7-43CC-B8C2-E77FB57D3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69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A0019-1EAC-5789-3AFD-1257413B7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F2BBB0-C465-A764-F6C4-64746BC42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23F12-880C-208C-041D-42C35F28E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D8C-DB7F-445B-A68F-2F6BFC545DB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D3B31-EA01-A865-2E70-B9EE876BE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46FA3-231C-8FC7-056F-DEC1089D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222E-2AC7-43CC-B8C2-E77FB57D3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90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70B41-5D40-472D-B182-7B3FC8092321}" type="datetimeFigureOut">
              <a:rPr lang="en-SG" smtClean="0"/>
              <a:t>22/2/2023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55892-E1F6-4B1D-995B-F5FD384349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2969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39B24-E438-1034-6781-8C00D90E7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19D87-E567-396A-C1E7-970953B3E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16B9C-3C90-D223-D974-52B07E62F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A1D8C-DB7F-445B-A68F-2F6BFC545DB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A3F88-ADC0-3FDC-4ED1-6361B49EC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0EF05-0567-252D-0BCC-EA3516F89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222E-2AC7-43CC-B8C2-E77FB57D3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0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5"/>
          <p:cNvSpPr/>
          <p:nvPr/>
        </p:nvSpPr>
        <p:spPr>
          <a:xfrm>
            <a:off x="963461" y="1304969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 txBox="1"/>
          <p:nvPr/>
        </p:nvSpPr>
        <p:spPr>
          <a:xfrm>
            <a:off x="688258" y="1955933"/>
            <a:ext cx="1101212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to the word the teacher says and give an example for that film type </a:t>
            </a:r>
          </a:p>
          <a:p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comedy			</a:t>
            </a:r>
          </a:p>
          <a:p>
            <a:r>
              <a:rPr lang="en-US" sz="2400" b="1" i="1" dirty="0" err="1">
                <a:solidFill>
                  <a:schemeClr val="dk1"/>
                </a:solidFill>
              </a:rPr>
              <a:t>Mr</a:t>
            </a:r>
            <a:r>
              <a:rPr lang="en-US" sz="2400" b="1" i="1" dirty="0">
                <a:solidFill>
                  <a:schemeClr val="dk1"/>
                </a:solidFill>
              </a:rPr>
              <a:t> Bean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DDC35-238F-4665-A62B-0CCFE99D3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57" y="4100052"/>
            <a:ext cx="3505048" cy="2337103"/>
          </a:xfrm>
          <a:prstGeom prst="rect">
            <a:avLst/>
          </a:prstGeom>
        </p:spPr>
      </p:pic>
      <p:pic>
        <p:nvPicPr>
          <p:cNvPr id="1026" name="Picture 2" descr="Kết quả hình ảnh cho speak icon">
            <a:extLst>
              <a:ext uri="{FF2B5EF4-FFF2-40B4-BE49-F238E27FC236}">
                <a16:creationId xmlns:a16="http://schemas.microsoft.com/office/drawing/2014/main" id="{606682E3-5029-3439-B66D-C08B62B3A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758" y="2782529"/>
            <a:ext cx="3404300" cy="378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pic>
        <p:nvPicPr>
          <p:cNvPr id="435" name="Google Shape;43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endParaRPr/>
          </a:p>
        </p:txBody>
      </p:sp>
      <p:pic>
        <p:nvPicPr>
          <p:cNvPr id="437" name="Google Shape;43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85738">
            <a:off x="7150917" y="478465"/>
            <a:ext cx="4182694" cy="236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3985" y="2749215"/>
            <a:ext cx="3473265" cy="2318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761195">
            <a:off x="9218202" y="4790252"/>
            <a:ext cx="2098930" cy="1895097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23"/>
          <p:cNvSpPr/>
          <p:nvPr/>
        </p:nvSpPr>
        <p:spPr>
          <a:xfrm>
            <a:off x="1026018" y="1662313"/>
            <a:ext cx="2760465" cy="50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in groups.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3"/>
          <p:cNvSpPr/>
          <p:nvPr/>
        </p:nvSpPr>
        <p:spPr>
          <a:xfrm>
            <a:off x="387959" y="6144912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3"/>
          <p:cNvSpPr txBox="1"/>
          <p:nvPr/>
        </p:nvSpPr>
        <p:spPr>
          <a:xfrm>
            <a:off x="440744" y="6042272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443" name="Google Shape;443;p23"/>
          <p:cNvSpPr/>
          <p:nvPr/>
        </p:nvSpPr>
        <p:spPr>
          <a:xfrm>
            <a:off x="387959" y="533438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3"/>
          <p:cNvSpPr txBox="1"/>
          <p:nvPr/>
        </p:nvSpPr>
        <p:spPr>
          <a:xfrm>
            <a:off x="440744" y="5231746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445" name="Google Shape;445;p23"/>
          <p:cNvSpPr/>
          <p:nvPr/>
        </p:nvSpPr>
        <p:spPr>
          <a:xfrm>
            <a:off x="387959" y="2205829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3"/>
          <p:cNvSpPr txBox="1"/>
          <p:nvPr/>
        </p:nvSpPr>
        <p:spPr>
          <a:xfrm>
            <a:off x="440744" y="2103189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7" name="Google Shape;447;p23"/>
          <p:cNvSpPr/>
          <p:nvPr/>
        </p:nvSpPr>
        <p:spPr>
          <a:xfrm>
            <a:off x="1026018" y="2103189"/>
            <a:ext cx="5832516" cy="83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Choose one of your favourite films and design a poster for it, including: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3"/>
          <p:cNvSpPr/>
          <p:nvPr/>
        </p:nvSpPr>
        <p:spPr>
          <a:xfrm>
            <a:off x="983512" y="2916100"/>
            <a:ext cx="4678110" cy="241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- name of the film;</a:t>
            </a:r>
            <a:br>
              <a:rPr lang="en-US" sz="18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- type of film;</a:t>
            </a:r>
            <a:br>
              <a:rPr lang="en-US" sz="18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- its director and main actors / actresses;</a:t>
            </a:r>
            <a:br>
              <a:rPr lang="en-US" sz="18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- a short summary;</a:t>
            </a:r>
            <a:br>
              <a:rPr lang="en-US" sz="18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- your overall opinions about the film;</a:t>
            </a:r>
            <a:br>
              <a:rPr lang="en-US" sz="18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- the showtime and cinema;</a:t>
            </a:r>
            <a:br>
              <a:rPr lang="en-US" sz="18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- pictures or photos to illustrate the film.</a:t>
            </a:r>
            <a:endParaRPr sz="1800">
              <a:solidFill>
                <a:srgbClr val="2420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23"/>
          <p:cNvSpPr/>
          <p:nvPr/>
        </p:nvSpPr>
        <p:spPr>
          <a:xfrm>
            <a:off x="1026018" y="5375327"/>
            <a:ext cx="45038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Organise them into an exhibition.</a:t>
            </a:r>
            <a:endParaRPr sz="2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23"/>
          <p:cNvSpPr/>
          <p:nvPr/>
        </p:nvSpPr>
        <p:spPr>
          <a:xfrm>
            <a:off x="1020675" y="6144912"/>
            <a:ext cx="3811270" cy="45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Vote for the best poster.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3"/>
          <p:cNvSpPr/>
          <p:nvPr/>
        </p:nvSpPr>
        <p:spPr>
          <a:xfrm>
            <a:off x="351308" y="1109483"/>
            <a:ext cx="373648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rgbClr val="F7941D"/>
                </a:solidFill>
                <a:latin typeface="Calibri"/>
                <a:ea typeface="Calibri"/>
                <a:cs typeface="Calibri"/>
                <a:sym typeface="Calibri"/>
              </a:rPr>
              <a:t>Posters exhibition</a:t>
            </a:r>
            <a:endParaRPr sz="3400" b="1">
              <a:solidFill>
                <a:srgbClr val="F794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38029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2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45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2852936"/>
            <a:ext cx="3700826" cy="302985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631504" y="1196752"/>
            <a:ext cx="8669378" cy="115212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Name of my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film: Wednesday</a:t>
            </a:r>
            <a:endParaRPr lang="en-SG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07568" y="2132856"/>
            <a:ext cx="5112568" cy="1224136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Type of film: Horror film</a:t>
            </a:r>
            <a:endParaRPr lang="en-SG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2852936"/>
            <a:ext cx="3672408" cy="302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18403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555" y="260648"/>
            <a:ext cx="7992888" cy="1296144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Director: Tim Burton</a:t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endParaRPr lang="en-SG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340768"/>
            <a:ext cx="4032448" cy="506423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46" y="1340768"/>
            <a:ext cx="3888433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5743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836714"/>
            <a:ext cx="7772400" cy="100811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Main actor/actress</a:t>
            </a:r>
            <a:endParaRPr lang="en-SG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844824"/>
            <a:ext cx="3312368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844824"/>
            <a:ext cx="3600400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24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5560" y="1268761"/>
            <a:ext cx="8352928" cy="4536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Main content: In the movie, Wednesday Addams avenges her younger brother , Pugsley. This act resulted in her being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explled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from school and her parents sent her to Nevermore Academy. First,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Wenesday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protested and was about to run away but, upon witnessing the strange deaths in this town and getting caught up in it. </a:t>
            </a:r>
            <a:endParaRPr lang="en-SG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825750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39616" y="692696"/>
            <a:ext cx="7416824" cy="532859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Reviews: Very interesting</a:t>
            </a:r>
            <a:br>
              <a:rPr lang="en-US" sz="4800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Time:2:30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p.m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– 4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p.m</a:t>
            </a:r>
            <a:br>
              <a:rPr lang="en-US" sz="4800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Place: CGV Cinema</a:t>
            </a:r>
            <a:br>
              <a:rPr lang="en-SG" sz="4800" dirty="0">
                <a:latin typeface="Times New Roman" pitchFamily="18" charset="0"/>
                <a:cs typeface="Times New Roman" pitchFamily="18" charset="0"/>
              </a:rPr>
            </a:br>
            <a:endParaRPr lang="en-SG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95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37041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21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5"/>
          <p:cNvSpPr/>
          <p:nvPr/>
        </p:nvSpPr>
        <p:spPr>
          <a:xfrm>
            <a:off x="963461" y="1304969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 txBox="1"/>
          <p:nvPr/>
        </p:nvSpPr>
        <p:spPr>
          <a:xfrm>
            <a:off x="1179871" y="2369573"/>
            <a:ext cx="11012129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to the word the teacher says and give an example for that film type </a:t>
            </a:r>
          </a:p>
          <a:p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comedy			</a:t>
            </a:r>
            <a:r>
              <a:rPr lang="en-US" sz="2400" b="1" i="1" dirty="0" err="1">
                <a:solidFill>
                  <a:schemeClr val="dk1"/>
                </a:solidFill>
              </a:rPr>
              <a:t>Mr</a:t>
            </a:r>
            <a:r>
              <a:rPr lang="en-US" sz="2400" b="1" i="1" dirty="0">
                <a:solidFill>
                  <a:schemeClr val="dk1"/>
                </a:solidFill>
              </a:rPr>
              <a:t> Bean </a:t>
            </a:r>
          </a:p>
          <a:p>
            <a:endParaRPr lang="en-US" sz="2400" b="1" i="1" dirty="0">
              <a:solidFill>
                <a:schemeClr val="dk1"/>
              </a:solidFill>
            </a:endParaRPr>
          </a:p>
          <a:p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fantasy 	</a:t>
            </a:r>
            <a:r>
              <a:rPr lang="en-US" sz="2400" b="1" dirty="0">
                <a:solidFill>
                  <a:schemeClr val="dk1"/>
                </a:solidFill>
              </a:rPr>
              <a:t>		</a:t>
            </a:r>
            <a:r>
              <a:rPr lang="en-US" sz="2400" b="1" i="1" dirty="0">
                <a:solidFill>
                  <a:schemeClr val="dk1"/>
                </a:solidFill>
              </a:rPr>
              <a:t>Harry Potter and the Deathly Hollows </a:t>
            </a:r>
          </a:p>
          <a:p>
            <a:pPr lvl="0"/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science fiction film</a:t>
            </a:r>
            <a:r>
              <a:rPr lang="en-US" sz="2400" b="1" dirty="0">
                <a:solidFill>
                  <a:schemeClr val="dk1"/>
                </a:solidFill>
              </a:rPr>
              <a:t>		</a:t>
            </a:r>
            <a:r>
              <a:rPr lang="en-US" sz="2400" b="1" i="1" dirty="0">
                <a:solidFill>
                  <a:schemeClr val="dk1"/>
                </a:solidFill>
              </a:rPr>
              <a:t>Avatar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  <a:p>
            <a:pPr lvl="0"/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documentary</a:t>
            </a:r>
            <a:r>
              <a:rPr lang="en-US" sz="2400" b="1" dirty="0">
                <a:solidFill>
                  <a:schemeClr val="dk1"/>
                </a:solidFill>
              </a:rPr>
              <a:t>	           </a:t>
            </a:r>
            <a:r>
              <a:rPr lang="en-US" sz="2400" b="1" i="1" dirty="0">
                <a:solidFill>
                  <a:schemeClr val="dk1"/>
                </a:solidFill>
              </a:rPr>
              <a:t>Pirates of Southeast Asia</a:t>
            </a:r>
            <a:endParaRPr lang="en-US" sz="2400" b="1" i="1" dirty="0">
              <a:solidFill>
                <a:schemeClr val="dk1"/>
              </a:solidFill>
              <a:sym typeface="Arial"/>
            </a:endParaRPr>
          </a:p>
          <a:p>
            <a:pPr lvl="0"/>
            <a:r>
              <a:rPr lang="en-US" sz="2400" b="1" dirty="0">
                <a:solidFill>
                  <a:schemeClr val="dk1"/>
                </a:solidFill>
              </a:rPr>
              <a:t>horror film			</a:t>
            </a:r>
            <a:r>
              <a:rPr lang="en-US" sz="2400" b="1" i="1" dirty="0">
                <a:solidFill>
                  <a:schemeClr val="dk1"/>
                </a:solidFill>
              </a:rPr>
              <a:t>Annabelle</a:t>
            </a:r>
            <a:endParaRPr lang="en-US" sz="2400" b="1" i="1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60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1AF8A501-BA00-6B28-5585-71B9D18E0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074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5B1AD-885E-6B4D-D946-1A56CCA2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D707FC-25D1-D1DE-E82D-DBDED1FAA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9B410F-23F6-D8F1-A484-A5EFC4181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241" y="0"/>
            <a:ext cx="6229486" cy="1618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29C9BD-3CEC-58DA-759C-798498653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5" y="1583777"/>
            <a:ext cx="4786745" cy="5105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4CC43E-87A4-8F79-07AA-D1849DB83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87" y="1738312"/>
            <a:ext cx="4886393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8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07C59-4EA8-C4B4-D2F8-C99B439D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08294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and main 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BE9BA-5F2C-587E-D2FE-9021848F9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3381"/>
            <a:ext cx="10515600" cy="4696692"/>
          </a:xfrm>
        </p:spPr>
        <p:txBody>
          <a:bodyPr>
            <a:norm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Cillian Murphy is the guy who played the main character Thomas Shelby in the film above in Peaky Blinders, he is the star of this film.</a:t>
            </a:r>
          </a:p>
          <a:p>
            <a:pPr algn="just"/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-Steven Knight is the director who created this film.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73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06417-AADF-B5F3-0189-5E89F251C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  s New Roman"/>
              </a:rPr>
              <a:t>Content of the movie Peaky Blinders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1C37C-D5E2-ACA3-D9CD-5F27A9A34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5763491" cy="4926867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  s New Roman"/>
              </a:rPr>
              <a:t>Set in early 19th century England, Peaky Blinders tells the story of the Shelby family, the leaders of the Peaky Blinders gang making noise in a paused world with the brains of Tommy Shelby, the second son. . The film is Tommy's journey to advance in the underworld with ruthless skills and tricks.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B9456D-0F9A-A319-DFEF-A9B250293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11" y="1522287"/>
            <a:ext cx="4724400" cy="523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9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42EE7-AA2A-B042-3911-DF8839D6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036"/>
          </a:xfrm>
        </p:spPr>
        <p:txBody>
          <a:bodyPr>
            <a:normAutofit fontScale="90000"/>
          </a:bodyPr>
          <a:lstStyle/>
          <a:p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Steven Knight                       Otto Bathurst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B89A0-6B8F-6C24-258E-092299096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1037"/>
            <a:ext cx="12192000" cy="54959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rector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Paul Anderson               Helen Mcrory                    Cillian Murphy</a:t>
            </a:r>
          </a:p>
          <a:p>
            <a:pPr marL="0" indent="0">
              <a:buNone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0" indent="0">
              <a:buNone/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Actors/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Actress:</a:t>
            </a:r>
            <a:endParaRPr lang="vi-V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dirty="0"/>
              <a:t>        </a:t>
            </a:r>
          </a:p>
          <a:p>
            <a:endParaRPr lang="vi-VN" dirty="0"/>
          </a:p>
          <a:p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E4344-CAC0-15CB-944A-7A3CEB982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55" y="681036"/>
            <a:ext cx="3618945" cy="2265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DC503-820D-473F-36E8-F76569DFB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431" y="681037"/>
            <a:ext cx="3799782" cy="2265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863C81-8118-8B16-5302-03C99BFC9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657" y="3734740"/>
            <a:ext cx="2805950" cy="2442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464747-72C7-856F-D6F9-4794FAEC2B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583" y="3734739"/>
            <a:ext cx="2805950" cy="2386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5DAFCB-F68C-EC67-3D08-5F03C45E0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52" y="3734740"/>
            <a:ext cx="2860325" cy="244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00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F4BD4-870C-AE3B-7B11-650ADC089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BA2F4F-9B08-97EA-8E78-4B89EE81C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11416" cy="358726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AAA56A-AE2A-4529-5B16-819E22533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69" y="0"/>
            <a:ext cx="5777132" cy="35872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41E92D-0D95-1D49-5121-656D33339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1"/>
            <a:ext cx="5972786" cy="304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B96F6F-BD3D-8045-ABCC-F36ACFDC1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68" y="3810000"/>
            <a:ext cx="5777131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3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7AA6-11D9-AA6C-6264-2B1988402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7200" dirty="0">
                <a:solidFill>
                  <a:srgbClr val="FF0000"/>
                </a:solidFill>
                <a:latin typeface="Time  s New Roman"/>
              </a:rPr>
              <a:t>The showtime and cinema</a:t>
            </a:r>
            <a:endParaRPr lang="en-US" sz="7200" dirty="0">
              <a:solidFill>
                <a:srgbClr val="FF0000"/>
              </a:solidFill>
              <a:latin typeface="Time  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61F21-F126-D921-E2F5-760AE7A36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5" y="1825625"/>
            <a:ext cx="9310255" cy="4667250"/>
          </a:xfrm>
        </p:spPr>
        <p:txBody>
          <a:bodyPr>
            <a:normAutofit/>
          </a:bodyPr>
          <a:lstStyle/>
          <a:p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Time  s New Roman"/>
              </a:rPr>
              <a:t>The showtime: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Time  s New Roman"/>
              </a:rPr>
              <a:t>Sunday, February 27, 2022, at 9:00pm GMT</a:t>
            </a:r>
            <a:endParaRPr lang="vi-VN" sz="6000" dirty="0">
              <a:solidFill>
                <a:schemeClr val="accent3">
                  <a:lumMod val="50000"/>
                </a:schemeClr>
              </a:solidFill>
              <a:latin typeface="Time  s New Roman"/>
            </a:endParaRPr>
          </a:p>
          <a:p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Time  s New Roman"/>
              </a:rPr>
              <a:t>Cinema:BBC One and BBC iPlayer</a:t>
            </a:r>
            <a:endParaRPr lang="en-US" sz="6000" dirty="0">
              <a:solidFill>
                <a:schemeClr val="accent3">
                  <a:lumMod val="50000"/>
                </a:schemeClr>
              </a:solidFill>
              <a:latin typeface="Time  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84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D02D6-995D-1CE6-A5BB-B29B8148C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BF6702-26F4-01D8-87BF-E01E737DB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83632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5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pic>
        <p:nvPicPr>
          <p:cNvPr id="483" name="Google Shape;48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2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5" name="Google Shape;485;p25"/>
          <p:cNvGrpSpPr/>
          <p:nvPr/>
        </p:nvGrpSpPr>
        <p:grpSpPr>
          <a:xfrm>
            <a:off x="3054357" y="1793642"/>
            <a:ext cx="5482921" cy="4344624"/>
            <a:chOff x="1022357" y="65"/>
            <a:chExt cx="5482921" cy="4344624"/>
          </a:xfrm>
        </p:grpSpPr>
        <p:sp>
          <p:nvSpPr>
            <p:cNvPr id="486" name="Google Shape;486;p25"/>
            <p:cNvSpPr/>
            <p:nvPr/>
          </p:nvSpPr>
          <p:spPr>
            <a:xfrm>
              <a:off x="1022357" y="65"/>
              <a:ext cx="5087770" cy="462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5"/>
            <p:cNvSpPr txBox="1"/>
            <p:nvPr/>
          </p:nvSpPr>
          <p:spPr>
            <a:xfrm>
              <a:off x="1022357" y="65"/>
              <a:ext cx="5087770" cy="462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25"/>
            <p:cNvSpPr/>
            <p:nvPr/>
          </p:nvSpPr>
          <p:spPr>
            <a:xfrm>
              <a:off x="1022357" y="462589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5"/>
            <p:cNvSpPr/>
            <p:nvPr/>
          </p:nvSpPr>
          <p:spPr>
            <a:xfrm>
              <a:off x="1737472" y="462589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5"/>
            <p:cNvSpPr/>
            <p:nvPr/>
          </p:nvSpPr>
          <p:spPr>
            <a:xfrm>
              <a:off x="2453151" y="462589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5"/>
            <p:cNvSpPr/>
            <p:nvPr/>
          </p:nvSpPr>
          <p:spPr>
            <a:xfrm>
              <a:off x="3168266" y="462589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5"/>
            <p:cNvSpPr/>
            <p:nvPr/>
          </p:nvSpPr>
          <p:spPr>
            <a:xfrm>
              <a:off x="3883945" y="462589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6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5"/>
            <p:cNvSpPr/>
            <p:nvPr/>
          </p:nvSpPr>
          <p:spPr>
            <a:xfrm>
              <a:off x="4599060" y="462589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5"/>
            <p:cNvSpPr/>
            <p:nvPr/>
          </p:nvSpPr>
          <p:spPr>
            <a:xfrm>
              <a:off x="5314740" y="462589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5"/>
            <p:cNvSpPr/>
            <p:nvPr/>
          </p:nvSpPr>
          <p:spPr>
            <a:xfrm>
              <a:off x="1022357" y="556807"/>
              <a:ext cx="5153911" cy="75374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5"/>
            <p:cNvSpPr txBox="1"/>
            <p:nvPr/>
          </p:nvSpPr>
          <p:spPr>
            <a:xfrm>
              <a:off x="1022357" y="556807"/>
              <a:ext cx="5153911" cy="753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900" tIns="88900" rIns="88900" bIns="88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 review</a:t>
              </a:r>
              <a:endParaRPr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1022357" y="1470025"/>
              <a:ext cx="5087770" cy="462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5"/>
            <p:cNvSpPr txBox="1"/>
            <p:nvPr/>
          </p:nvSpPr>
          <p:spPr>
            <a:xfrm>
              <a:off x="1022357" y="1470025"/>
              <a:ext cx="5087770" cy="462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1022357" y="1932550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1737472" y="1932550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2453151" y="1932550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6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3168266" y="1932550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3883945" y="1932550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4599060" y="1932550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5314740" y="1932550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1022357" y="2026768"/>
              <a:ext cx="5153911" cy="75374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5"/>
            <p:cNvSpPr txBox="1"/>
            <p:nvPr/>
          </p:nvSpPr>
          <p:spPr>
            <a:xfrm>
              <a:off x="1022357" y="2026768"/>
              <a:ext cx="5153911" cy="753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900" tIns="88900" rIns="88900" bIns="88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Grammar review</a:t>
              </a:r>
              <a:endParaRPr/>
            </a:p>
          </p:txBody>
        </p:sp>
        <p:sp>
          <p:nvSpPr>
            <p:cNvPr id="508" name="Google Shape;508;p25"/>
            <p:cNvSpPr/>
            <p:nvPr/>
          </p:nvSpPr>
          <p:spPr>
            <a:xfrm>
              <a:off x="1022357" y="2939986"/>
              <a:ext cx="5087770" cy="462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5"/>
            <p:cNvSpPr txBox="1"/>
            <p:nvPr/>
          </p:nvSpPr>
          <p:spPr>
            <a:xfrm>
              <a:off x="1022357" y="2939986"/>
              <a:ext cx="5087770" cy="462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25"/>
            <p:cNvSpPr/>
            <p:nvPr/>
          </p:nvSpPr>
          <p:spPr>
            <a:xfrm>
              <a:off x="1022357" y="3402510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6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5"/>
            <p:cNvSpPr/>
            <p:nvPr/>
          </p:nvSpPr>
          <p:spPr>
            <a:xfrm>
              <a:off x="1737472" y="3402510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5"/>
            <p:cNvSpPr/>
            <p:nvPr/>
          </p:nvSpPr>
          <p:spPr>
            <a:xfrm>
              <a:off x="2453151" y="3402510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5"/>
            <p:cNvSpPr/>
            <p:nvPr/>
          </p:nvSpPr>
          <p:spPr>
            <a:xfrm>
              <a:off x="3168266" y="3402510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3883945" y="3402510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5"/>
            <p:cNvSpPr/>
            <p:nvPr/>
          </p:nvSpPr>
          <p:spPr>
            <a:xfrm>
              <a:off x="4599060" y="3402510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6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5"/>
            <p:cNvSpPr/>
            <p:nvPr/>
          </p:nvSpPr>
          <p:spPr>
            <a:xfrm>
              <a:off x="5314740" y="3402510"/>
              <a:ext cx="1190538" cy="942179"/>
            </a:xfrm>
            <a:prstGeom prst="chevron">
              <a:avLst>
                <a:gd name="adj" fmla="val 70610"/>
              </a:avLst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5"/>
            <p:cNvSpPr/>
            <p:nvPr/>
          </p:nvSpPr>
          <p:spPr>
            <a:xfrm>
              <a:off x="1022357" y="3496728"/>
              <a:ext cx="5153911" cy="75374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5"/>
            <p:cNvSpPr txBox="1"/>
            <p:nvPr/>
          </p:nvSpPr>
          <p:spPr>
            <a:xfrm>
              <a:off x="1022357" y="3496728"/>
              <a:ext cx="5153911" cy="753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900" tIns="88900" rIns="88900" bIns="88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Project: Design film posters</a:t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6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26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2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527" name="Google Shape;52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2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26"/>
          <p:cNvSpPr txBox="1"/>
          <p:nvPr/>
        </p:nvSpPr>
        <p:spPr>
          <a:xfrm>
            <a:off x="725978" y="2144824"/>
            <a:ext cx="1074004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next lesson: </a:t>
            </a:r>
            <a:r>
              <a:rPr lang="en-US" sz="32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Unit 9: Festivals around the world Lesson 1: Getting started</a:t>
            </a:r>
            <a:endParaRPr/>
          </a:p>
        </p:txBody>
      </p:sp>
      <p:pic>
        <p:nvPicPr>
          <p:cNvPr id="530" name="Google Shape;53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4522" y="3714484"/>
            <a:ext cx="4249429" cy="2965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2045110" y="558183"/>
            <a:ext cx="946846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 8: LOOKING BACK &amp; PROJECT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VV</a:t>
            </a:r>
            <a:endParaRPr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433C5FB-11EA-016A-9A51-D5A1688840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111549"/>
              </p:ext>
            </p:extLst>
          </p:nvPr>
        </p:nvGraphicFramePr>
        <p:xfrm>
          <a:off x="678426" y="2320021"/>
          <a:ext cx="11621729" cy="3800558"/>
        </p:xfrm>
        <a:graphic>
          <a:graphicData uri="http://schemas.openxmlformats.org/drawingml/2006/table">
            <a:tbl>
              <a:tblPr/>
              <a:tblGrid>
                <a:gridCol w="4146720">
                  <a:extLst>
                    <a:ext uri="{9D8B030D-6E8A-4147-A177-3AD203B41FA5}">
                      <a16:colId xmlns:a16="http://schemas.microsoft.com/office/drawing/2014/main" val="1836344966"/>
                    </a:ext>
                  </a:extLst>
                </a:gridCol>
                <a:gridCol w="7475009">
                  <a:extLst>
                    <a:ext uri="{9D8B030D-6E8A-4147-A177-3AD203B41FA5}">
                      <a16:colId xmlns:a16="http://schemas.microsoft.com/office/drawing/2014/main" val="657800353"/>
                    </a:ext>
                  </a:extLst>
                </a:gridCol>
              </a:tblGrid>
              <a:tr h="496469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b="1" dirty="0">
                          <a:effectLst/>
                        </a:rPr>
                        <a:t>A</a:t>
                      </a:r>
                      <a:endParaRPr lang="en-US" sz="2400" b="0" dirty="0">
                        <a:effectLst/>
                      </a:endParaRP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b="1" dirty="0">
                          <a:effectLst/>
                        </a:rPr>
                        <a:t>B</a:t>
                      </a:r>
                      <a:endParaRPr lang="en-US" sz="2400" b="0" dirty="0">
                        <a:effectLst/>
                      </a:endParaRP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468679"/>
                  </a:ext>
                </a:extLst>
              </a:tr>
              <a:tr h="496469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1">
                          <a:effectLst/>
                        </a:rPr>
                        <a:t>1. science fiction film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0">
                          <a:effectLst/>
                        </a:rPr>
                        <a:t>a. This type of film makes you laugh.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196582"/>
                  </a:ext>
                </a:extLst>
              </a:tr>
              <a:tr h="496469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1" dirty="0">
                          <a:effectLst/>
                        </a:rPr>
                        <a:t>2. comedy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0" dirty="0">
                          <a:effectLst/>
                        </a:rPr>
                        <a:t>b. This type of film has supernatural.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755969"/>
                  </a:ext>
                </a:extLst>
              </a:tr>
              <a:tr h="90734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1" dirty="0">
                          <a:effectLst/>
                        </a:rPr>
                        <a:t>3. horror film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0" dirty="0">
                          <a:effectLst/>
                        </a:rPr>
                        <a:t>c. This type of film gives us useful information about animals, science or technology.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506877"/>
                  </a:ext>
                </a:extLst>
              </a:tr>
              <a:tr h="90734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1" dirty="0">
                          <a:effectLst/>
                        </a:rPr>
                        <a:t>4. documentary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0" dirty="0">
                          <a:effectLst/>
                        </a:rPr>
                        <a:t>d. This type of film is about life in the future, robots, and space travel.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489558"/>
                  </a:ext>
                </a:extLst>
              </a:tr>
              <a:tr h="496469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1" dirty="0">
                          <a:effectLst/>
                        </a:rPr>
                        <a:t>5. fantasy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0" dirty="0">
                          <a:effectLst/>
                        </a:rPr>
                        <a:t>e. This is a frightening type of film.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14466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C2B73DB-6AA8-7573-F595-DF117012F3E8}"/>
              </a:ext>
            </a:extLst>
          </p:cNvPr>
          <p:cNvSpPr txBox="1"/>
          <p:nvPr/>
        </p:nvSpPr>
        <p:spPr>
          <a:xfrm>
            <a:off x="678426" y="176981"/>
            <a:ext cx="1090397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Period 68:       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UNIT 8:  FILMS</a:t>
            </a:r>
          </a:p>
          <a:p>
            <a:pPr algn="ctr"/>
            <a:r>
              <a:rPr lang="en-US" sz="32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Lesson 7: Looking back + project</a:t>
            </a:r>
          </a:p>
          <a:p>
            <a:r>
              <a:rPr lang="en-US" sz="3200" b="1" i="0" dirty="0">
                <a:solidFill>
                  <a:schemeClr val="accent2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Vocabulary</a:t>
            </a:r>
          </a:p>
          <a:p>
            <a:r>
              <a:rPr lang="en-US" sz="24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1. Match the types of film in column A with their descriptions in column B.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4" name="1 Minute Timer __ Green Ticking Clock">
            <a:hlinkClick r:id="" action="ppaction://media"/>
            <a:extLst>
              <a:ext uri="{FF2B5EF4-FFF2-40B4-BE49-F238E27FC236}">
                <a16:creationId xmlns:a16="http://schemas.microsoft.com/office/drawing/2014/main" id="{3DBF8F4A-14C7-B958-8010-E68CE91365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3367" y="5956661"/>
            <a:ext cx="1872681" cy="89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5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3572073" y="360536"/>
            <a:ext cx="5875424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0284" y="-5771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6"/>
          <p:cNvSpPr txBox="1"/>
          <p:nvPr/>
        </p:nvSpPr>
        <p:spPr>
          <a:xfrm>
            <a:off x="4324843" y="447748"/>
            <a:ext cx="50208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7: LOOKING BACK &amp; PROJECT</a:t>
            </a:r>
            <a:endParaRPr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433C5FB-11EA-016A-9A51-D5A1688840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096783"/>
              </p:ext>
            </p:extLst>
          </p:nvPr>
        </p:nvGraphicFramePr>
        <p:xfrm>
          <a:off x="678426" y="1844522"/>
          <a:ext cx="10255045" cy="3383280"/>
        </p:xfrm>
        <a:graphic>
          <a:graphicData uri="http://schemas.openxmlformats.org/drawingml/2006/table">
            <a:tbl>
              <a:tblPr/>
              <a:tblGrid>
                <a:gridCol w="3659077">
                  <a:extLst>
                    <a:ext uri="{9D8B030D-6E8A-4147-A177-3AD203B41FA5}">
                      <a16:colId xmlns:a16="http://schemas.microsoft.com/office/drawing/2014/main" val="1836344966"/>
                    </a:ext>
                  </a:extLst>
                </a:gridCol>
                <a:gridCol w="6595968">
                  <a:extLst>
                    <a:ext uri="{9D8B030D-6E8A-4147-A177-3AD203B41FA5}">
                      <a16:colId xmlns:a16="http://schemas.microsoft.com/office/drawing/2014/main" val="657800353"/>
                    </a:ext>
                  </a:extLst>
                </a:gridCol>
              </a:tblGrid>
              <a:tr h="252745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b="1" dirty="0">
                          <a:effectLst/>
                        </a:rPr>
                        <a:t>A</a:t>
                      </a:r>
                      <a:endParaRPr lang="en-US" sz="2400" b="0" dirty="0">
                        <a:effectLst/>
                      </a:endParaRP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b="1" dirty="0">
                          <a:effectLst/>
                        </a:rPr>
                        <a:t>B</a:t>
                      </a:r>
                      <a:endParaRPr lang="en-US" sz="2400" b="0" dirty="0">
                        <a:effectLst/>
                      </a:endParaRP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468679"/>
                  </a:ext>
                </a:extLst>
              </a:tr>
              <a:tr h="25274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1">
                          <a:effectLst/>
                        </a:rPr>
                        <a:t>1. science fiction film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0">
                          <a:effectLst/>
                        </a:rPr>
                        <a:t>a. This type of film makes you laugh.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196582"/>
                  </a:ext>
                </a:extLst>
              </a:tr>
              <a:tr h="25274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1" dirty="0">
                          <a:effectLst/>
                        </a:rPr>
                        <a:t>2. comedy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0" dirty="0">
                          <a:effectLst/>
                        </a:rPr>
                        <a:t>b. This type of film has supernatural.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755969"/>
                  </a:ext>
                </a:extLst>
              </a:tr>
              <a:tr h="510264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1" dirty="0">
                          <a:effectLst/>
                        </a:rPr>
                        <a:t>3. horror film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0" dirty="0">
                          <a:effectLst/>
                        </a:rPr>
                        <a:t>c. This type of film gives us useful information about animals, science or technology.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506877"/>
                  </a:ext>
                </a:extLst>
              </a:tr>
              <a:tr h="461913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1" dirty="0">
                          <a:effectLst/>
                        </a:rPr>
                        <a:t>4. documentary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0" dirty="0">
                          <a:effectLst/>
                        </a:rPr>
                        <a:t>d. This type of film is about life in the future, robots, and space travel.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489558"/>
                  </a:ext>
                </a:extLst>
              </a:tr>
              <a:tr h="25274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1" dirty="0">
                          <a:effectLst/>
                        </a:rPr>
                        <a:t>5. fantasy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0" dirty="0">
                          <a:effectLst/>
                        </a:rPr>
                        <a:t>e. This is a frightening type of film.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14466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C2B73DB-6AA8-7573-F595-DF117012F3E8}"/>
              </a:ext>
            </a:extLst>
          </p:cNvPr>
          <p:cNvSpPr txBox="1"/>
          <p:nvPr/>
        </p:nvSpPr>
        <p:spPr>
          <a:xfrm>
            <a:off x="678426" y="1271923"/>
            <a:ext cx="102550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1. Match the types of film in column A with their descriptions in column B.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D9C9475-0BC7-B820-F8E6-3C779C58C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917" y="5586076"/>
            <a:ext cx="10392696" cy="104086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1.d	2.a 	3.e	4.c	5.b</a:t>
            </a:r>
          </a:p>
        </p:txBody>
      </p:sp>
      <p:pic>
        <p:nvPicPr>
          <p:cNvPr id="2" name="30 giây đếm ngược 30 second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51093698-C3CD-47D7-777C-DA0F5EB2C4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1259" y="5227801"/>
            <a:ext cx="3023344" cy="17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7F198-D377-F0E3-9EEC-D453CE5A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13" y="1"/>
            <a:ext cx="11166987" cy="63909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Choose the correct answer A, B, or C to complete each sentence.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CE5AE-9E70-4D5B-4A64-1DAAB7305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289" y="639097"/>
            <a:ext cx="11611897" cy="5853778"/>
          </a:xfrm>
        </p:spPr>
        <p:txBody>
          <a:bodyPr>
            <a:normAutofit fontScale="25000" lnSpcReduction="20000"/>
          </a:bodyPr>
          <a:lstStyle/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The film was long and ______. Many people went home before it ended.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funny                                     B. shocking                                C. dull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The film is too ______ with a lot of fighting and killing scenes.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funny                                     B. violent                                   C. interesting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A ______ story often makes us feel afraid.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moving                                  B. interesting                              C. frightening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The news was ______. I couldn't believe it.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shocking                                B. funny                                     C. confusing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______ films often make us cry.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Amusing                                B. Moving                                 C. Funny</a:t>
            </a:r>
          </a:p>
          <a:p>
            <a:pPr marL="114300" indent="0" algn="l">
              <a:buNone/>
            </a:pPr>
            <a:endParaRPr lang="en-US" sz="112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marL="628650" indent="-514350" algn="just">
              <a:buAutoNum type="alphaUcPeriod"/>
            </a:pP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114300" indent="0" algn="just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564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7F198-D377-F0E3-9EEC-D453CE5A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13" y="1"/>
            <a:ext cx="11166987" cy="63909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Choose the correct answer A, B, or C to complete each sentence.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CE5AE-9E70-4D5B-4A64-1DAAB7305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289" y="639097"/>
            <a:ext cx="11611897" cy="5853778"/>
          </a:xfrm>
        </p:spPr>
        <p:txBody>
          <a:bodyPr>
            <a:normAutofit fontScale="25000" lnSpcReduction="20000"/>
          </a:bodyPr>
          <a:lstStyle/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The film was long and ______. Many people went home before it ended.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funny                                     B. shocking                                C. dull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The film is too ______ with a lot of fighting and killing scenes.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funny                                     B. violent                                   C. interesting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A ______ story often makes us feel afraid.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moving                                  B. interesting                              C. frightening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The news was ______. I couldn't believe it.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shocking                                B. funny                                     C. confusing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______ films often make us cry.</a:t>
            </a:r>
          </a:p>
          <a:p>
            <a:pPr marL="114300" indent="0" algn="just">
              <a:buNone/>
            </a:pPr>
            <a:r>
              <a:rPr lang="en-US" sz="1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Amusing                                B. Moving                                 C. Funny</a:t>
            </a:r>
          </a:p>
          <a:p>
            <a:pPr marL="114300" indent="0" algn="l">
              <a:buNone/>
            </a:pPr>
            <a:endParaRPr lang="en-US" sz="112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marL="628650" indent="-514350" algn="just">
              <a:buAutoNum type="alphaUcPeriod"/>
            </a:pP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114300" indent="0" algn="just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E1DAF-0F55-23E2-181D-51E270595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459" y="1199535"/>
            <a:ext cx="599767" cy="422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097338-6788-8352-44B5-D899D1EAE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081" y="1986115"/>
            <a:ext cx="654146" cy="501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F02DED-B8CA-ECC7-3CB4-35205CED4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459" y="2782529"/>
            <a:ext cx="599767" cy="521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4EA71B-1801-D3B3-5D47-9F0C86E79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89" y="3687099"/>
            <a:ext cx="629266" cy="412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55F2F8-55D7-133E-40A1-615E34FF5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124" y="4552335"/>
            <a:ext cx="580104" cy="40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0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1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1"/>
          <p:cNvSpPr txBox="1"/>
          <p:nvPr/>
        </p:nvSpPr>
        <p:spPr>
          <a:xfrm>
            <a:off x="539852" y="1254947"/>
            <a:ext cx="39703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dirty="0"/>
          </a:p>
        </p:txBody>
      </p:sp>
      <p:pic>
        <p:nvPicPr>
          <p:cNvPr id="400" name="Google Shape;40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1"/>
          <p:cNvSpPr txBox="1"/>
          <p:nvPr/>
        </p:nvSpPr>
        <p:spPr>
          <a:xfrm>
            <a:off x="487067" y="199630"/>
            <a:ext cx="55036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GRAMMAR REVIEW</a:t>
            </a:r>
            <a:endParaRPr dirty="0"/>
          </a:p>
        </p:txBody>
      </p:sp>
      <p:sp>
        <p:nvSpPr>
          <p:cNvPr id="402" name="Google Shape;402;p21"/>
          <p:cNvSpPr txBox="1"/>
          <p:nvPr/>
        </p:nvSpPr>
        <p:spPr>
          <a:xfrm>
            <a:off x="1008026" y="1398528"/>
            <a:ext cx="990901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Match the sentences or sentence halves in columns A and B.</a:t>
            </a:r>
            <a:endParaRPr sz="2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03" name="Google Shape;403;p21"/>
          <p:cNvGraphicFramePr/>
          <p:nvPr/>
        </p:nvGraphicFramePr>
        <p:xfrm>
          <a:off x="640079" y="2141509"/>
          <a:ext cx="10701250" cy="3884225"/>
        </p:xfrm>
        <a:graphic>
          <a:graphicData uri="http://schemas.openxmlformats.org/drawingml/2006/table">
            <a:tbl>
              <a:tblPr firstRow="1" bandRow="1">
                <a:noFill/>
                <a:tableStyleId>{A3147D37-8316-478C-9B7D-4DE3A7CE6108}</a:tableStyleId>
              </a:tblPr>
              <a:tblGrid>
                <a:gridCol w="521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2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B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F265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 </a:t>
                      </a:r>
                      <a:r>
                        <a:rPr lang="en-US" sz="2000" b="0" i="0" u="none" strike="noStrike" cap="none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Although he arrived late,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>
                          <a:solidFill>
                            <a:srgbClr val="00A9A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people still buy them.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>
                          <a:solidFill>
                            <a:srgbClr val="F265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film received good reviews.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>
                          <a:solidFill>
                            <a:srgbClr val="00A9A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However, the number of people going to cinemas is increasing.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>
                          <a:solidFill>
                            <a:srgbClr val="F265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Though popcorn and other snacks in the cinema are very expensive,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>
                          <a:solidFill>
                            <a:srgbClr val="00A9A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 don’t want to stay home tonight.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>
                          <a:solidFill>
                            <a:srgbClr val="F265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Cinema tickets are expensive.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>
                          <a:solidFill>
                            <a:srgbClr val="00A9A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 left the cinema early.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>
                          <a:solidFill>
                            <a:srgbClr val="F265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Although I don’t really like to go to the cinema,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>
                          <a:solidFill>
                            <a:srgbClr val="00A9A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However, only a few people saw it.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0"/>
          <p:cNvSpPr txBox="1"/>
          <p:nvPr/>
        </p:nvSpPr>
        <p:spPr>
          <a:xfrm>
            <a:off x="1008026" y="1398528"/>
            <a:ext cx="1062851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Match the sentences or sentence halves in columns A and B.</a:t>
            </a:r>
            <a:endParaRPr sz="2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0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20"/>
          <p:cNvSpPr txBox="1"/>
          <p:nvPr/>
        </p:nvSpPr>
        <p:spPr>
          <a:xfrm>
            <a:off x="539852" y="1254947"/>
            <a:ext cx="39703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34</a:t>
            </a:r>
            <a:endParaRPr dirty="0"/>
          </a:p>
        </p:txBody>
      </p:sp>
      <p:pic>
        <p:nvPicPr>
          <p:cNvPr id="389" name="Google Shape;38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0"/>
          <p:cNvSpPr txBox="1"/>
          <p:nvPr/>
        </p:nvSpPr>
        <p:spPr>
          <a:xfrm>
            <a:off x="487067" y="199630"/>
            <a:ext cx="55036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GRAMMAR REVIEW</a:t>
            </a:r>
            <a:endParaRPr dirty="0"/>
          </a:p>
        </p:txBody>
      </p:sp>
      <p:sp>
        <p:nvSpPr>
          <p:cNvPr id="391" name="Google Shape;391;p20"/>
          <p:cNvSpPr/>
          <p:nvPr/>
        </p:nvSpPr>
        <p:spPr>
          <a:xfrm>
            <a:off x="801741" y="2442344"/>
            <a:ext cx="487428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connectors: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although/though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however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20" descr="Learntalk | However, Besides, As a Result, and Other Sentence Connector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8633" y="2419928"/>
            <a:ext cx="5837909" cy="317730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1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1"/>
          <p:cNvSpPr txBox="1"/>
          <p:nvPr/>
        </p:nvSpPr>
        <p:spPr>
          <a:xfrm>
            <a:off x="539852" y="1254947"/>
            <a:ext cx="39703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dirty="0"/>
          </a:p>
        </p:txBody>
      </p:sp>
      <p:pic>
        <p:nvPicPr>
          <p:cNvPr id="400" name="Google Shape;40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1"/>
          <p:cNvSpPr txBox="1"/>
          <p:nvPr/>
        </p:nvSpPr>
        <p:spPr>
          <a:xfrm>
            <a:off x="487067" y="199630"/>
            <a:ext cx="55036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GRAMMAR REVIEW</a:t>
            </a:r>
            <a:endParaRPr dirty="0"/>
          </a:p>
        </p:txBody>
      </p:sp>
      <p:sp>
        <p:nvSpPr>
          <p:cNvPr id="402" name="Google Shape;402;p21"/>
          <p:cNvSpPr txBox="1"/>
          <p:nvPr/>
        </p:nvSpPr>
        <p:spPr>
          <a:xfrm>
            <a:off x="1008026" y="1398528"/>
            <a:ext cx="990901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Match the sentences or sentence halves in columns A and B.</a:t>
            </a:r>
            <a:endParaRPr sz="2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03" name="Google Shape;403;p21"/>
          <p:cNvGraphicFramePr/>
          <p:nvPr/>
        </p:nvGraphicFramePr>
        <p:xfrm>
          <a:off x="640079" y="2141509"/>
          <a:ext cx="10701250" cy="3884225"/>
        </p:xfrm>
        <a:graphic>
          <a:graphicData uri="http://schemas.openxmlformats.org/drawingml/2006/table">
            <a:tbl>
              <a:tblPr firstRow="1" bandRow="1">
                <a:noFill/>
                <a:tableStyleId>{A3147D37-8316-478C-9B7D-4DE3A7CE6108}</a:tableStyleId>
              </a:tblPr>
              <a:tblGrid>
                <a:gridCol w="521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2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B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F265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 </a:t>
                      </a:r>
                      <a:r>
                        <a:rPr lang="en-US" sz="2000" b="0" i="0" u="none" strike="noStrike" cap="none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Although he arrived late,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>
                          <a:solidFill>
                            <a:srgbClr val="00A9A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people still buy them.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>
                          <a:solidFill>
                            <a:srgbClr val="F265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film received good reviews.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>
                          <a:solidFill>
                            <a:srgbClr val="00A9A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However, the number of people going to cinemas is increasing.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>
                          <a:solidFill>
                            <a:srgbClr val="F265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Though popcorn and other snacks in the cinema are very expensive,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>
                          <a:solidFill>
                            <a:srgbClr val="00A9A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 don’t want to stay home tonight.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>
                          <a:solidFill>
                            <a:srgbClr val="F265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Cinema tickets are expensive.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>
                          <a:solidFill>
                            <a:srgbClr val="00A9A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 left the cinema early.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>
                          <a:solidFill>
                            <a:srgbClr val="F265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Although I don’t really like to go to the cinema,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>
                          <a:solidFill>
                            <a:srgbClr val="00A9A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e. </a:t>
                      </a:r>
                      <a:r>
                        <a:rPr lang="en-US" sz="2000" b="0" i="0">
                          <a:solidFill>
                            <a:srgbClr val="2420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However, only a few people saw it.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04" name="Google Shape;404;p21"/>
          <p:cNvSpPr txBox="1"/>
          <p:nvPr/>
        </p:nvSpPr>
        <p:spPr>
          <a:xfrm>
            <a:off x="1382751" y="6110869"/>
            <a:ext cx="11225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d	</a:t>
            </a:r>
            <a:endParaRPr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1"/>
          <p:cNvSpPr txBox="1"/>
          <p:nvPr/>
        </p:nvSpPr>
        <p:spPr>
          <a:xfrm>
            <a:off x="2900633" y="6110869"/>
            <a:ext cx="11225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e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1"/>
          <p:cNvSpPr txBox="1"/>
          <p:nvPr/>
        </p:nvSpPr>
        <p:spPr>
          <a:xfrm>
            <a:off x="4418515" y="6110869"/>
            <a:ext cx="11225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3.a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1"/>
          <p:cNvSpPr txBox="1"/>
          <p:nvPr/>
        </p:nvSpPr>
        <p:spPr>
          <a:xfrm>
            <a:off x="5936397" y="6110869"/>
            <a:ext cx="11225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b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1"/>
          <p:cNvSpPr txBox="1"/>
          <p:nvPr/>
        </p:nvSpPr>
        <p:spPr>
          <a:xfrm>
            <a:off x="7454279" y="6110869"/>
            <a:ext cx="11225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c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107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1271</Words>
  <Application>Microsoft Office PowerPoint</Application>
  <PresentationFormat>Widescreen</PresentationFormat>
  <Paragraphs>171</Paragraphs>
  <Slides>29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Roboto</vt:lpstr>
      <vt:lpstr>Time  s New Roman</vt:lpstr>
      <vt:lpstr>Calibri Light</vt:lpstr>
      <vt:lpstr>Times New Roman</vt:lpstr>
      <vt:lpstr>Open Sans</vt:lpstr>
      <vt:lpstr>Calibri</vt:lpstr>
      <vt:lpstr>Arial</vt:lpstr>
      <vt:lpstr>Helvetica Neue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1.d 2.a  3.e 4.c 5.b</vt:lpstr>
      <vt:lpstr>2. Choose the correct answer A, B, or C to complete each sentence.</vt:lpstr>
      <vt:lpstr>2. Choose the correct answer A, B, or C to complete each sentence.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Name of my favourite film: Wednesday</vt:lpstr>
      <vt:lpstr>Director: Tim Burton </vt:lpstr>
      <vt:lpstr>Main actor/actress</vt:lpstr>
      <vt:lpstr>PowerPoint Presentation</vt:lpstr>
      <vt:lpstr>Reviews: Very interesting Time:2:30 p.m – 4 p.m  Place: CGV Cinema </vt:lpstr>
      <vt:lpstr>PowerPoint Presentation</vt:lpstr>
      <vt:lpstr>PowerPoint Presentation</vt:lpstr>
      <vt:lpstr>PowerPoint Presentation</vt:lpstr>
      <vt:lpstr>PowerPoint Presentation</vt:lpstr>
      <vt:lpstr>Director and main actors</vt:lpstr>
      <vt:lpstr>Content of the movie Peaky Blinders</vt:lpstr>
      <vt:lpstr>                Steven Knight                       Otto Bathurst</vt:lpstr>
      <vt:lpstr>PowerPoint Presentation</vt:lpstr>
      <vt:lpstr>The showtime and cinema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ELITE</cp:lastModifiedBy>
  <cp:revision>12</cp:revision>
  <dcterms:created xsi:type="dcterms:W3CDTF">2020-12-09T02:04:09Z</dcterms:created>
  <dcterms:modified xsi:type="dcterms:W3CDTF">2023-02-22T03:25:59Z</dcterms:modified>
</cp:coreProperties>
</file>