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embeddedFontLst>
    <p:embeddedFont>
      <p:font typeface="Open Sans" panose="020B06060305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FNO+4bGUEnUlcV5MwC0PiiuRP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>
          <a:extLst>
            <a:ext uri="{FF2B5EF4-FFF2-40B4-BE49-F238E27FC236}">
              <a16:creationId xmlns:a16="http://schemas.microsoft.com/office/drawing/2014/main" id="{6EF5E395-EB7B-0A45-6BA6-AD230357B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>
            <a:extLst>
              <a:ext uri="{FF2B5EF4-FFF2-40B4-BE49-F238E27FC236}">
                <a16:creationId xmlns:a16="http://schemas.microsoft.com/office/drawing/2014/main" id="{EC64EA04-1660-6839-2C09-14C1D14E25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1:notes">
            <a:extLst>
              <a:ext uri="{FF2B5EF4-FFF2-40B4-BE49-F238E27FC236}">
                <a16:creationId xmlns:a16="http://schemas.microsoft.com/office/drawing/2014/main" id="{1F24F168-572F-D7BF-F049-21F73B5363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:notes">
            <a:extLst>
              <a:ext uri="{FF2B5EF4-FFF2-40B4-BE49-F238E27FC236}">
                <a16:creationId xmlns:a16="http://schemas.microsoft.com/office/drawing/2014/main" id="{79E91981-B3BD-304D-4AD6-13C5F0D504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8572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game: https://wordwall.net/resource/27225435</a:t>
            </a:r>
            <a:endParaRPr/>
          </a:p>
        </p:txBody>
      </p:sp>
      <p:sp>
        <p:nvSpPr>
          <p:cNvPr id="250" name="Google Shape;25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305c2eadf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1305c2ead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"/>
          <p:cNvSpPr txBox="1"/>
          <p:nvPr/>
        </p:nvSpPr>
        <p:spPr>
          <a:xfrm>
            <a:off x="1008026" y="1398528"/>
            <a:ext cx="10208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Combine the two sentences, using </a:t>
            </a:r>
            <a:r>
              <a:rPr lang="en-US" sz="28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18" name="Google Shape;218;p1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0" name="Google Shape;22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0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0"/>
          <p:cNvSpPr/>
          <p:nvPr/>
        </p:nvSpPr>
        <p:spPr>
          <a:xfrm>
            <a:off x="487066" y="2622339"/>
            <a:ext cx="5679557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check students’ understanding of the connectors </a:t>
            </a:r>
            <a:r>
              <a:rPr lang="en-US" sz="3200" b="1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though.</a:t>
            </a:r>
            <a:endParaRPr sz="3200" b="1" i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10" descr="Businessmen about To Connect Puzzle Pieces Stock Illustration -  Illustration of business, team: 45660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8293" y="2331886"/>
            <a:ext cx="5406186" cy="326501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/>
          <p:nvPr/>
        </p:nvSpPr>
        <p:spPr>
          <a:xfrm>
            <a:off x="1008026" y="1398528"/>
            <a:ext cx="10208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Combine the two sentences, using </a:t>
            </a:r>
            <a:r>
              <a:rPr lang="en-US" sz="28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r>
              <a:rPr lang="en-US" sz="28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30" name="Google Shape;230;p11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2" name="Google Shape;23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1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314632" y="1962833"/>
            <a:ext cx="11877368" cy="513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highlight>
                  <a:srgbClr val="00FF00"/>
                </a:highlight>
              </a:rPr>
              <a:t>She watched </a:t>
            </a:r>
            <a:r>
              <a:rPr lang="en-US" sz="2800" u="sng" dirty="0">
                <a:solidFill>
                  <a:schemeClr val="tx1"/>
                </a:solidFill>
                <a:highlight>
                  <a:srgbClr val="00FF00"/>
                </a:highlight>
              </a:rPr>
              <a:t>the film </a:t>
            </a:r>
            <a:r>
              <a:rPr lang="en-US" sz="2800" dirty="0">
                <a:solidFill>
                  <a:schemeClr val="tx1"/>
                </a:solidFill>
                <a:highlight>
                  <a:srgbClr val="00FF00"/>
                </a:highlight>
              </a:rPr>
              <a:t>twice. </a:t>
            </a:r>
            <a:r>
              <a:rPr lang="en-US" sz="2800" dirty="0">
                <a:highlight>
                  <a:srgbClr val="FF00FF"/>
                </a:highlight>
              </a:rPr>
              <a:t>She didn't understand </a:t>
            </a:r>
            <a:r>
              <a:rPr lang="en-US" sz="2800" u="sng" dirty="0">
                <a:highlight>
                  <a:srgbClr val="FF00FF"/>
                </a:highlight>
              </a:rPr>
              <a:t>the film</a:t>
            </a:r>
            <a:r>
              <a:rPr lang="en-US" sz="2800" dirty="0">
                <a:highlight>
                  <a:srgbClr val="FF00FF"/>
                </a:highlight>
              </a:rPr>
              <a:t>. </a:t>
            </a:r>
            <a:br>
              <a:rPr lang="en-US" sz="2800" dirty="0"/>
            </a:br>
            <a:r>
              <a:rPr lang="en-US" sz="2800" dirty="0"/>
              <a:t>→ </a:t>
            </a: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Although / Though </a:t>
            </a:r>
            <a:r>
              <a:rPr lang="en-US" sz="2800" dirty="0">
                <a:highlight>
                  <a:srgbClr val="00FF00"/>
                </a:highlight>
              </a:rPr>
              <a:t>she </a:t>
            </a:r>
            <a:r>
              <a:rPr lang="en-US" sz="2800" dirty="0">
                <a:solidFill>
                  <a:schemeClr val="tx1"/>
                </a:solidFill>
                <a:highlight>
                  <a:srgbClr val="00FF00"/>
                </a:highlight>
              </a:rPr>
              <a:t>watched the film </a:t>
            </a:r>
            <a:r>
              <a:rPr lang="en-US" sz="2800" dirty="0">
                <a:highlight>
                  <a:srgbClr val="00FF00"/>
                </a:highlight>
              </a:rPr>
              <a:t>twice</a:t>
            </a:r>
            <a:r>
              <a:rPr lang="en-US" sz="2800" dirty="0"/>
              <a:t>, </a:t>
            </a:r>
            <a:r>
              <a:rPr lang="en-US" sz="2800" dirty="0">
                <a:highlight>
                  <a:srgbClr val="FF00FF"/>
                </a:highlight>
              </a:rPr>
              <a:t>she didn't understand</a:t>
            </a:r>
            <a:r>
              <a:rPr lang="en-US" sz="2800" dirty="0">
                <a:solidFill>
                  <a:schemeClr val="tx1"/>
                </a:solidFill>
                <a:highlight>
                  <a:srgbClr val="FF00FF"/>
                </a:highlight>
              </a:rPr>
              <a:t> it. </a:t>
            </a:r>
            <a:br>
              <a:rPr lang="en-US" sz="2800" dirty="0"/>
            </a:br>
            <a:r>
              <a:rPr lang="en-US" sz="2800" dirty="0"/>
              <a:t>→ </a:t>
            </a:r>
            <a:r>
              <a:rPr lang="en-US" sz="2800" dirty="0">
                <a:highlight>
                  <a:srgbClr val="FF00FF"/>
                </a:highlight>
              </a:rPr>
              <a:t>She didn't </a:t>
            </a:r>
            <a:r>
              <a:rPr lang="en-US" sz="2800" dirty="0">
                <a:solidFill>
                  <a:schemeClr val="tx1"/>
                </a:solidFill>
                <a:highlight>
                  <a:srgbClr val="FF00FF"/>
                </a:highlight>
              </a:rPr>
              <a:t>understand the film </a:t>
            </a: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although / though </a:t>
            </a:r>
            <a:r>
              <a:rPr lang="en-US" sz="2800" dirty="0">
                <a:highlight>
                  <a:srgbClr val="00FF00"/>
                </a:highlight>
              </a:rPr>
              <a:t>she watched </a:t>
            </a:r>
            <a:r>
              <a:rPr lang="en-US" sz="2800" dirty="0">
                <a:solidFill>
                  <a:srgbClr val="FF0000"/>
                </a:solidFill>
                <a:highlight>
                  <a:srgbClr val="00FF00"/>
                </a:highlight>
              </a:rPr>
              <a:t>it </a:t>
            </a:r>
            <a:r>
              <a:rPr lang="en-US" sz="2800" dirty="0">
                <a:highlight>
                  <a:srgbClr val="00FF00"/>
                </a:highlight>
              </a:rPr>
              <a:t>twice</a:t>
            </a:r>
            <a:r>
              <a:rPr lang="en-US" sz="2800" dirty="0"/>
              <a:t>. 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1. The questions were very difficult. He solved them easily.</a:t>
            </a:r>
          </a:p>
          <a:p>
            <a:r>
              <a:rPr lang="en-US" sz="2800" dirty="0"/>
              <a:t>2. He was a great actor. He never played a leading role in a film.</a:t>
            </a:r>
          </a:p>
          <a:p>
            <a:r>
              <a:rPr lang="en-US" sz="2800" dirty="0"/>
              <a:t>3. They spent a lot of money on the film. The film wasn't a big success.</a:t>
            </a:r>
          </a:p>
          <a:p>
            <a:r>
              <a:rPr lang="en-US" sz="2800" dirty="0"/>
              <a:t>4. The film was a comedy. I didn't find it funny at all.</a:t>
            </a:r>
          </a:p>
          <a:p>
            <a:r>
              <a:rPr lang="en-US" sz="2800" dirty="0"/>
              <a:t>5. We played well. We couldn't win the match.</a:t>
            </a:r>
          </a:p>
          <a:p>
            <a:br>
              <a:rPr lang="en-US" sz="2800" dirty="0"/>
            </a:br>
            <a:br>
              <a:rPr lang="en-US" sz="2400" dirty="0"/>
            </a:br>
            <a:endParaRPr sz="2400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>
          <a:extLst>
            <a:ext uri="{FF2B5EF4-FFF2-40B4-BE49-F238E27FC236}">
              <a16:creationId xmlns:a16="http://schemas.microsoft.com/office/drawing/2014/main" id="{E38B8C41-54F5-E6BE-C824-D910137D8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>
            <a:extLst>
              <a:ext uri="{FF2B5EF4-FFF2-40B4-BE49-F238E27FC236}">
                <a16:creationId xmlns:a16="http://schemas.microsoft.com/office/drawing/2014/main" id="{BAF0D75E-92E8-ED35-D834-58B4873B2F39}"/>
              </a:ext>
            </a:extLst>
          </p:cNvPr>
          <p:cNvSpPr txBox="1"/>
          <p:nvPr/>
        </p:nvSpPr>
        <p:spPr>
          <a:xfrm>
            <a:off x="1008026" y="1398528"/>
            <a:ext cx="10208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Combine the two sentences, using </a:t>
            </a:r>
            <a:r>
              <a:rPr lang="en-US" sz="28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r>
              <a:rPr lang="en-US" sz="28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30" name="Google Shape;230;p11">
            <a:extLst>
              <a:ext uri="{FF2B5EF4-FFF2-40B4-BE49-F238E27FC236}">
                <a16:creationId xmlns:a16="http://schemas.microsoft.com/office/drawing/2014/main" id="{CD9771CF-84EB-99D4-7A31-52FA9F15622E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>
            <a:extLst>
              <a:ext uri="{FF2B5EF4-FFF2-40B4-BE49-F238E27FC236}">
                <a16:creationId xmlns:a16="http://schemas.microsoft.com/office/drawing/2014/main" id="{56E39B3D-3B2A-8C7F-A18B-DDB8FC9D9E39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2" name="Google Shape;232;p11">
            <a:extLst>
              <a:ext uri="{FF2B5EF4-FFF2-40B4-BE49-F238E27FC236}">
                <a16:creationId xmlns:a16="http://schemas.microsoft.com/office/drawing/2014/main" id="{47C741AF-878A-0F94-9946-DAF34F0D21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1">
            <a:extLst>
              <a:ext uri="{FF2B5EF4-FFF2-40B4-BE49-F238E27FC236}">
                <a16:creationId xmlns:a16="http://schemas.microsoft.com/office/drawing/2014/main" id="{2D6F1C6A-AD14-CABE-BAD9-2EAE339CD3DF}"/>
              </a:ext>
            </a:extLst>
          </p:cNvPr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1">
            <a:extLst>
              <a:ext uri="{FF2B5EF4-FFF2-40B4-BE49-F238E27FC236}">
                <a16:creationId xmlns:a16="http://schemas.microsoft.com/office/drawing/2014/main" id="{D9DE910B-4C0C-B33F-A1EC-092D60D6C6FD}"/>
              </a:ext>
            </a:extLst>
          </p:cNvPr>
          <p:cNvSpPr/>
          <p:nvPr/>
        </p:nvSpPr>
        <p:spPr>
          <a:xfrm>
            <a:off x="1166408" y="1978678"/>
            <a:ext cx="11372306" cy="465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000" b="1" dirty="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questions were very difficult, he solved them easily.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000" dirty="0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solved the questions easily </a:t>
            </a:r>
            <a:r>
              <a:rPr lang="en-US" sz="2000" b="1" dirty="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were very difficult.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000" b="1" dirty="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was a great actor, he never played a leading role in a film.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He never played a leading role in a film </a:t>
            </a:r>
            <a:r>
              <a:rPr lang="en-US" sz="2000" b="1" dirty="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was a great actor.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000" b="1" dirty="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spent a lot of money on the film, it wasn’t a big success.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film wasn’t a big success </a:t>
            </a:r>
            <a:r>
              <a:rPr lang="en-US" sz="2000" b="1" dirty="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spent a lot of money on it.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000" b="1" dirty="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film was a comedy, I didn’t find it funny at all.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didn’t find the film funny at all </a:t>
            </a:r>
            <a:r>
              <a:rPr lang="en-US" sz="2000" b="1" dirty="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was a comedy.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000" b="1" dirty="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played well, we couldn’t win the match.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 couldn’t win the match </a:t>
            </a:r>
            <a:r>
              <a:rPr lang="en-US" sz="2000" b="1" dirty="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played well.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093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 txBox="1"/>
          <p:nvPr/>
        </p:nvSpPr>
        <p:spPr>
          <a:xfrm>
            <a:off x="1172112" y="1324161"/>
            <a:ext cx="110198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sentences, using </a:t>
            </a:r>
            <a:r>
              <a:rPr lang="en-US" sz="28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28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241" name="Google Shape;241;p1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43" name="Google Shape;24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2"/>
          <p:cNvSpPr/>
          <p:nvPr/>
        </p:nvSpPr>
        <p:spPr>
          <a:xfrm>
            <a:off x="487067" y="2446335"/>
            <a:ext cx="5690709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check students’ understanding of the connectors </a:t>
            </a:r>
            <a:r>
              <a:rPr lang="en-US" sz="3200" b="1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3200" b="1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however.</a:t>
            </a:r>
            <a:endParaRPr sz="3200" b="1" i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2" descr="Businessmen about To Connect Puzzle Pieces Stock Illustration -  Illustration of business, team: 45660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7776" y="2211088"/>
            <a:ext cx="5406186" cy="326501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"/>
          <p:cNvSpPr txBox="1"/>
          <p:nvPr/>
        </p:nvSpPr>
        <p:spPr>
          <a:xfrm>
            <a:off x="1172112" y="1324161"/>
            <a:ext cx="108148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sentences, using </a:t>
            </a:r>
            <a:r>
              <a:rPr lang="en-US" sz="28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28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253" name="Google Shape;253;p1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55" name="Google Shape;2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157502" y="2121959"/>
            <a:ext cx="12078325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_________________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acting in the film was good, I didn’t like its story.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felt really tired.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I went to see the film.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really enjoyed the new film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________________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most of my friends didn’t like it.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 studied hard for the exam.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he failed it.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Mai speaks English very well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her native language is Vietnamese.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58" name="Google Shape;258;p13"/>
          <p:cNvSpPr/>
          <p:nvPr/>
        </p:nvSpPr>
        <p:spPr>
          <a:xfrm>
            <a:off x="628983" y="2347186"/>
            <a:ext cx="28280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4493435" y="3822617"/>
            <a:ext cx="26917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4493435" y="5274342"/>
            <a:ext cx="26917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3"/>
          <p:cNvSpPr/>
          <p:nvPr/>
        </p:nvSpPr>
        <p:spPr>
          <a:xfrm>
            <a:off x="3024763" y="3127810"/>
            <a:ext cx="14686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4825414" y="4560178"/>
            <a:ext cx="14686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78611" y="1847381"/>
            <a:ext cx="1601650" cy="160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5" descr="Robotic and human hands with two puzzle pieces Vector Image"/>
          <p:cNvPicPr preferRelativeResize="0"/>
          <p:nvPr/>
        </p:nvPicPr>
        <p:blipFill rotWithShape="1">
          <a:blip r:embed="rId3">
            <a:alphaModFix/>
          </a:blip>
          <a:srcRect b="11211"/>
          <a:stretch/>
        </p:blipFill>
        <p:spPr>
          <a:xfrm>
            <a:off x="6711660" y="1536905"/>
            <a:ext cx="5480340" cy="379543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5"/>
          <p:cNvSpPr txBox="1"/>
          <p:nvPr/>
        </p:nvSpPr>
        <p:spPr>
          <a:xfrm>
            <a:off x="1183195" y="1331912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your own ideas to complete the following sentences. 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73" name="Google Shape;27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5"/>
          <p:cNvSpPr txBox="1"/>
          <p:nvPr/>
        </p:nvSpPr>
        <p:spPr>
          <a:xfrm>
            <a:off x="487067" y="207665"/>
            <a:ext cx="4132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r>
              <a:rPr lang="en-US" sz="3600" b="1">
                <a:solidFill>
                  <a:schemeClr val="dk1"/>
                </a:solidFill>
              </a:rPr>
              <a:t>ACTICE</a:t>
            </a:r>
            <a:endParaRPr/>
          </a:p>
        </p:txBody>
      </p:sp>
      <p:sp>
        <p:nvSpPr>
          <p:cNvPr id="275" name="Google Shape;275;p15"/>
          <p:cNvSpPr/>
          <p:nvPr/>
        </p:nvSpPr>
        <p:spPr>
          <a:xfrm>
            <a:off x="487067" y="2247176"/>
            <a:ext cx="786384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don’t really like the film though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 felt very well. However,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film was a great success. However,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 it rained all day,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music in the film was terrible. However,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79189" y="1351083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423798" y="131026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76583" y="120762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284" name="Google Shape;28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6"/>
          <p:cNvSpPr txBox="1"/>
          <p:nvPr/>
        </p:nvSpPr>
        <p:spPr>
          <a:xfrm>
            <a:off x="487067" y="207665"/>
            <a:ext cx="4132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r>
              <a:rPr lang="en-US" sz="3600" b="1">
                <a:solidFill>
                  <a:schemeClr val="dk1"/>
                </a:solidFill>
              </a:rPr>
              <a:t>ACTICE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628983" y="2042183"/>
            <a:ext cx="11106417" cy="4492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Mary overslept this morning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she went to bed early last night.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 		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sun is shining, it isn’t very warm.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Though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don’t like running,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like swimming.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but 			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so 			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film was exciting, Jim fell asleep in the cinema.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story of the film is silly. </a:t>
            </a:r>
            <a:r>
              <a:rPr lang="en-US" sz="240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many people still enjoyed it.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Though 			</a:t>
            </a:r>
            <a:r>
              <a:rPr lang="en-US" sz="240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But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87" name="Google Shape;287;p16"/>
          <p:cNvSpPr/>
          <p:nvPr/>
        </p:nvSpPr>
        <p:spPr>
          <a:xfrm>
            <a:off x="1507375" y="2530781"/>
            <a:ext cx="465513" cy="443346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8847513" y="3403617"/>
            <a:ext cx="465513" cy="443346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6"/>
          <p:cNvSpPr/>
          <p:nvPr/>
        </p:nvSpPr>
        <p:spPr>
          <a:xfrm>
            <a:off x="1507373" y="4311001"/>
            <a:ext cx="465513" cy="443346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8847512" y="5173133"/>
            <a:ext cx="465513" cy="443346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1507374" y="6069103"/>
            <a:ext cx="465513" cy="443346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4834" y="1873703"/>
            <a:ext cx="1529368" cy="1529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305c2eadfe_0_0"/>
          <p:cNvSpPr/>
          <p:nvPr/>
        </p:nvSpPr>
        <p:spPr>
          <a:xfrm>
            <a:off x="4435147" y="405824"/>
            <a:ext cx="39489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g1305c2eadf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1305c2eadfe_0_0"/>
          <p:cNvSpPr txBox="1"/>
          <p:nvPr/>
        </p:nvSpPr>
        <p:spPr>
          <a:xfrm>
            <a:off x="4787234" y="518493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300" name="Google Shape;300;g1305c2eadfe_0_0"/>
          <p:cNvSpPr/>
          <p:nvPr/>
        </p:nvSpPr>
        <p:spPr>
          <a:xfrm>
            <a:off x="971990" y="1229521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1305c2eadfe_0_0"/>
          <p:cNvSpPr/>
          <p:nvPr/>
        </p:nvSpPr>
        <p:spPr>
          <a:xfrm>
            <a:off x="2672790" y="2089884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1305c2eadfe_0_0"/>
          <p:cNvSpPr/>
          <p:nvPr/>
        </p:nvSpPr>
        <p:spPr>
          <a:xfrm>
            <a:off x="971990" y="3346236"/>
            <a:ext cx="1950600" cy="7101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1305c2eadfe_0_0"/>
          <p:cNvSpPr/>
          <p:nvPr/>
        </p:nvSpPr>
        <p:spPr>
          <a:xfrm>
            <a:off x="2451691" y="4928118"/>
            <a:ext cx="2171700" cy="6234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1305c2eadfe_0_0"/>
          <p:cNvSpPr/>
          <p:nvPr/>
        </p:nvSpPr>
        <p:spPr>
          <a:xfrm>
            <a:off x="5449331" y="1234448"/>
            <a:ext cx="5598900" cy="6993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 puzzling.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1305c2eadfe_0_0"/>
          <p:cNvSpPr/>
          <p:nvPr/>
        </p:nvSpPr>
        <p:spPr>
          <a:xfrm>
            <a:off x="5449332" y="2089884"/>
            <a:ext cx="5577900" cy="6993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Connectors of contrast: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however.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1305c2eadfe_0_0"/>
          <p:cNvSpPr/>
          <p:nvPr/>
        </p:nvSpPr>
        <p:spPr>
          <a:xfrm>
            <a:off x="5449325" y="2881855"/>
            <a:ext cx="5590500" cy="19008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Combine the two sentences,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Use your own ideas to complete the sentences.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Choose the correct answer A, B or C to complete each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1305c2eadfe_0_0"/>
          <p:cNvSpPr/>
          <p:nvPr/>
        </p:nvSpPr>
        <p:spPr>
          <a:xfrm>
            <a:off x="5449325" y="5051973"/>
            <a:ext cx="5601900" cy="655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Game – Chain story</a:t>
            </a:r>
            <a:endParaRPr/>
          </a:p>
        </p:txBody>
      </p:sp>
      <p:cxnSp>
        <p:nvCxnSpPr>
          <p:cNvPr id="308" name="Google Shape;308;g1305c2eadfe_0_0"/>
          <p:cNvCxnSpPr/>
          <p:nvPr/>
        </p:nvCxnSpPr>
        <p:spPr>
          <a:xfrm>
            <a:off x="2849262" y="1510782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9" name="Google Shape;309;g1305c2eadfe_0_0"/>
          <p:cNvCxnSpPr/>
          <p:nvPr/>
        </p:nvCxnSpPr>
        <p:spPr>
          <a:xfrm rot="5400000">
            <a:off x="1875539" y="2566028"/>
            <a:ext cx="990300" cy="604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0" name="Google Shape;310;g1305c2eadfe_0_0"/>
          <p:cNvCxnSpPr/>
          <p:nvPr/>
        </p:nvCxnSpPr>
        <p:spPr>
          <a:xfrm>
            <a:off x="2922722" y="3774591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"/>
          <p:cNvSpPr txBox="1"/>
          <p:nvPr/>
        </p:nvSpPr>
        <p:spPr>
          <a:xfrm>
            <a:off x="1183195" y="1331912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 – Chain story with </a:t>
            </a:r>
            <a:r>
              <a:rPr lang="en-US" sz="28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19" name="Google Shape;31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21" name="Google Shape;321;p17"/>
          <p:cNvSpPr/>
          <p:nvPr/>
        </p:nvSpPr>
        <p:spPr>
          <a:xfrm>
            <a:off x="5342021" y="2385561"/>
            <a:ext cx="6656489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lang="en-US" sz="2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Although/ Though it rained yesterday, we went shopping.</a:t>
            </a:r>
            <a:br>
              <a:rPr lang="en-US" sz="2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B: </a:t>
            </a:r>
            <a:r>
              <a:rPr lang="en-US" sz="2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Although/ Though we went shopping, we didn’t buy anything.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C: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endParaRPr/>
          </a:p>
        </p:txBody>
      </p:sp>
      <p:pic>
        <p:nvPicPr>
          <p:cNvPr id="322" name="Google Shape;322;p17" descr="3D Men Connecting Jigsaw Puzzle Stock Illustration - Illustration of  participation, concepts: 436543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612" y="2449624"/>
            <a:ext cx="4823944" cy="3195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8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330" name="Google Shape;330;p18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2672790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8"/>
          <p:cNvSpPr/>
          <p:nvPr/>
        </p:nvSpPr>
        <p:spPr>
          <a:xfrm>
            <a:off x="971990" y="334623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8"/>
          <p:cNvSpPr/>
          <p:nvPr/>
        </p:nvSpPr>
        <p:spPr>
          <a:xfrm>
            <a:off x="2470066" y="4418718"/>
            <a:ext cx="2171722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8"/>
          <p:cNvSpPr/>
          <p:nvPr/>
        </p:nvSpPr>
        <p:spPr>
          <a:xfrm>
            <a:off x="5449332" y="1234448"/>
            <a:ext cx="5598904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 puzzling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8"/>
          <p:cNvSpPr/>
          <p:nvPr/>
        </p:nvSpPr>
        <p:spPr>
          <a:xfrm>
            <a:off x="5449332" y="2089884"/>
            <a:ext cx="557797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Connectors of contrast: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however.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8"/>
          <p:cNvSpPr/>
          <p:nvPr/>
        </p:nvSpPr>
        <p:spPr>
          <a:xfrm>
            <a:off x="5449331" y="2881840"/>
            <a:ext cx="5590376" cy="129114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Combine the two sentences,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337" name="Google Shape;337;p18"/>
          <p:cNvSpPr/>
          <p:nvPr/>
        </p:nvSpPr>
        <p:spPr>
          <a:xfrm>
            <a:off x="5449331" y="4265671"/>
            <a:ext cx="5601796" cy="144181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Use your own ideas to complete the sentences.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Choose the correct answer A, B or C to complete each sentence.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Game – Chain story.</a:t>
            </a:r>
            <a:endParaRPr/>
          </a:p>
        </p:txBody>
      </p:sp>
      <p:cxnSp>
        <p:nvCxnSpPr>
          <p:cNvPr id="338" name="Google Shape;338;p18"/>
          <p:cNvCxnSpPr/>
          <p:nvPr/>
        </p:nvCxnSpPr>
        <p:spPr>
          <a:xfrm>
            <a:off x="2849262" y="1510782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9" name="Google Shape;339;p18"/>
          <p:cNvCxnSpPr/>
          <p:nvPr/>
        </p:nvCxnSpPr>
        <p:spPr>
          <a:xfrm rot="5400000">
            <a:off x="1875539" y="2566028"/>
            <a:ext cx="990300" cy="604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40" name="Google Shape;340;p18"/>
          <p:cNvSpPr/>
          <p:nvPr/>
        </p:nvSpPr>
        <p:spPr>
          <a:xfrm>
            <a:off x="971990" y="558113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1" name="Google Shape;341;p18"/>
          <p:cNvCxnSpPr/>
          <p:nvPr/>
        </p:nvCxnSpPr>
        <p:spPr>
          <a:xfrm rot="5400000">
            <a:off x="1770259" y="4895367"/>
            <a:ext cx="762000" cy="609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42" name="Google Shape;342;p18"/>
          <p:cNvSpPr/>
          <p:nvPr/>
        </p:nvSpPr>
        <p:spPr>
          <a:xfrm>
            <a:off x="5449331" y="5776099"/>
            <a:ext cx="5610165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3" name="Google Shape;343;p18"/>
          <p:cNvCxnSpPr/>
          <p:nvPr/>
        </p:nvCxnSpPr>
        <p:spPr>
          <a:xfrm>
            <a:off x="2922722" y="3774591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2957679" y="2462423"/>
            <a:ext cx="64093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Grammar: Connectors of contrast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460375" y="237708"/>
            <a:ext cx="15031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dirty="0"/>
          </a:p>
        </p:txBody>
      </p:sp>
      <p:sp>
        <p:nvSpPr>
          <p:cNvPr id="102" name="Google Shape;102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FILMS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/>
          </a:p>
        </p:txBody>
      </p:sp>
      <p:grpSp>
        <p:nvGrpSpPr>
          <p:cNvPr id="104" name="Google Shape;104;p2"/>
          <p:cNvGrpSpPr/>
          <p:nvPr/>
        </p:nvGrpSpPr>
        <p:grpSpPr>
          <a:xfrm>
            <a:off x="1922199" y="3215338"/>
            <a:ext cx="8097313" cy="3107113"/>
            <a:chOff x="-164765" y="267380"/>
            <a:chExt cx="8097313" cy="3107113"/>
          </a:xfrm>
        </p:grpSpPr>
        <p:sp>
          <p:nvSpPr>
            <p:cNvPr id="105" name="Google Shape;105;p2"/>
            <p:cNvSpPr/>
            <p:nvPr/>
          </p:nvSpPr>
          <p:spPr>
            <a:xfrm>
              <a:off x="164765" y="267380"/>
              <a:ext cx="7767783" cy="3107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however</a:t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719659" y="1257702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3719659" y="1257702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although/ though</a:t>
              </a:r>
              <a:endParaRPr sz="36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2" descr="The Rules of Connectors in Bangla | BD English School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"/>
          <p:cNvSpPr txBox="1"/>
          <p:nvPr/>
        </p:nvSpPr>
        <p:spPr>
          <a:xfrm>
            <a:off x="1222133" y="1307231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52" name="Google Shape;3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9"/>
          <p:cNvSpPr txBox="1"/>
          <p:nvPr/>
        </p:nvSpPr>
        <p:spPr>
          <a:xfrm>
            <a:off x="2300752" y="2054376"/>
            <a:ext cx="807046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Grammar: Connectors of contrast</a:t>
            </a:r>
            <a:endParaRPr/>
          </a:p>
        </p:txBody>
      </p:sp>
      <p:grpSp>
        <p:nvGrpSpPr>
          <p:cNvPr id="355" name="Google Shape;355;p19"/>
          <p:cNvGrpSpPr/>
          <p:nvPr/>
        </p:nvGrpSpPr>
        <p:grpSpPr>
          <a:xfrm>
            <a:off x="1922199" y="3004749"/>
            <a:ext cx="8097313" cy="3107113"/>
            <a:chOff x="-164765" y="267380"/>
            <a:chExt cx="8097313" cy="3107113"/>
          </a:xfrm>
        </p:grpSpPr>
        <p:sp>
          <p:nvSpPr>
            <p:cNvPr id="356" name="Google Shape;356;p19"/>
            <p:cNvSpPr/>
            <p:nvPr/>
          </p:nvSpPr>
          <p:spPr>
            <a:xfrm>
              <a:off x="164765" y="267380"/>
              <a:ext cx="7767783" cy="3107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9"/>
            <p:cNvSpPr txBox="1"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however</a:t>
              </a:r>
              <a:endParaRPr/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3570945" y="1308263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9"/>
            <p:cNvSpPr txBox="1"/>
            <p:nvPr/>
          </p:nvSpPr>
          <p:spPr>
            <a:xfrm>
              <a:off x="3570945" y="1308263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although/ though</a:t>
              </a:r>
              <a:endParaRPr sz="36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0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69" name="Google Shape;36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0"/>
          <p:cNvSpPr txBox="1"/>
          <p:nvPr/>
        </p:nvSpPr>
        <p:spPr>
          <a:xfrm>
            <a:off x="1243489" y="2081210"/>
            <a:ext cx="10055881" cy="249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following exercises in the Workbook.</a:t>
            </a:r>
            <a:endParaRPr/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B: Ex.6 &amp; Ex.7 (page 62)</a:t>
            </a:r>
            <a:endParaRPr/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E: Ex. 1 (page 65)</a:t>
            </a:r>
            <a:endParaRPr/>
          </a:p>
        </p:txBody>
      </p:sp>
      <p:pic>
        <p:nvPicPr>
          <p:cNvPr id="372" name="Google Shape;37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20" y="3075395"/>
            <a:ext cx="4314350" cy="301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1"/>
          <p:cNvSpPr txBox="1"/>
          <p:nvPr/>
        </p:nvSpPr>
        <p:spPr>
          <a:xfrm>
            <a:off x="2875947" y="6085150"/>
            <a:ext cx="6553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8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800" b="1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Fanpage: facebook.com/sachmem.vn/</a:t>
            </a:r>
            <a:endParaRPr sz="1800" b="1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/>
          <p:nvPr/>
        </p:nvSpPr>
        <p:spPr>
          <a:xfrm>
            <a:off x="3460555" y="773600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4825013" y="892721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5773" y="330909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587433" y="1914652"/>
            <a:ext cx="1138843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the use of the connectors: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practise using the connectors: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contexts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2672790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971990" y="334623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2470066" y="4418718"/>
            <a:ext cx="2171722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5475249" y="1234448"/>
            <a:ext cx="557298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 puzzling.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5475250" y="2089884"/>
            <a:ext cx="5552058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Connectors of contrast: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however.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5475249" y="2881840"/>
            <a:ext cx="5564458" cy="129114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Combine the two sentences, using 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5475249" y="4265671"/>
            <a:ext cx="5575611" cy="144181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Use your own ideas to complete the sentences.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Choose the correct answer A, B or C to complete each sentence.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Game – Chain story</a:t>
            </a:r>
            <a:endParaRPr/>
          </a:p>
        </p:txBody>
      </p:sp>
      <p:cxnSp>
        <p:nvCxnSpPr>
          <p:cNvPr id="132" name="Google Shape;132;p4"/>
          <p:cNvCxnSpPr/>
          <p:nvPr/>
        </p:nvCxnSpPr>
        <p:spPr>
          <a:xfrm>
            <a:off x="2849262" y="1510782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3" name="Google Shape;133;p4"/>
          <p:cNvCxnSpPr/>
          <p:nvPr/>
        </p:nvCxnSpPr>
        <p:spPr>
          <a:xfrm rot="5400000">
            <a:off x="1875539" y="2566028"/>
            <a:ext cx="990300" cy="604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4" name="Google Shape;134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37" name="Google Shape;137;p4"/>
          <p:cNvSpPr/>
          <p:nvPr/>
        </p:nvSpPr>
        <p:spPr>
          <a:xfrm>
            <a:off x="971990" y="558113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" name="Google Shape;138;p4"/>
          <p:cNvCxnSpPr/>
          <p:nvPr/>
        </p:nvCxnSpPr>
        <p:spPr>
          <a:xfrm rot="5400000">
            <a:off x="1770259" y="4895367"/>
            <a:ext cx="762000" cy="609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9" name="Google Shape;139;p4"/>
          <p:cNvSpPr/>
          <p:nvPr/>
        </p:nvSpPr>
        <p:spPr>
          <a:xfrm>
            <a:off x="5475249" y="5776099"/>
            <a:ext cx="5584247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4"/>
          <p:cNvCxnSpPr/>
          <p:nvPr/>
        </p:nvCxnSpPr>
        <p:spPr>
          <a:xfrm>
            <a:off x="2922722" y="3774591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971990" y="1451193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5088506" y="1451193"/>
            <a:ext cx="6493893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 puzzling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51" name="Google Shape;151;p5"/>
          <p:cNvSpPr/>
          <p:nvPr/>
        </p:nvSpPr>
        <p:spPr>
          <a:xfrm>
            <a:off x="5088506" y="2683057"/>
            <a:ext cx="6855125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activate students’ prior knowledge related to the targeted grammar: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connectors of contrast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increase students’ interest.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enhance students’ skills of cooperating with team mates.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5" descr="Jigsaw puzzle - Simple English Wikipedia, the free encyclo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212" y="2340633"/>
            <a:ext cx="3974202" cy="3576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3947361" y="1443813"/>
            <a:ext cx="688047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1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goes out </a:t>
            </a:r>
            <a:r>
              <a:rPr lang="en-US" sz="2800" b="1" i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although</a:t>
            </a:r>
            <a:r>
              <a:rPr lang="en-US" sz="2800" i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raining.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3959160" y="2715193"/>
            <a:ext cx="694673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2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gets good marks </a:t>
            </a:r>
            <a:r>
              <a:rPr lang="en-US" sz="2800" b="1" i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though</a:t>
            </a:r>
            <a:r>
              <a:rPr lang="en-US" sz="2800" i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is lazy.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3959160" y="3986573"/>
            <a:ext cx="785063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3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is an amateur actor. </a:t>
            </a:r>
            <a:r>
              <a:rPr lang="en-US" sz="2800" b="1" i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However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he acts very well.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3947361" y="5301186"/>
            <a:ext cx="746033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4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studied hard. </a:t>
            </a:r>
            <a:r>
              <a:rPr lang="en-US" sz="2800" b="1" i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However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he failed the exam.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6" descr="Jigsaw puzzle - Simple English Wikipedia, the free encyclo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038" y="2231366"/>
            <a:ext cx="3439064" cy="3095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73" name="Google Shape;173;p7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2672790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 puzzling.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Connectors of contrast: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" name="Google Shape;177;p7"/>
          <p:cNvCxnSpPr/>
          <p:nvPr/>
        </p:nvCxnSpPr>
        <p:spPr>
          <a:xfrm>
            <a:off x="2849262" y="1510782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78" name="Google Shape;178;p7"/>
          <p:cNvGrpSpPr/>
          <p:nvPr/>
        </p:nvGrpSpPr>
        <p:grpSpPr>
          <a:xfrm>
            <a:off x="1922199" y="3187219"/>
            <a:ext cx="8097313" cy="3107113"/>
            <a:chOff x="-164765" y="239261"/>
            <a:chExt cx="8097313" cy="3107113"/>
          </a:xfrm>
        </p:grpSpPr>
        <p:sp>
          <p:nvSpPr>
            <p:cNvPr id="179" name="Google Shape;179;p7"/>
            <p:cNvSpPr/>
            <p:nvPr/>
          </p:nvSpPr>
          <p:spPr>
            <a:xfrm>
              <a:off x="164765" y="239261"/>
              <a:ext cx="7767783" cy="3107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-164765" y="741319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 txBox="1"/>
            <p:nvPr/>
          </p:nvSpPr>
          <p:spPr>
            <a:xfrm>
              <a:off x="-164765" y="741319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however</a:t>
              </a: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3649013" y="1264522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 txBox="1"/>
            <p:nvPr/>
          </p:nvSpPr>
          <p:spPr>
            <a:xfrm>
              <a:off x="3649013" y="1264522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although/ though</a:t>
              </a:r>
              <a:endParaRPr sz="36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pic>
        <p:nvPicPr>
          <p:cNvPr id="191" name="Google Shape;191;p8" descr="Learntalk | However, Besides, As a Result, and Other Sentence Connecto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0248" y="2585022"/>
            <a:ext cx="5435386" cy="271769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2" name="Google Shape;192;p8"/>
          <p:cNvSpPr txBox="1"/>
          <p:nvPr/>
        </p:nvSpPr>
        <p:spPr>
          <a:xfrm>
            <a:off x="2842379" y="1333055"/>
            <a:ext cx="676297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</a:t>
            </a:r>
            <a:r>
              <a:rPr lang="en-US" sz="3200" b="1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3200" b="1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connect 2 contrasting ideas.</a:t>
            </a:r>
            <a:endParaRPr/>
          </a:p>
        </p:txBody>
      </p:sp>
      <p:sp>
        <p:nvSpPr>
          <p:cNvPr id="193" name="Google Shape;193;p8"/>
          <p:cNvSpPr txBox="1"/>
          <p:nvPr/>
        </p:nvSpPr>
        <p:spPr>
          <a:xfrm>
            <a:off x="89209" y="3005271"/>
            <a:ext cx="3850447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🡪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2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contrasting ideas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in the same sentence</a:t>
            </a:r>
            <a:endParaRPr/>
          </a:p>
        </p:txBody>
      </p:sp>
      <p:sp>
        <p:nvSpPr>
          <p:cNvPr id="194" name="Google Shape;194;p8"/>
          <p:cNvSpPr txBox="1"/>
          <p:nvPr/>
        </p:nvSpPr>
        <p:spPr>
          <a:xfrm>
            <a:off x="8865634" y="3005271"/>
            <a:ext cx="3255034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 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🡪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2 contrasting ideas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in 2 sentences</a:t>
            </a: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422505" y="5477465"/>
            <a:ext cx="116027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 / Though</a:t>
            </a:r>
            <a:r>
              <a:rPr lang="en-US" sz="2400" i="1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John Peters is an amateur actor, he gave a great performance in his film.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380906" y="6064001"/>
            <a:ext cx="112028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John Peters is an amateur actor. </a:t>
            </a:r>
            <a:r>
              <a:rPr lang="en-US" sz="2400" b="1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2400" i="1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, he gave a great performance in his film.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9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204" name="Google Shape;204;p9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2672790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971990" y="334623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 puzzling.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9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Connectors of contrast: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however.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9"/>
          <p:cNvSpPr/>
          <p:nvPr/>
        </p:nvSpPr>
        <p:spPr>
          <a:xfrm>
            <a:off x="5574527" y="2881840"/>
            <a:ext cx="5465180" cy="129114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Combine the two sentences,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cxnSp>
        <p:nvCxnSpPr>
          <p:cNvPr id="210" name="Google Shape;210;p9"/>
          <p:cNvCxnSpPr/>
          <p:nvPr/>
        </p:nvCxnSpPr>
        <p:spPr>
          <a:xfrm>
            <a:off x="2849262" y="1510782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1" name="Google Shape;211;p9"/>
          <p:cNvCxnSpPr/>
          <p:nvPr/>
        </p:nvCxnSpPr>
        <p:spPr>
          <a:xfrm rot="5400000">
            <a:off x="1875539" y="2566028"/>
            <a:ext cx="990300" cy="604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1458</Words>
  <Application>Microsoft Office PowerPoint</Application>
  <PresentationFormat>Widescreen</PresentationFormat>
  <Paragraphs>180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Noto Sans Symbols</vt:lpstr>
      <vt:lpstr>Calibri</vt:lpstr>
      <vt:lpstr>Arial</vt:lpstr>
      <vt:lpstr>Courier New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ELITE</cp:lastModifiedBy>
  <cp:revision>3</cp:revision>
  <dcterms:created xsi:type="dcterms:W3CDTF">2020-12-09T02:04:09Z</dcterms:created>
  <dcterms:modified xsi:type="dcterms:W3CDTF">2025-02-17T03:26:34Z</dcterms:modified>
</cp:coreProperties>
</file>