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1" r:id="rId2"/>
    <p:sldId id="256" r:id="rId3"/>
    <p:sldId id="275" r:id="rId4"/>
    <p:sldId id="302" r:id="rId5"/>
    <p:sldId id="308" r:id="rId6"/>
    <p:sldId id="279" r:id="rId7"/>
    <p:sldId id="346" r:id="rId8"/>
    <p:sldId id="281" r:id="rId9"/>
    <p:sldId id="315" r:id="rId10"/>
    <p:sldId id="316" r:id="rId11"/>
    <p:sldId id="317" r:id="rId12"/>
    <p:sldId id="283" r:id="rId13"/>
    <p:sldId id="332" r:id="rId14"/>
    <p:sldId id="347" r:id="rId15"/>
    <p:sldId id="326" r:id="rId16"/>
    <p:sldId id="339" r:id="rId17"/>
    <p:sldId id="351" r:id="rId18"/>
    <p:sldId id="341" r:id="rId19"/>
    <p:sldId id="342" r:id="rId20"/>
    <p:sldId id="352" r:id="rId21"/>
    <p:sldId id="348" r:id="rId22"/>
    <p:sldId id="343" r:id="rId23"/>
    <p:sldId id="313" r:id="rId24"/>
    <p:sldId id="349" r:id="rId25"/>
    <p:sldId id="353" r:id="rId26"/>
    <p:sldId id="350" r:id="rId27"/>
    <p:sldId id="314" r:id="rId28"/>
    <p:sldId id="330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8A80"/>
    <a:srgbClr val="00B2A5"/>
    <a:srgbClr val="00A9A5"/>
    <a:srgbClr val="FFDAAB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ROAD SAFETY</a:t>
          </a:r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custT="1"/>
      <dgm:spPr/>
      <dgm:t>
        <a:bodyPr/>
        <a:lstStyle/>
        <a:p>
          <a:r>
            <a:rPr lang="en-US" sz="1600" dirty="0">
              <a:solidFill>
                <a:srgbClr val="FF0000"/>
              </a:solidFill>
            </a:rPr>
            <a:t>HOW TO </a:t>
          </a:r>
          <a:r>
            <a:rPr lang="vi-VN" sz="1600" dirty="0">
              <a:solidFill>
                <a:srgbClr val="FF0000"/>
              </a:solidFill>
            </a:rPr>
            <a:t>AVOID TRAFFIC ACCIDENTS</a:t>
          </a:r>
          <a:endParaRPr lang="en-US" sz="1600" dirty="0">
            <a:solidFill>
              <a:srgbClr val="FF0000"/>
            </a:solidFill>
          </a:endParaRPr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661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 custScaleX="126329" custScaleY="105163">
        <dgm:presLayoutVars>
          <dgm:chMax val="1"/>
          <dgm:chPref val="0"/>
          <dgm:bulletEnabled val="1"/>
        </dgm:presLayoutVars>
      </dgm:prSet>
      <dgm:spPr/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2785" y="329925"/>
          <a:ext cx="3217639" cy="3785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63667" y="481343"/>
          <a:ext cx="2895875" cy="2460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63667" y="3320467"/>
          <a:ext cx="2895875" cy="6434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READING</a:t>
          </a:r>
        </a:p>
      </dsp:txBody>
      <dsp:txXfrm>
        <a:off x="163667" y="3320467"/>
        <a:ext cx="2895875" cy="643497"/>
      </dsp:txXfrm>
    </dsp:sp>
    <dsp:sp modelId="{F8868911-C9A5-4CE4-8865-4E08C293274B}">
      <dsp:nvSpPr>
        <dsp:cNvPr id="0" name=""/>
        <dsp:cNvSpPr/>
      </dsp:nvSpPr>
      <dsp:spPr>
        <a:xfrm>
          <a:off x="163667" y="2941891"/>
          <a:ext cx="2895875" cy="378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ROAD SAFETY</a:t>
          </a:r>
        </a:p>
      </dsp:txBody>
      <dsp:txXfrm>
        <a:off x="163667" y="2941891"/>
        <a:ext cx="2895875" cy="378576"/>
      </dsp:txXfrm>
    </dsp:sp>
    <dsp:sp modelId="{EAF9549E-A938-4718-A3C8-E47C3969E41D}">
      <dsp:nvSpPr>
        <dsp:cNvPr id="0" name=""/>
        <dsp:cNvSpPr/>
      </dsp:nvSpPr>
      <dsp:spPr>
        <a:xfrm>
          <a:off x="4081324" y="329925"/>
          <a:ext cx="3217639" cy="3785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61347" y="455852"/>
          <a:ext cx="2895875" cy="24605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42206" y="3325354"/>
          <a:ext cx="2895875" cy="64349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SPEAKING</a:t>
          </a:r>
        </a:p>
      </dsp:txBody>
      <dsp:txXfrm>
        <a:off x="4242206" y="3325354"/>
        <a:ext cx="2895875" cy="643497"/>
      </dsp:txXfrm>
    </dsp:sp>
    <dsp:sp modelId="{DEC6C3A8-5200-414E-B66A-11B39AEE7FAA}">
      <dsp:nvSpPr>
        <dsp:cNvPr id="0" name=""/>
        <dsp:cNvSpPr/>
      </dsp:nvSpPr>
      <dsp:spPr>
        <a:xfrm>
          <a:off x="3860978" y="2937005"/>
          <a:ext cx="3658330" cy="39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HOW TO </a:t>
          </a:r>
          <a:r>
            <a:rPr lang="vi-VN" sz="1600" kern="1200" dirty="0">
              <a:solidFill>
                <a:srgbClr val="FF0000"/>
              </a:solidFill>
            </a:rPr>
            <a:t>AVOID TRAFFIC ACCIDENTS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3860978" y="2937005"/>
        <a:ext cx="3658330" cy="398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5C3BF-34D4-22FE-652F-42C3FE2A4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1D321E-CB83-34F9-AD4F-628C9DE2C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94AE57-2EFA-536F-C873-E01BE19D3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8B71-A893-2401-7F4D-58A3B088A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4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4DF00-AB97-759D-EABD-F57FD89F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15CFD-BDE9-7EA9-D97E-955BF5551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FC61F-DD0E-C6F7-1FE8-E7CFCBE5D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56ED-470F-E08E-A73F-B98F0C4EB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3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517E8-E741-4F71-1BDA-C7FCF2442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7E89E-F021-4321-2EAB-1F61BF3DC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87DF6-76CA-3734-5A0D-B345C207A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DEC2C-4417-E8B6-F5CD-62FB8B64D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8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(to) obey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tuân</a:t>
            </a:r>
            <a:r>
              <a:rPr lang="en-US" sz="2800" dirty="0"/>
              <a:t> </a:t>
            </a:r>
            <a:r>
              <a:rPr lang="en-US" sz="2800" dirty="0" err="1"/>
              <a:t>thủ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259100" y="3252092"/>
            <a:ext cx="1023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ōˈbā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2EC1766-24A4-4853-B967-2DDC47810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30" y="1865902"/>
            <a:ext cx="3695709" cy="36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seatbelt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dây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65682" y="3252092"/>
            <a:ext cx="15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sēt</a:t>
            </a:r>
            <a:r>
              <a:rPr lang="en-US" sz="2400" b="1" dirty="0">
                <a:solidFill>
                  <a:srgbClr val="0FB7BD"/>
                </a:solidFill>
              </a:rPr>
              <a:t> ˌbelt/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0E3DCDA-D49E-4F22-808E-0DD449B97E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43265" r="36331" b="12374"/>
          <a:stretch/>
        </p:blipFill>
        <p:spPr bwMode="auto">
          <a:xfrm>
            <a:off x="6521535" y="2026790"/>
            <a:ext cx="3780705" cy="370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82167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pedestrian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pəˈdestrēən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người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bộ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passenger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pasinjər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khách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(to) obey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ōˈbā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tuân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thủ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seatbelt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sēt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ˌbelt/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dây</a:t>
                      </a:r>
                      <a:r>
                        <a:rPr lang="en-US" sz="2400" dirty="0"/>
                        <a:t> an </a:t>
                      </a:r>
                      <a:r>
                        <a:rPr lang="en-US" sz="2400" dirty="0" err="1"/>
                        <a:t>toàn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5504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Dicussion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Look at the pictures: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8A45DCC-56E7-4D11-B4BE-EC6A39E4CCBE}"/>
              </a:ext>
            </a:extLst>
          </p:cNvPr>
          <p:cNvSpPr txBox="1"/>
          <p:nvPr/>
        </p:nvSpPr>
        <p:spPr>
          <a:xfrm>
            <a:off x="4707174" y="1884880"/>
            <a:ext cx="6766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anything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dangerous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sz="3200" b="1" dirty="0">
              <a:solidFill>
                <a:srgbClr val="008A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353AB3C-EE00-4C2F-94FD-BF3C11B82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" y="2408100"/>
            <a:ext cx="5021774" cy="40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99128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text and 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067" y="2877348"/>
            <a:ext cx="54238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help Ss develop their reading skill for main ideas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text and 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363794" y="2103882"/>
            <a:ext cx="39745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</a:rPr>
              <a:t>This text is about ______.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A. rules for pedestrians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B. traffic lights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C. traffic rules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28" y="1793577"/>
            <a:ext cx="3870960" cy="488620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15A7425-93B1-4606-8F17-A55A3243C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21" y="2833460"/>
            <a:ext cx="3795793" cy="24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FC80A-BD27-1F3A-6B2F-99B58A12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E89E541-E2FE-F842-883E-EC681288FC0B}"/>
              </a:ext>
            </a:extLst>
          </p:cNvPr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text and 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523DF10-F73E-B538-EDA2-6339A4296AC5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F318F0-4777-913E-AC23-53E861F292D6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3F9C74-7E24-8DB0-E6A1-A10A163A3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5A1140-F2C2-DC16-D8A7-C2F1AC6900E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8AA3BD9-D265-6B55-1B88-D01CE192D92B}"/>
              </a:ext>
            </a:extLst>
          </p:cNvPr>
          <p:cNvSpPr txBox="1"/>
          <p:nvPr/>
        </p:nvSpPr>
        <p:spPr>
          <a:xfrm>
            <a:off x="284338" y="2978766"/>
            <a:ext cx="40539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</a:rPr>
              <a:t>This text is about ______.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A. rules for pedestrians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B. traffic lights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C. traffic rules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A0F876C-8187-4D54-2BD7-32BCAC5F4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28" y="1793577"/>
            <a:ext cx="3870960" cy="488620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656BFA3-1C14-AAAD-8E8A-3C067C060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21" y="2833460"/>
            <a:ext cx="3795793" cy="2474804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6B2F23E-1509-04E7-F8A3-E8C54A751449}"/>
              </a:ext>
            </a:extLst>
          </p:cNvPr>
          <p:cNvSpPr/>
          <p:nvPr/>
        </p:nvSpPr>
        <p:spPr>
          <a:xfrm>
            <a:off x="191030" y="424600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433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7226" y="2796068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help Ss further develop their reading skill for specific information (scanning).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CB126-E1BA-4735-B827-7C26811F5A7F}"/>
              </a:ext>
            </a:extLst>
          </p:cNvPr>
          <p:cNvSpPr txBox="1"/>
          <p:nvPr/>
        </p:nvSpPr>
        <p:spPr>
          <a:xfrm>
            <a:off x="-1649653" y="-147089"/>
            <a:ext cx="4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√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314450" y="1889820"/>
            <a:ext cx="9563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Where should pedestrians cross the street?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Which lane should you use when riding a bike?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should you do before you turn while riding a bike?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must you do when you get on or off a bus?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mustn’t you do when you are in a moving vehicle?</a:t>
            </a:r>
          </a:p>
          <a:p>
            <a:endParaRPr lang="vi-VN" sz="2800" dirty="0">
              <a:solidFill>
                <a:srgbClr val="008A80"/>
              </a:solidFill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61332BE-11B2-4E2D-BAEC-18D07B8E9200}"/>
              </a:ext>
            </a:extLst>
          </p:cNvPr>
          <p:cNvSpPr/>
          <p:nvPr/>
        </p:nvSpPr>
        <p:spPr>
          <a:xfrm>
            <a:off x="1392134" y="2276455"/>
            <a:ext cx="7578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shoud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street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zebra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crossing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3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52056681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34E4-6CE3-8111-811F-B8321904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35469A-A5CB-4BEB-8F61-4DBB80E7AA79}"/>
              </a:ext>
            </a:extLst>
          </p:cNvPr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questions: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6C73D59-E12F-DC50-6E68-72F5A03899EA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DF3CC-BCA5-09EF-75B3-1C77C2DF3170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2357C-98FB-282B-8454-125002B2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D29E5-3F39-CF88-05BC-E48E4EA3864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4FA29-84B8-551E-612D-6EFC6500E307}"/>
              </a:ext>
            </a:extLst>
          </p:cNvPr>
          <p:cNvSpPr txBox="1"/>
          <p:nvPr/>
        </p:nvSpPr>
        <p:spPr>
          <a:xfrm>
            <a:off x="-1649653" y="-147089"/>
            <a:ext cx="4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√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1BB4A2-7BFF-36EA-6FCD-79CEE1C89869}"/>
              </a:ext>
            </a:extLst>
          </p:cNvPr>
          <p:cNvSpPr txBox="1"/>
          <p:nvPr/>
        </p:nvSpPr>
        <p:spPr>
          <a:xfrm>
            <a:off x="1314450" y="1889820"/>
            <a:ext cx="9563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Where should pedestrians cross the street?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Which lane should you use when riding a bike?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should you do before you turn while riding a bike?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must you do when you get on or off a bus?</a:t>
            </a:r>
          </a:p>
          <a:p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mustn’t you do when you are in a moving vehicle?</a:t>
            </a:r>
          </a:p>
          <a:p>
            <a:endParaRPr lang="vi-VN" sz="2800" dirty="0">
              <a:solidFill>
                <a:srgbClr val="008A80"/>
              </a:solidFill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30CC0EC-AB10-2BC4-2CD0-2BCB8E446544}"/>
              </a:ext>
            </a:extLst>
          </p:cNvPr>
          <p:cNvSpPr/>
          <p:nvPr/>
        </p:nvSpPr>
        <p:spPr>
          <a:xfrm>
            <a:off x="1392134" y="2276455"/>
            <a:ext cx="7578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shoud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street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zebra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crossing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22474B23-5CC1-16DD-F431-D1F6BB41F5A2}"/>
              </a:ext>
            </a:extLst>
          </p:cNvPr>
          <p:cNvSpPr/>
          <p:nvPr/>
        </p:nvSpPr>
        <p:spPr>
          <a:xfrm>
            <a:off x="1392134" y="3223320"/>
            <a:ext cx="5697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should always use the cycle lane.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D35E5FBC-B8A4-75EC-D8C1-B5A313606718}"/>
              </a:ext>
            </a:extLst>
          </p:cNvPr>
          <p:cNvSpPr/>
          <p:nvPr/>
        </p:nvSpPr>
        <p:spPr>
          <a:xfrm>
            <a:off x="1314450" y="4027062"/>
            <a:ext cx="89803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should give a signal before we turn while riding a bike.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4979310D-2766-E4D6-62CB-BBF1AB564D24}"/>
              </a:ext>
            </a:extLst>
          </p:cNvPr>
          <p:cNvSpPr/>
          <p:nvPr/>
        </p:nvSpPr>
        <p:spPr>
          <a:xfrm>
            <a:off x="1392134" y="4902366"/>
            <a:ext cx="9979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must wait for buses to fully stop when you get on or off a bus.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D9F420FD-19A6-97E6-6D5F-A2C7F453731B}"/>
              </a:ext>
            </a:extLst>
          </p:cNvPr>
          <p:cNvSpPr/>
          <p:nvPr/>
        </p:nvSpPr>
        <p:spPr>
          <a:xfrm>
            <a:off x="1392134" y="5665090"/>
            <a:ext cx="79191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mustn’t stick any body parts out of the window </a:t>
            </a:r>
          </a:p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you are in a moving vehicle. 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3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Ask and answer the following question. Make a list.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following sentences about these people. Then work in groups. Discuss who is being safe, and who isn’t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53112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and answer the following question: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1078804" y="2289643"/>
            <a:ext cx="1057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hronicaPro-Book"/>
              </a:rPr>
              <a:t>When you are a road user, what should you </a:t>
            </a:r>
            <a:r>
              <a:rPr lang="en-US" sz="3600" b="1" dirty="0">
                <a:solidFill>
                  <a:srgbClr val="F7941E"/>
                </a:solidFill>
                <a:latin typeface="ChronicaPro-Book"/>
              </a:rPr>
              <a:t>NOT </a:t>
            </a:r>
            <a:r>
              <a:rPr lang="en-US" sz="3600" b="1" dirty="0">
                <a:solidFill>
                  <a:schemeClr val="accent6"/>
                </a:solidFill>
                <a:latin typeface="ChronicaPro-Book"/>
              </a:rPr>
              <a:t>do?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828858D-783B-41E1-9A2E-5A8F96B8E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66" y="2834373"/>
            <a:ext cx="3714361" cy="3714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E2E621A-6477-4184-B8D7-30EF2BF57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75" y="2935973"/>
            <a:ext cx="326136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50B4E-D6CD-4B11-8643-0664074EBCCB}"/>
              </a:ext>
            </a:extLst>
          </p:cNvPr>
          <p:cNvSpPr/>
          <p:nvPr/>
        </p:nvSpPr>
        <p:spPr>
          <a:xfrm>
            <a:off x="902286" y="3207457"/>
            <a:ext cx="48381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provide Ss an opportunity to </a:t>
            </a:r>
            <a:r>
              <a:rPr lang="en-US" sz="2400" dirty="0" err="1"/>
              <a:t>practise</a:t>
            </a:r>
            <a:r>
              <a:rPr lang="en-US" sz="2400" dirty="0"/>
              <a:t> giving advices on dangerous situations on the road. 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9A4EA10-7373-4698-9F28-6C8CBB4F0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20" y="2367280"/>
            <a:ext cx="3876040" cy="38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18EF6F-3E15-4755-B16E-D05E7774469C}"/>
              </a:ext>
            </a:extLst>
          </p:cNvPr>
          <p:cNvSpPr txBox="1"/>
          <p:nvPr/>
        </p:nvSpPr>
        <p:spPr>
          <a:xfrm>
            <a:off x="487067" y="2019328"/>
            <a:ext cx="9337653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Hoang is riding a bike, and he is wearing a helmet.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It is raining hard, but Mr. Long is driving quickly.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The students are standing in a line to get on the school bus.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Mr.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Binh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 is taking his daughter to school on his motorbike. She is sitting in front of him.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Michelle is cycling to school and she is waving and shouting to her friends.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vi-VN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7A83F3E-76F5-4B3F-B060-97349B4C3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4" y="1960023"/>
            <a:ext cx="942906" cy="6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F7640-5DEB-FA6B-36C2-4D691C17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1CAC36-366E-40DD-F4A7-A8B107D346EC}"/>
              </a:ext>
            </a:extLst>
          </p:cNvPr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1DE25ED-2D57-DD45-3BCD-48E1C3DB8F0E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3A929-5341-6852-992D-A8A0D462AF98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F4ABC1-2CD1-2D76-F214-FCFE7FB25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131069-2D1D-E51E-1CF5-AE77CCFA24E3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E0ABF75-C072-1A2F-7568-7922EE94179D}"/>
              </a:ext>
            </a:extLst>
          </p:cNvPr>
          <p:cNvSpPr txBox="1"/>
          <p:nvPr/>
        </p:nvSpPr>
        <p:spPr>
          <a:xfrm>
            <a:off x="487067" y="2019328"/>
            <a:ext cx="9337653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Hoang is riding a bike, and he is wearing a helmet.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It is raining hard, but Mr. Long is driving quickly.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The students are standing in a line to get on the school bus.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Mr.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Binh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 is taking his daughter to school on his motorbike. She is sitting in front of him.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Michelle is cycling to school and she is waving and shouting to her friends.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vi-VN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AB9480B-ECBA-73AB-787D-D4EDD8142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26" y="2715984"/>
            <a:ext cx="713016" cy="71301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A45A408-ADAC-BE02-AAAD-7C2E2C723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4" y="1960023"/>
            <a:ext cx="942906" cy="69023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9590E5D-EF06-E3A3-7E15-F73CB3A9C4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6" y="4605744"/>
            <a:ext cx="713016" cy="71301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9D264B3-7E6D-BFB1-A0CD-E1D2E4F86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46" y="5853391"/>
            <a:ext cx="713016" cy="71301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BC4A66A-40E8-EE80-F055-4F16E79181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14" y="3286494"/>
            <a:ext cx="942906" cy="6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Ask and answer the following question. Make a list.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following sentences about these people. Then work in groups. Discuss who is being safe, and who isn’t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Give the advices on dangerous situations on the road</a:t>
            </a:r>
          </a:p>
        </p:txBody>
      </p:sp>
    </p:spTree>
    <p:extLst>
      <p:ext uri="{BB962C8B-B14F-4D97-AF65-F5344CB8AC3E}">
        <p14:creationId xmlns:p14="http://schemas.microsoft.com/office/powerpoint/2010/main" val="2512738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4633213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some rules about road safety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Speaking: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how to avoid traffic accidents.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Ask and answer the following question. Make a list.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following sentences about these people. Then work in groups. Discuss who is being safe, and who isn’t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Give the advices on dangerous situations on the road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Game:Hangman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161360" y="28442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900"/>
            <a:ext cx="5935415" cy="1971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9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pedestrian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08162" y="3252092"/>
            <a:ext cx="19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pəˈdestrēən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55B1C17-8E22-454C-A26A-1B07C24AF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94" y="1955627"/>
            <a:ext cx="3336926" cy="33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passenger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061" y="4173770"/>
            <a:ext cx="52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276844" y="3252092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pasinjər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EA95ACC3-7C10-4CF8-968F-8F996F985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75" y="2111669"/>
            <a:ext cx="4404995" cy="29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3103</TotalTime>
  <Words>1288</Words>
  <Application>Microsoft Office PowerPoint</Application>
  <PresentationFormat>Widescreen</PresentationFormat>
  <Paragraphs>222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146</cp:revision>
  <dcterms:created xsi:type="dcterms:W3CDTF">2020-12-09T02:04:09Z</dcterms:created>
  <dcterms:modified xsi:type="dcterms:W3CDTF">2025-01-22T01:45:10Z</dcterms:modified>
</cp:coreProperties>
</file>