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71" r:id="rId2"/>
    <p:sldId id="256" r:id="rId3"/>
    <p:sldId id="275" r:id="rId4"/>
    <p:sldId id="302" r:id="rId5"/>
    <p:sldId id="308" r:id="rId6"/>
    <p:sldId id="279" r:id="rId7"/>
    <p:sldId id="347" r:id="rId8"/>
    <p:sldId id="281" r:id="rId9"/>
    <p:sldId id="315" r:id="rId10"/>
    <p:sldId id="333" r:id="rId11"/>
    <p:sldId id="283" r:id="rId12"/>
    <p:sldId id="348" r:id="rId13"/>
    <p:sldId id="335" r:id="rId14"/>
    <p:sldId id="336" r:id="rId15"/>
    <p:sldId id="351" r:id="rId16"/>
    <p:sldId id="337" r:id="rId17"/>
    <p:sldId id="349" r:id="rId18"/>
    <p:sldId id="313" r:id="rId19"/>
    <p:sldId id="340" r:id="rId20"/>
    <p:sldId id="341" r:id="rId21"/>
    <p:sldId id="352" r:id="rId22"/>
    <p:sldId id="350" r:id="rId23"/>
    <p:sldId id="314" r:id="rId24"/>
    <p:sldId id="330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00A9A5"/>
    <a:srgbClr val="48C0B6"/>
    <a:srgbClr val="FFDAAB"/>
    <a:srgbClr val="F7941E"/>
    <a:srgbClr val="CBEAF0"/>
    <a:srgbClr val="FBB040"/>
    <a:srgbClr val="00B2A5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C16277-3D03-4ECD-8635-CD76A46F74A3}" v="111" dt="2022-01-12T07:38:02.8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7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BB3FB04-4242-42C7-98F6-AF0723A19028}" type="presOf" srcId="{8AE4A381-C505-4165-B0F6-72A547C19C85}" destId="{EF919B30-8E50-4BE5-BFF9-A011BC59CF55}" srcOrd="1" destOrd="0" presId="urn:microsoft.com/office/officeart/2005/8/layout/list1"/>
    <dgm:cxn modelId="{67D30C15-C5F0-4107-B050-3FC734BA4B54}" type="presOf" srcId="{AAA37794-5E27-4DDA-B12E-298686F5888D}" destId="{BEBFA14B-9B40-4103-84A4-38ECEF66E937}" srcOrd="0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CCA00267-AE5C-42E7-B9AA-161E2CD7E597}" type="presOf" srcId="{08FBC75F-95AC-4B05-95BF-E110BC13302B}" destId="{667686F2-9BA3-4B10-A5F2-38ECCD6CCAB1}" srcOrd="0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FA8C36BB-DFB9-4D89-921C-424894B97C92}" type="presOf" srcId="{8AE4A381-C505-4165-B0F6-72A547C19C85}" destId="{39089052-8674-4477-9BFB-07FBFFFFD8C8}" srcOrd="0" destOrd="0" presId="urn:microsoft.com/office/officeart/2005/8/layout/list1"/>
    <dgm:cxn modelId="{B549EFE4-5036-448C-AC80-C10A92AA9E9B}" type="presOf" srcId="{08FBC75F-95AC-4B05-95BF-E110BC13302B}" destId="{B45E6B02-74BC-4456-B7B1-4DD6C1455987}" srcOrd="1" destOrd="0" presId="urn:microsoft.com/office/officeart/2005/8/layout/list1"/>
    <dgm:cxn modelId="{BAC3C11A-5F55-4D50-83A4-E64299EA931E}" type="presParOf" srcId="{BEBFA14B-9B40-4103-84A4-38ECEF66E937}" destId="{65BDE73A-EF1C-4F0B-B738-EC9506EC3EB6}" srcOrd="0" destOrd="0" presId="urn:microsoft.com/office/officeart/2005/8/layout/list1"/>
    <dgm:cxn modelId="{05D65779-2805-4A85-B3D5-519333A5E0A4}" type="presParOf" srcId="{65BDE73A-EF1C-4F0B-B738-EC9506EC3EB6}" destId="{39089052-8674-4477-9BFB-07FBFFFFD8C8}" srcOrd="0" destOrd="0" presId="urn:microsoft.com/office/officeart/2005/8/layout/list1"/>
    <dgm:cxn modelId="{C53C3EB8-A237-4FBD-926F-5E7DE3FE8571}" type="presParOf" srcId="{65BDE73A-EF1C-4F0B-B738-EC9506EC3EB6}" destId="{EF919B30-8E50-4BE5-BFF9-A011BC59CF55}" srcOrd="1" destOrd="0" presId="urn:microsoft.com/office/officeart/2005/8/layout/list1"/>
    <dgm:cxn modelId="{8C6CC264-0390-4FC6-B4DC-1DF3CE7EC632}" type="presParOf" srcId="{BEBFA14B-9B40-4103-84A4-38ECEF66E937}" destId="{F8662491-2000-4CC6-BEEC-D1859AFD2268}" srcOrd="1" destOrd="0" presId="urn:microsoft.com/office/officeart/2005/8/layout/list1"/>
    <dgm:cxn modelId="{775C05A2-8982-4D71-A5F4-B76615477377}" type="presParOf" srcId="{BEBFA14B-9B40-4103-84A4-38ECEF66E937}" destId="{E928C619-1DE9-419E-A5FA-3C9A247B8E43}" srcOrd="2" destOrd="0" presId="urn:microsoft.com/office/officeart/2005/8/layout/list1"/>
    <dgm:cxn modelId="{9ED0A224-AA15-4190-9FD7-4FF9CB9DB408}" type="presParOf" srcId="{BEBFA14B-9B40-4103-84A4-38ECEF66E937}" destId="{39270468-BD01-4F24-9A98-60E7CF789B54}" srcOrd="3" destOrd="0" presId="urn:microsoft.com/office/officeart/2005/8/layout/list1"/>
    <dgm:cxn modelId="{21DAAE0A-9BDC-4225-B74E-08336900DED3}" type="presParOf" srcId="{BEBFA14B-9B40-4103-84A4-38ECEF66E937}" destId="{5A649B72-39A4-4A84-8236-B0BF3AC76109}" srcOrd="4" destOrd="0" presId="urn:microsoft.com/office/officeart/2005/8/layout/list1"/>
    <dgm:cxn modelId="{668752EF-3B8C-4DD2-9E24-03F988A5EEFC}" type="presParOf" srcId="{5A649B72-39A4-4A84-8236-B0BF3AC76109}" destId="{667686F2-9BA3-4B10-A5F2-38ECCD6CCAB1}" srcOrd="0" destOrd="0" presId="urn:microsoft.com/office/officeart/2005/8/layout/list1"/>
    <dgm:cxn modelId="{792668C8-8F5E-4125-816F-BFA005FEC4E4}" type="presParOf" srcId="{5A649B72-39A4-4A84-8236-B0BF3AC76109}" destId="{B45E6B02-74BC-4456-B7B1-4DD6C1455987}" srcOrd="1" destOrd="0" presId="urn:microsoft.com/office/officeart/2005/8/layout/list1"/>
    <dgm:cxn modelId="{CC38B245-D625-4FAE-B7DF-C6E5D172E209}" type="presParOf" srcId="{BEBFA14B-9B40-4103-84A4-38ECEF66E937}" destId="{22519622-4D32-44DB-990E-774C307AAEA0}" srcOrd="5" destOrd="0" presId="urn:microsoft.com/office/officeart/2005/8/layout/list1"/>
    <dgm:cxn modelId="{403C340D-ED47-4744-BC52-C1609C05E1EC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8FD991A-F304-403B-A9F6-88FA962940AB}" type="presOf" srcId="{8AE4A381-C505-4165-B0F6-72A547C19C85}" destId="{39089052-8674-4477-9BFB-07FBFFFFD8C8}" srcOrd="0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02DCE92C-7C08-4B2D-95CA-4EB85E422668}" type="presOf" srcId="{08FBC75F-95AC-4B05-95BF-E110BC13302B}" destId="{667686F2-9BA3-4B10-A5F2-38ECCD6CCAB1}" srcOrd="0" destOrd="0" presId="urn:microsoft.com/office/officeart/2005/8/layout/list1"/>
    <dgm:cxn modelId="{07B2F63F-9645-47E4-8DB5-A23939403086}" type="presOf" srcId="{8AE4A381-C505-4165-B0F6-72A547C19C85}" destId="{EF919B30-8E50-4BE5-BFF9-A011BC59CF55}" srcOrd="1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519E1BA2-1602-404F-8879-3C2D331DBC58}" type="presOf" srcId="{AAA37794-5E27-4DDA-B12E-298686F5888D}" destId="{BEBFA14B-9B40-4103-84A4-38ECEF66E937}" srcOrd="0" destOrd="0" presId="urn:microsoft.com/office/officeart/2005/8/layout/list1"/>
    <dgm:cxn modelId="{845812C7-FA87-427A-B813-9574F110DC04}" type="presOf" srcId="{08FBC75F-95AC-4B05-95BF-E110BC13302B}" destId="{B45E6B02-74BC-4456-B7B1-4DD6C1455987}" srcOrd="1" destOrd="0" presId="urn:microsoft.com/office/officeart/2005/8/layout/list1"/>
    <dgm:cxn modelId="{64A762E8-C34F-456B-8581-A49278B2E987}" type="presParOf" srcId="{BEBFA14B-9B40-4103-84A4-38ECEF66E937}" destId="{65BDE73A-EF1C-4F0B-B738-EC9506EC3EB6}" srcOrd="0" destOrd="0" presId="urn:microsoft.com/office/officeart/2005/8/layout/list1"/>
    <dgm:cxn modelId="{767016BD-0773-4DBA-A702-578893F5C8C6}" type="presParOf" srcId="{65BDE73A-EF1C-4F0B-B738-EC9506EC3EB6}" destId="{39089052-8674-4477-9BFB-07FBFFFFD8C8}" srcOrd="0" destOrd="0" presId="urn:microsoft.com/office/officeart/2005/8/layout/list1"/>
    <dgm:cxn modelId="{B5635B0E-B774-4620-8203-32FB89D769E1}" type="presParOf" srcId="{65BDE73A-EF1C-4F0B-B738-EC9506EC3EB6}" destId="{EF919B30-8E50-4BE5-BFF9-A011BC59CF55}" srcOrd="1" destOrd="0" presId="urn:microsoft.com/office/officeart/2005/8/layout/list1"/>
    <dgm:cxn modelId="{00EC307B-2660-4DC9-8AB5-B060D3CB4081}" type="presParOf" srcId="{BEBFA14B-9B40-4103-84A4-38ECEF66E937}" destId="{F8662491-2000-4CC6-BEEC-D1859AFD2268}" srcOrd="1" destOrd="0" presId="urn:microsoft.com/office/officeart/2005/8/layout/list1"/>
    <dgm:cxn modelId="{2882BB02-32C3-4FA7-8843-43CBE849BB80}" type="presParOf" srcId="{BEBFA14B-9B40-4103-84A4-38ECEF66E937}" destId="{E928C619-1DE9-419E-A5FA-3C9A247B8E43}" srcOrd="2" destOrd="0" presId="urn:microsoft.com/office/officeart/2005/8/layout/list1"/>
    <dgm:cxn modelId="{A4545D73-5073-4D53-946E-058D977FCCF9}" type="presParOf" srcId="{BEBFA14B-9B40-4103-84A4-38ECEF66E937}" destId="{39270468-BD01-4F24-9A98-60E7CF789B54}" srcOrd="3" destOrd="0" presId="urn:microsoft.com/office/officeart/2005/8/layout/list1"/>
    <dgm:cxn modelId="{064462A8-E925-4AAB-9371-9830CC74C98B}" type="presParOf" srcId="{BEBFA14B-9B40-4103-84A4-38ECEF66E937}" destId="{5A649B72-39A4-4A84-8236-B0BF3AC76109}" srcOrd="4" destOrd="0" presId="urn:microsoft.com/office/officeart/2005/8/layout/list1"/>
    <dgm:cxn modelId="{91A1ED70-0CB5-4402-9D58-297C1232CFA6}" type="presParOf" srcId="{5A649B72-39A4-4A84-8236-B0BF3AC76109}" destId="{667686F2-9BA3-4B10-A5F2-38ECCD6CCAB1}" srcOrd="0" destOrd="0" presId="urn:microsoft.com/office/officeart/2005/8/layout/list1"/>
    <dgm:cxn modelId="{7953B240-AB5C-483A-83DB-E14E9A6C0CCC}" type="presParOf" srcId="{5A649B72-39A4-4A84-8236-B0BF3AC76109}" destId="{B45E6B02-74BC-4456-B7B1-4DD6C1455987}" srcOrd="1" destOrd="0" presId="urn:microsoft.com/office/officeart/2005/8/layout/list1"/>
    <dgm:cxn modelId="{C1133983-7191-4B8B-8C66-5428C70D2064}" type="presParOf" srcId="{BEBFA14B-9B40-4103-84A4-38ECEF66E937}" destId="{22519622-4D32-44DB-990E-774C307AAEA0}" srcOrd="5" destOrd="0" presId="urn:microsoft.com/office/officeart/2005/8/layout/list1"/>
    <dgm:cxn modelId="{DD35DB71-DEEC-48A4-9BF5-E6BD4FADCFED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76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69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51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6.jpeg"/><Relationship Id="rId10" Type="http://schemas.openxmlformats.org/officeDocument/2006/relationships/image" Target="../media/image170.png"/><Relationship Id="rId4" Type="http://schemas.openxmlformats.org/officeDocument/2006/relationships/notesSlide" Target="../notesSlides/notesSlide11.xml"/><Relationship Id="rId9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4800" b="1" dirty="0">
                <a:solidFill>
                  <a:srgbClr val="F7941E"/>
                </a:solidFill>
              </a:rPr>
              <a:t>traffic light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76709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800" dirty="0"/>
              <a:t>ĐÈN GIAO THÔNG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484528" y="3252092"/>
            <a:ext cx="1838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træfɪk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laɪt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45DC9ECA-1929-434D-A3C3-C351157402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3" t="860" r="27836" b="8708"/>
          <a:stretch/>
        </p:blipFill>
        <p:spPr bwMode="auto">
          <a:xfrm>
            <a:off x="7058660" y="1312862"/>
            <a:ext cx="2369820" cy="5087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757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496945"/>
              </p:ext>
            </p:extLst>
          </p:nvPr>
        </p:nvGraphicFramePr>
        <p:xfrm>
          <a:off x="629920" y="2205464"/>
          <a:ext cx="10932160" cy="301565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9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3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3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 </a:t>
                      </a:r>
                      <a:r>
                        <a:rPr lang="vi-VN" sz="2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road</a:t>
                      </a:r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vi-VN" sz="2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sign</a:t>
                      </a:r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/ˈ</a:t>
                      </a:r>
                      <a:r>
                        <a:rPr lang="vi-VN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rəʊd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saɪn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biển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báo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giao thông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cycle lane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/ˈ</a:t>
                      </a:r>
                      <a:r>
                        <a:rPr lang="vi-VN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saɪkl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leɪn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làn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đường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dành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riêng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xe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đạp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traffic light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/ˈ</a:t>
                      </a:r>
                      <a:r>
                        <a:rPr lang="vi-VN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træfɪk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laɪt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đèn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giao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thông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22237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1" y="1227024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Jumbled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127" y="1999137"/>
            <a:ext cx="5456245" cy="21241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Vocabulary</a:t>
            </a:r>
          </a:p>
          <a:p>
            <a:r>
              <a:rPr lang="en-US" dirty="0">
                <a:solidFill>
                  <a:schemeClr val="tx1"/>
                </a:solidFill>
              </a:rPr>
              <a:t>Task 1: Match the words in A with the phrases in B.</a:t>
            </a:r>
          </a:p>
          <a:p>
            <a:r>
              <a:rPr lang="en-US" dirty="0">
                <a:solidFill>
                  <a:schemeClr val="tx1"/>
                </a:solidFill>
              </a:rPr>
              <a:t>Task 2: Look at these road signs. Then write the correct phrases under the signs.</a:t>
            </a:r>
          </a:p>
          <a:p>
            <a:r>
              <a:rPr lang="en-US" dirty="0">
                <a:solidFill>
                  <a:schemeClr val="tx1"/>
                </a:solidFill>
              </a:rPr>
              <a:t>Task 3: Work in pairs. Take turns to say which of the signs in 2 you see on the way to school.</a:t>
            </a:r>
          </a:p>
          <a:p>
            <a:r>
              <a:rPr lang="en-US" dirty="0">
                <a:solidFill>
                  <a:schemeClr val="tx1"/>
                </a:solidFill>
              </a:rPr>
              <a:t>and repeat</a:t>
            </a:r>
          </a:p>
        </p:txBody>
      </p:sp>
      <p:cxnSp>
        <p:nvCxnSpPr>
          <p:cNvPr id="24" name="Curved Connector 23"/>
          <p:cNvCxnSpPr>
            <a:cxnSpLocks/>
            <a:endCxn id="17" idx="0"/>
          </p:cNvCxnSpPr>
          <p:nvPr/>
        </p:nvCxnSpPr>
        <p:spPr>
          <a:xfrm>
            <a:off x="2849262" y="1510782"/>
            <a:ext cx="798895" cy="71158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pic>
        <p:nvPicPr>
          <p:cNvPr id="23" name="Picture 2" descr="Vocabulary Growth From 18 to 24 Months of Age in Children With and Without  Repaired Cleft Palate | Journal of Speech, Language, and Hearing Research">
            <a:extLst>
              <a:ext uri="{FF2B5EF4-FFF2-40B4-BE49-F238E27FC236}">
                <a16:creationId xmlns:a16="http://schemas.microsoft.com/office/drawing/2014/main" id="{5EE742B9-49BA-4B76-B826-1C2E9BE8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34" y="3344647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677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99243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words in A with the phrases in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8531897" y="2361263"/>
            <a:ext cx="20393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c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a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b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e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9" name="Hình ảnh 18">
            <a:extLst>
              <a:ext uri="{FF2B5EF4-FFF2-40B4-BE49-F238E27FC236}">
                <a16:creationId xmlns:a16="http://schemas.microsoft.com/office/drawing/2014/main" id="{EABA52ED-986B-4A7F-8588-0C9CF8A4F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7" y="2175415"/>
            <a:ext cx="6339522" cy="385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357587"/>
            <a:ext cx="59153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these road signs. Then write the correct phrases under the signs.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720E8675-C478-4A41-8EE3-3215145955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15" r="64807" b="31249"/>
          <a:stretch/>
        </p:blipFill>
        <p:spPr>
          <a:xfrm>
            <a:off x="522237" y="2535006"/>
            <a:ext cx="2126736" cy="2635647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65A90642-8E1F-4DCF-AF71-478227318A9D}"/>
              </a:ext>
            </a:extLst>
          </p:cNvPr>
          <p:cNvSpPr/>
          <p:nvPr/>
        </p:nvSpPr>
        <p:spPr>
          <a:xfrm>
            <a:off x="829475" y="4355137"/>
            <a:ext cx="17187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 err="1"/>
              <a:t>traffic</a:t>
            </a:r>
            <a:r>
              <a:rPr lang="vi-VN" sz="2000" b="1" dirty="0"/>
              <a:t> </a:t>
            </a:r>
            <a:r>
              <a:rPr lang="vi-VN" sz="2000" b="1" dirty="0" err="1"/>
              <a:t>lights</a:t>
            </a:r>
            <a:r>
              <a:rPr lang="vi-VN" sz="2000" b="1" dirty="0"/>
              <a:t> 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FAF2711F-8AAA-4D08-BECF-958022A5EE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" b="70708"/>
          <a:stretch/>
        </p:blipFill>
        <p:spPr>
          <a:xfrm>
            <a:off x="6571877" y="1121580"/>
            <a:ext cx="4289612" cy="1383760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EDFB8CB2-5A5E-4B09-B552-A6B0C51159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0" t="70931"/>
          <a:stretch/>
        </p:blipFill>
        <p:spPr>
          <a:xfrm>
            <a:off x="8362654" y="4515665"/>
            <a:ext cx="1811360" cy="2055906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2E78990B-3D5C-4844-983C-762A809B96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0" t="31045" r="31728" b="29460"/>
          <a:stretch/>
        </p:blipFill>
        <p:spPr>
          <a:xfrm>
            <a:off x="2552378" y="2615761"/>
            <a:ext cx="2015846" cy="2635647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CE2A26A9-BDD3-4820-B735-63A33BC3AD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2" t="31443" b="36598"/>
          <a:stretch/>
        </p:blipFill>
        <p:spPr>
          <a:xfrm>
            <a:off x="5399288" y="2462865"/>
            <a:ext cx="1811360" cy="2206552"/>
          </a:xfrm>
          <a:prstGeom prst="rect">
            <a:avLst/>
          </a:prstGeom>
        </p:spPr>
      </p:pic>
      <p:pic>
        <p:nvPicPr>
          <p:cNvPr id="30" name="Hình ảnh 29">
            <a:extLst>
              <a:ext uri="{FF2B5EF4-FFF2-40B4-BE49-F238E27FC236}">
                <a16:creationId xmlns:a16="http://schemas.microsoft.com/office/drawing/2014/main" id="{331274ED-BA0C-4D6A-B6F6-497F07E435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27" r="65420"/>
          <a:stretch/>
        </p:blipFill>
        <p:spPr>
          <a:xfrm>
            <a:off x="7814182" y="2451565"/>
            <a:ext cx="2222718" cy="2110879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81A6755D-ECAE-49C9-B5FC-76CF1DAA45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1" t="68700" r="32691" b="406"/>
          <a:stretch/>
        </p:blipFill>
        <p:spPr>
          <a:xfrm>
            <a:off x="5136359" y="4592044"/>
            <a:ext cx="1884551" cy="199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357587"/>
            <a:ext cx="59153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these road signs. Then write the correct phrases under the signs.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720E8675-C478-4A41-8EE3-3215145955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15" r="64807" b="31249"/>
          <a:stretch/>
        </p:blipFill>
        <p:spPr>
          <a:xfrm>
            <a:off x="522237" y="2535006"/>
            <a:ext cx="2126736" cy="2635647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65A90642-8E1F-4DCF-AF71-478227318A9D}"/>
              </a:ext>
            </a:extLst>
          </p:cNvPr>
          <p:cNvSpPr/>
          <p:nvPr/>
        </p:nvSpPr>
        <p:spPr>
          <a:xfrm>
            <a:off x="829475" y="4355137"/>
            <a:ext cx="17187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 err="1"/>
              <a:t>traffic</a:t>
            </a:r>
            <a:r>
              <a:rPr lang="vi-VN" sz="2000" b="1" dirty="0"/>
              <a:t> </a:t>
            </a:r>
            <a:r>
              <a:rPr lang="vi-VN" sz="2000" b="1" dirty="0" err="1"/>
              <a:t>lights</a:t>
            </a:r>
            <a:r>
              <a:rPr lang="vi-VN" sz="2000" b="1" dirty="0"/>
              <a:t> 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FAF2711F-8AAA-4D08-BECF-958022A5EE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" b="70708"/>
          <a:stretch/>
        </p:blipFill>
        <p:spPr>
          <a:xfrm>
            <a:off x="6571877" y="1121580"/>
            <a:ext cx="4289612" cy="1383760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EDFB8CB2-5A5E-4B09-B552-A6B0C51159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0" t="70931"/>
          <a:stretch/>
        </p:blipFill>
        <p:spPr>
          <a:xfrm>
            <a:off x="8362654" y="4515665"/>
            <a:ext cx="1811360" cy="2055906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2E78990B-3D5C-4844-983C-762A809B96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0" t="31045" r="31728" b="29460"/>
          <a:stretch/>
        </p:blipFill>
        <p:spPr>
          <a:xfrm>
            <a:off x="2552378" y="2615761"/>
            <a:ext cx="2015846" cy="2635647"/>
          </a:xfrm>
          <a:prstGeom prst="rect">
            <a:avLst/>
          </a:prstGeom>
        </p:spPr>
      </p:pic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819747E6-4B0B-4993-B0D0-603CBDB5E419}"/>
              </a:ext>
            </a:extLst>
          </p:cNvPr>
          <p:cNvSpPr/>
          <p:nvPr/>
        </p:nvSpPr>
        <p:spPr>
          <a:xfrm>
            <a:off x="2996342" y="4304920"/>
            <a:ext cx="20794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>
                <a:effectLst/>
                <a:ea typeface="Calibri" panose="020F0502020204030204" pitchFamily="34" charset="0"/>
              </a:rPr>
              <a:t>Hospital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ahead</a:t>
            </a:r>
            <a:r>
              <a:rPr lang="vi-VN" sz="2000" b="1" dirty="0">
                <a:effectLst/>
                <a:ea typeface="Calibri" panose="020F0502020204030204" pitchFamily="34" charset="0"/>
              </a:rPr>
              <a:t> </a:t>
            </a:r>
            <a:endParaRPr lang="en-US" sz="2400" b="1" dirty="0"/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CE2A26A9-BDD3-4820-B735-63A33BC3AD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2" t="31443" b="36598"/>
          <a:stretch/>
        </p:blipFill>
        <p:spPr>
          <a:xfrm>
            <a:off x="5399288" y="2462865"/>
            <a:ext cx="1811360" cy="2206552"/>
          </a:xfrm>
          <a:prstGeom prst="rect">
            <a:avLst/>
          </a:prstGeom>
        </p:spPr>
      </p:pic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id="{4C8CD893-8554-4396-8CF5-DC9562D87DED}"/>
              </a:ext>
            </a:extLst>
          </p:cNvPr>
          <p:cNvSpPr/>
          <p:nvPr/>
        </p:nvSpPr>
        <p:spPr>
          <a:xfrm>
            <a:off x="5785190" y="4191183"/>
            <a:ext cx="17363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>
                <a:effectLst/>
                <a:ea typeface="Calibri" panose="020F0502020204030204" pitchFamily="34" charset="0"/>
              </a:rPr>
              <a:t>No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right</a:t>
            </a:r>
            <a:r>
              <a:rPr lang="vi-VN" sz="2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turn</a:t>
            </a:r>
            <a:endParaRPr lang="en-US" sz="2400" b="1" dirty="0"/>
          </a:p>
        </p:txBody>
      </p:sp>
      <p:pic>
        <p:nvPicPr>
          <p:cNvPr id="30" name="Hình ảnh 29">
            <a:extLst>
              <a:ext uri="{FF2B5EF4-FFF2-40B4-BE49-F238E27FC236}">
                <a16:creationId xmlns:a16="http://schemas.microsoft.com/office/drawing/2014/main" id="{331274ED-BA0C-4D6A-B6F6-497F07E435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27" r="65420"/>
          <a:stretch/>
        </p:blipFill>
        <p:spPr>
          <a:xfrm>
            <a:off x="7814182" y="2451565"/>
            <a:ext cx="2222718" cy="2110879"/>
          </a:xfrm>
          <a:prstGeom prst="rect">
            <a:avLst/>
          </a:prstGeom>
        </p:spPr>
      </p:pic>
      <p:sp>
        <p:nvSpPr>
          <p:cNvPr id="31" name="Hình chữ nhật 30">
            <a:extLst>
              <a:ext uri="{FF2B5EF4-FFF2-40B4-BE49-F238E27FC236}">
                <a16:creationId xmlns:a16="http://schemas.microsoft.com/office/drawing/2014/main" id="{EA01B181-156E-46BF-AA8E-D4A77193B49F}"/>
              </a:ext>
            </a:extLst>
          </p:cNvPr>
          <p:cNvSpPr/>
          <p:nvPr/>
        </p:nvSpPr>
        <p:spPr>
          <a:xfrm>
            <a:off x="8362654" y="4104865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 err="1">
                <a:effectLst/>
                <a:ea typeface="Calibri" panose="020F0502020204030204" pitchFamily="34" charset="0"/>
              </a:rPr>
              <a:t>cycle</a:t>
            </a:r>
            <a:r>
              <a:rPr lang="vi-VN" sz="2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lane</a:t>
            </a:r>
            <a:endParaRPr lang="en-US" sz="2400" b="1" dirty="0"/>
          </a:p>
        </p:txBody>
      </p:sp>
      <p:pic>
        <p:nvPicPr>
          <p:cNvPr id="32" name="Hình ảnh 31">
            <a:extLst>
              <a:ext uri="{FF2B5EF4-FFF2-40B4-BE49-F238E27FC236}">
                <a16:creationId xmlns:a16="http://schemas.microsoft.com/office/drawing/2014/main" id="{81A6755D-ECAE-49C9-B5FC-76CF1DAA45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1" t="68700" r="32691" b="406"/>
          <a:stretch/>
        </p:blipFill>
        <p:spPr>
          <a:xfrm>
            <a:off x="5136359" y="4592044"/>
            <a:ext cx="1884551" cy="1999647"/>
          </a:xfrm>
          <a:prstGeom prst="rect">
            <a:avLst/>
          </a:prstGeom>
        </p:spPr>
      </p:pic>
      <p:sp>
        <p:nvSpPr>
          <p:cNvPr id="33" name="Hình chữ nhật 32">
            <a:extLst>
              <a:ext uri="{FF2B5EF4-FFF2-40B4-BE49-F238E27FC236}">
                <a16:creationId xmlns:a16="http://schemas.microsoft.com/office/drawing/2014/main" id="{8A50F504-A572-4054-9994-6DDEB3F61208}"/>
              </a:ext>
            </a:extLst>
          </p:cNvPr>
          <p:cNvSpPr/>
          <p:nvPr/>
        </p:nvSpPr>
        <p:spPr>
          <a:xfrm>
            <a:off x="5556278" y="6191581"/>
            <a:ext cx="18533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 err="1">
                <a:effectLst/>
                <a:ea typeface="Calibri" panose="020F0502020204030204" pitchFamily="34" charset="0"/>
              </a:rPr>
              <a:t>School</a:t>
            </a:r>
            <a:r>
              <a:rPr lang="vi-VN" sz="2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ahead</a:t>
            </a:r>
            <a:endParaRPr lang="en-US" sz="2400" b="1" dirty="0"/>
          </a:p>
        </p:txBody>
      </p:sp>
      <p:sp>
        <p:nvSpPr>
          <p:cNvPr id="34" name="Hình chữ nhật 33">
            <a:extLst>
              <a:ext uri="{FF2B5EF4-FFF2-40B4-BE49-F238E27FC236}">
                <a16:creationId xmlns:a16="http://schemas.microsoft.com/office/drawing/2014/main" id="{F8078BF7-F933-4F45-B31E-BBFE63261DF7}"/>
              </a:ext>
            </a:extLst>
          </p:cNvPr>
          <p:cNvSpPr/>
          <p:nvPr/>
        </p:nvSpPr>
        <p:spPr>
          <a:xfrm>
            <a:off x="8716683" y="6131077"/>
            <a:ext cx="14814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>
                <a:effectLst/>
                <a:ea typeface="Calibri" panose="020F0502020204030204" pitchFamily="34" charset="0"/>
              </a:rPr>
              <a:t>No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cycling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635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82936"/>
            <a:ext cx="674860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Take turns to say which of the signs in 2 you see on the way to school.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20" name="Picture 2" descr="Free photo School Education Teaching Students Classroom - Max Pixel">
            <a:extLst>
              <a:ext uri="{FF2B5EF4-FFF2-40B4-BE49-F238E27FC236}">
                <a16:creationId xmlns:a16="http://schemas.microsoft.com/office/drawing/2014/main" id="{D69D9513-83BA-491E-BAC1-B11EEDEE2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38" y="2790796"/>
            <a:ext cx="3772125" cy="315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BE9E61-15A7-83AA-C1E3-A3C55816AFB0}"/>
              </a:ext>
            </a:extLst>
          </p:cNvPr>
          <p:cNvSpPr txBox="1"/>
          <p:nvPr/>
        </p:nvSpPr>
        <p:spPr>
          <a:xfrm>
            <a:off x="4955458" y="2526890"/>
            <a:ext cx="62533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</a:rPr>
              <a:t>A: On the way to school, there are crossroads, so I see several traffic lights.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FB9709-347B-E023-409F-997E20BC66E2}"/>
              </a:ext>
            </a:extLst>
          </p:cNvPr>
          <p:cNvSpPr txBox="1"/>
          <p:nvPr/>
        </p:nvSpPr>
        <p:spPr>
          <a:xfrm rot="10800000" flipV="1">
            <a:off x="5073445" y="4148363"/>
            <a:ext cx="5886062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highlight>
                  <a:srgbClr val="00FFFF"/>
                </a:highlight>
              </a:rPr>
              <a:t>B: On my way to school, there is </a:t>
            </a:r>
            <a:r>
              <a:rPr lang="en-US" sz="3200" u="sng" dirty="0">
                <a:highlight>
                  <a:srgbClr val="00FFFF"/>
                </a:highlight>
              </a:rPr>
              <a:t>a hospital, so I see a “hospital ahead sign”.</a:t>
            </a:r>
            <a:r>
              <a:rPr lang="en-US" sz="3200" dirty="0">
                <a:highlight>
                  <a:srgbClr val="00FFFF"/>
                </a:highlight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22237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98529" y="3838121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1" y="1227024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Jumbled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127" y="1999137"/>
            <a:ext cx="5456245" cy="21241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Vocabulary</a:t>
            </a:r>
          </a:p>
          <a:p>
            <a:r>
              <a:rPr lang="en-US" dirty="0">
                <a:solidFill>
                  <a:schemeClr val="tx1"/>
                </a:solidFill>
              </a:rPr>
              <a:t>Task 1: Match the words in A with the phrases in B.</a:t>
            </a:r>
          </a:p>
          <a:p>
            <a:r>
              <a:rPr lang="en-US" dirty="0">
                <a:solidFill>
                  <a:schemeClr val="tx1"/>
                </a:solidFill>
              </a:rPr>
              <a:t>Task 2: Look at these road signs. Then write the correct phrases under the signs.</a:t>
            </a:r>
          </a:p>
          <a:p>
            <a:r>
              <a:rPr lang="en-US" dirty="0">
                <a:solidFill>
                  <a:schemeClr val="tx1"/>
                </a:solidFill>
              </a:rPr>
              <a:t>Task 3: Work in pairs. Take turns to say which of the signs in 2 you see on the way to school.</a:t>
            </a:r>
          </a:p>
          <a:p>
            <a:r>
              <a:rPr lang="en-US" dirty="0">
                <a:solidFill>
                  <a:schemeClr val="tx1"/>
                </a:solidFill>
              </a:rPr>
              <a:t>and repeat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127" y="4196080"/>
            <a:ext cx="5465178" cy="143434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Pronunciation</a:t>
            </a:r>
          </a:p>
          <a:p>
            <a:r>
              <a:rPr lang="en-US" dirty="0">
                <a:solidFill>
                  <a:schemeClr val="tx1"/>
                </a:solidFill>
              </a:rPr>
              <a:t>Task 4: Listen and repeat. Pay attention to the sounds /</a:t>
            </a:r>
            <a:r>
              <a:rPr lang="en-US" dirty="0" err="1">
                <a:solidFill>
                  <a:schemeClr val="tx1"/>
                </a:solidFill>
              </a:rPr>
              <a:t>aɪ</a:t>
            </a:r>
            <a:r>
              <a:rPr lang="en-US" dirty="0">
                <a:solidFill>
                  <a:schemeClr val="tx1"/>
                </a:solidFill>
              </a:rPr>
              <a:t>/ and /</a:t>
            </a:r>
            <a:r>
              <a:rPr lang="en-US" dirty="0" err="1">
                <a:solidFill>
                  <a:schemeClr val="tx1"/>
                </a:solidFill>
              </a:rPr>
              <a:t>eɪ</a:t>
            </a:r>
            <a:r>
              <a:rPr lang="en-US" dirty="0">
                <a:solidFill>
                  <a:schemeClr val="tx1"/>
                </a:solidFill>
              </a:rPr>
              <a:t>/.</a:t>
            </a:r>
          </a:p>
          <a:p>
            <a:r>
              <a:rPr lang="en-US" dirty="0">
                <a:solidFill>
                  <a:schemeClr val="tx1"/>
                </a:solidFill>
              </a:rPr>
              <a:t>Task 5: Underline the words with the sound /</a:t>
            </a:r>
            <a:r>
              <a:rPr lang="en-US" dirty="0" err="1">
                <a:solidFill>
                  <a:schemeClr val="tx1"/>
                </a:solidFill>
              </a:rPr>
              <a:t>aɪ</a:t>
            </a:r>
            <a:r>
              <a:rPr lang="en-US" dirty="0">
                <a:solidFill>
                  <a:schemeClr val="tx1"/>
                </a:solidFill>
              </a:rPr>
              <a:t>/ and circle the words with the sound /</a:t>
            </a:r>
            <a:r>
              <a:rPr lang="en-US" dirty="0" err="1">
                <a:solidFill>
                  <a:schemeClr val="tx1"/>
                </a:solidFill>
              </a:rPr>
              <a:t>eɪ</a:t>
            </a:r>
            <a:r>
              <a:rPr lang="en-US" dirty="0">
                <a:solidFill>
                  <a:schemeClr val="tx1"/>
                </a:solidFill>
              </a:rPr>
              <a:t>/. Then listen, check </a:t>
            </a:r>
          </a:p>
        </p:txBody>
      </p:sp>
      <p:cxnSp>
        <p:nvCxnSpPr>
          <p:cNvPr id="24" name="Curved Connector 23"/>
          <p:cNvCxnSpPr>
            <a:cxnSpLocks/>
            <a:endCxn id="17" idx="0"/>
          </p:cNvCxnSpPr>
          <p:nvPr/>
        </p:nvCxnSpPr>
        <p:spPr>
          <a:xfrm>
            <a:off x="2849262" y="1510782"/>
            <a:ext cx="798895" cy="71158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2"/>
          </p:cNvCxnSpPr>
          <p:nvPr/>
        </p:nvCxnSpPr>
        <p:spPr>
          <a:xfrm rot="5400000">
            <a:off x="2577565" y="2807870"/>
            <a:ext cx="1000689" cy="11404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2057813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969902" y="2807261"/>
            <a:ext cx="6541377" cy="2343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To help Ss identify the and classify the sounds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To give students authentic practice in using pronouncing sounds in common words</a:t>
            </a:r>
          </a:p>
        </p:txBody>
      </p:sp>
      <p:sp>
        <p:nvSpPr>
          <p:cNvPr id="3" name="Rectangle 2"/>
          <p:cNvSpPr/>
          <p:nvPr/>
        </p:nvSpPr>
        <p:spPr>
          <a:xfrm>
            <a:off x="1439884" y="1727225"/>
            <a:ext cx="29835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aɪ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 and /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eɪ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endParaRPr lang="en-US" sz="4400" dirty="0"/>
          </a:p>
        </p:txBody>
      </p:sp>
      <p:pic>
        <p:nvPicPr>
          <p:cNvPr id="7" name="Picture 4" descr="Global Affairs - International Names &amp;amp; Pronunciation">
            <a:extLst>
              <a:ext uri="{FF2B5EF4-FFF2-40B4-BE49-F238E27FC236}">
                <a16:creationId xmlns:a16="http://schemas.microsoft.com/office/drawing/2014/main" id="{E5B3EA6F-CC6B-4D4B-92B9-9193F7573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71" y="2725976"/>
            <a:ext cx="2912824" cy="291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8026" y="1398528"/>
            <a:ext cx="1089025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to the sounds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aɪ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eɪ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D8E047D4-1C88-48DA-917E-EC330CA14EE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1"/>
          <a:stretch/>
        </p:blipFill>
        <p:spPr>
          <a:xfrm>
            <a:off x="2170719" y="2187143"/>
            <a:ext cx="7201636" cy="4083145"/>
          </a:xfrm>
          <a:prstGeom prst="rect">
            <a:avLst/>
          </a:prstGeom>
        </p:spPr>
      </p:pic>
      <p:pic>
        <p:nvPicPr>
          <p:cNvPr id="2" name="048">
            <a:hlinkClick r:id="" action="ppaction://media"/>
            <a:extLst>
              <a:ext uri="{FF2B5EF4-FFF2-40B4-BE49-F238E27FC236}">
                <a16:creationId xmlns:a16="http://schemas.microsoft.com/office/drawing/2014/main" id="{1EE15DBF-A777-8E0E-34F3-A1DB374450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87551" y="6270288"/>
            <a:ext cx="487363" cy="487363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688A2489-4418-034B-FC3F-254DC20030D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74370382"/>
                  </p:ext>
                </p:extLst>
              </p:nvPr>
            </p:nvGraphicFramePr>
            <p:xfrm>
              <a:off x="-1976284" y="-326688"/>
              <a:ext cx="3048000" cy="1714500"/>
            </p:xfrm>
            <a:graphic>
              <a:graphicData uri="http://schemas.microsoft.com/office/powerpoint/2016/slidezoom">
                <pslz:sldZm>
                  <pslz:sldZmObj sldId="313" cId="626516812">
                    <pslz:zmPr id="{05DC9379-7F3B-452F-92F8-7060E0C569D3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688A2489-4418-034B-FC3F-254DC20030D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1976284" y="-326688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TRAFFIC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375061272"/>
              </p:ext>
            </p:extLst>
          </p:nvPr>
        </p:nvGraphicFramePr>
        <p:xfrm>
          <a:off x="3851564" y="2709948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8026" y="1398528"/>
            <a:ext cx="1020861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Underline the words with the sound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aɪ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and circle the words with the sound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eɪ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/. Then listen, check and repeat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6199FA4-58A7-42FE-A6BE-8F29575A61FF}"/>
              </a:ext>
            </a:extLst>
          </p:cNvPr>
          <p:cNvSpPr txBox="1"/>
          <p:nvPr/>
        </p:nvSpPr>
        <p:spPr>
          <a:xfrm>
            <a:off x="989673" y="2519014"/>
            <a:ext cx="10208614" cy="3694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1. The bus station is far from my house.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2. Remember to ride your bike carefully.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3. We must obey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traffіc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rules for our safety.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4. You have to get there in time for the train.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5. Don’t ride on the pavement.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A0F1D407-0E3F-4F80-AE58-9763D147E36F}"/>
              </a:ext>
            </a:extLst>
          </p:cNvPr>
          <p:cNvCxnSpPr/>
          <p:nvPr/>
        </p:nvCxnSpPr>
        <p:spPr>
          <a:xfrm>
            <a:off x="-2641600" y="1032506"/>
            <a:ext cx="29464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049">
            <a:hlinkClick r:id="" action="ppaction://media"/>
            <a:extLst>
              <a:ext uri="{FF2B5EF4-FFF2-40B4-BE49-F238E27FC236}">
                <a16:creationId xmlns:a16="http://schemas.microsoft.com/office/drawing/2014/main" id="{E9C2DEBF-0B28-8FBA-64D2-3EBDCB48B4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61636" y="38788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8026" y="1398528"/>
            <a:ext cx="1020861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Underline the words with the sound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aɪ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and circle the words with the sound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eɪ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/. Then listen, check and repeat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6199FA4-58A7-42FE-A6BE-8F29575A61FF}"/>
              </a:ext>
            </a:extLst>
          </p:cNvPr>
          <p:cNvSpPr txBox="1"/>
          <p:nvPr/>
        </p:nvSpPr>
        <p:spPr>
          <a:xfrm>
            <a:off x="989673" y="2519014"/>
            <a:ext cx="10208614" cy="3694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1. The bus station is far from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house.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2. Remember to ride your bike carefully.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3. We must obey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traffіc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rules for our safety.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4. You have to get there in time for the train.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5. Don’t ride on the pavement.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A0F1D407-0E3F-4F80-AE58-9763D147E36F}"/>
              </a:ext>
            </a:extLst>
          </p:cNvPr>
          <p:cNvCxnSpPr/>
          <p:nvPr/>
        </p:nvCxnSpPr>
        <p:spPr>
          <a:xfrm>
            <a:off x="-2641600" y="1032506"/>
            <a:ext cx="29464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A6904FDB-85BD-423F-9D46-CCFE80BA8C3A}"/>
              </a:ext>
            </a:extLst>
          </p:cNvPr>
          <p:cNvCxnSpPr>
            <a:cxnSpLocks/>
          </p:cNvCxnSpPr>
          <p:nvPr/>
        </p:nvCxnSpPr>
        <p:spPr>
          <a:xfrm>
            <a:off x="4086363" y="3867146"/>
            <a:ext cx="759957" cy="0"/>
          </a:xfrm>
          <a:prstGeom prst="line">
            <a:avLst/>
          </a:prstGeom>
          <a:ln w="28575">
            <a:solidFill>
              <a:srgbClr val="048DA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0D6EF0BA-DEED-4DF6-ACC4-ACE0ABC56BA0}"/>
              </a:ext>
            </a:extLst>
          </p:cNvPr>
          <p:cNvCxnSpPr>
            <a:cxnSpLocks/>
          </p:cNvCxnSpPr>
          <p:nvPr/>
        </p:nvCxnSpPr>
        <p:spPr>
          <a:xfrm>
            <a:off x="5837941" y="3867146"/>
            <a:ext cx="759957" cy="0"/>
          </a:xfrm>
          <a:prstGeom prst="line">
            <a:avLst/>
          </a:prstGeom>
          <a:ln w="28575">
            <a:solidFill>
              <a:srgbClr val="048DA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30AE17E8-346A-4E22-A5A6-9F9F0B255D94}"/>
              </a:ext>
            </a:extLst>
          </p:cNvPr>
          <p:cNvCxnSpPr>
            <a:cxnSpLocks/>
          </p:cNvCxnSpPr>
          <p:nvPr/>
        </p:nvCxnSpPr>
        <p:spPr>
          <a:xfrm>
            <a:off x="5949701" y="5340004"/>
            <a:ext cx="759957" cy="0"/>
          </a:xfrm>
          <a:prstGeom prst="line">
            <a:avLst/>
          </a:prstGeom>
          <a:ln w="28575">
            <a:solidFill>
              <a:srgbClr val="048DA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B4A31D6C-D71F-4E43-BFE8-904770B4C2DA}"/>
              </a:ext>
            </a:extLst>
          </p:cNvPr>
          <p:cNvCxnSpPr>
            <a:cxnSpLocks/>
          </p:cNvCxnSpPr>
          <p:nvPr/>
        </p:nvCxnSpPr>
        <p:spPr>
          <a:xfrm>
            <a:off x="2617221" y="6082026"/>
            <a:ext cx="759957" cy="0"/>
          </a:xfrm>
          <a:prstGeom prst="line">
            <a:avLst/>
          </a:prstGeom>
          <a:ln w="28575">
            <a:solidFill>
              <a:srgbClr val="048DA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049">
            <a:hlinkClick r:id="" action="ppaction://media"/>
            <a:extLst>
              <a:ext uri="{FF2B5EF4-FFF2-40B4-BE49-F238E27FC236}">
                <a16:creationId xmlns:a16="http://schemas.microsoft.com/office/drawing/2014/main" id="{E9C2DEBF-0B28-8FBA-64D2-3EBDCB48B4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61636" y="3878855"/>
            <a:ext cx="487363" cy="487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E581FD-8A8E-9B5D-F5EE-F24EDD6003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6561" y="2713703"/>
            <a:ext cx="1229799" cy="6053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D98CD8-EEAF-65CB-3DFE-4FB24BCF2D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V="1">
            <a:off x="3156155" y="4230611"/>
            <a:ext cx="930208" cy="4365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DFB3753-7791-8590-9D91-3490A3DE9D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61006" y="4230611"/>
            <a:ext cx="1111045" cy="39153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7D845AC-66E6-564F-9AD4-2D7A1467CB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 flipV="1">
            <a:off x="8023119" y="4911639"/>
            <a:ext cx="1111046" cy="4283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02389AA-6D60-7023-A0F0-CC98EDCD8F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9763" y="5629495"/>
            <a:ext cx="1978135" cy="5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3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22237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98529" y="3838121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1" y="1227024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Jumbled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127" y="1999137"/>
            <a:ext cx="5456245" cy="21241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Vocabulary</a:t>
            </a:r>
          </a:p>
          <a:p>
            <a:r>
              <a:rPr lang="en-US" dirty="0">
                <a:solidFill>
                  <a:schemeClr val="tx1"/>
                </a:solidFill>
              </a:rPr>
              <a:t>Task 1: Match the words in A with the phrases in B.</a:t>
            </a:r>
          </a:p>
          <a:p>
            <a:r>
              <a:rPr lang="en-US" dirty="0">
                <a:solidFill>
                  <a:schemeClr val="tx1"/>
                </a:solidFill>
              </a:rPr>
              <a:t>Task 2: Look at these road signs. Then write the correct phrases under the signs.</a:t>
            </a:r>
          </a:p>
          <a:p>
            <a:r>
              <a:rPr lang="en-US" dirty="0">
                <a:solidFill>
                  <a:schemeClr val="tx1"/>
                </a:solidFill>
              </a:rPr>
              <a:t>Task 3: Work in pairs. Take turns to say which of the signs in 2 you see on the way to school.</a:t>
            </a:r>
          </a:p>
          <a:p>
            <a:r>
              <a:rPr lang="en-US" dirty="0">
                <a:solidFill>
                  <a:schemeClr val="tx1"/>
                </a:solidFill>
              </a:rPr>
              <a:t>and repeat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127" y="4196080"/>
            <a:ext cx="5465178" cy="143434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Pronunciation</a:t>
            </a:r>
          </a:p>
          <a:p>
            <a:r>
              <a:rPr lang="en-US" dirty="0">
                <a:solidFill>
                  <a:schemeClr val="tx1"/>
                </a:solidFill>
              </a:rPr>
              <a:t>Task 4: Listen and repeat. Pay attention to the sounds /</a:t>
            </a:r>
            <a:r>
              <a:rPr lang="en-US" dirty="0" err="1">
                <a:solidFill>
                  <a:schemeClr val="tx1"/>
                </a:solidFill>
              </a:rPr>
              <a:t>aɪ</a:t>
            </a:r>
            <a:r>
              <a:rPr lang="en-US" dirty="0">
                <a:solidFill>
                  <a:schemeClr val="tx1"/>
                </a:solidFill>
              </a:rPr>
              <a:t>/ and /</a:t>
            </a:r>
            <a:r>
              <a:rPr lang="en-US" dirty="0" err="1">
                <a:solidFill>
                  <a:schemeClr val="tx1"/>
                </a:solidFill>
              </a:rPr>
              <a:t>eɪ</a:t>
            </a:r>
            <a:r>
              <a:rPr lang="en-US" dirty="0">
                <a:solidFill>
                  <a:schemeClr val="tx1"/>
                </a:solidFill>
              </a:rPr>
              <a:t>/.</a:t>
            </a:r>
          </a:p>
          <a:p>
            <a:r>
              <a:rPr lang="en-US" dirty="0">
                <a:solidFill>
                  <a:schemeClr val="tx1"/>
                </a:solidFill>
              </a:rPr>
              <a:t>Task 5: Underline the words with the sound /</a:t>
            </a:r>
            <a:r>
              <a:rPr lang="en-US" dirty="0" err="1">
                <a:solidFill>
                  <a:schemeClr val="tx1"/>
                </a:solidFill>
              </a:rPr>
              <a:t>aɪ</a:t>
            </a:r>
            <a:r>
              <a:rPr lang="en-US" dirty="0">
                <a:solidFill>
                  <a:schemeClr val="tx1"/>
                </a:solidFill>
              </a:rPr>
              <a:t>/ and circle the words with the sound /</a:t>
            </a:r>
            <a:r>
              <a:rPr lang="en-US" dirty="0" err="1">
                <a:solidFill>
                  <a:schemeClr val="tx1"/>
                </a:solidFill>
              </a:rPr>
              <a:t>eɪ</a:t>
            </a:r>
            <a:r>
              <a:rPr lang="en-US" dirty="0">
                <a:solidFill>
                  <a:schemeClr val="tx1"/>
                </a:solidFill>
              </a:rPr>
              <a:t>/. Then listen, check </a:t>
            </a:r>
          </a:p>
        </p:txBody>
      </p:sp>
      <p:cxnSp>
        <p:nvCxnSpPr>
          <p:cNvPr id="24" name="Curved Connector 23"/>
          <p:cNvCxnSpPr>
            <a:cxnSpLocks/>
            <a:endCxn id="17" idx="0"/>
          </p:cNvCxnSpPr>
          <p:nvPr/>
        </p:nvCxnSpPr>
        <p:spPr>
          <a:xfrm>
            <a:off x="2849262" y="1510782"/>
            <a:ext cx="798895" cy="71158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2"/>
          </p:cNvCxnSpPr>
          <p:nvPr/>
        </p:nvCxnSpPr>
        <p:spPr>
          <a:xfrm rot="5400000">
            <a:off x="2577565" y="2807870"/>
            <a:ext cx="1000689" cy="11404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2758227" y="4562038"/>
            <a:ext cx="513299" cy="113651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026348" y="5671921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713822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901593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0654857"/>
              </p:ext>
            </p:extLst>
          </p:nvPr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Exercises in the workbook 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75113" y="2171130"/>
            <a:ext cx="10274531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Vocabulary: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+ the verbs to use means of transport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+ Vocabulary to read the road signs.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Pronunciation: pronounce and recognize the sounds </a:t>
            </a:r>
            <a:r>
              <a:rPr lang="en-US" sz="2800" dirty="0">
                <a:solidFill>
                  <a:schemeClr val="accent5"/>
                </a:solidFill>
              </a:rPr>
              <a:t>/</a:t>
            </a:r>
            <a:r>
              <a:rPr lang="en-US" sz="2800" dirty="0" err="1">
                <a:solidFill>
                  <a:schemeClr val="accent5"/>
                </a:solidFill>
              </a:rPr>
              <a:t>aɪ</a:t>
            </a:r>
            <a:r>
              <a:rPr lang="en-US" sz="2800" dirty="0">
                <a:solidFill>
                  <a:schemeClr val="accent5"/>
                </a:solidFill>
              </a:rPr>
              <a:t>/ </a:t>
            </a:r>
            <a:r>
              <a:rPr lang="en-US" sz="2800" dirty="0"/>
              <a:t>and</a:t>
            </a:r>
            <a:r>
              <a:rPr lang="en-US" sz="2800" dirty="0">
                <a:solidFill>
                  <a:schemeClr val="accent5"/>
                </a:solidFill>
              </a:rPr>
              <a:t> /</a:t>
            </a:r>
            <a:r>
              <a:rPr lang="en-US" sz="2800" dirty="0" err="1">
                <a:solidFill>
                  <a:schemeClr val="accent5"/>
                </a:solidFill>
              </a:rPr>
              <a:t>eɪ</a:t>
            </a:r>
            <a:r>
              <a:rPr lang="en-US" sz="2800" dirty="0">
                <a:solidFill>
                  <a:schemeClr val="accent5"/>
                </a:solidFill>
              </a:rPr>
              <a:t>/</a:t>
            </a: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22237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98529" y="3838121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1" y="1227024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Jumbled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127" y="1999137"/>
            <a:ext cx="5456245" cy="21241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Vocabulary</a:t>
            </a:r>
          </a:p>
          <a:p>
            <a:r>
              <a:rPr lang="en-US" dirty="0">
                <a:solidFill>
                  <a:schemeClr val="tx1"/>
                </a:solidFill>
              </a:rPr>
              <a:t>Task 1: Match the words in A with the phrases in B.</a:t>
            </a:r>
          </a:p>
          <a:p>
            <a:r>
              <a:rPr lang="en-US" dirty="0">
                <a:solidFill>
                  <a:schemeClr val="tx1"/>
                </a:solidFill>
              </a:rPr>
              <a:t>Task 2: Look at these road signs. Then write the correct phrases under the signs.</a:t>
            </a:r>
          </a:p>
          <a:p>
            <a:r>
              <a:rPr lang="en-US" dirty="0">
                <a:solidFill>
                  <a:schemeClr val="tx1"/>
                </a:solidFill>
              </a:rPr>
              <a:t>Task 3: Work in pairs. Take turns to say which of the signs in 2 you see on the way to school.</a:t>
            </a:r>
          </a:p>
          <a:p>
            <a:r>
              <a:rPr lang="en-US" dirty="0">
                <a:solidFill>
                  <a:schemeClr val="tx1"/>
                </a:solidFill>
              </a:rPr>
              <a:t>and repeat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127" y="4196080"/>
            <a:ext cx="5465178" cy="143434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Pronunciation</a:t>
            </a:r>
          </a:p>
          <a:p>
            <a:r>
              <a:rPr lang="en-US" dirty="0">
                <a:solidFill>
                  <a:schemeClr val="tx1"/>
                </a:solidFill>
              </a:rPr>
              <a:t>Task 4: Listen and repeat. Pay attention to the sounds /</a:t>
            </a:r>
            <a:r>
              <a:rPr lang="en-US" dirty="0" err="1">
                <a:solidFill>
                  <a:schemeClr val="tx1"/>
                </a:solidFill>
              </a:rPr>
              <a:t>aɪ</a:t>
            </a:r>
            <a:r>
              <a:rPr lang="en-US" dirty="0">
                <a:solidFill>
                  <a:schemeClr val="tx1"/>
                </a:solidFill>
              </a:rPr>
              <a:t>/ and /</a:t>
            </a:r>
            <a:r>
              <a:rPr lang="en-US" dirty="0" err="1">
                <a:solidFill>
                  <a:schemeClr val="tx1"/>
                </a:solidFill>
              </a:rPr>
              <a:t>eɪ</a:t>
            </a:r>
            <a:r>
              <a:rPr lang="en-US" dirty="0">
                <a:solidFill>
                  <a:schemeClr val="tx1"/>
                </a:solidFill>
              </a:rPr>
              <a:t>/.</a:t>
            </a:r>
          </a:p>
          <a:p>
            <a:r>
              <a:rPr lang="en-US" dirty="0">
                <a:solidFill>
                  <a:schemeClr val="tx1"/>
                </a:solidFill>
              </a:rPr>
              <a:t>Task 5: Underline the words with the sound /</a:t>
            </a:r>
            <a:r>
              <a:rPr lang="en-US" dirty="0" err="1">
                <a:solidFill>
                  <a:schemeClr val="tx1"/>
                </a:solidFill>
              </a:rPr>
              <a:t>aɪ</a:t>
            </a:r>
            <a:r>
              <a:rPr lang="en-US" dirty="0">
                <a:solidFill>
                  <a:schemeClr val="tx1"/>
                </a:solidFill>
              </a:rPr>
              <a:t>/ and circle the words with the sound /</a:t>
            </a:r>
            <a:r>
              <a:rPr lang="en-US" dirty="0" err="1">
                <a:solidFill>
                  <a:schemeClr val="tx1"/>
                </a:solidFill>
              </a:rPr>
              <a:t>eɪ</a:t>
            </a:r>
            <a:r>
              <a:rPr lang="en-US" dirty="0">
                <a:solidFill>
                  <a:schemeClr val="tx1"/>
                </a:solidFill>
              </a:rPr>
              <a:t>/. Then listen, check </a:t>
            </a:r>
          </a:p>
        </p:txBody>
      </p:sp>
      <p:cxnSp>
        <p:nvCxnSpPr>
          <p:cNvPr id="24" name="Curved Connector 23"/>
          <p:cNvCxnSpPr>
            <a:cxnSpLocks/>
            <a:endCxn id="17" idx="0"/>
          </p:cNvCxnSpPr>
          <p:nvPr/>
        </p:nvCxnSpPr>
        <p:spPr>
          <a:xfrm>
            <a:off x="2849262" y="1510782"/>
            <a:ext cx="798895" cy="71158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2"/>
          </p:cNvCxnSpPr>
          <p:nvPr/>
        </p:nvCxnSpPr>
        <p:spPr>
          <a:xfrm rot="5400000">
            <a:off x="2577565" y="2807870"/>
            <a:ext cx="1000689" cy="11404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2758227" y="4562038"/>
            <a:ext cx="513299" cy="113651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026348" y="5671921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713822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Jumble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3" name="Rectangle 2"/>
          <p:cNvSpPr/>
          <p:nvPr/>
        </p:nvSpPr>
        <p:spPr>
          <a:xfrm>
            <a:off x="6130420" y="2692911"/>
            <a:ext cx="52237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r>
              <a:rPr lang="en-US" sz="2800" dirty="0"/>
              <a:t>To activate students’ prior knowledge and vocabulary related to the topic, the targeted vocabulary, and its pronunciation.</a:t>
            </a:r>
          </a:p>
        </p:txBody>
      </p:sp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1" y="202239"/>
            <a:ext cx="69981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JUMBLED WORDS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33D04B-1EFF-4E18-BDB8-64142EE5D200}"/>
              </a:ext>
            </a:extLst>
          </p:cNvPr>
          <p:cNvSpPr/>
          <p:nvPr/>
        </p:nvSpPr>
        <p:spPr>
          <a:xfrm>
            <a:off x="2229369" y="1095389"/>
            <a:ext cx="6922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MEANS OF TRANSPORT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3F91242-A56D-48A7-8956-8CF3EC262CD3}"/>
              </a:ext>
            </a:extLst>
          </p:cNvPr>
          <p:cNvSpPr txBox="1"/>
          <p:nvPr/>
        </p:nvSpPr>
        <p:spPr>
          <a:xfrm>
            <a:off x="2515830" y="2379127"/>
            <a:ext cx="8646160" cy="3567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40"/>
              </a:lnSpc>
            </a:pPr>
            <a:r>
              <a:rPr lang="vi-VN" sz="3600" b="1" dirty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1- OTBA -&gt; BOAT</a:t>
            </a:r>
          </a:p>
          <a:p>
            <a:pPr>
              <a:lnSpc>
                <a:spcPts val="3040"/>
              </a:lnSpc>
            </a:pPr>
            <a:r>
              <a:rPr lang="vi-VN" sz="3600" b="1" dirty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      </a:t>
            </a:r>
          </a:p>
          <a:p>
            <a:pPr>
              <a:lnSpc>
                <a:spcPts val="3040"/>
              </a:lnSpc>
            </a:pPr>
            <a:r>
              <a:rPr lang="vi-VN" sz="3600" b="1" dirty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2- ITANR -&gt; TRAIN</a:t>
            </a:r>
          </a:p>
          <a:p>
            <a:pPr>
              <a:lnSpc>
                <a:spcPts val="3040"/>
              </a:lnSpc>
            </a:pPr>
            <a:endParaRPr lang="vi-VN" sz="3600" dirty="0">
              <a:solidFill>
                <a:srgbClr val="00A9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3040"/>
              </a:lnSpc>
            </a:pPr>
            <a:r>
              <a:rPr lang="vi-VN" sz="3600" b="1" dirty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3- NPEILAPRA -&gt; AIRPLANE</a:t>
            </a:r>
          </a:p>
          <a:p>
            <a:pPr>
              <a:lnSpc>
                <a:spcPts val="3040"/>
              </a:lnSpc>
            </a:pPr>
            <a:endParaRPr lang="vi-VN" sz="3600" dirty="0">
              <a:solidFill>
                <a:srgbClr val="00A9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3040"/>
              </a:lnSpc>
            </a:pPr>
            <a:r>
              <a:rPr lang="vi-VN" sz="3600" b="1" dirty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4- RSOTRPCA -&gt; SPORT CAR</a:t>
            </a:r>
          </a:p>
          <a:p>
            <a:pPr>
              <a:lnSpc>
                <a:spcPts val="3040"/>
              </a:lnSpc>
            </a:pPr>
            <a:endParaRPr lang="vi-VN" sz="3600" dirty="0">
              <a:solidFill>
                <a:srgbClr val="00A9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3040"/>
              </a:lnSpc>
            </a:pPr>
            <a:r>
              <a:rPr lang="vi-VN" sz="3600" b="1" dirty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5- OTMIROEKB -&gt; MOTORBIKE</a:t>
            </a:r>
            <a:endParaRPr lang="vi-VN" sz="3600" dirty="0">
              <a:solidFill>
                <a:srgbClr val="00A9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22237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1" y="1227024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Jumbled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127" y="1999137"/>
            <a:ext cx="5456245" cy="21241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Vocabulary</a:t>
            </a:r>
          </a:p>
          <a:p>
            <a:r>
              <a:rPr lang="en-US" dirty="0">
                <a:solidFill>
                  <a:schemeClr val="tx1"/>
                </a:solidFill>
              </a:rPr>
              <a:t>Task 1: Match the words in A with the phrases in B.</a:t>
            </a:r>
          </a:p>
          <a:p>
            <a:r>
              <a:rPr lang="en-US" dirty="0">
                <a:solidFill>
                  <a:schemeClr val="tx1"/>
                </a:solidFill>
              </a:rPr>
              <a:t>Task 2: Look at these road signs. Then write the correct phrases under the signs.</a:t>
            </a:r>
          </a:p>
          <a:p>
            <a:r>
              <a:rPr lang="en-US" dirty="0">
                <a:solidFill>
                  <a:schemeClr val="tx1"/>
                </a:solidFill>
              </a:rPr>
              <a:t>Task 3: Work in pairs. Take turns to say which of the signs in 2 you see on the way to school.</a:t>
            </a:r>
          </a:p>
          <a:p>
            <a:r>
              <a:rPr lang="en-US" dirty="0">
                <a:solidFill>
                  <a:schemeClr val="tx1"/>
                </a:solidFill>
              </a:rPr>
              <a:t>and repeat</a:t>
            </a:r>
          </a:p>
        </p:txBody>
      </p:sp>
      <p:cxnSp>
        <p:nvCxnSpPr>
          <p:cNvPr id="24" name="Curved Connector 23"/>
          <p:cNvCxnSpPr>
            <a:cxnSpLocks/>
            <a:endCxn id="17" idx="0"/>
          </p:cNvCxnSpPr>
          <p:nvPr/>
        </p:nvCxnSpPr>
        <p:spPr>
          <a:xfrm>
            <a:off x="2849262" y="1510782"/>
            <a:ext cx="798895" cy="71158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19" name="Rectangle 29">
            <a:extLst>
              <a:ext uri="{FF2B5EF4-FFF2-40B4-BE49-F238E27FC236}">
                <a16:creationId xmlns:a16="http://schemas.microsoft.com/office/drawing/2014/main" id="{DCF4BC3E-68EF-4F4A-9787-0294F5C5271C}"/>
              </a:ext>
            </a:extLst>
          </p:cNvPr>
          <p:cNvSpPr/>
          <p:nvPr/>
        </p:nvSpPr>
        <p:spPr>
          <a:xfrm>
            <a:off x="5790783" y="4254373"/>
            <a:ext cx="5519010" cy="1789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To introduce visually some nouns related to the topic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23" name="Picture 2" descr="Vocabulary Growth From 18 to 24 Months of Age in Children With and Without  Repaired Cleft Palate | Journal of Speech, Language, and Hearing Research">
            <a:extLst>
              <a:ext uri="{FF2B5EF4-FFF2-40B4-BE49-F238E27FC236}">
                <a16:creationId xmlns:a16="http://schemas.microsoft.com/office/drawing/2014/main" id="{5EE742B9-49BA-4B76-B826-1C2E9BE8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7" y="3836701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351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4800" b="1" dirty="0" err="1">
                <a:solidFill>
                  <a:srgbClr val="F7941E"/>
                </a:solidFill>
              </a:rPr>
              <a:t>road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800" b="1" dirty="0" err="1">
                <a:solidFill>
                  <a:srgbClr val="F7941E"/>
                </a:solidFill>
              </a:rPr>
              <a:t>sign</a:t>
            </a:r>
            <a:r>
              <a:rPr lang="vi-VN" sz="4800" b="1" dirty="0">
                <a:solidFill>
                  <a:srgbClr val="F7941E"/>
                </a:solidFill>
              </a:rPr>
              <a:t> (n):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76709"/>
            <a:ext cx="40508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800" dirty="0"/>
              <a:t>BIỂN BÁO </a:t>
            </a:r>
          </a:p>
          <a:p>
            <a:pPr lvl="0" algn="ctr"/>
            <a:r>
              <a:rPr lang="vi-VN" sz="2800" dirty="0"/>
              <a:t>GIAO THÔNG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523322" y="3252092"/>
            <a:ext cx="1760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rəʊd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saɪn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E6C7763-E991-4B3C-83AF-7626814A16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114" y="2026790"/>
            <a:ext cx="3728085" cy="372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4800" b="1" dirty="0" err="1">
                <a:solidFill>
                  <a:srgbClr val="F7941E"/>
                </a:solidFill>
              </a:rPr>
              <a:t>cycle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800" b="1" dirty="0" err="1">
                <a:solidFill>
                  <a:srgbClr val="F7941E"/>
                </a:solidFill>
              </a:rPr>
              <a:t>lane</a:t>
            </a:r>
            <a:r>
              <a:rPr lang="vi-VN" sz="4800" b="1" dirty="0">
                <a:solidFill>
                  <a:srgbClr val="F7941E"/>
                </a:solidFill>
              </a:rPr>
              <a:t> 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87" y="4281618"/>
            <a:ext cx="50282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800" dirty="0"/>
              <a:t>LÀN ĐƯỜNG </a:t>
            </a:r>
          </a:p>
          <a:p>
            <a:pPr lvl="0" algn="ctr"/>
            <a:r>
              <a:rPr lang="vi-VN" sz="2800" dirty="0"/>
              <a:t>DÀNH RIÊNG CHO XE ĐẠP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550573" y="3252092"/>
            <a:ext cx="1705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saɪkl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leɪn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032C8822-61D1-4BC4-9F6D-9BC194D004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615" y="2095433"/>
            <a:ext cx="4221702" cy="316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2873</TotalTime>
  <Words>1137</Words>
  <Application>Microsoft Office PowerPoint</Application>
  <PresentationFormat>Widescreen</PresentationFormat>
  <Paragraphs>196</Paragraphs>
  <Slides>25</Slides>
  <Notes>15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Adobe Gothic Std B</vt:lpstr>
      <vt:lpstr>Arial</vt:lpstr>
      <vt:lpstr>Calibri</vt:lpstr>
      <vt:lpstr>Calibri (Body)</vt:lpstr>
      <vt:lpstr>Calibri Light</vt:lpstr>
      <vt:lpstr>Courier New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ELITE</cp:lastModifiedBy>
  <cp:revision>162</cp:revision>
  <dcterms:created xsi:type="dcterms:W3CDTF">2020-12-09T02:04:09Z</dcterms:created>
  <dcterms:modified xsi:type="dcterms:W3CDTF">2025-01-14T01:52:46Z</dcterms:modified>
</cp:coreProperties>
</file>