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0" r:id="rId17"/>
    <p:sldId id="282" r:id="rId18"/>
    <p:sldId id="272" r:id="rId19"/>
    <p:sldId id="283" r:id="rId20"/>
    <p:sldId id="274" r:id="rId21"/>
    <p:sldId id="275" r:id="rId22"/>
    <p:sldId id="276" r:id="rId23"/>
    <p:sldId id="277" r:id="rId24"/>
    <p:sldId id="278" r:id="rId25"/>
    <p:sldId id="281" r:id="rId26"/>
    <p:sldId id="279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7"/>
    <p:restoredTop sz="94650"/>
  </p:normalViewPr>
  <p:slideViewPr>
    <p:cSldViewPr snapToGrid="0">
      <p:cViewPr varScale="1">
        <p:scale>
          <a:sx n="89" d="100"/>
          <a:sy n="89" d="100"/>
        </p:scale>
        <p:origin x="56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Food and Drink 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Food and Drink </a:t>
          </a:r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0" i="0" u="none" strike="noStrike" kern="1200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sz="38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sz="38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2974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438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30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0" name="Google Shape;4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/>
        </p:nvSpPr>
        <p:spPr>
          <a:xfrm>
            <a:off x="665303" y="1882367"/>
            <a:ext cx="5231128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shrimp (n)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898581" y="4120217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tôm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1743896" y="3273846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ʃrɪmp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6564" y="2098262"/>
            <a:ext cx="4469280" cy="2812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787967" y="1833952"/>
            <a:ext cx="5231128" cy="105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lemonade (n)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1106140" y="40767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chanh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1795346" y="3207488"/>
            <a:ext cx="298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leməˈneɪd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1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1400" y="1717013"/>
            <a:ext cx="2556477" cy="3819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662268" y="173916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mineral (</a:t>
            </a:r>
            <a:r>
              <a:rPr lang="en-US" sz="66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54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971131" y="3858980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khoáng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chất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1629498" y="2932544"/>
            <a:ext cx="27341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mɪnərəl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5" name="Google Shape;22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2068" y="1969792"/>
            <a:ext cx="4795264" cy="3487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Google Shape;231;p13"/>
          <p:cNvGraphicFramePr/>
          <p:nvPr>
            <p:extLst>
              <p:ext uri="{D42A27DB-BD31-4B8C-83A1-F6EECF244321}">
                <p14:modId xmlns:p14="http://schemas.microsoft.com/office/powerpoint/2010/main" val="1540195950"/>
              </p:ext>
            </p:extLst>
          </p:nvPr>
        </p:nvGraphicFramePr>
        <p:xfrm>
          <a:off x="1280160" y="1524000"/>
          <a:ext cx="9399925" cy="4233625"/>
        </p:xfrm>
        <a:graphic>
          <a:graphicData uri="http://schemas.openxmlformats.org/drawingml/2006/table">
            <a:tbl>
              <a:tblPr firstRow="1" bandRow="1">
                <a:noFill/>
                <a:tableStyleId>{F957B026-A52B-4486-8F3D-03B5434FDEE7}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1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roast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rəʊst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fry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/fraɪ/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shrimp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/ʃrɪmp/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lemonade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/leməˈneɪd/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 chanh  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mineral</a:t>
                      </a:r>
                      <a:endParaRPr sz="25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/ˈmɪnərəl/</a:t>
                      </a:r>
                      <a:endParaRPr sz="25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chất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32" name="Google Shape;23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4435147" y="416710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2782" y="323917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4"/>
          <p:cNvSpPr txBox="1"/>
          <p:nvPr/>
        </p:nvSpPr>
        <p:spPr>
          <a:xfrm>
            <a:off x="4787234" y="529379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4"/>
          <p:cNvSpPr/>
          <p:nvPr/>
        </p:nvSpPr>
        <p:spPr>
          <a:xfrm>
            <a:off x="5665041" y="1375963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/>
          </a:p>
        </p:txBody>
      </p:sp>
      <p:sp>
        <p:nvSpPr>
          <p:cNvPr id="244" name="Google Shape;244;p14"/>
          <p:cNvSpPr/>
          <p:nvPr/>
        </p:nvSpPr>
        <p:spPr>
          <a:xfrm>
            <a:off x="5647264" y="2231399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1048192" y="1371036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2748992" y="223139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4"/>
          <p:cNvSpPr/>
          <p:nvPr/>
        </p:nvSpPr>
        <p:spPr>
          <a:xfrm>
            <a:off x="1048191" y="3137916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8" name="Google Shape;248;p14"/>
          <p:cNvCxnSpPr/>
          <p:nvPr/>
        </p:nvCxnSpPr>
        <p:spPr>
          <a:xfrm>
            <a:off x="2925464" y="1652297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9" name="Google Shape;249;p14"/>
          <p:cNvCxnSpPr>
            <a:stCxn id="246" idx="1"/>
            <a:endCxn id="247" idx="0"/>
          </p:cNvCxnSpPr>
          <p:nvPr/>
        </p:nvCxnSpPr>
        <p:spPr>
          <a:xfrm flipH="1">
            <a:off x="2023592" y="2559101"/>
            <a:ext cx="725400" cy="578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0" name="Google Shape;250;p14"/>
          <p:cNvSpPr/>
          <p:nvPr/>
        </p:nvSpPr>
        <p:spPr>
          <a:xfrm>
            <a:off x="5650729" y="3023355"/>
            <a:ext cx="5465180" cy="84590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Answer the questions.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008026" y="1398528"/>
            <a:ext cx="80226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questions.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539852" y="1282936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LEAD-IN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1" name="Google Shape;261;p15"/>
          <p:cNvSpPr/>
          <p:nvPr/>
        </p:nvSpPr>
        <p:spPr>
          <a:xfrm>
            <a:off x="539852" y="3429000"/>
            <a:ext cx="5686777" cy="228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get students interested in the topic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set the context 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help Ss understand the main idea of the text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id="{D8E478C5-6C8C-AD4C-A681-FFFBB13C0ED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7739"/>
          <a:stretch/>
        </p:blipFill>
        <p:spPr>
          <a:xfrm>
            <a:off x="6359743" y="2175415"/>
            <a:ext cx="5341836" cy="4177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030">
            <a:hlinkClick r:id="" action="ppaction://media"/>
            <a:extLst>
              <a:ext uri="{FF2B5EF4-FFF2-40B4-BE49-F238E27FC236}">
                <a16:creationId xmlns:a16="http://schemas.microsoft.com/office/drawing/2014/main" id="{78AD0640-37CA-59B1-41F5-A0C62E4F6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750" y="23349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0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008026" y="1191694"/>
            <a:ext cx="80226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questions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87067" y="1150753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539852" y="1076102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LEAD-IN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2" name="Google Shape;262;p15"/>
          <p:cNvPicPr preferRelativeResize="0"/>
          <p:nvPr/>
        </p:nvPicPr>
        <p:blipFill rotWithShape="1">
          <a:blip r:embed="rId4">
            <a:alphaModFix/>
          </a:blip>
          <a:srcRect b="7739"/>
          <a:stretch/>
        </p:blipFill>
        <p:spPr>
          <a:xfrm>
            <a:off x="6359743" y="1990346"/>
            <a:ext cx="5341836" cy="417709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5"/>
          <p:cNvSpPr/>
          <p:nvPr/>
        </p:nvSpPr>
        <p:spPr>
          <a:xfrm>
            <a:off x="1008026" y="3294082"/>
            <a:ext cx="5087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What is Mark's family doing?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Ordering food for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Preparing for their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Talking about their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food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F90A2B-5EDD-D147-94A7-D4F0F875916D}"/>
              </a:ext>
            </a:extLst>
          </p:cNvPr>
          <p:cNvSpPr/>
          <p:nvPr/>
        </p:nvSpPr>
        <p:spPr>
          <a:xfrm>
            <a:off x="934995" y="3669479"/>
            <a:ext cx="502606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4567839" y="1690182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3977081" y="5025024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464749" y="892558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2168880" y="1753034"/>
            <a:ext cx="1950733" cy="57120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64749" y="2656677"/>
            <a:ext cx="1883768" cy="48885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977774" y="3760703"/>
            <a:ext cx="1999307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546137" y="928316"/>
            <a:ext cx="7039976" cy="54969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4536646" y="1775198"/>
            <a:ext cx="7049466" cy="5490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</a:t>
            </a:r>
            <a:endParaRPr sz="20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4513665" y="2575535"/>
            <a:ext cx="7072447" cy="5344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1: Answer the questions.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4531471" y="3296756"/>
            <a:ext cx="7054641" cy="120022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2: Find the words and phrases about food and drink and write them in the correct columns.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3: Read the conversation again and tick (✓) T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 F.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6" name="Google Shape;126;p4"/>
          <p:cNvCxnSpPr>
            <a:cxnSpLocks/>
          </p:cNvCxnSpPr>
          <p:nvPr/>
        </p:nvCxnSpPr>
        <p:spPr>
          <a:xfrm>
            <a:off x="2348516" y="1238632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" name="Google Shape;127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06634" y="2038635"/>
            <a:ext cx="762247" cy="618041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8" name="Google Shape;128;p4"/>
          <p:cNvCxnSpPr>
            <a:cxnSpLocks/>
            <a:stCxn id="120" idx="3"/>
            <a:endCxn id="121" idx="0"/>
          </p:cNvCxnSpPr>
          <p:nvPr/>
        </p:nvCxnSpPr>
        <p:spPr>
          <a:xfrm>
            <a:off x="2348517" y="2901106"/>
            <a:ext cx="628911" cy="85959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2A8C586-35E6-8841-A122-D7173250EF6E}"/>
              </a:ext>
            </a:extLst>
          </p:cNvPr>
          <p:cNvGrpSpPr/>
          <p:nvPr/>
        </p:nvGrpSpPr>
        <p:grpSpPr>
          <a:xfrm>
            <a:off x="2451799" y="-119604"/>
            <a:ext cx="6017287" cy="1267393"/>
            <a:chOff x="2451799" y="87226"/>
            <a:chExt cx="6017287" cy="1267393"/>
          </a:xfrm>
        </p:grpSpPr>
        <p:sp>
          <p:nvSpPr>
            <p:cNvPr id="22" name="Google Shape;100;p2">
              <a:extLst>
                <a:ext uri="{FF2B5EF4-FFF2-40B4-BE49-F238E27FC236}">
                  <a16:creationId xmlns:a16="http://schemas.microsoft.com/office/drawing/2014/main" id="{36E26BCD-00E3-1D4D-88A7-75AA34D277CE}"/>
                </a:ext>
              </a:extLst>
            </p:cNvPr>
            <p:cNvSpPr/>
            <p:nvPr/>
          </p:nvSpPr>
          <p:spPr>
            <a:xfrm>
              <a:off x="3082326" y="408150"/>
              <a:ext cx="5386760" cy="520842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101;p2">
              <a:extLst>
                <a:ext uri="{FF2B5EF4-FFF2-40B4-BE49-F238E27FC236}">
                  <a16:creationId xmlns:a16="http://schemas.microsoft.com/office/drawing/2014/main" id="{586189F6-06DB-C248-94DF-7834C5B57FA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51799" y="87226"/>
              <a:ext cx="1348398" cy="1267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03;p2">
              <a:extLst>
                <a:ext uri="{FF2B5EF4-FFF2-40B4-BE49-F238E27FC236}">
                  <a16:creationId xmlns:a16="http://schemas.microsoft.com/office/drawing/2014/main" id="{418707B0-4FC5-334E-B9EA-9986672FB038}"/>
                </a:ext>
              </a:extLst>
            </p:cNvPr>
            <p:cNvSpPr txBox="1"/>
            <p:nvPr/>
          </p:nvSpPr>
          <p:spPr>
            <a:xfrm>
              <a:off x="3779898" y="413043"/>
              <a:ext cx="4590938" cy="518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590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 txBox="1"/>
          <p:nvPr/>
        </p:nvSpPr>
        <p:spPr>
          <a:xfrm>
            <a:off x="1099930" y="1083306"/>
            <a:ext cx="109806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Find the words and phrases about food and drink in the conversation and write them in the correct columns.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371061" y="1188330"/>
            <a:ext cx="707743" cy="70784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349935" y="1173696"/>
            <a:ext cx="7077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2" name="Google Shape;2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487067" y="2429349"/>
            <a:ext cx="4650990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8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reading and listening for specific information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scanning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develop Ss' vocabulary of food and drink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721EFC-F725-F843-AE97-5BB9B1269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700" y="2429349"/>
            <a:ext cx="6063619" cy="341078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8"/>
          <p:cNvGrpSpPr/>
          <p:nvPr/>
        </p:nvGrpSpPr>
        <p:grpSpPr>
          <a:xfrm>
            <a:off x="239930" y="1041026"/>
            <a:ext cx="11661088" cy="830956"/>
            <a:chOff x="239930" y="1041026"/>
            <a:chExt cx="11661088" cy="830956"/>
          </a:xfrm>
        </p:grpSpPr>
        <p:sp>
          <p:nvSpPr>
            <p:cNvPr id="301" name="Google Shape;301;p18"/>
            <p:cNvSpPr txBox="1"/>
            <p:nvPr/>
          </p:nvSpPr>
          <p:spPr>
            <a:xfrm>
              <a:off x="748984" y="1041026"/>
              <a:ext cx="1115203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Find the words and phrases about food and drink in the conversation and write them in the correct columns.</a:t>
              </a:r>
              <a:endParaRPr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239930" y="1161000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6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3" name="Google Shape;303;p18"/>
            <p:cNvSpPr txBox="1"/>
            <p:nvPr/>
          </p:nvSpPr>
          <p:spPr>
            <a:xfrm>
              <a:off x="290982" y="1076101"/>
              <a:ext cx="3970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2</a:t>
              </a:r>
              <a:endParaRPr sz="3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04" name="Google Shape;30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126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8"/>
          <p:cNvSpPr txBox="1"/>
          <p:nvPr/>
        </p:nvSpPr>
        <p:spPr>
          <a:xfrm>
            <a:off x="487067" y="277379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06" name="Google Shape;306;p18"/>
          <p:cNvGraphicFramePr/>
          <p:nvPr/>
        </p:nvGraphicFramePr>
        <p:xfrm>
          <a:off x="235228" y="2102477"/>
          <a:ext cx="4214100" cy="2552850"/>
        </p:xfrm>
        <a:graphic>
          <a:graphicData uri="http://schemas.openxmlformats.org/drawingml/2006/table">
            <a:tbl>
              <a:tblPr>
                <a:noFill/>
                <a:tableStyleId>{57A5EAD2-DE58-4EE1-926B-AA3FD9B3B25E}</a:tableStyleId>
              </a:tblPr>
              <a:tblGrid>
                <a:gridCol w="211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Food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Drink 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7" name="Google Shape;307;p18"/>
          <p:cNvSpPr/>
          <p:nvPr/>
        </p:nvSpPr>
        <p:spPr>
          <a:xfrm>
            <a:off x="4619763" y="1750836"/>
            <a:ext cx="7337011" cy="5016718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6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With shrimp or fish?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5112343" y="2009263"/>
            <a:ext cx="10984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10679129" y="1738752"/>
            <a:ext cx="8037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0" name="Google Shape;310;p18"/>
          <p:cNvSpPr/>
          <p:nvPr/>
        </p:nvSpPr>
        <p:spPr>
          <a:xfrm>
            <a:off x="601893" y="2491661"/>
            <a:ext cx="6575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186047" y="2505805"/>
            <a:ext cx="57419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1150341" y="2510897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3" name="Google Shape;313;p18"/>
          <p:cNvSpPr/>
          <p:nvPr/>
        </p:nvSpPr>
        <p:spPr>
          <a:xfrm>
            <a:off x="6362270" y="2003553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192927" y="2856731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10195047" y="200220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186047" y="3150173"/>
            <a:ext cx="1848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4578826" y="2235207"/>
            <a:ext cx="22961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171046" y="3435506"/>
            <a:ext cx="11288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6607153" y="2487924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0" name="Google Shape;320;p18"/>
          <p:cNvSpPr/>
          <p:nvPr/>
        </p:nvSpPr>
        <p:spPr>
          <a:xfrm>
            <a:off x="7804435" y="2490680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1144231" y="3438382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7258042" y="2725029"/>
            <a:ext cx="6944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186047" y="3788842"/>
            <a:ext cx="142058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 (soup)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4" name="Google Shape;324;p18"/>
          <p:cNvSpPr/>
          <p:nvPr/>
        </p:nvSpPr>
        <p:spPr>
          <a:xfrm>
            <a:off x="6104677" y="3718529"/>
            <a:ext cx="12825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186047" y="4083069"/>
            <a:ext cx="91242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6" name="Google Shape;326;p18"/>
          <p:cNvSpPr/>
          <p:nvPr/>
        </p:nvSpPr>
        <p:spPr>
          <a:xfrm>
            <a:off x="6585949" y="3435506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981730" y="4082462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2329443" y="2514960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>
            <a:off x="6404375" y="4949134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>
            <a:off x="2918219" y="2510897"/>
            <a:ext cx="120417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10585994" y="3952168"/>
            <a:ext cx="21899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2329443" y="2865668"/>
            <a:ext cx="11560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4627504" y="4210203"/>
            <a:ext cx="22963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2329443" y="318770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5522282" y="4193711"/>
            <a:ext cx="22386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ineral water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2378581" y="3450851"/>
            <a:ext cx="20906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7" name="Google Shape;337;p18"/>
          <p:cNvSpPr/>
          <p:nvPr/>
        </p:nvSpPr>
        <p:spPr>
          <a:xfrm>
            <a:off x="6843827" y="5150364"/>
            <a:ext cx="27842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3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2666796" y="253841"/>
              <a:ext cx="513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FOOD AND DRINK</a:t>
              </a:r>
              <a:endParaRPr sz="40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48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 t="36218" r="3243" b="4816"/>
          <a:stretch/>
        </p:blipFill>
        <p:spPr>
          <a:xfrm>
            <a:off x="0" y="1278010"/>
            <a:ext cx="8084634" cy="5569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7331E5-71C4-2340-B574-C4B5DD048FF5}"/>
              </a:ext>
            </a:extLst>
          </p:cNvPr>
          <p:cNvGrpSpPr/>
          <p:nvPr/>
        </p:nvGrpSpPr>
        <p:grpSpPr>
          <a:xfrm>
            <a:off x="5005303" y="1316531"/>
            <a:ext cx="7660018" cy="1490719"/>
            <a:chOff x="5005303" y="1316531"/>
            <a:chExt cx="7660018" cy="1490719"/>
          </a:xfrm>
        </p:grpSpPr>
        <p:sp>
          <p:nvSpPr>
            <p:cNvPr id="100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6329621" y="2222250"/>
              <a:ext cx="6335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At a Vietnamese restaurant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798A9C-2245-FE4D-861E-96E8F2F35709}"/>
              </a:ext>
            </a:extLst>
          </p:cNvPr>
          <p:cNvGrpSpPr/>
          <p:nvPr/>
        </p:nvGrpSpPr>
        <p:grpSpPr>
          <a:xfrm>
            <a:off x="487067" y="1157239"/>
            <a:ext cx="11370706" cy="707886"/>
            <a:chOff x="645698" y="1091102"/>
            <a:chExt cx="11370706" cy="707886"/>
          </a:xfrm>
        </p:grpSpPr>
        <p:sp>
          <p:nvSpPr>
            <p:cNvPr id="343" name="Google Shape;343;p19"/>
            <p:cNvSpPr txBox="1"/>
            <p:nvPr/>
          </p:nvSpPr>
          <p:spPr>
            <a:xfrm>
              <a:off x="1201089" y="1215971"/>
              <a:ext cx="1081531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T (True) or F (False).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645698" y="1215971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45" name="Google Shape;345;p19"/>
            <p:cNvSpPr txBox="1"/>
            <p:nvPr/>
          </p:nvSpPr>
          <p:spPr>
            <a:xfrm>
              <a:off x="698483" y="1091102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6" name="Google Shape;3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8" name="Google Shape;348;p19"/>
          <p:cNvSpPr/>
          <p:nvPr/>
        </p:nvSpPr>
        <p:spPr>
          <a:xfrm>
            <a:off x="334537" y="2665684"/>
            <a:ext cx="5059269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1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Ss deeply understand the text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scanning and intensive reading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A6C14E-6C58-4D4C-8B0C-A36F77E8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652" y="2164262"/>
            <a:ext cx="6063619" cy="341078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FF77FC-B505-C949-8D45-00AA70A5753B}"/>
              </a:ext>
            </a:extLst>
          </p:cNvPr>
          <p:cNvGrpSpPr/>
          <p:nvPr/>
        </p:nvGrpSpPr>
        <p:grpSpPr>
          <a:xfrm>
            <a:off x="278307" y="1238157"/>
            <a:ext cx="4341456" cy="707886"/>
            <a:chOff x="132951" y="1060159"/>
            <a:chExt cx="4341456" cy="707886"/>
          </a:xfrm>
        </p:grpSpPr>
        <p:sp>
          <p:nvSpPr>
            <p:cNvPr id="354" name="Google Shape;354;p20"/>
            <p:cNvSpPr txBox="1"/>
            <p:nvPr/>
          </p:nvSpPr>
          <p:spPr>
            <a:xfrm>
              <a:off x="691110" y="1105980"/>
              <a:ext cx="378329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T (True) or F (False).</a:t>
              </a:r>
              <a:endParaRPr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56" name="Google Shape;356;p20"/>
            <p:cNvSpPr txBox="1"/>
            <p:nvPr/>
          </p:nvSpPr>
          <p:spPr>
            <a:xfrm>
              <a:off x="185736" y="1060159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57" name="Google Shape;3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9" name="Google Shape;359;p20"/>
          <p:cNvSpPr/>
          <p:nvPr/>
        </p:nvSpPr>
        <p:spPr>
          <a:xfrm>
            <a:off x="4619763" y="1456922"/>
            <a:ext cx="7337011" cy="5324535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With shrimp or fish?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245323" y="2003652"/>
            <a:ext cx="4619763" cy="40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Mark's family is at a Vietnamese restaurant.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Mark wants fried tofu and beef for dinner.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They don't order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Mark's mum wants mineral water.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His mum doesn't allow her children to drink juice during dinner.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2070855" y="2002409"/>
            <a:ext cx="158248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Vietnamese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4619763" y="2249065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455945" y="2770934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6742351" y="2233737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1537554" y="2766641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2782694" y="2777107"/>
            <a:ext cx="63350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beef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904618" y="3542317"/>
            <a:ext cx="1896673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don't order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772557" y="5094379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5870143" y="4283843"/>
            <a:ext cx="158088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2174343" y="4333177"/>
            <a:ext cx="159370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1292294" y="5098763"/>
            <a:ext cx="161935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doesn't allow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3820401" y="5108457"/>
            <a:ext cx="7184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215966" y="5365480"/>
            <a:ext cx="80502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1098776" y="4324754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3322108" y="2000921"/>
            <a:ext cx="12522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restaurant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9119782" y="2493504"/>
            <a:ext cx="13997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7987479" y="2238015"/>
            <a:ext cx="143500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7495629" y="3013388"/>
            <a:ext cx="204475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we'll try some </a:t>
            </a:r>
            <a:r>
              <a:rPr lang="en-US" sz="1700" b="1" i="1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9" name="Google Shape;379;p20"/>
          <p:cNvSpPr/>
          <p:nvPr/>
        </p:nvSpPr>
        <p:spPr>
          <a:xfrm>
            <a:off x="5280356" y="4283843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10571236" y="4296940"/>
            <a:ext cx="138553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</a:t>
            </a:r>
            <a:r>
              <a:rPr lang="en-US" sz="1700" b="1" dirty="0"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 my</a:t>
            </a: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4595318" y="4565609"/>
            <a:ext cx="17620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children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2" name="Google Shape;382;p20"/>
          <p:cNvSpPr txBox="1"/>
          <p:nvPr/>
        </p:nvSpPr>
        <p:spPr>
          <a:xfrm>
            <a:off x="440172" y="4663542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Google Shape;383;p20"/>
          <p:cNvSpPr txBox="1"/>
          <p:nvPr/>
        </p:nvSpPr>
        <p:spPr>
          <a:xfrm>
            <a:off x="451700" y="5700909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Google Shape;384;p20"/>
          <p:cNvSpPr txBox="1"/>
          <p:nvPr/>
        </p:nvSpPr>
        <p:spPr>
          <a:xfrm>
            <a:off x="491991" y="2295675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20"/>
          <p:cNvSpPr txBox="1"/>
          <p:nvPr/>
        </p:nvSpPr>
        <p:spPr>
          <a:xfrm>
            <a:off x="468795" y="3883793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" name="Google Shape;386;p20"/>
          <p:cNvSpPr txBox="1"/>
          <p:nvPr/>
        </p:nvSpPr>
        <p:spPr>
          <a:xfrm>
            <a:off x="480549" y="3073148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411728" y="1096535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95" name="Google Shape;39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7" name="Google Shape;397;p21"/>
          <p:cNvSpPr/>
          <p:nvPr/>
        </p:nvSpPr>
        <p:spPr>
          <a:xfrm>
            <a:off x="411728" y="2620724"/>
            <a:ext cx="4592147" cy="370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16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talking about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food and drink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team working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give students authentic practice in using target language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688" y="1904367"/>
            <a:ext cx="6632134" cy="44169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635557" y="1131597"/>
            <a:ext cx="11274747" cy="830956"/>
            <a:chOff x="132951" y="1060159"/>
            <a:chExt cx="11274747" cy="830956"/>
          </a:xfrm>
        </p:grpSpPr>
        <p:sp>
          <p:nvSpPr>
            <p:cNvPr id="403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05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06" name="Google Shape;4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8" name="Google Shape;408;p22"/>
          <p:cNvSpPr txBox="1"/>
          <p:nvPr/>
        </p:nvSpPr>
        <p:spPr>
          <a:xfrm>
            <a:off x="635557" y="1997839"/>
            <a:ext cx="10935957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Divide the class into 2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main groups:</a:t>
            </a:r>
          </a:p>
          <a:p>
            <a:pPr marL="80645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1: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 tour guide</a:t>
            </a:r>
          </a:p>
          <a:p>
            <a:pPr marL="566738" lvl="0" indent="-288925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Discuss and list all of the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food in Ha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 Viet Nam, using some suggested   questions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(What kinds of food are most popular? What ingredients are there? What is the food like? …)</a:t>
            </a:r>
            <a:endParaRPr lang="en-US" sz="2400" b="1" i="1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0645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2:</a:t>
            </a:r>
            <a:r>
              <a:rPr lang="en-US" sz="240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French visitors 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who visit Vietnam for the 1</a:t>
            </a:r>
            <a:r>
              <a:rPr lang="en-US" sz="2400" b="0" i="0" u="none" strike="noStrike" cap="none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time)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9588" lvl="6"/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Think of, discuss and list as many questions to ask about the most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favourite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Vietnamese food as possible.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Each tour guide pairs with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French visitor. Role play talking about the most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favourite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 in Viet Nam.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161519" y="1297188"/>
            <a:ext cx="58411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C10A9A-5783-B746-9CAE-86C3C1C17632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40DFB-412B-294B-B670-B599AB045A5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423264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"/>
          <p:cNvSpPr txBox="1"/>
          <p:nvPr/>
        </p:nvSpPr>
        <p:spPr>
          <a:xfrm>
            <a:off x="1131589" y="1240887"/>
            <a:ext cx="24177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HOMEWORK</a:t>
            </a:r>
            <a:endParaRPr sz="32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7" name="Google Shape;417;p23"/>
          <p:cNvSpPr txBox="1"/>
          <p:nvPr/>
        </p:nvSpPr>
        <p:spPr>
          <a:xfrm>
            <a:off x="487067" y="2044046"/>
            <a:ext cx="774746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Talk about your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food (for a minute)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 the exercises in the workbook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569F7A-0133-6B42-9439-7DD9848CBC8E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5C50F1-5A78-584F-8799-931564086185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4397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4683" y="6088284"/>
            <a:ext cx="4282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Website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sachmem.vn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Fanpage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www.facebook.com/sachmem.vn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3220274" y="47852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4584732" y="59764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5492" y="3583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691376" y="1805792"/>
            <a:ext cx="9889539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By the end of this lesson, Ss will be able to gain: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1. Knowledge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An overview about the topic Food and Drink 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Vocabulary to talk about food and drink 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2. Core competence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Develop communication skills and cultural awareness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Be collaborative and supportive in pair work and teamwork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Actively join in class activities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3. Personal qualities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Develop healthy eating habits and awareness of balanced diets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Be proud of the homeland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4567839" y="1690182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3977081" y="5025024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464749" y="892558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2168880" y="1753034"/>
            <a:ext cx="1950733" cy="57120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64749" y="2656677"/>
            <a:ext cx="1883768" cy="48885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977774" y="3760703"/>
            <a:ext cx="1999307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546137" y="928316"/>
            <a:ext cx="7039976" cy="54969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4536646" y="1775198"/>
            <a:ext cx="7049466" cy="5490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</a:t>
            </a:r>
            <a:endParaRPr sz="20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4513665" y="2575535"/>
            <a:ext cx="7072447" cy="5344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1: Answer the questions.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4531471" y="3296756"/>
            <a:ext cx="7054641" cy="120022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2: Find the words and phrases about food and drink and write them in the correct columns.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3: Read the conversation again and tick (✓) T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 F.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6" name="Google Shape;126;p4"/>
          <p:cNvCxnSpPr>
            <a:cxnSpLocks/>
          </p:cNvCxnSpPr>
          <p:nvPr/>
        </p:nvCxnSpPr>
        <p:spPr>
          <a:xfrm>
            <a:off x="2348516" y="1238632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" name="Google Shape;127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06634" y="2038635"/>
            <a:ext cx="762247" cy="618041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8" name="Google Shape;128;p4"/>
          <p:cNvCxnSpPr>
            <a:cxnSpLocks/>
            <a:stCxn id="120" idx="3"/>
            <a:endCxn id="121" idx="0"/>
          </p:cNvCxnSpPr>
          <p:nvPr/>
        </p:nvCxnSpPr>
        <p:spPr>
          <a:xfrm>
            <a:off x="2348517" y="2901106"/>
            <a:ext cx="628911" cy="85959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2" name="Google Shape;132;p4"/>
          <p:cNvSpPr/>
          <p:nvPr/>
        </p:nvSpPr>
        <p:spPr>
          <a:xfrm>
            <a:off x="464748" y="4682543"/>
            <a:ext cx="1883768" cy="68496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" name="Google Shape;133;p4"/>
          <p:cNvCxnSpPr>
            <a:cxnSpLocks/>
            <a:stCxn id="121" idx="1"/>
            <a:endCxn id="132" idx="0"/>
          </p:cNvCxnSpPr>
          <p:nvPr/>
        </p:nvCxnSpPr>
        <p:spPr>
          <a:xfrm rot="10800000" flipV="1">
            <a:off x="1406632" y="4072445"/>
            <a:ext cx="571142" cy="610098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" name="Google Shape;134;p4"/>
          <p:cNvSpPr/>
          <p:nvPr/>
        </p:nvSpPr>
        <p:spPr>
          <a:xfrm>
            <a:off x="4524229" y="5860040"/>
            <a:ext cx="7061883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Wrap-up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Homework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A8C586-35E6-8841-A122-D7173250EF6E}"/>
              </a:ext>
            </a:extLst>
          </p:cNvPr>
          <p:cNvGrpSpPr/>
          <p:nvPr/>
        </p:nvGrpSpPr>
        <p:grpSpPr>
          <a:xfrm>
            <a:off x="2451799" y="-119604"/>
            <a:ext cx="6017287" cy="1267393"/>
            <a:chOff x="2451799" y="87226"/>
            <a:chExt cx="6017287" cy="1267393"/>
          </a:xfrm>
        </p:grpSpPr>
        <p:sp>
          <p:nvSpPr>
            <p:cNvPr id="22" name="Google Shape;100;p2">
              <a:extLst>
                <a:ext uri="{FF2B5EF4-FFF2-40B4-BE49-F238E27FC236}">
                  <a16:creationId xmlns:a16="http://schemas.microsoft.com/office/drawing/2014/main" id="{36E26BCD-00E3-1D4D-88A7-75AA34D277CE}"/>
                </a:ext>
              </a:extLst>
            </p:cNvPr>
            <p:cNvSpPr/>
            <p:nvPr/>
          </p:nvSpPr>
          <p:spPr>
            <a:xfrm>
              <a:off x="3082326" y="408150"/>
              <a:ext cx="5386760" cy="520842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101;p2">
              <a:extLst>
                <a:ext uri="{FF2B5EF4-FFF2-40B4-BE49-F238E27FC236}">
                  <a16:creationId xmlns:a16="http://schemas.microsoft.com/office/drawing/2014/main" id="{586189F6-06DB-C248-94DF-7834C5B57FA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51799" y="87226"/>
              <a:ext cx="1348398" cy="1267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03;p2">
              <a:extLst>
                <a:ext uri="{FF2B5EF4-FFF2-40B4-BE49-F238E27FC236}">
                  <a16:creationId xmlns:a16="http://schemas.microsoft.com/office/drawing/2014/main" id="{418707B0-4FC5-334E-B9EA-9986672FB038}"/>
                </a:ext>
              </a:extLst>
            </p:cNvPr>
            <p:cNvSpPr txBox="1"/>
            <p:nvPr/>
          </p:nvSpPr>
          <p:spPr>
            <a:xfrm>
              <a:off x="3779898" y="413043"/>
              <a:ext cx="4590938" cy="518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32;p4"/>
          <p:cNvSpPr/>
          <p:nvPr/>
        </p:nvSpPr>
        <p:spPr>
          <a:xfrm>
            <a:off x="1235724" y="5893126"/>
            <a:ext cx="1846602" cy="6136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34;p4"/>
          <p:cNvSpPr/>
          <p:nvPr/>
        </p:nvSpPr>
        <p:spPr>
          <a:xfrm>
            <a:off x="4542117" y="4706019"/>
            <a:ext cx="7043996" cy="10272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4: Work in pairs. Think about your favourite food and drink. Then ask your partner about his or her favourite food and drink.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Google Shape;133;p4"/>
          <p:cNvCxnSpPr>
            <a:cxnSpLocks/>
            <a:stCxn id="132" idx="3"/>
            <a:endCxn id="24" idx="3"/>
          </p:cNvCxnSpPr>
          <p:nvPr/>
        </p:nvCxnSpPr>
        <p:spPr>
          <a:xfrm>
            <a:off x="2348516" y="5025024"/>
            <a:ext cx="733810" cy="1174904"/>
          </a:xfrm>
          <a:prstGeom prst="curvedConnector3">
            <a:avLst>
              <a:gd name="adj1" fmla="val 131152"/>
            </a:avLst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/>
          <p:nvPr/>
        </p:nvSpPr>
        <p:spPr>
          <a:xfrm>
            <a:off x="1719058" y="122342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5762461" y="1176793"/>
            <a:ext cx="1883767" cy="6550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4038845" y="460862"/>
            <a:ext cx="4212526" cy="490399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5762461" y="2424251"/>
            <a:ext cx="5101482" cy="259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Aims of the stage: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activate students’ knowledge on the topic of the unit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enhance students’ skills of cooperating with teammates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5" name="Google Shape;145;p5" descr="Original NESTLÉ® TOLL HOUSE® Chocolate Chip Cookie Recipe"/>
          <p:cNvPicPr preferRelativeResize="0"/>
          <p:nvPr/>
        </p:nvPicPr>
        <p:blipFill rotWithShape="1">
          <a:blip r:embed="rId4">
            <a:alphaModFix/>
          </a:blip>
          <a:srcRect t="7479"/>
          <a:stretch/>
        </p:blipFill>
        <p:spPr>
          <a:xfrm>
            <a:off x="547509" y="2424251"/>
            <a:ext cx="4673717" cy="2882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</a:t>
            </a:r>
            <a:r>
              <a:rPr lang="en-US" sz="36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3668486" y="1334008"/>
            <a:ext cx="7979228" cy="451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pairs: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facing each other. 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ake turns to throw a ball of paper to your partner as saying a noun. 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your partner catches the ball, say immediately if the noun is edible or inedible, then repeat the procedure. 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Example:</a:t>
            </a:r>
            <a:endParaRPr sz="2000" b="1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 (throwing) - Egg. </a:t>
            </a:r>
            <a:endParaRPr sz="2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B (catching) - Edible. (throwing) - Book. </a:t>
            </a:r>
            <a:endParaRPr sz="2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 (catching) - Inedible. (throwing) House …</a:t>
            </a:r>
            <a:endParaRPr sz="2000" dirty="0"/>
          </a:p>
        </p:txBody>
      </p:sp>
      <p:pic>
        <p:nvPicPr>
          <p:cNvPr id="154" name="Google Shape;154;p6" descr="Investigating Authentic Questions — Learning in Hand with Tony Vinc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255" y="2142535"/>
            <a:ext cx="2927430" cy="1917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971990" y="145119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2672790" y="2311556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5571062" y="2311556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5" name="Google Shape;165;p7"/>
          <p:cNvCxnSpPr/>
          <p:nvPr/>
        </p:nvCxnSpPr>
        <p:spPr>
          <a:xfrm>
            <a:off x="2849262" y="1732454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6" name="Google Shape;166;p7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5729835" y="3839130"/>
            <a:ext cx="551901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Aims of the stage:</a:t>
            </a:r>
            <a:endParaRPr sz="28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students use key language more appropriately before the reading &amp; listening task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70" name="Google Shape;170;p7" descr="Vocabulary Growth From 18 to 24 Months of Age in Children With and Without  Repaired Cleft Palate | Journal of Speech, Language, and Hearing Resea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044" y="3577286"/>
            <a:ext cx="5048446" cy="252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/>
        </p:nvSpPr>
        <p:spPr>
          <a:xfrm>
            <a:off x="646055" y="1557081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66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oast (v)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1236172" y="3891652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uay,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nướng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thịt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..) 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2086056" y="2953713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rəʊst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69705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4230" y="1734847"/>
            <a:ext cx="4581485" cy="303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602253" y="1692253"/>
            <a:ext cx="5231128" cy="11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fry (v)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1065850" y="384253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rán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2201469" y="3046475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fraɪ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7476" y="1852588"/>
            <a:ext cx="3722337" cy="3722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1586</Words>
  <Application>Microsoft Office PowerPoint</Application>
  <PresentationFormat>Widescreen</PresentationFormat>
  <Paragraphs>293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Open Sans</vt:lpstr>
      <vt:lpstr>Calibri</vt:lpstr>
      <vt:lpstr>Arial</vt:lpstr>
      <vt:lpstr>Wingdings</vt:lpstr>
      <vt:lpstr>Courier New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ELITE</cp:lastModifiedBy>
  <cp:revision>23</cp:revision>
  <dcterms:modified xsi:type="dcterms:W3CDTF">2023-11-22T02:20:47Z</dcterms:modified>
</cp:coreProperties>
</file>