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71" r:id="rId2"/>
    <p:sldId id="340" r:id="rId3"/>
    <p:sldId id="275" r:id="rId4"/>
    <p:sldId id="302" r:id="rId5"/>
    <p:sldId id="347" r:id="rId6"/>
    <p:sldId id="351" r:id="rId7"/>
    <p:sldId id="331" r:id="rId8"/>
    <p:sldId id="348" r:id="rId9"/>
    <p:sldId id="316" r:id="rId10"/>
    <p:sldId id="281" r:id="rId11"/>
    <p:sldId id="283" r:id="rId12"/>
    <p:sldId id="332" r:id="rId13"/>
    <p:sldId id="342" r:id="rId14"/>
    <p:sldId id="354" r:id="rId15"/>
    <p:sldId id="326" r:id="rId16"/>
    <p:sldId id="349" r:id="rId17"/>
    <p:sldId id="313" r:id="rId18"/>
    <p:sldId id="345" r:id="rId19"/>
    <p:sldId id="353" r:id="rId20"/>
    <p:sldId id="352" r:id="rId21"/>
    <p:sldId id="350" r:id="rId22"/>
    <p:sldId id="314" r:id="rId23"/>
    <p:sldId id="330"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5" clrIdx="0">
    <p:extLst>
      <p:ext uri="{19B8F6BF-5375-455C-9EA6-DF929625EA0E}">
        <p15:presenceInfo xmlns:p15="http://schemas.microsoft.com/office/powerpoint/2012/main" userId="e44a7bdf1da03790" providerId="Windows Live"/>
      </p:ext>
    </p:extLst>
  </p:cmAuthor>
  <p:cmAuthor id="2" name="NGOC ANH" initials="NA" lastIdx="3" clrIdx="1">
    <p:extLst>
      <p:ext uri="{19B8F6BF-5375-455C-9EA6-DF929625EA0E}">
        <p15:presenceInfo xmlns:p15="http://schemas.microsoft.com/office/powerpoint/2012/main" userId="NGOC AN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A5"/>
    <a:srgbClr val="0FB7BD"/>
    <a:srgbClr val="BEE5E8"/>
    <a:srgbClr val="7ED1D6"/>
    <a:srgbClr val="7DCFD4"/>
    <a:srgbClr val="008A80"/>
    <a:srgbClr val="00B2A5"/>
    <a:srgbClr val="FFDAAB"/>
    <a:srgbClr val="F7941E"/>
    <a:srgbClr val="CBE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4660"/>
  </p:normalViewPr>
  <p:slideViewPr>
    <p:cSldViewPr snapToGrid="0" showGuides="1">
      <p:cViewPr varScale="1">
        <p:scale>
          <a:sx n="78" d="100"/>
          <a:sy n="78" d="100"/>
        </p:scale>
        <p:origin x="1075"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406668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337588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1102557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47667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833921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97221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76655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A928D-C0A5-E687-D82D-56CC357DA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DE721-E531-1E37-26D0-8F653FFEAE0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411B200-8F4B-53A2-1E9E-4841DB5C31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708905-0B59-88F4-0BE8-B6170E9A4965}"/>
              </a:ext>
            </a:extLst>
          </p:cNvPr>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178276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321118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0.jpeg"/><Relationship Id="rId5" Type="http://schemas.openxmlformats.org/officeDocument/2006/relationships/image" Target="../media/image10.jpe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mp3"/><Relationship Id="rId7" Type="http://schemas.openxmlformats.org/officeDocument/2006/relationships/image" Target="../media/image10.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image" Target="../media/image10.jpe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9144"/>
            <a:ext cx="9143999" cy="683971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416099" y="1589716"/>
            <a:ext cx="5231128" cy="101588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F7941E"/>
                </a:solidFill>
              </a:rPr>
              <a:t>proud </a:t>
            </a:r>
            <a:r>
              <a:rPr lang="en-US" sz="4400" b="1" dirty="0">
                <a:solidFill>
                  <a:srgbClr val="F7941E"/>
                </a:solidFill>
                <a:cs typeface="Calibri" panose="020F0502020204030204" pitchFamily="34" charset="0"/>
              </a:rPr>
              <a:t>(adj)</a:t>
            </a:r>
          </a:p>
        </p:txBody>
      </p:sp>
      <p:sp>
        <p:nvSpPr>
          <p:cNvPr id="12" name="Rectangle 11"/>
          <p:cNvSpPr/>
          <p:nvPr/>
        </p:nvSpPr>
        <p:spPr>
          <a:xfrm>
            <a:off x="386707" y="3951881"/>
            <a:ext cx="4484058" cy="646331"/>
          </a:xfrm>
          <a:prstGeom prst="rect">
            <a:avLst/>
          </a:prstGeom>
        </p:spPr>
        <p:txBody>
          <a:bodyPr wrap="square">
            <a:spAutoFit/>
          </a:bodyPr>
          <a:lstStyle/>
          <a:p>
            <a:pPr lvl="0" algn="ctr"/>
            <a:r>
              <a:rPr lang="en-US" sz="3600" dirty="0" err="1"/>
              <a:t>hài</a:t>
            </a:r>
            <a:r>
              <a:rPr lang="en-US" sz="3600" dirty="0"/>
              <a:t> </a:t>
            </a:r>
            <a:r>
              <a:rPr lang="en-US" sz="3600" dirty="0" err="1"/>
              <a:t>lòng</a:t>
            </a:r>
            <a:r>
              <a:rPr lang="en-US" sz="3600" dirty="0"/>
              <a:t>, </a:t>
            </a:r>
            <a:r>
              <a:rPr lang="en-US" sz="3600" dirty="0" err="1"/>
              <a:t>tự</a:t>
            </a:r>
            <a:r>
              <a:rPr lang="en-US" sz="3600" dirty="0"/>
              <a:t> </a:t>
            </a:r>
            <a:r>
              <a:rPr lang="en-US" sz="3600" dirty="0" err="1"/>
              <a:t>hào</a:t>
            </a:r>
            <a:endParaRPr lang="en-US" sz="3600" dirty="0"/>
          </a:p>
        </p:txBody>
      </p:sp>
      <p:sp>
        <p:nvSpPr>
          <p:cNvPr id="2" name="Rectangle 1"/>
          <p:cNvSpPr/>
          <p:nvPr/>
        </p:nvSpPr>
        <p:spPr>
          <a:xfrm>
            <a:off x="1797408" y="2955573"/>
            <a:ext cx="1973617" cy="646331"/>
          </a:xfrm>
          <a:prstGeom prst="rect">
            <a:avLst/>
          </a:prstGeom>
        </p:spPr>
        <p:txBody>
          <a:bodyPr wrap="none">
            <a:spAutoFit/>
          </a:bodyPr>
          <a:lstStyle/>
          <a:p>
            <a:pPr algn="ctr"/>
            <a:r>
              <a:rPr lang="en-US" sz="3600" b="1" dirty="0">
                <a:solidFill>
                  <a:srgbClr val="0FB7BD"/>
                </a:solidFill>
              </a:rPr>
              <a:t>/</a:t>
            </a:r>
            <a:r>
              <a:rPr lang="vi-VN" sz="3600" b="1" dirty="0">
                <a:solidFill>
                  <a:srgbClr val="0FB7BD"/>
                </a:solidFill>
              </a:rPr>
              <a:t>praʊd</a:t>
            </a:r>
            <a:r>
              <a:rPr lang="en-US" sz="3600" b="1" dirty="0">
                <a:solidFill>
                  <a:srgbClr val="0FB7BD"/>
                </a:solidFill>
              </a:rPr>
              <a:t>/ </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053"/>
            <a:ext cx="12192000" cy="1083306"/>
          </a:xfrm>
          <a:prstGeom prst="rect">
            <a:avLst/>
          </a:prstGeom>
        </p:spPr>
      </p:pic>
      <p:sp>
        <p:nvSpPr>
          <p:cNvPr id="15" name="TextBox 14"/>
          <p:cNvSpPr txBox="1"/>
          <p:nvPr/>
        </p:nvSpPr>
        <p:spPr>
          <a:xfrm>
            <a:off x="487067" y="208434"/>
            <a:ext cx="874560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pic>
        <p:nvPicPr>
          <p:cNvPr id="3" name="Picture 2" descr="Dealing with Feeling Proud: Thomas, Isabel, Elsom, Clare: 9781432971168:  Amazon.com: Books">
            <a:extLst>
              <a:ext uri="{FF2B5EF4-FFF2-40B4-BE49-F238E27FC236}">
                <a16:creationId xmlns:a16="http://schemas.microsoft.com/office/drawing/2014/main" id="{26458EBB-22C2-404F-96D5-E9371E97C66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5943"/>
          <a:stretch/>
        </p:blipFill>
        <p:spPr bwMode="auto">
          <a:xfrm>
            <a:off x="6592693" y="1744571"/>
            <a:ext cx="4853463" cy="4047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roud">
            <a:hlinkClick r:id="" action="ppaction://media"/>
            <a:extLst>
              <a:ext uri="{FF2B5EF4-FFF2-40B4-BE49-F238E27FC236}">
                <a16:creationId xmlns:a16="http://schemas.microsoft.com/office/drawing/2014/main" id="{BD6764A4-6CB8-4BB2-8FCF-11EF9B8E0EA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332459" y="5032468"/>
            <a:ext cx="903514" cy="903514"/>
          </a:xfrm>
          <a:prstGeom prst="rect">
            <a:avLst/>
          </a:prstGeom>
        </p:spPr>
      </p:pic>
    </p:spTree>
    <p:extLst>
      <p:ext uri="{BB962C8B-B14F-4D97-AF65-F5344CB8AC3E}">
        <p14:creationId xmlns:p14="http://schemas.microsoft.com/office/powerpoint/2010/main" val="356379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8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298174080"/>
              </p:ext>
            </p:extLst>
          </p:nvPr>
        </p:nvGraphicFramePr>
        <p:xfrm>
          <a:off x="1648978" y="2080429"/>
          <a:ext cx="9613755" cy="2697142"/>
        </p:xfrm>
        <a:graphic>
          <a:graphicData uri="http://schemas.openxmlformats.org/drawingml/2006/table">
            <a:tbl>
              <a:tblPr firstRow="1" bandRow="1">
                <a:tableStyleId>{5DA37D80-6434-44D0-A028-1B22A696006F}</a:tableStyleId>
              </a:tblPr>
              <a:tblGrid>
                <a:gridCol w="3093123">
                  <a:extLst>
                    <a:ext uri="{9D8B030D-6E8A-4147-A177-3AD203B41FA5}">
                      <a16:colId xmlns:a16="http://schemas.microsoft.com/office/drawing/2014/main" val="20000"/>
                    </a:ext>
                  </a:extLst>
                </a:gridCol>
                <a:gridCol w="3052601">
                  <a:extLst>
                    <a:ext uri="{9D8B030D-6E8A-4147-A177-3AD203B41FA5}">
                      <a16:colId xmlns:a16="http://schemas.microsoft.com/office/drawing/2014/main" val="20001"/>
                    </a:ext>
                  </a:extLst>
                </a:gridCol>
                <a:gridCol w="3468031">
                  <a:extLst>
                    <a:ext uri="{9D8B030D-6E8A-4147-A177-3AD203B41FA5}">
                      <a16:colId xmlns:a16="http://schemas.microsoft.com/office/drawing/2014/main" val="20002"/>
                    </a:ext>
                  </a:extLst>
                </a:gridCol>
              </a:tblGrid>
              <a:tr h="556489">
                <a:tc>
                  <a:txBody>
                    <a:bodyPr/>
                    <a:lstStyle/>
                    <a:p>
                      <a:pPr algn="ctr"/>
                      <a:r>
                        <a:rPr lang="en-US" sz="2500" b="1" dirty="0">
                          <a:solidFill>
                            <a:srgbClr val="0070C0"/>
                          </a:solidFill>
                        </a:rPr>
                        <a:t>New words</a:t>
                      </a:r>
                    </a:p>
                  </a:txBody>
                  <a:tcPr/>
                </a:tc>
                <a:tc>
                  <a:txBody>
                    <a:bodyPr/>
                    <a:lstStyle/>
                    <a:p>
                      <a:pPr algn="ctr"/>
                      <a:r>
                        <a:rPr lang="en-US" sz="2500" b="1" dirty="0">
                          <a:solidFill>
                            <a:srgbClr val="0070C0"/>
                          </a:solidFill>
                        </a:rPr>
                        <a:t>Pronunciation</a:t>
                      </a:r>
                    </a:p>
                  </a:txBody>
                  <a:tcPr/>
                </a:tc>
                <a:tc>
                  <a:txBody>
                    <a:bodyPr/>
                    <a:lstStyle/>
                    <a:p>
                      <a:pPr algn="ctr"/>
                      <a:r>
                        <a:rPr lang="en-US" sz="2500" b="1" dirty="0">
                          <a:solidFill>
                            <a:srgbClr val="0070C0"/>
                          </a:solidFill>
                        </a:rPr>
                        <a:t>Meaning</a:t>
                      </a:r>
                    </a:p>
                  </a:txBody>
                  <a:tcPr/>
                </a:tc>
                <a:extLst>
                  <a:ext uri="{0D108BD9-81ED-4DB2-BD59-A6C34878D82A}">
                    <a16:rowId xmlns:a16="http://schemas.microsoft.com/office/drawing/2014/main" val="10000"/>
                  </a:ext>
                </a:extLst>
              </a:tr>
              <a:tr h="10261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monthly (adj/adv)</a:t>
                      </a:r>
                      <a:endParaRPr lang="en-US" sz="4000" b="1" kern="1200" dirty="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kern="1200" dirty="0">
                          <a:solidFill>
                            <a:schemeClr val="tx1"/>
                          </a:solidFill>
                          <a:effectLst/>
                          <a:latin typeface="+mn-lt"/>
                          <a:ea typeface="+mn-ea"/>
                          <a:cs typeface="+mn-cs"/>
                        </a:rPr>
                        <a:t>/</a:t>
                      </a:r>
                      <a:r>
                        <a:rPr lang="vi-VN" sz="2800" kern="1200">
                          <a:solidFill>
                            <a:schemeClr val="tx1"/>
                          </a:solidFill>
                          <a:effectLst/>
                          <a:latin typeface="+mn-lt"/>
                          <a:ea typeface="+mn-ea"/>
                          <a:cs typeface="+mn-cs"/>
                        </a:rPr>
                        <a:t>ˈmʌnθli</a:t>
                      </a:r>
                      <a:r>
                        <a:rPr lang="vi-VN" sz="2800" kern="1200" dirty="0">
                          <a:solidFill>
                            <a:schemeClr val="tx1"/>
                          </a:solidFill>
                          <a:effectLst/>
                          <a:latin typeface="+mn-lt"/>
                          <a:ea typeface="+mn-ea"/>
                          <a:cs typeface="+mn-cs"/>
                        </a:rPr>
                        <a:t>/</a:t>
                      </a:r>
                      <a:endParaRPr lang="en-US" sz="4000" b="1" i="0" kern="120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err="1">
                          <a:solidFill>
                            <a:schemeClr val="tx1"/>
                          </a:solidFill>
                          <a:effectLst/>
                          <a:latin typeface="+mn-lt"/>
                          <a:ea typeface="+mn-ea"/>
                          <a:cs typeface="+mn-cs"/>
                        </a:rPr>
                        <a:t>hằng</a:t>
                      </a:r>
                      <a:r>
                        <a:rPr lang="en-US" sz="2800" kern="1200" dirty="0">
                          <a:solidFill>
                            <a:schemeClr val="tx1"/>
                          </a:solidFill>
                          <a:effectLst/>
                          <a:latin typeface="+mn-lt"/>
                          <a:ea typeface="+mn-ea"/>
                          <a:cs typeface="+mn-cs"/>
                        </a:rPr>
                        <a:t> </a:t>
                      </a:r>
                      <a:r>
                        <a:rPr lang="en-US" sz="2800" kern="1200" dirty="0" err="1">
                          <a:solidFill>
                            <a:schemeClr val="tx1"/>
                          </a:solidFill>
                          <a:effectLst/>
                          <a:latin typeface="+mn-lt"/>
                          <a:ea typeface="+mn-ea"/>
                          <a:cs typeface="+mn-cs"/>
                        </a:rPr>
                        <a:t>tháng</a:t>
                      </a:r>
                      <a:endParaRPr lang="en-US" sz="4000" dirty="0"/>
                    </a:p>
                  </a:txBody>
                  <a:tcPr anchor="ctr"/>
                </a:tc>
                <a:extLst>
                  <a:ext uri="{0D108BD9-81ED-4DB2-BD59-A6C34878D82A}">
                    <a16:rowId xmlns:a16="http://schemas.microsoft.com/office/drawing/2014/main" val="10001"/>
                  </a:ext>
                </a:extLst>
              </a:tr>
              <a:tr h="11145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proud (adj)</a:t>
                      </a:r>
                      <a:endParaRPr lang="en-US" sz="4000" b="1" kern="1200" dirty="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kern="1200" dirty="0">
                          <a:solidFill>
                            <a:schemeClr val="tx1"/>
                          </a:solidFill>
                          <a:effectLst/>
                          <a:latin typeface="+mn-lt"/>
                          <a:ea typeface="+mn-ea"/>
                          <a:cs typeface="+mn-cs"/>
                        </a:rPr>
                        <a:t>/praʊd/</a:t>
                      </a:r>
                      <a:endParaRPr lang="en-US" sz="4000" b="0" i="0" kern="120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err="1">
                          <a:solidFill>
                            <a:schemeClr val="tx1"/>
                          </a:solidFill>
                          <a:effectLst/>
                          <a:latin typeface="+mn-lt"/>
                          <a:ea typeface="+mn-ea"/>
                          <a:cs typeface="+mn-cs"/>
                        </a:rPr>
                        <a:t>hài</a:t>
                      </a:r>
                      <a:r>
                        <a:rPr lang="en-US" sz="2800" kern="1200" baseline="0" dirty="0">
                          <a:solidFill>
                            <a:schemeClr val="tx1"/>
                          </a:solidFill>
                          <a:effectLst/>
                          <a:latin typeface="+mn-lt"/>
                          <a:ea typeface="+mn-ea"/>
                          <a:cs typeface="+mn-cs"/>
                        </a:rPr>
                        <a:t> </a:t>
                      </a:r>
                      <a:r>
                        <a:rPr lang="en-US" sz="2800" kern="1200" baseline="0" dirty="0" err="1">
                          <a:solidFill>
                            <a:schemeClr val="tx1"/>
                          </a:solidFill>
                          <a:effectLst/>
                          <a:latin typeface="+mn-lt"/>
                          <a:ea typeface="+mn-ea"/>
                          <a:cs typeface="+mn-cs"/>
                        </a:rPr>
                        <a:t>lòng</a:t>
                      </a:r>
                      <a:r>
                        <a:rPr lang="en-US" sz="2800" kern="1200" baseline="0" dirty="0">
                          <a:solidFill>
                            <a:schemeClr val="tx1"/>
                          </a:solidFill>
                          <a:effectLst/>
                          <a:latin typeface="+mn-lt"/>
                          <a:ea typeface="+mn-ea"/>
                          <a:cs typeface="+mn-cs"/>
                        </a:rPr>
                        <a:t>, </a:t>
                      </a:r>
                      <a:r>
                        <a:rPr lang="en-US" sz="2800" kern="1200" dirty="0" err="1">
                          <a:solidFill>
                            <a:schemeClr val="tx1"/>
                          </a:solidFill>
                          <a:effectLst/>
                          <a:latin typeface="+mn-lt"/>
                          <a:ea typeface="+mn-ea"/>
                          <a:cs typeface="+mn-cs"/>
                        </a:rPr>
                        <a:t>tự</a:t>
                      </a:r>
                      <a:r>
                        <a:rPr lang="en-US" sz="2800" kern="1200" dirty="0">
                          <a:solidFill>
                            <a:schemeClr val="tx1"/>
                          </a:solidFill>
                          <a:effectLst/>
                          <a:latin typeface="+mn-lt"/>
                          <a:ea typeface="+mn-ea"/>
                          <a:cs typeface="+mn-cs"/>
                        </a:rPr>
                        <a:t> </a:t>
                      </a:r>
                      <a:r>
                        <a:rPr lang="en-US" sz="2800" kern="1200" dirty="0" err="1">
                          <a:solidFill>
                            <a:schemeClr val="tx1"/>
                          </a:solidFill>
                          <a:effectLst/>
                          <a:latin typeface="+mn-lt"/>
                          <a:ea typeface="+mn-ea"/>
                          <a:cs typeface="+mn-cs"/>
                        </a:rPr>
                        <a:t>hào</a:t>
                      </a:r>
                      <a:endParaRPr lang="en-US" sz="4000" dirty="0"/>
                    </a:p>
                  </a:txBody>
                  <a:tcPr anchor="ct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7" name="TextBox 6"/>
          <p:cNvSpPr txBox="1"/>
          <p:nvPr/>
        </p:nvSpPr>
        <p:spPr>
          <a:xfrm>
            <a:off x="487067" y="208434"/>
            <a:ext cx="874560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pic>
        <p:nvPicPr>
          <p:cNvPr id="6" name="monthly">
            <a:hlinkClick r:id="" action="ppaction://media"/>
            <a:extLst>
              <a:ext uri="{FF2B5EF4-FFF2-40B4-BE49-F238E27FC236}">
                <a16:creationId xmlns:a16="http://schemas.microsoft.com/office/drawing/2014/main" id="{923C14DF-55D7-40E7-988B-9D6612106CD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98701" y="2715097"/>
            <a:ext cx="713903" cy="713903"/>
          </a:xfrm>
          <a:prstGeom prst="rect">
            <a:avLst/>
          </a:prstGeom>
        </p:spPr>
      </p:pic>
      <p:pic>
        <p:nvPicPr>
          <p:cNvPr id="8" name="proud">
            <a:hlinkClick r:id="" action="ppaction://media"/>
            <a:extLst>
              <a:ext uri="{FF2B5EF4-FFF2-40B4-BE49-F238E27FC236}">
                <a16:creationId xmlns:a16="http://schemas.microsoft.com/office/drawing/2014/main" id="{A8B385B0-4D47-4FAD-8E0D-CEFFAFD78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698701" y="3874057"/>
            <a:ext cx="713903" cy="713903"/>
          </a:xfrm>
          <a:prstGeom prst="rect">
            <a:avLst/>
          </a:prstGeom>
        </p:spPr>
      </p:pic>
    </p:spTree>
    <p:extLst>
      <p:ext uri="{BB962C8B-B14F-4D97-AF65-F5344CB8AC3E}">
        <p14:creationId xmlns:p14="http://schemas.microsoft.com/office/powerpoint/2010/main" val="17699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7" name="TextBox 6"/>
          <p:cNvSpPr txBox="1"/>
          <p:nvPr/>
        </p:nvSpPr>
        <p:spPr>
          <a:xfrm>
            <a:off x="487067" y="208434"/>
            <a:ext cx="874560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PRE-READING</a:t>
            </a:r>
          </a:p>
        </p:txBody>
      </p:sp>
      <p:sp>
        <p:nvSpPr>
          <p:cNvPr id="6" name="TextBox 5"/>
          <p:cNvSpPr txBox="1"/>
          <p:nvPr/>
        </p:nvSpPr>
        <p:spPr>
          <a:xfrm>
            <a:off x="1008026" y="1376226"/>
            <a:ext cx="9864413" cy="492443"/>
          </a:xfrm>
          <a:prstGeom prst="rect">
            <a:avLst/>
          </a:prstGeom>
          <a:noFill/>
          <a:effectLst/>
        </p:spPr>
        <p:txBody>
          <a:bodyPr wrap="square" rtlCol="0">
            <a:spAutoFit/>
          </a:bodyPr>
          <a:lstStyle/>
          <a:p>
            <a:r>
              <a:rPr lang="en-US" sz="2600" b="1">
                <a:cs typeface="Arial" panose="020B0604020202020204" pitchFamily="34" charset="0"/>
              </a:rPr>
              <a:t>Work in pairs. Circle </a:t>
            </a:r>
            <a:r>
              <a:rPr lang="en-US" sz="2600" b="1" dirty="0">
                <a:cs typeface="Arial" panose="020B0604020202020204" pitchFamily="34" charset="0"/>
              </a:rPr>
              <a:t>the activities you would like to do at your school.</a:t>
            </a:r>
            <a:endParaRPr lang="en-US" sz="2600" b="1" dirty="0">
              <a:effectLst>
                <a:glow rad="88900">
                  <a:schemeClr val="bg1"/>
                </a:glow>
              </a:effectLst>
              <a:cs typeface="Arial" panose="020B0604020202020204" pitchFamily="34" charset="0"/>
            </a:endParaRPr>
          </a:p>
        </p:txBody>
      </p:sp>
      <p:sp>
        <p:nvSpPr>
          <p:cNvPr id="8" name="Rounded Rectangle 7"/>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39852" y="125494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CB6D9FFD-09E1-4AFC-BAD3-001743F6DFA9}"/>
              </a:ext>
            </a:extLst>
          </p:cNvPr>
          <p:cNvSpPr txBox="1"/>
          <p:nvPr/>
        </p:nvSpPr>
        <p:spPr>
          <a:xfrm>
            <a:off x="539852" y="2326550"/>
            <a:ext cx="6096000" cy="2308324"/>
          </a:xfrm>
          <a:prstGeom prst="rect">
            <a:avLst/>
          </a:prstGeom>
          <a:noFill/>
        </p:spPr>
        <p:txBody>
          <a:bodyPr wrap="square">
            <a:spAutoFit/>
          </a:bodyPr>
          <a:lstStyle/>
          <a:p>
            <a:pPr>
              <a:lnSpc>
                <a:spcPct val="200000"/>
              </a:lnSpc>
            </a:pPr>
            <a:r>
              <a:rPr lang="en-US" sz="2400" b="0" i="0" dirty="0">
                <a:solidFill>
                  <a:srgbClr val="00A9A5"/>
                </a:solidFill>
                <a:effectLst/>
                <a:latin typeface="ChronicaPro-Medium"/>
              </a:rPr>
              <a:t>A</a:t>
            </a:r>
            <a:r>
              <a:rPr lang="en-US" sz="2400" b="0" i="0">
                <a:solidFill>
                  <a:srgbClr val="00A9A5"/>
                </a:solidFill>
                <a:effectLst/>
                <a:latin typeface="ChronicaPro-Medium"/>
              </a:rPr>
              <a:t>. </a:t>
            </a:r>
            <a:r>
              <a:rPr lang="en-US" sz="2400" b="0" i="0">
                <a:solidFill>
                  <a:srgbClr val="242021"/>
                </a:solidFill>
                <a:effectLst/>
                <a:latin typeface="ChronicaPro-Book"/>
              </a:rPr>
              <a:t>growing </a:t>
            </a:r>
            <a:r>
              <a:rPr lang="en-US" sz="2400" b="0" i="0" dirty="0">
                <a:solidFill>
                  <a:srgbClr val="242021"/>
                </a:solidFill>
                <a:effectLst/>
                <a:latin typeface="ChronicaPro-Book"/>
              </a:rPr>
              <a:t>vegetables in the school garden</a:t>
            </a:r>
            <a:br>
              <a:rPr lang="en-US" sz="2400" b="0" i="0" dirty="0">
                <a:solidFill>
                  <a:srgbClr val="242021"/>
                </a:solidFill>
                <a:effectLst/>
                <a:latin typeface="ChronicaPro-Book"/>
              </a:rPr>
            </a:br>
            <a:r>
              <a:rPr lang="en-US" sz="2400" b="0" i="0" dirty="0">
                <a:solidFill>
                  <a:srgbClr val="00A9A5"/>
                </a:solidFill>
                <a:effectLst/>
                <a:latin typeface="ChronicaPro-Medium"/>
              </a:rPr>
              <a:t>B</a:t>
            </a:r>
            <a:r>
              <a:rPr lang="en-US" sz="2400" b="0" i="0">
                <a:solidFill>
                  <a:srgbClr val="00A9A5"/>
                </a:solidFill>
                <a:effectLst/>
                <a:latin typeface="ChronicaPro-Medium"/>
              </a:rPr>
              <a:t>. </a:t>
            </a:r>
            <a:r>
              <a:rPr lang="en-US" sz="2400">
                <a:solidFill>
                  <a:srgbClr val="242021"/>
                </a:solidFill>
                <a:latin typeface="ChronicaPro-Book"/>
              </a:rPr>
              <a:t>t</a:t>
            </a:r>
            <a:r>
              <a:rPr lang="en-US" sz="2400" b="0" i="0">
                <a:solidFill>
                  <a:srgbClr val="242021"/>
                </a:solidFill>
                <a:effectLst/>
                <a:latin typeface="ChronicaPro-Book"/>
              </a:rPr>
              <a:t>utoring </a:t>
            </a:r>
            <a:r>
              <a:rPr lang="en-US" sz="2400" b="0" i="0" dirty="0">
                <a:solidFill>
                  <a:srgbClr val="242021"/>
                </a:solidFill>
                <a:effectLst/>
                <a:latin typeface="ChronicaPro-Book"/>
              </a:rPr>
              <a:t>other students</a:t>
            </a:r>
            <a:br>
              <a:rPr lang="en-US" sz="2400" b="0" i="0" dirty="0">
                <a:solidFill>
                  <a:srgbClr val="242021"/>
                </a:solidFill>
                <a:effectLst/>
                <a:latin typeface="ChronicaPro-Book"/>
              </a:rPr>
            </a:br>
            <a:r>
              <a:rPr lang="en-US" sz="2400" b="0" i="0" dirty="0">
                <a:solidFill>
                  <a:srgbClr val="00A9A5"/>
                </a:solidFill>
                <a:effectLst/>
                <a:latin typeface="ChronicaPro-Medium"/>
              </a:rPr>
              <a:t>C</a:t>
            </a:r>
            <a:r>
              <a:rPr lang="en-US" sz="2400" b="0" i="0">
                <a:solidFill>
                  <a:srgbClr val="00A9A5"/>
                </a:solidFill>
                <a:effectLst/>
                <a:latin typeface="ChronicaPro-Medium"/>
              </a:rPr>
              <a:t>. </a:t>
            </a:r>
            <a:r>
              <a:rPr lang="en-US" sz="2400">
                <a:solidFill>
                  <a:srgbClr val="242021"/>
                </a:solidFill>
                <a:latin typeface="ChronicaPro-Book"/>
              </a:rPr>
              <a:t>c</a:t>
            </a:r>
            <a:r>
              <a:rPr lang="en-US" sz="2400" b="0" i="0">
                <a:solidFill>
                  <a:srgbClr val="242021"/>
                </a:solidFill>
                <a:effectLst/>
                <a:latin typeface="ChronicaPro-Book"/>
              </a:rPr>
              <a:t>ollecting </a:t>
            </a:r>
            <a:r>
              <a:rPr lang="en-US" sz="2400" b="0" i="0" dirty="0">
                <a:solidFill>
                  <a:srgbClr val="242021"/>
                </a:solidFill>
                <a:effectLst/>
                <a:latin typeface="ChronicaPro-Book"/>
              </a:rPr>
              <a:t>books for the school library</a:t>
            </a:r>
            <a:r>
              <a:rPr lang="en-US" sz="2400" dirty="0"/>
              <a:t> </a:t>
            </a:r>
          </a:p>
        </p:txBody>
      </p:sp>
      <p:pic>
        <p:nvPicPr>
          <p:cNvPr id="2" name="Picture 1"/>
          <p:cNvPicPr>
            <a:picLocks noChangeAspect="1"/>
          </p:cNvPicPr>
          <p:nvPr/>
        </p:nvPicPr>
        <p:blipFill rotWithShape="1">
          <a:blip r:embed="rId4"/>
          <a:srcRect l="4793" t="4297" r="4765"/>
          <a:stretch/>
        </p:blipFill>
        <p:spPr>
          <a:xfrm>
            <a:off x="6289288" y="4237303"/>
            <a:ext cx="5531005" cy="2431125"/>
          </a:xfrm>
          <a:prstGeom prst="rect">
            <a:avLst/>
          </a:prstGeom>
        </p:spPr>
      </p:pic>
      <p:pic>
        <p:nvPicPr>
          <p:cNvPr id="3" name="Picture 2"/>
          <p:cNvPicPr>
            <a:picLocks noChangeAspect="1"/>
          </p:cNvPicPr>
          <p:nvPr/>
        </p:nvPicPr>
        <p:blipFill rotWithShape="1">
          <a:blip r:embed="rId5"/>
          <a:srcRect l="7030" t="2510" r="20998" b="9684"/>
          <a:stretch/>
        </p:blipFill>
        <p:spPr>
          <a:xfrm>
            <a:off x="8129238" y="1962833"/>
            <a:ext cx="3033132" cy="2062530"/>
          </a:xfrm>
          <a:prstGeom prst="rect">
            <a:avLst/>
          </a:prstGeom>
        </p:spPr>
      </p:pic>
    </p:spTree>
    <p:extLst>
      <p:ext uri="{BB962C8B-B14F-4D97-AF65-F5344CB8AC3E}">
        <p14:creationId xmlns:p14="http://schemas.microsoft.com/office/powerpoint/2010/main" val="372056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99336" y="1269438"/>
            <a:ext cx="11149542" cy="477054"/>
          </a:xfrm>
          <a:prstGeom prst="rect">
            <a:avLst/>
          </a:prstGeom>
          <a:noFill/>
          <a:effectLst/>
        </p:spPr>
        <p:txBody>
          <a:bodyPr wrap="square" rtlCol="0">
            <a:spAutoFit/>
          </a:bodyPr>
          <a:lstStyle/>
          <a:p>
            <a:r>
              <a:rPr lang="en-US" sz="2500" b="1" dirty="0">
                <a:cs typeface="Arial" panose="020B0604020202020204" pitchFamily="34" charset="0"/>
              </a:rPr>
              <a:t>Read the passage and match the highlighted words with their meanings.</a:t>
            </a:r>
            <a:endParaRPr lang="en-US" sz="2500" b="1" dirty="0">
              <a:effectLst>
                <a:glow rad="88900">
                  <a:schemeClr val="bg1"/>
                </a:glow>
              </a:effectLst>
              <a:cs typeface="Arial" panose="020B0604020202020204" pitchFamily="34" charset="0"/>
            </a:endParaRPr>
          </a:p>
        </p:txBody>
      </p:sp>
      <p:sp>
        <p:nvSpPr>
          <p:cNvPr id="16" name="Rounded Rectangle 15"/>
          <p:cNvSpPr/>
          <p:nvPr/>
        </p:nvSpPr>
        <p:spPr>
          <a:xfrm>
            <a:off x="288549" y="1251129"/>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41334" y="114848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8434"/>
            <a:ext cx="874560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WHILE-READING</a:t>
            </a:r>
          </a:p>
        </p:txBody>
      </p:sp>
      <p:sp>
        <p:nvSpPr>
          <p:cNvPr id="4" name="TextBox 3">
            <a:extLst>
              <a:ext uri="{FF2B5EF4-FFF2-40B4-BE49-F238E27FC236}">
                <a16:creationId xmlns:a16="http://schemas.microsoft.com/office/drawing/2014/main" id="{E171E8A1-7C1E-D1C6-1E38-4C598DC5D408}"/>
              </a:ext>
            </a:extLst>
          </p:cNvPr>
          <p:cNvSpPr txBox="1"/>
          <p:nvPr/>
        </p:nvSpPr>
        <p:spPr>
          <a:xfrm>
            <a:off x="1012722" y="2264576"/>
            <a:ext cx="10451690" cy="3477875"/>
          </a:xfrm>
          <a:prstGeom prst="rect">
            <a:avLst/>
          </a:prstGeom>
          <a:noFill/>
        </p:spPr>
        <p:txBody>
          <a:bodyPr wrap="square">
            <a:spAutoFit/>
          </a:bodyPr>
          <a:lstStyle/>
          <a:p>
            <a:r>
              <a:rPr lang="en-US" sz="2000" dirty="0"/>
              <a:t>Bright Future school has many community activities for students. The school believes that a good way for students to develop themselves is through community service. All students can join any of these different projects:</a:t>
            </a:r>
          </a:p>
          <a:p>
            <a:r>
              <a:rPr lang="en-US" sz="2000" dirty="0"/>
              <a:t>	- Tutoring: Upper grade students </a:t>
            </a:r>
            <a:r>
              <a:rPr lang="en-US" sz="2000" dirty="0">
                <a:highlight>
                  <a:srgbClr val="FFFF00"/>
                </a:highlight>
              </a:rPr>
              <a:t>tutor</a:t>
            </a:r>
            <a:r>
              <a:rPr lang="en-US" sz="2000" dirty="0"/>
              <a:t> lower grade students.</a:t>
            </a:r>
          </a:p>
          <a:p>
            <a:r>
              <a:rPr lang="en-US" sz="2000" dirty="0"/>
              <a:t>	- Postcard-to-Help: Students make and sell postcards to raise money for local children.</a:t>
            </a:r>
          </a:p>
          <a:p>
            <a:r>
              <a:rPr lang="en-US" sz="2000"/>
              <a:t>	- </a:t>
            </a:r>
            <a:r>
              <a:rPr lang="en-US" sz="2000" dirty="0"/>
              <a:t>Visit-to-Read: Students visit a nursing home </a:t>
            </a:r>
            <a:r>
              <a:rPr lang="en-US" sz="2000" dirty="0">
                <a:highlight>
                  <a:srgbClr val="FFFF00"/>
                </a:highlight>
              </a:rPr>
              <a:t>monthly</a:t>
            </a:r>
            <a:r>
              <a:rPr lang="en-US" sz="2000" dirty="0"/>
              <a:t> and read books to the elderly.</a:t>
            </a:r>
          </a:p>
          <a:p>
            <a:r>
              <a:rPr lang="en-US" sz="2000" dirty="0"/>
              <a:t>	- Garden-to-Give: Students grow vegetables and </a:t>
            </a:r>
            <a:r>
              <a:rPr lang="en-US" sz="2000" dirty="0">
                <a:highlight>
                  <a:srgbClr val="FFFF00"/>
                </a:highlight>
              </a:rPr>
              <a:t>donate</a:t>
            </a:r>
            <a:r>
              <a:rPr lang="en-US" sz="2000" dirty="0"/>
              <a:t> them to local schools.</a:t>
            </a:r>
          </a:p>
          <a:p>
            <a:r>
              <a:rPr lang="en-US" sz="2000" dirty="0"/>
              <a:t>	- Paper-Plant-Exchange: Students collect paper and </a:t>
            </a:r>
            <a:r>
              <a:rPr lang="en-US" sz="2000" dirty="0">
                <a:highlight>
                  <a:srgbClr val="FFFF00"/>
                </a:highlight>
              </a:rPr>
              <a:t>exchange</a:t>
            </a:r>
            <a:r>
              <a:rPr lang="en-US" sz="2000" dirty="0"/>
              <a:t> it for plants. They then look after the plants in their school garden. Students learn that they can help people and the world around them when they do community service. They feel useful and </a:t>
            </a:r>
            <a:r>
              <a:rPr lang="en-US" sz="2000" dirty="0">
                <a:highlight>
                  <a:srgbClr val="FFFF00"/>
                </a:highlight>
              </a:rPr>
              <a:t>proud</a:t>
            </a:r>
            <a:r>
              <a:rPr lang="en-US" sz="2000" dirty="0"/>
              <a:t> because they do good things.</a:t>
            </a:r>
          </a:p>
        </p:txBody>
      </p:sp>
      <p:sp>
        <p:nvSpPr>
          <p:cNvPr id="6" name="TextBox 5">
            <a:extLst>
              <a:ext uri="{FF2B5EF4-FFF2-40B4-BE49-F238E27FC236}">
                <a16:creationId xmlns:a16="http://schemas.microsoft.com/office/drawing/2014/main" id="{4FA6F3D7-1A11-AD1B-CA62-D2D2FEE0DDEC}"/>
              </a:ext>
            </a:extLst>
          </p:cNvPr>
          <p:cNvSpPr txBox="1"/>
          <p:nvPr/>
        </p:nvSpPr>
        <p:spPr>
          <a:xfrm>
            <a:off x="1150373" y="1601390"/>
            <a:ext cx="10451691" cy="400110"/>
          </a:xfrm>
          <a:prstGeom prst="rect">
            <a:avLst/>
          </a:prstGeom>
          <a:noFill/>
        </p:spPr>
        <p:txBody>
          <a:bodyPr wrap="square">
            <a:spAutoFit/>
          </a:bodyPr>
          <a:lstStyle/>
          <a:p>
            <a:r>
              <a:rPr lang="en-US" sz="2000" dirty="0"/>
              <a:t>1. give                  2. give and receive            3. every month              4. pleased                       5. teach</a:t>
            </a:r>
          </a:p>
        </p:txBody>
      </p:sp>
    </p:spTree>
    <p:extLst>
      <p:ext uri="{BB962C8B-B14F-4D97-AF65-F5344CB8AC3E}">
        <p14:creationId xmlns:p14="http://schemas.microsoft.com/office/powerpoint/2010/main" val="182051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441EA-B921-CBA8-19CE-BB91034C61BA}"/>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0E485018-73E2-F0C6-2549-EB9E8478B36F}"/>
              </a:ext>
            </a:extLst>
          </p:cNvPr>
          <p:cNvSpPr txBox="1"/>
          <p:nvPr/>
        </p:nvSpPr>
        <p:spPr>
          <a:xfrm>
            <a:off x="799336" y="1269438"/>
            <a:ext cx="11149542" cy="477054"/>
          </a:xfrm>
          <a:prstGeom prst="rect">
            <a:avLst/>
          </a:prstGeom>
          <a:noFill/>
          <a:effectLst/>
        </p:spPr>
        <p:txBody>
          <a:bodyPr wrap="square" rtlCol="0">
            <a:spAutoFit/>
          </a:bodyPr>
          <a:lstStyle/>
          <a:p>
            <a:r>
              <a:rPr lang="en-US" sz="2500" b="1" dirty="0">
                <a:cs typeface="Arial" panose="020B0604020202020204" pitchFamily="34" charset="0"/>
              </a:rPr>
              <a:t>Read the passage and match the highlighted words with their meanings.</a:t>
            </a:r>
            <a:endParaRPr lang="en-US" sz="2500" b="1" dirty="0">
              <a:effectLst>
                <a:glow rad="88900">
                  <a:schemeClr val="bg1"/>
                </a:glow>
              </a:effectLst>
              <a:cs typeface="Arial" panose="020B0604020202020204" pitchFamily="34" charset="0"/>
            </a:endParaRPr>
          </a:p>
        </p:txBody>
      </p:sp>
      <p:sp>
        <p:nvSpPr>
          <p:cNvPr id="16" name="Rounded Rectangle 15">
            <a:extLst>
              <a:ext uri="{FF2B5EF4-FFF2-40B4-BE49-F238E27FC236}">
                <a16:creationId xmlns:a16="http://schemas.microsoft.com/office/drawing/2014/main" id="{0D09CEF5-29F8-CEB6-434B-9C4C0C94E17E}"/>
              </a:ext>
            </a:extLst>
          </p:cNvPr>
          <p:cNvSpPr/>
          <p:nvPr/>
        </p:nvSpPr>
        <p:spPr>
          <a:xfrm>
            <a:off x="288549" y="1251129"/>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a:extLst>
              <a:ext uri="{FF2B5EF4-FFF2-40B4-BE49-F238E27FC236}">
                <a16:creationId xmlns:a16="http://schemas.microsoft.com/office/drawing/2014/main" id="{BEF36B30-C095-DE26-D764-10D295921CF6}"/>
              </a:ext>
            </a:extLst>
          </p:cNvPr>
          <p:cNvSpPr txBox="1"/>
          <p:nvPr/>
        </p:nvSpPr>
        <p:spPr>
          <a:xfrm>
            <a:off x="341334" y="114848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7" name="Picture 6">
            <a:extLst>
              <a:ext uri="{FF2B5EF4-FFF2-40B4-BE49-F238E27FC236}">
                <a16:creationId xmlns:a16="http://schemas.microsoft.com/office/drawing/2014/main" id="{42D6D57E-9570-63B4-6BEE-59219E4260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a:extLst>
              <a:ext uri="{FF2B5EF4-FFF2-40B4-BE49-F238E27FC236}">
                <a16:creationId xmlns:a16="http://schemas.microsoft.com/office/drawing/2014/main" id="{94F0FB98-55E8-7A5D-B124-6A62A02D24C1}"/>
              </a:ext>
            </a:extLst>
          </p:cNvPr>
          <p:cNvSpPr txBox="1"/>
          <p:nvPr/>
        </p:nvSpPr>
        <p:spPr>
          <a:xfrm>
            <a:off x="487067" y="208434"/>
            <a:ext cx="874560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WHILE-READING</a:t>
            </a:r>
          </a:p>
        </p:txBody>
      </p:sp>
      <p:sp>
        <p:nvSpPr>
          <p:cNvPr id="20" name="TextBox 19">
            <a:extLst>
              <a:ext uri="{FF2B5EF4-FFF2-40B4-BE49-F238E27FC236}">
                <a16:creationId xmlns:a16="http://schemas.microsoft.com/office/drawing/2014/main" id="{A1F7C413-85CE-65DF-F4BF-5216CE631CFE}"/>
              </a:ext>
            </a:extLst>
          </p:cNvPr>
          <p:cNvSpPr txBox="1"/>
          <p:nvPr/>
        </p:nvSpPr>
        <p:spPr>
          <a:xfrm>
            <a:off x="2059674" y="1961839"/>
            <a:ext cx="30544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i="0" dirty="0">
                <a:solidFill>
                  <a:srgbClr val="F26548"/>
                </a:solidFill>
                <a:effectLst/>
              </a:rPr>
              <a:t>1. </a:t>
            </a:r>
            <a:r>
              <a:rPr lang="en-US" sz="2800" b="1" i="0" dirty="0">
                <a:solidFill>
                  <a:srgbClr val="242021"/>
                </a:solidFill>
                <a:effectLst/>
              </a:rPr>
              <a:t>give</a:t>
            </a:r>
            <a:r>
              <a:rPr lang="en-US" sz="2800" b="1" dirty="0"/>
              <a:t> </a:t>
            </a:r>
          </a:p>
        </p:txBody>
      </p:sp>
      <p:sp>
        <p:nvSpPr>
          <p:cNvPr id="21" name="TextBox 20">
            <a:extLst>
              <a:ext uri="{FF2B5EF4-FFF2-40B4-BE49-F238E27FC236}">
                <a16:creationId xmlns:a16="http://schemas.microsoft.com/office/drawing/2014/main" id="{1C2D8AB0-CD07-03B9-EBB8-97C71A2A134A}"/>
              </a:ext>
            </a:extLst>
          </p:cNvPr>
          <p:cNvSpPr txBox="1"/>
          <p:nvPr/>
        </p:nvSpPr>
        <p:spPr>
          <a:xfrm>
            <a:off x="2059673" y="2949977"/>
            <a:ext cx="3054401"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i="0" dirty="0">
                <a:solidFill>
                  <a:srgbClr val="F26548"/>
                </a:solidFill>
                <a:effectLst/>
              </a:rPr>
              <a:t>2. </a:t>
            </a:r>
            <a:r>
              <a:rPr lang="en-US" sz="2800" b="1" i="0" dirty="0">
                <a:solidFill>
                  <a:srgbClr val="242021"/>
                </a:solidFill>
                <a:effectLst/>
              </a:rPr>
              <a:t>give and receive</a:t>
            </a:r>
            <a:r>
              <a:rPr lang="en-US" sz="2800" b="1" dirty="0"/>
              <a:t> </a:t>
            </a:r>
          </a:p>
        </p:txBody>
      </p:sp>
      <p:sp>
        <p:nvSpPr>
          <p:cNvPr id="22" name="TextBox 21">
            <a:extLst>
              <a:ext uri="{FF2B5EF4-FFF2-40B4-BE49-F238E27FC236}">
                <a16:creationId xmlns:a16="http://schemas.microsoft.com/office/drawing/2014/main" id="{1575785A-DAF6-9863-E6A2-319074627B6A}"/>
              </a:ext>
            </a:extLst>
          </p:cNvPr>
          <p:cNvSpPr txBox="1"/>
          <p:nvPr/>
        </p:nvSpPr>
        <p:spPr>
          <a:xfrm>
            <a:off x="2059673" y="3936660"/>
            <a:ext cx="3054402"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i="0" dirty="0">
                <a:solidFill>
                  <a:srgbClr val="F26548"/>
                </a:solidFill>
                <a:effectLst/>
              </a:rPr>
              <a:t>3. </a:t>
            </a:r>
            <a:r>
              <a:rPr lang="en-US" sz="2800" b="1" i="0" dirty="0">
                <a:solidFill>
                  <a:srgbClr val="242021"/>
                </a:solidFill>
                <a:effectLst/>
              </a:rPr>
              <a:t>every month</a:t>
            </a:r>
            <a:r>
              <a:rPr lang="en-US" sz="2800" b="1" dirty="0"/>
              <a:t> </a:t>
            </a:r>
          </a:p>
        </p:txBody>
      </p:sp>
      <p:sp>
        <p:nvSpPr>
          <p:cNvPr id="24" name="TextBox 23">
            <a:extLst>
              <a:ext uri="{FF2B5EF4-FFF2-40B4-BE49-F238E27FC236}">
                <a16:creationId xmlns:a16="http://schemas.microsoft.com/office/drawing/2014/main" id="{901ACC9E-016A-83C1-D434-31B926AF9B0A}"/>
              </a:ext>
            </a:extLst>
          </p:cNvPr>
          <p:cNvSpPr txBox="1"/>
          <p:nvPr/>
        </p:nvSpPr>
        <p:spPr>
          <a:xfrm>
            <a:off x="2059673" y="4924798"/>
            <a:ext cx="3054401"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i="0" dirty="0">
                <a:solidFill>
                  <a:srgbClr val="F26548"/>
                </a:solidFill>
                <a:effectLst/>
              </a:rPr>
              <a:t>4. </a:t>
            </a:r>
            <a:r>
              <a:rPr lang="en-US" sz="2800" b="1" i="0" dirty="0">
                <a:solidFill>
                  <a:srgbClr val="242021"/>
                </a:solidFill>
                <a:effectLst/>
              </a:rPr>
              <a:t>pleased</a:t>
            </a:r>
            <a:r>
              <a:rPr lang="en-US" sz="2800" b="1" dirty="0"/>
              <a:t> </a:t>
            </a:r>
          </a:p>
        </p:txBody>
      </p:sp>
      <p:sp>
        <p:nvSpPr>
          <p:cNvPr id="26" name="TextBox 25">
            <a:extLst>
              <a:ext uri="{FF2B5EF4-FFF2-40B4-BE49-F238E27FC236}">
                <a16:creationId xmlns:a16="http://schemas.microsoft.com/office/drawing/2014/main" id="{C24BEE1E-7EFA-E4D5-2FFC-DCC94C3A3BED}"/>
              </a:ext>
            </a:extLst>
          </p:cNvPr>
          <p:cNvSpPr txBox="1"/>
          <p:nvPr/>
        </p:nvSpPr>
        <p:spPr>
          <a:xfrm>
            <a:off x="2059673" y="5831698"/>
            <a:ext cx="30544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i="0" dirty="0">
                <a:solidFill>
                  <a:srgbClr val="F26548"/>
                </a:solidFill>
                <a:effectLst/>
              </a:rPr>
              <a:t>5. </a:t>
            </a:r>
            <a:r>
              <a:rPr lang="en-US" sz="2800" b="1" i="0" dirty="0">
                <a:solidFill>
                  <a:srgbClr val="242021"/>
                </a:solidFill>
                <a:effectLst/>
              </a:rPr>
              <a:t>teach</a:t>
            </a:r>
            <a:r>
              <a:rPr lang="en-US" sz="2800" b="1" dirty="0"/>
              <a:t> </a:t>
            </a:r>
          </a:p>
        </p:txBody>
      </p:sp>
      <p:sp>
        <p:nvSpPr>
          <p:cNvPr id="14" name="TextBox 13">
            <a:extLst>
              <a:ext uri="{FF2B5EF4-FFF2-40B4-BE49-F238E27FC236}">
                <a16:creationId xmlns:a16="http://schemas.microsoft.com/office/drawing/2014/main" id="{2EAD10E2-DC28-A7B9-CEBC-2A1ADFDF2A4A}"/>
              </a:ext>
            </a:extLst>
          </p:cNvPr>
          <p:cNvSpPr txBox="1"/>
          <p:nvPr/>
        </p:nvSpPr>
        <p:spPr>
          <a:xfrm>
            <a:off x="6796824" y="1961839"/>
            <a:ext cx="2895600"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sz="2800" b="1" dirty="0">
                <a:effectLst/>
                <a:ea typeface="Calibri" panose="020F0502020204030204" pitchFamily="34" charset="0"/>
              </a:rPr>
              <a:t>donate </a:t>
            </a:r>
            <a:endParaRPr lang="en-US" sz="2800" b="1" dirty="0"/>
          </a:p>
        </p:txBody>
      </p:sp>
      <p:sp>
        <p:nvSpPr>
          <p:cNvPr id="18" name="TextBox 17">
            <a:extLst>
              <a:ext uri="{FF2B5EF4-FFF2-40B4-BE49-F238E27FC236}">
                <a16:creationId xmlns:a16="http://schemas.microsoft.com/office/drawing/2014/main" id="{48C77AF9-46DC-CF00-769F-667CB2864888}"/>
              </a:ext>
            </a:extLst>
          </p:cNvPr>
          <p:cNvSpPr txBox="1"/>
          <p:nvPr/>
        </p:nvSpPr>
        <p:spPr>
          <a:xfrm>
            <a:off x="6796824" y="2949977"/>
            <a:ext cx="2895600"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sz="2800" b="1" dirty="0">
                <a:effectLst/>
                <a:ea typeface="Calibri" panose="020F0502020204030204" pitchFamily="34" charset="0"/>
              </a:rPr>
              <a:t>exchange </a:t>
            </a:r>
            <a:endParaRPr lang="en-US" sz="2800" b="1" dirty="0"/>
          </a:p>
        </p:txBody>
      </p:sp>
      <p:sp>
        <p:nvSpPr>
          <p:cNvPr id="23" name="TextBox 22">
            <a:extLst>
              <a:ext uri="{FF2B5EF4-FFF2-40B4-BE49-F238E27FC236}">
                <a16:creationId xmlns:a16="http://schemas.microsoft.com/office/drawing/2014/main" id="{9012B20E-2B2E-BD48-0405-B7BDE69F434D}"/>
              </a:ext>
            </a:extLst>
          </p:cNvPr>
          <p:cNvSpPr txBox="1"/>
          <p:nvPr/>
        </p:nvSpPr>
        <p:spPr>
          <a:xfrm>
            <a:off x="6796824" y="3936660"/>
            <a:ext cx="2895600"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sz="2800" b="1" dirty="0">
                <a:effectLst/>
                <a:ea typeface="Calibri" panose="020F0502020204030204" pitchFamily="34" charset="0"/>
              </a:rPr>
              <a:t>monthly</a:t>
            </a:r>
            <a:endParaRPr lang="en-US" sz="2800" b="1" dirty="0"/>
          </a:p>
        </p:txBody>
      </p:sp>
      <p:sp>
        <p:nvSpPr>
          <p:cNvPr id="25" name="TextBox 24">
            <a:extLst>
              <a:ext uri="{FF2B5EF4-FFF2-40B4-BE49-F238E27FC236}">
                <a16:creationId xmlns:a16="http://schemas.microsoft.com/office/drawing/2014/main" id="{9A03398F-1380-9D74-4F3B-85E80D111544}"/>
              </a:ext>
            </a:extLst>
          </p:cNvPr>
          <p:cNvSpPr txBox="1"/>
          <p:nvPr/>
        </p:nvSpPr>
        <p:spPr>
          <a:xfrm>
            <a:off x="6796824" y="4924798"/>
            <a:ext cx="2895600"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sz="2800" b="1" dirty="0">
                <a:effectLst/>
                <a:ea typeface="Calibri" panose="020F0502020204030204" pitchFamily="34" charset="0"/>
              </a:rPr>
              <a:t>proud </a:t>
            </a:r>
            <a:endParaRPr lang="en-US" sz="2800" b="1" dirty="0"/>
          </a:p>
        </p:txBody>
      </p:sp>
      <p:sp>
        <p:nvSpPr>
          <p:cNvPr id="27" name="TextBox 26">
            <a:extLst>
              <a:ext uri="{FF2B5EF4-FFF2-40B4-BE49-F238E27FC236}">
                <a16:creationId xmlns:a16="http://schemas.microsoft.com/office/drawing/2014/main" id="{837AE7DB-665E-9D71-A0CB-39D669A7BA75}"/>
              </a:ext>
            </a:extLst>
          </p:cNvPr>
          <p:cNvSpPr txBox="1"/>
          <p:nvPr/>
        </p:nvSpPr>
        <p:spPr>
          <a:xfrm>
            <a:off x="6796824" y="5831698"/>
            <a:ext cx="2895600"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sz="2800" b="1" dirty="0">
                <a:effectLst/>
                <a:ea typeface="Calibri" panose="020F0502020204030204" pitchFamily="34" charset="0"/>
              </a:rPr>
              <a:t>tutor</a:t>
            </a:r>
            <a:endParaRPr lang="en-US" sz="2800" b="1" dirty="0"/>
          </a:p>
        </p:txBody>
      </p:sp>
      <p:cxnSp>
        <p:nvCxnSpPr>
          <p:cNvPr id="9" name="Straight Arrow Connector 8">
            <a:extLst>
              <a:ext uri="{FF2B5EF4-FFF2-40B4-BE49-F238E27FC236}">
                <a16:creationId xmlns:a16="http://schemas.microsoft.com/office/drawing/2014/main" id="{4BCA93BB-F17F-FBF7-3035-19402FA8596B}"/>
              </a:ext>
            </a:extLst>
          </p:cNvPr>
          <p:cNvCxnSpPr>
            <a:stCxn id="20" idx="3"/>
            <a:endCxn id="14" idx="1"/>
          </p:cNvCxnSpPr>
          <p:nvPr/>
        </p:nvCxnSpPr>
        <p:spPr>
          <a:xfrm>
            <a:off x="5114074" y="2223449"/>
            <a:ext cx="1682750"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a:extLst>
              <a:ext uri="{FF2B5EF4-FFF2-40B4-BE49-F238E27FC236}">
                <a16:creationId xmlns:a16="http://schemas.microsoft.com/office/drawing/2014/main" id="{8AD1C9DD-565C-08DC-4962-D43891D67FB7}"/>
              </a:ext>
            </a:extLst>
          </p:cNvPr>
          <p:cNvCxnSpPr/>
          <p:nvPr/>
        </p:nvCxnSpPr>
        <p:spPr>
          <a:xfrm>
            <a:off x="5114074" y="3220399"/>
            <a:ext cx="1682750"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a:extLst>
              <a:ext uri="{FF2B5EF4-FFF2-40B4-BE49-F238E27FC236}">
                <a16:creationId xmlns:a16="http://schemas.microsoft.com/office/drawing/2014/main" id="{6C75372D-E71E-F375-243E-EC455B494FFA}"/>
              </a:ext>
            </a:extLst>
          </p:cNvPr>
          <p:cNvCxnSpPr/>
          <p:nvPr/>
        </p:nvCxnSpPr>
        <p:spPr>
          <a:xfrm>
            <a:off x="5114073" y="4185599"/>
            <a:ext cx="1682750"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0" name="Straight Arrow Connector 29">
            <a:extLst>
              <a:ext uri="{FF2B5EF4-FFF2-40B4-BE49-F238E27FC236}">
                <a16:creationId xmlns:a16="http://schemas.microsoft.com/office/drawing/2014/main" id="{DB3F1774-7CA8-F901-5ECC-C61EB947F175}"/>
              </a:ext>
            </a:extLst>
          </p:cNvPr>
          <p:cNvCxnSpPr/>
          <p:nvPr/>
        </p:nvCxnSpPr>
        <p:spPr>
          <a:xfrm>
            <a:off x="5114073" y="5214299"/>
            <a:ext cx="1682750"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a:extLst>
              <a:ext uri="{FF2B5EF4-FFF2-40B4-BE49-F238E27FC236}">
                <a16:creationId xmlns:a16="http://schemas.microsoft.com/office/drawing/2014/main" id="{313DA092-A558-A3AA-FCAC-C06D7F791A82}"/>
              </a:ext>
            </a:extLst>
          </p:cNvPr>
          <p:cNvCxnSpPr/>
          <p:nvPr/>
        </p:nvCxnSpPr>
        <p:spPr>
          <a:xfrm>
            <a:off x="5114073" y="6090599"/>
            <a:ext cx="1682750"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2958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3" grpId="0" animBg="1"/>
      <p:bldP spid="25"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1753" y="1298459"/>
            <a:ext cx="10338245" cy="492443"/>
          </a:xfrm>
          <a:prstGeom prst="rect">
            <a:avLst/>
          </a:prstGeom>
          <a:noFill/>
          <a:effectLst/>
        </p:spPr>
        <p:txBody>
          <a:bodyPr wrap="square" rtlCol="0">
            <a:spAutoFit/>
          </a:bodyPr>
          <a:lstStyle/>
          <a:p>
            <a:r>
              <a:rPr lang="en-US" sz="2600" b="1" dirty="0">
                <a:cs typeface="Arial" panose="020B0604020202020204" pitchFamily="34" charset="0"/>
              </a:rPr>
              <a:t>Read the passage again and tick True or False.</a:t>
            </a:r>
            <a:endParaRPr lang="en-US" sz="26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WHILE-READING</a:t>
            </a:r>
          </a:p>
        </p:txBody>
      </p:sp>
      <p:graphicFrame>
        <p:nvGraphicFramePr>
          <p:cNvPr id="4" name="Table 4">
            <a:extLst>
              <a:ext uri="{FF2B5EF4-FFF2-40B4-BE49-F238E27FC236}">
                <a16:creationId xmlns:a16="http://schemas.microsoft.com/office/drawing/2014/main" id="{191EA30A-66F5-4186-9630-2904DE78F433}"/>
              </a:ext>
            </a:extLst>
          </p:cNvPr>
          <p:cNvGraphicFramePr>
            <a:graphicFrameLocks noGrp="1"/>
          </p:cNvGraphicFramePr>
          <p:nvPr>
            <p:extLst>
              <p:ext uri="{D42A27DB-BD31-4B8C-83A1-F6EECF244321}">
                <p14:modId xmlns:p14="http://schemas.microsoft.com/office/powerpoint/2010/main" val="2945675572"/>
              </p:ext>
            </p:extLst>
          </p:nvPr>
        </p:nvGraphicFramePr>
        <p:xfrm>
          <a:off x="576198" y="2042182"/>
          <a:ext cx="10934159" cy="3933271"/>
        </p:xfrm>
        <a:graphic>
          <a:graphicData uri="http://schemas.openxmlformats.org/drawingml/2006/table">
            <a:tbl>
              <a:tblPr firstRow="1" bandRow="1">
                <a:tableStyleId>{21E4AEA4-8DFA-4A89-87EB-49C32662AFE0}</a:tableStyleId>
              </a:tblPr>
              <a:tblGrid>
                <a:gridCol w="8822324">
                  <a:extLst>
                    <a:ext uri="{9D8B030D-6E8A-4147-A177-3AD203B41FA5}">
                      <a16:colId xmlns:a16="http://schemas.microsoft.com/office/drawing/2014/main" val="2030766106"/>
                    </a:ext>
                  </a:extLst>
                </a:gridCol>
                <a:gridCol w="1053245">
                  <a:extLst>
                    <a:ext uri="{9D8B030D-6E8A-4147-A177-3AD203B41FA5}">
                      <a16:colId xmlns:a16="http://schemas.microsoft.com/office/drawing/2014/main" val="60489512"/>
                    </a:ext>
                  </a:extLst>
                </a:gridCol>
                <a:gridCol w="1058590">
                  <a:extLst>
                    <a:ext uri="{9D8B030D-6E8A-4147-A177-3AD203B41FA5}">
                      <a16:colId xmlns:a16="http://schemas.microsoft.com/office/drawing/2014/main" val="2898724641"/>
                    </a:ext>
                  </a:extLst>
                </a:gridCol>
              </a:tblGrid>
              <a:tr h="657782">
                <a:tc>
                  <a:txBody>
                    <a:bodyPr/>
                    <a:lstStyle/>
                    <a:p>
                      <a:endParaRPr lang="en-US" sz="2400" dirty="0"/>
                    </a:p>
                  </a:txBody>
                  <a:tcPr anchor="ctr"/>
                </a:tc>
                <a:tc>
                  <a:txBody>
                    <a:bodyPr/>
                    <a:lstStyle/>
                    <a:p>
                      <a:pPr algn="ctr"/>
                      <a:r>
                        <a:rPr lang="en-US" sz="2400" b="1" kern="1200" dirty="0">
                          <a:solidFill>
                            <a:schemeClr val="tx1"/>
                          </a:solidFill>
                          <a:effectLst>
                            <a:glow rad="88900">
                              <a:schemeClr val="bg1"/>
                            </a:glow>
                          </a:effectLst>
                          <a:latin typeface="Arial" panose="020B0604020202020204" pitchFamily="34" charset="0"/>
                          <a:ea typeface="+mn-ea"/>
                          <a:cs typeface="Arial" panose="020B0604020202020204" pitchFamily="34" charset="0"/>
                        </a:rPr>
                        <a:t>True</a:t>
                      </a:r>
                    </a:p>
                  </a:txBody>
                  <a:tcPr anchor="ctr"/>
                </a:tc>
                <a:tc>
                  <a:txBody>
                    <a:bodyPr/>
                    <a:lstStyle/>
                    <a:p>
                      <a:pPr algn="ctr"/>
                      <a:r>
                        <a:rPr lang="en-US" sz="2400" b="1" kern="1200" dirty="0">
                          <a:solidFill>
                            <a:schemeClr val="tx1"/>
                          </a:solidFill>
                          <a:effectLst>
                            <a:glow rad="88900">
                              <a:schemeClr val="bg1"/>
                            </a:glow>
                          </a:effectLst>
                          <a:latin typeface="Arial" panose="020B0604020202020204" pitchFamily="34" charset="0"/>
                          <a:ea typeface="+mn-ea"/>
                          <a:cs typeface="Arial" panose="020B0604020202020204" pitchFamily="34" charset="0"/>
                        </a:rPr>
                        <a:t>False</a:t>
                      </a:r>
                    </a:p>
                  </a:txBody>
                  <a:tcPr anchor="ctr"/>
                </a:tc>
                <a:extLst>
                  <a:ext uri="{0D108BD9-81ED-4DB2-BD59-A6C34878D82A}">
                    <a16:rowId xmlns:a16="http://schemas.microsoft.com/office/drawing/2014/main" val="3954387482"/>
                  </a:ext>
                </a:extLst>
              </a:tr>
              <a:tr h="657782">
                <a:tc>
                  <a:txBody>
                    <a:bodyPr/>
                    <a:lstStyle/>
                    <a:p>
                      <a:r>
                        <a:rPr lang="en-US" sz="2400" dirty="0"/>
                        <a:t>1. Community service allows students to develop themselves.</a:t>
                      </a:r>
                    </a:p>
                  </a:txBody>
                  <a:tcPr anchor="ctr"/>
                </a:tc>
                <a:tc>
                  <a:txBody>
                    <a:bodyPr/>
                    <a:lstStyle/>
                    <a:p>
                      <a:endParaRPr lang="en-US" sz="2400"/>
                    </a:p>
                  </a:txBody>
                  <a:tcPr anchor="ctr"/>
                </a:tc>
                <a:tc>
                  <a:txBody>
                    <a:bodyPr/>
                    <a:lstStyle/>
                    <a:p>
                      <a:endParaRPr lang="en-US" sz="2400" dirty="0"/>
                    </a:p>
                  </a:txBody>
                  <a:tcPr anchor="ctr"/>
                </a:tc>
                <a:extLst>
                  <a:ext uri="{0D108BD9-81ED-4DB2-BD59-A6C34878D82A}">
                    <a16:rowId xmlns:a16="http://schemas.microsoft.com/office/drawing/2014/main" val="605306630"/>
                  </a:ext>
                </a:extLst>
              </a:tr>
              <a:tr h="657782">
                <a:tc>
                  <a:txBody>
                    <a:bodyPr/>
                    <a:lstStyle/>
                    <a:p>
                      <a:r>
                        <a:rPr lang="en-US" sz="2400" dirty="0"/>
                        <a:t>2. Each student can join only one project.</a:t>
                      </a:r>
                    </a:p>
                  </a:txBody>
                  <a:tcPr anchor="ctr"/>
                </a:tc>
                <a:tc>
                  <a:txBody>
                    <a:bodyPr/>
                    <a:lstStyle/>
                    <a:p>
                      <a:endParaRPr lang="en-US" sz="2400"/>
                    </a:p>
                  </a:txBody>
                  <a:tcPr anchor="ctr"/>
                </a:tc>
                <a:tc>
                  <a:txBody>
                    <a:bodyPr/>
                    <a:lstStyle/>
                    <a:p>
                      <a:endParaRPr lang="en-US" sz="2400" dirty="0"/>
                    </a:p>
                  </a:txBody>
                  <a:tcPr anchor="ctr"/>
                </a:tc>
                <a:extLst>
                  <a:ext uri="{0D108BD9-81ED-4DB2-BD59-A6C34878D82A}">
                    <a16:rowId xmlns:a16="http://schemas.microsoft.com/office/drawing/2014/main" val="2539765250"/>
                  </a:ext>
                </a:extLst>
              </a:tr>
              <a:tr h="657782">
                <a:tc>
                  <a:txBody>
                    <a:bodyPr/>
                    <a:lstStyle/>
                    <a:p>
                      <a:r>
                        <a:rPr lang="en-US" sz="2400" dirty="0"/>
                        <a:t>3. They tutor younger students.</a:t>
                      </a:r>
                    </a:p>
                  </a:txBody>
                  <a:tcPr anchor="ctr"/>
                </a:tc>
                <a:tc>
                  <a:txBody>
                    <a:bodyPr/>
                    <a:lstStyle/>
                    <a:p>
                      <a:endParaRPr lang="en-US" sz="2400"/>
                    </a:p>
                  </a:txBody>
                  <a:tcPr anchor="ctr"/>
                </a:tc>
                <a:tc>
                  <a:txBody>
                    <a:bodyPr/>
                    <a:lstStyle/>
                    <a:p>
                      <a:endParaRPr lang="en-US" sz="2400" dirty="0"/>
                    </a:p>
                  </a:txBody>
                  <a:tcPr anchor="ctr"/>
                </a:tc>
                <a:extLst>
                  <a:ext uri="{0D108BD9-81ED-4DB2-BD59-A6C34878D82A}">
                    <a16:rowId xmlns:a16="http://schemas.microsoft.com/office/drawing/2014/main" val="3785048017"/>
                  </a:ext>
                </a:extLst>
              </a:tr>
              <a:tr h="644361">
                <a:tc>
                  <a:txBody>
                    <a:bodyPr/>
                    <a:lstStyle/>
                    <a:p>
                      <a:r>
                        <a:rPr lang="en-US" sz="2400" dirty="0"/>
                        <a:t>4. Local children receive postcards from the </a:t>
                      </a:r>
                      <a:r>
                        <a:rPr lang="en-US" sz="2400" i="1" dirty="0"/>
                        <a:t>Postcard-to-Help</a:t>
                      </a:r>
                      <a:r>
                        <a:rPr lang="en-US" sz="2400" dirty="0"/>
                        <a:t> project.</a:t>
                      </a:r>
                    </a:p>
                  </a:txBody>
                  <a:tcPr anchor="ctr"/>
                </a:tc>
                <a:tc>
                  <a:txBody>
                    <a:bodyPr/>
                    <a:lstStyle/>
                    <a:p>
                      <a:endParaRPr lang="en-US" sz="2400"/>
                    </a:p>
                  </a:txBody>
                  <a:tcPr anchor="ctr"/>
                </a:tc>
                <a:tc>
                  <a:txBody>
                    <a:bodyPr/>
                    <a:lstStyle/>
                    <a:p>
                      <a:endParaRPr lang="en-US" sz="2400" dirty="0"/>
                    </a:p>
                  </a:txBody>
                  <a:tcPr anchor="ctr"/>
                </a:tc>
                <a:extLst>
                  <a:ext uri="{0D108BD9-81ED-4DB2-BD59-A6C34878D82A}">
                    <a16:rowId xmlns:a16="http://schemas.microsoft.com/office/drawing/2014/main" val="3294921334"/>
                  </a:ext>
                </a:extLst>
              </a:tr>
              <a:tr h="657782">
                <a:tc>
                  <a:txBody>
                    <a:bodyPr/>
                    <a:lstStyle/>
                    <a:p>
                      <a:r>
                        <a:rPr lang="en-US" sz="2400" dirty="0"/>
                        <a:t>5. Students receive plants when they give paper.</a:t>
                      </a:r>
                    </a:p>
                  </a:txBody>
                  <a:tcPr anchor="ctr"/>
                </a:tc>
                <a:tc>
                  <a:txBody>
                    <a:bodyPr/>
                    <a:lstStyle/>
                    <a:p>
                      <a:endParaRPr lang="en-US" sz="2400" dirty="0"/>
                    </a:p>
                  </a:txBody>
                  <a:tcPr anchor="ctr"/>
                </a:tc>
                <a:tc>
                  <a:txBody>
                    <a:bodyPr/>
                    <a:lstStyle/>
                    <a:p>
                      <a:endParaRPr lang="en-US" sz="2400" dirty="0"/>
                    </a:p>
                  </a:txBody>
                  <a:tcPr anchor="ctr"/>
                </a:tc>
                <a:extLst>
                  <a:ext uri="{0D108BD9-81ED-4DB2-BD59-A6C34878D82A}">
                    <a16:rowId xmlns:a16="http://schemas.microsoft.com/office/drawing/2014/main" val="2124228538"/>
                  </a:ext>
                </a:extLst>
              </a:tr>
            </a:tbl>
          </a:graphicData>
        </a:graphic>
      </p:graphicFrame>
      <p:pic>
        <p:nvPicPr>
          <p:cNvPr id="6" name="Graphic 5" descr="Checkmark with solid fill">
            <a:extLst>
              <a:ext uri="{FF2B5EF4-FFF2-40B4-BE49-F238E27FC236}">
                <a16:creationId xmlns:a16="http://schemas.microsoft.com/office/drawing/2014/main" id="{55C70306-4E9C-4379-AC35-BE75E12AFDA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6514" y="2705100"/>
            <a:ext cx="631371" cy="631371"/>
          </a:xfrm>
          <a:prstGeom prst="rect">
            <a:avLst/>
          </a:prstGeom>
        </p:spPr>
      </p:pic>
      <p:pic>
        <p:nvPicPr>
          <p:cNvPr id="14" name="Graphic 13" descr="Checkmark with solid fill">
            <a:extLst>
              <a:ext uri="{FF2B5EF4-FFF2-40B4-BE49-F238E27FC236}">
                <a16:creationId xmlns:a16="http://schemas.microsoft.com/office/drawing/2014/main" id="{2AB18EB3-DD93-4733-8416-18E76F4B45F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44200" y="3377446"/>
            <a:ext cx="631371" cy="631371"/>
          </a:xfrm>
          <a:prstGeom prst="rect">
            <a:avLst/>
          </a:prstGeom>
        </p:spPr>
      </p:pic>
      <p:pic>
        <p:nvPicPr>
          <p:cNvPr id="18" name="Graphic 17" descr="Checkmark with solid fill">
            <a:extLst>
              <a:ext uri="{FF2B5EF4-FFF2-40B4-BE49-F238E27FC236}">
                <a16:creationId xmlns:a16="http://schemas.microsoft.com/office/drawing/2014/main" id="{AB1CC721-42A5-4E70-B2A6-674C33D388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6513" y="4024591"/>
            <a:ext cx="631371" cy="631371"/>
          </a:xfrm>
          <a:prstGeom prst="rect">
            <a:avLst/>
          </a:prstGeom>
        </p:spPr>
      </p:pic>
      <p:pic>
        <p:nvPicPr>
          <p:cNvPr id="19" name="Graphic 18" descr="Checkmark with solid fill">
            <a:extLst>
              <a:ext uri="{FF2B5EF4-FFF2-40B4-BE49-F238E27FC236}">
                <a16:creationId xmlns:a16="http://schemas.microsoft.com/office/drawing/2014/main" id="{1ED5249B-37DB-4939-93AC-0EB32D442E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44200" y="4676449"/>
            <a:ext cx="631371" cy="631371"/>
          </a:xfrm>
          <a:prstGeom prst="rect">
            <a:avLst/>
          </a:prstGeom>
        </p:spPr>
      </p:pic>
      <p:pic>
        <p:nvPicPr>
          <p:cNvPr id="20" name="Graphic 19" descr="Checkmark with solid fill">
            <a:extLst>
              <a:ext uri="{FF2B5EF4-FFF2-40B4-BE49-F238E27FC236}">
                <a16:creationId xmlns:a16="http://schemas.microsoft.com/office/drawing/2014/main" id="{7AA8B6B9-4A0A-475F-80AB-FE17A62F8C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6513" y="5344082"/>
            <a:ext cx="631371" cy="631371"/>
          </a:xfrm>
          <a:prstGeom prst="rect">
            <a:avLst/>
          </a:prstGeom>
        </p:spPr>
      </p:pic>
    </p:spTree>
    <p:extLst>
      <p:ext uri="{BB962C8B-B14F-4D97-AF65-F5344CB8AC3E}">
        <p14:creationId xmlns:p14="http://schemas.microsoft.com/office/powerpoint/2010/main" val="328026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596671" y="1234448"/>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932104" y="2692667"/>
            <a:ext cx="1883768"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READING</a:t>
            </a:r>
            <a:endParaRPr lang="en-GB" dirty="0">
              <a:solidFill>
                <a:schemeClr val="tx1"/>
              </a:solidFill>
            </a:endParaRPr>
          </a:p>
        </p:txBody>
      </p:sp>
      <p:sp>
        <p:nvSpPr>
          <p:cNvPr id="18" name="Rounded Rectangle 17"/>
          <p:cNvSpPr/>
          <p:nvPr/>
        </p:nvSpPr>
        <p:spPr>
          <a:xfrm>
            <a:off x="678150" y="4290581"/>
            <a:ext cx="1883769" cy="677309"/>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SPEAKING</a:t>
            </a:r>
            <a:endParaRPr lang="en-GB" dirty="0">
              <a:solidFill>
                <a:schemeClr val="tx1"/>
              </a:solidFill>
            </a:endParaRPr>
          </a:p>
        </p:txBody>
      </p:sp>
      <p:sp>
        <p:nvSpPr>
          <p:cNvPr id="20" name="Rectangle 19"/>
          <p:cNvSpPr/>
          <p:nvPr/>
        </p:nvSpPr>
        <p:spPr>
          <a:xfrm>
            <a:off x="5588838" y="1234448"/>
            <a:ext cx="6149871" cy="6992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Game: Who is faster?</a:t>
            </a:r>
            <a:endParaRPr lang="en-GB" dirty="0">
              <a:solidFill>
                <a:schemeClr val="tx1"/>
              </a:solidFill>
            </a:endParaRPr>
          </a:p>
        </p:txBody>
      </p:sp>
      <p:sp>
        <p:nvSpPr>
          <p:cNvPr id="21" name="Rectangle 20"/>
          <p:cNvSpPr/>
          <p:nvPr/>
        </p:nvSpPr>
        <p:spPr>
          <a:xfrm>
            <a:off x="5571062" y="2034129"/>
            <a:ext cx="6146321" cy="1868799"/>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solidFill>
                  <a:schemeClr val="tx1"/>
                </a:solidFill>
              </a:rPr>
              <a:t>Vocabulary</a:t>
            </a:r>
            <a:endParaRPr lang="en-US" dirty="0">
              <a:solidFill>
                <a:schemeClr val="tx1"/>
              </a:solidFill>
            </a:endParaRPr>
          </a:p>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1: Circle the activities you would like to do at </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your school.</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2: Read the passage and match the highlighted words with </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their meanings.</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3: Read the passage again and tick True </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or False.</a:t>
            </a:r>
            <a:endParaRPr lang="en-US" sz="1800" dirty="0">
              <a:effectLst/>
              <a:latin typeface="Calibri" panose="020F0502020204030204" pitchFamily="34" charset="0"/>
              <a:ea typeface="Calibri" panose="020F0502020204030204" pitchFamily="34" charset="0"/>
            </a:endParaRPr>
          </a:p>
        </p:txBody>
      </p:sp>
      <p:sp>
        <p:nvSpPr>
          <p:cNvPr id="23" name="Rectangle 22"/>
          <p:cNvSpPr/>
          <p:nvPr/>
        </p:nvSpPr>
        <p:spPr>
          <a:xfrm>
            <a:off x="5585947" y="3997556"/>
            <a:ext cx="6156385" cy="1263360"/>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4: Read about these students. Write the names of the projects you think they should join in the Projects column.</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5: Discuss which project in Task 4 you would like to join, and why. Report your group’s answers to </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the class.</a:t>
            </a:r>
            <a:endParaRPr lang="en-US" sz="1800" dirty="0">
              <a:effectLst/>
              <a:latin typeface="Calibri" panose="020F0502020204030204" pitchFamily="34" charset="0"/>
              <a:ea typeface="Calibri" panose="020F0502020204030204" pitchFamily="34" charset="0"/>
            </a:endParaRPr>
          </a:p>
        </p:txBody>
      </p:sp>
      <p:cxnSp>
        <p:nvCxnSpPr>
          <p:cNvPr id="25" name="Curved Connector 24"/>
          <p:cNvCxnSpPr>
            <a:stCxn id="17" idx="1"/>
            <a:endCxn id="18" idx="0"/>
          </p:cNvCxnSpPr>
          <p:nvPr/>
        </p:nvCxnSpPr>
        <p:spPr>
          <a:xfrm rot="10800000" flipV="1">
            <a:off x="1620036" y="3020369"/>
            <a:ext cx="1312069" cy="1270212"/>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7" y="405824"/>
            <a:ext cx="2946960"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46" name="TextBox 45"/>
          <p:cNvSpPr txBox="1"/>
          <p:nvPr/>
        </p:nvSpPr>
        <p:spPr>
          <a:xfrm>
            <a:off x="4787235" y="518493"/>
            <a:ext cx="2293790" cy="400110"/>
          </a:xfrm>
          <a:prstGeom prst="rect">
            <a:avLst/>
          </a:prstGeom>
          <a:noFill/>
        </p:spPr>
        <p:txBody>
          <a:bodyPr wrap="square" rtlCol="0">
            <a:spAutoFit/>
          </a:bodyPr>
          <a:lstStyle/>
          <a:p>
            <a:r>
              <a:rPr lang="en-US" sz="2000" b="1" dirty="0">
                <a:solidFill>
                  <a:schemeClr val="bg1"/>
                </a:solidFill>
              </a:rPr>
              <a:t>LESSON 5: SKILLS 1</a:t>
            </a:r>
          </a:p>
        </p:txBody>
      </p:sp>
      <p:cxnSp>
        <p:nvCxnSpPr>
          <p:cNvPr id="31" name="Curved Connector 30"/>
          <p:cNvCxnSpPr>
            <a:stCxn id="16" idx="3"/>
            <a:endCxn id="17" idx="0"/>
          </p:cNvCxnSpPr>
          <p:nvPr/>
        </p:nvCxnSpPr>
        <p:spPr>
          <a:xfrm>
            <a:off x="2480438" y="1561985"/>
            <a:ext cx="1393550" cy="1130682"/>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94959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82836" y="1221784"/>
            <a:ext cx="10815315" cy="861774"/>
          </a:xfrm>
          <a:prstGeom prst="rect">
            <a:avLst/>
          </a:prstGeom>
          <a:noFill/>
          <a:effectLst/>
        </p:spPr>
        <p:txBody>
          <a:bodyPr wrap="square" rtlCol="0">
            <a:spAutoFit/>
          </a:bodyPr>
          <a:lstStyle/>
          <a:p>
            <a:r>
              <a:rPr lang="en-US" sz="2400" b="1" dirty="0">
                <a:cs typeface="Arial" panose="020B0604020202020204" pitchFamily="34" charset="0"/>
              </a:rPr>
              <a:t>Read about these students. Write the names of the projects you think they should join in the Projects column.</a:t>
            </a:r>
            <a:endParaRPr lang="en-US" sz="2400" dirty="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PRE-SPEAKING</a:t>
            </a:r>
          </a:p>
        </p:txBody>
      </p:sp>
      <p:pic>
        <p:nvPicPr>
          <p:cNvPr id="4" name="Picture 3">
            <a:extLst>
              <a:ext uri="{FF2B5EF4-FFF2-40B4-BE49-F238E27FC236}">
                <a16:creationId xmlns:a16="http://schemas.microsoft.com/office/drawing/2014/main" id="{478726AF-0347-4AB4-85EE-DB2701121404}"/>
              </a:ext>
            </a:extLst>
          </p:cNvPr>
          <p:cNvPicPr>
            <a:picLocks noChangeAspect="1"/>
          </p:cNvPicPr>
          <p:nvPr/>
        </p:nvPicPr>
        <p:blipFill>
          <a:blip r:embed="rId4"/>
          <a:stretch>
            <a:fillRect/>
          </a:stretch>
        </p:blipFill>
        <p:spPr>
          <a:xfrm>
            <a:off x="312234" y="3481361"/>
            <a:ext cx="5290456" cy="1210317"/>
          </a:xfrm>
          <a:prstGeom prst="rect">
            <a:avLst/>
          </a:prstGeom>
        </p:spPr>
      </p:pic>
      <p:pic>
        <p:nvPicPr>
          <p:cNvPr id="7" name="Picture 6">
            <a:extLst>
              <a:ext uri="{FF2B5EF4-FFF2-40B4-BE49-F238E27FC236}">
                <a16:creationId xmlns:a16="http://schemas.microsoft.com/office/drawing/2014/main" id="{A9349199-CD25-4F2B-9681-652F0ADEEC28}"/>
              </a:ext>
            </a:extLst>
          </p:cNvPr>
          <p:cNvPicPr>
            <a:picLocks noChangeAspect="1"/>
          </p:cNvPicPr>
          <p:nvPr/>
        </p:nvPicPr>
        <p:blipFill>
          <a:blip r:embed="rId5"/>
          <a:stretch>
            <a:fillRect/>
          </a:stretch>
        </p:blipFill>
        <p:spPr>
          <a:xfrm>
            <a:off x="5492505" y="1715519"/>
            <a:ext cx="6110842" cy="5064423"/>
          </a:xfrm>
          <a:prstGeom prst="rect">
            <a:avLst/>
          </a:prstGeom>
        </p:spPr>
      </p:pic>
      <p:sp>
        <p:nvSpPr>
          <p:cNvPr id="9" name="TextBox 8">
            <a:extLst>
              <a:ext uri="{FF2B5EF4-FFF2-40B4-BE49-F238E27FC236}">
                <a16:creationId xmlns:a16="http://schemas.microsoft.com/office/drawing/2014/main" id="{4B415E6A-6C0E-4C90-B780-B0B93FE7637F}"/>
              </a:ext>
            </a:extLst>
          </p:cNvPr>
          <p:cNvSpPr txBox="1"/>
          <p:nvPr/>
        </p:nvSpPr>
        <p:spPr>
          <a:xfrm>
            <a:off x="10615497" y="2500596"/>
            <a:ext cx="593272" cy="646331"/>
          </a:xfrm>
          <a:prstGeom prst="rect">
            <a:avLst/>
          </a:prstGeom>
          <a:noFill/>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C</a:t>
            </a:r>
          </a:p>
        </p:txBody>
      </p:sp>
      <p:sp>
        <p:nvSpPr>
          <p:cNvPr id="14" name="TextBox 13">
            <a:extLst>
              <a:ext uri="{FF2B5EF4-FFF2-40B4-BE49-F238E27FC236}">
                <a16:creationId xmlns:a16="http://schemas.microsoft.com/office/drawing/2014/main" id="{8AC89117-AD49-42A3-A434-73C4B6771A1D}"/>
              </a:ext>
            </a:extLst>
          </p:cNvPr>
          <p:cNvSpPr txBox="1"/>
          <p:nvPr/>
        </p:nvSpPr>
        <p:spPr>
          <a:xfrm>
            <a:off x="10615497" y="3352032"/>
            <a:ext cx="593272" cy="646331"/>
          </a:xfrm>
          <a:prstGeom prst="rect">
            <a:avLst/>
          </a:prstGeom>
          <a:noFill/>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A</a:t>
            </a:r>
          </a:p>
        </p:txBody>
      </p:sp>
      <p:sp>
        <p:nvSpPr>
          <p:cNvPr id="15" name="TextBox 14">
            <a:extLst>
              <a:ext uri="{FF2B5EF4-FFF2-40B4-BE49-F238E27FC236}">
                <a16:creationId xmlns:a16="http://schemas.microsoft.com/office/drawing/2014/main" id="{77DE582F-CBCD-42C7-BA48-CE1979D052F1}"/>
              </a:ext>
            </a:extLst>
          </p:cNvPr>
          <p:cNvSpPr txBox="1"/>
          <p:nvPr/>
        </p:nvSpPr>
        <p:spPr>
          <a:xfrm>
            <a:off x="10615497" y="4145941"/>
            <a:ext cx="593272" cy="646331"/>
          </a:xfrm>
          <a:prstGeom prst="rect">
            <a:avLst/>
          </a:prstGeom>
          <a:noFill/>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B</a:t>
            </a:r>
          </a:p>
        </p:txBody>
      </p:sp>
      <p:sp>
        <p:nvSpPr>
          <p:cNvPr id="18" name="TextBox 17">
            <a:extLst>
              <a:ext uri="{FF2B5EF4-FFF2-40B4-BE49-F238E27FC236}">
                <a16:creationId xmlns:a16="http://schemas.microsoft.com/office/drawing/2014/main" id="{9F88D75A-E18B-4B5C-85A1-A0D39B26885B}"/>
              </a:ext>
            </a:extLst>
          </p:cNvPr>
          <p:cNvSpPr txBox="1"/>
          <p:nvPr/>
        </p:nvSpPr>
        <p:spPr>
          <a:xfrm>
            <a:off x="10615497" y="5146193"/>
            <a:ext cx="593272" cy="646331"/>
          </a:xfrm>
          <a:prstGeom prst="rect">
            <a:avLst/>
          </a:prstGeom>
          <a:noFill/>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D</a:t>
            </a:r>
          </a:p>
        </p:txBody>
      </p:sp>
      <p:sp>
        <p:nvSpPr>
          <p:cNvPr id="19" name="TextBox 18">
            <a:extLst>
              <a:ext uri="{FF2B5EF4-FFF2-40B4-BE49-F238E27FC236}">
                <a16:creationId xmlns:a16="http://schemas.microsoft.com/office/drawing/2014/main" id="{FB3E0089-4D65-4D7E-84B6-56C7DFA29974}"/>
              </a:ext>
            </a:extLst>
          </p:cNvPr>
          <p:cNvSpPr txBox="1"/>
          <p:nvPr/>
        </p:nvSpPr>
        <p:spPr>
          <a:xfrm>
            <a:off x="10615497" y="6148428"/>
            <a:ext cx="593272" cy="646331"/>
          </a:xfrm>
          <a:prstGeom prst="rect">
            <a:avLst/>
          </a:prstGeom>
          <a:noFill/>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E</a:t>
            </a:r>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3195" y="1188331"/>
            <a:ext cx="10815315" cy="861774"/>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Discuss which project in Task 4 you would like to join, and why. Report your group’s answers to the class. </a:t>
            </a:r>
            <a:endParaRPr lang="en-US" sz="2400" dirty="0">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6" y="207665"/>
            <a:ext cx="478161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WHILE-SPEAKING</a:t>
            </a:r>
          </a:p>
        </p:txBody>
      </p:sp>
      <p:pic>
        <p:nvPicPr>
          <p:cNvPr id="3" name="Picture 2">
            <a:extLst>
              <a:ext uri="{FF2B5EF4-FFF2-40B4-BE49-F238E27FC236}">
                <a16:creationId xmlns:a16="http://schemas.microsoft.com/office/drawing/2014/main" id="{7536D98A-58E4-4CB6-894F-289FEF59F316}"/>
              </a:ext>
            </a:extLst>
          </p:cNvPr>
          <p:cNvPicPr>
            <a:picLocks noChangeAspect="1"/>
          </p:cNvPicPr>
          <p:nvPr/>
        </p:nvPicPr>
        <p:blipFill>
          <a:blip r:embed="rId4"/>
          <a:stretch>
            <a:fillRect/>
          </a:stretch>
        </p:blipFill>
        <p:spPr>
          <a:xfrm>
            <a:off x="6721682" y="1601678"/>
            <a:ext cx="4987098" cy="5165209"/>
          </a:xfrm>
          <a:prstGeom prst="rect">
            <a:avLst/>
          </a:prstGeom>
        </p:spPr>
      </p:pic>
      <p:sp>
        <p:nvSpPr>
          <p:cNvPr id="20" name="TextBox 19">
            <a:extLst>
              <a:ext uri="{FF2B5EF4-FFF2-40B4-BE49-F238E27FC236}">
                <a16:creationId xmlns:a16="http://schemas.microsoft.com/office/drawing/2014/main" id="{DA612314-8D07-4F4F-87DA-F2B04E36009D}"/>
              </a:ext>
            </a:extLst>
          </p:cNvPr>
          <p:cNvSpPr txBox="1"/>
          <p:nvPr/>
        </p:nvSpPr>
        <p:spPr>
          <a:xfrm>
            <a:off x="576198" y="2676635"/>
            <a:ext cx="5612651" cy="2677656"/>
          </a:xfrm>
          <a:prstGeom prst="rect">
            <a:avLst/>
          </a:prstGeom>
          <a:noFill/>
        </p:spPr>
        <p:txBody>
          <a:bodyPr wrap="square">
            <a:spAutoFit/>
          </a:bodyPr>
          <a:lstStyle/>
          <a:p>
            <a:pPr>
              <a:lnSpc>
                <a:spcPct val="150000"/>
              </a:lnSpc>
            </a:pPr>
            <a:r>
              <a:rPr lang="en-US" sz="2800" b="1" i="1" dirty="0">
                <a:solidFill>
                  <a:srgbClr val="4494D0"/>
                </a:solidFill>
                <a:effectLst/>
              </a:rPr>
              <a:t>Example</a:t>
            </a:r>
            <a:r>
              <a:rPr lang="en-US" sz="2800" b="0" i="0" dirty="0">
                <a:solidFill>
                  <a:srgbClr val="4494D0"/>
                </a:solidFill>
                <a:effectLst/>
              </a:rPr>
              <a:t>:</a:t>
            </a:r>
            <a:br>
              <a:rPr lang="en-US" sz="2800" b="0" i="0" dirty="0">
                <a:solidFill>
                  <a:srgbClr val="4494D0"/>
                </a:solidFill>
                <a:effectLst/>
              </a:rPr>
            </a:br>
            <a:r>
              <a:rPr lang="en-US" sz="2800" dirty="0">
                <a:solidFill>
                  <a:srgbClr val="242021"/>
                </a:solidFill>
              </a:rPr>
              <a:t>L</a:t>
            </a:r>
            <a:r>
              <a:rPr lang="en-US" sz="2800" b="0" i="0" dirty="0">
                <a:solidFill>
                  <a:srgbClr val="242021"/>
                </a:solidFill>
                <a:effectLst/>
              </a:rPr>
              <a:t>an will join the </a:t>
            </a:r>
            <a:r>
              <a:rPr lang="en-US" sz="2800" b="1" i="1" dirty="0">
                <a:solidFill>
                  <a:schemeClr val="accent2"/>
                </a:solidFill>
                <a:effectLst/>
              </a:rPr>
              <a:t>Tutoring</a:t>
            </a:r>
            <a:r>
              <a:rPr lang="en-US" sz="2800" b="0" i="0" dirty="0">
                <a:solidFill>
                  <a:srgbClr val="242021"/>
                </a:solidFill>
                <a:effectLst/>
              </a:rPr>
              <a:t> project because she is good at </a:t>
            </a:r>
            <a:r>
              <a:rPr lang="en-US" sz="2800" b="0" i="0" dirty="0" err="1">
                <a:solidFill>
                  <a:srgbClr val="242021"/>
                </a:solidFill>
                <a:effectLst/>
              </a:rPr>
              <a:t>maths</a:t>
            </a:r>
            <a:r>
              <a:rPr lang="en-US" sz="2800" b="0" i="0" dirty="0">
                <a:solidFill>
                  <a:srgbClr val="242021"/>
                </a:solidFill>
                <a:effectLst/>
              </a:rPr>
              <a:t> and English. She also loves children.</a:t>
            </a:r>
            <a:r>
              <a:rPr lang="en-US" sz="2800" dirty="0"/>
              <a:t> </a:t>
            </a:r>
          </a:p>
        </p:txBody>
      </p:sp>
    </p:spTree>
    <p:extLst>
      <p:ext uri="{BB962C8B-B14F-4D97-AF65-F5344CB8AC3E}">
        <p14:creationId xmlns:p14="http://schemas.microsoft.com/office/powerpoint/2010/main" val="7513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596671" y="1234448"/>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932104" y="2692667"/>
            <a:ext cx="1883768"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READING</a:t>
            </a:r>
            <a:endParaRPr lang="en-GB" dirty="0">
              <a:solidFill>
                <a:schemeClr val="tx1"/>
              </a:solidFill>
            </a:endParaRPr>
          </a:p>
        </p:txBody>
      </p:sp>
      <p:sp>
        <p:nvSpPr>
          <p:cNvPr id="18" name="Rounded Rectangle 17"/>
          <p:cNvSpPr/>
          <p:nvPr/>
        </p:nvSpPr>
        <p:spPr>
          <a:xfrm>
            <a:off x="596669" y="4422550"/>
            <a:ext cx="1883769" cy="677309"/>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SPEAKING</a:t>
            </a:r>
            <a:endParaRPr lang="en-GB" dirty="0">
              <a:solidFill>
                <a:schemeClr val="tx1"/>
              </a:solidFill>
            </a:endParaRPr>
          </a:p>
        </p:txBody>
      </p:sp>
      <p:sp>
        <p:nvSpPr>
          <p:cNvPr id="19" name="Rounded Rectangle 18"/>
          <p:cNvSpPr/>
          <p:nvPr/>
        </p:nvSpPr>
        <p:spPr>
          <a:xfrm>
            <a:off x="2932104" y="5298219"/>
            <a:ext cx="1883768" cy="62348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POST-READING </a:t>
            </a:r>
          </a:p>
          <a:p>
            <a:pPr algn="ctr"/>
            <a:r>
              <a:rPr lang="en-US">
                <a:solidFill>
                  <a:schemeClr val="tx1"/>
                </a:solidFill>
              </a:rPr>
              <a:t>&amp; </a:t>
            </a:r>
            <a:r>
              <a:rPr lang="en-US" dirty="0">
                <a:solidFill>
                  <a:schemeClr val="tx1"/>
                </a:solidFill>
              </a:rPr>
              <a:t>SPEAKING</a:t>
            </a:r>
            <a:endParaRPr lang="en-GB" dirty="0">
              <a:solidFill>
                <a:schemeClr val="tx1"/>
              </a:solidFill>
            </a:endParaRPr>
          </a:p>
        </p:txBody>
      </p:sp>
      <p:sp>
        <p:nvSpPr>
          <p:cNvPr id="20" name="Rectangle 19"/>
          <p:cNvSpPr/>
          <p:nvPr/>
        </p:nvSpPr>
        <p:spPr>
          <a:xfrm>
            <a:off x="5588838" y="1234448"/>
            <a:ext cx="6149871" cy="6992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Game: Who is faster?</a:t>
            </a:r>
            <a:endParaRPr lang="en-GB" dirty="0">
              <a:solidFill>
                <a:schemeClr val="tx1"/>
              </a:solidFill>
            </a:endParaRPr>
          </a:p>
        </p:txBody>
      </p:sp>
      <p:sp>
        <p:nvSpPr>
          <p:cNvPr id="21" name="Rectangle 20"/>
          <p:cNvSpPr/>
          <p:nvPr/>
        </p:nvSpPr>
        <p:spPr>
          <a:xfrm>
            <a:off x="5571062" y="2034129"/>
            <a:ext cx="6146321" cy="1868799"/>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solidFill>
                  <a:schemeClr val="tx1"/>
                </a:solidFill>
              </a:rPr>
              <a:t>Vocabulary</a:t>
            </a:r>
            <a:endParaRPr lang="en-US" dirty="0">
              <a:solidFill>
                <a:schemeClr val="tx1"/>
              </a:solidFill>
            </a:endParaRPr>
          </a:p>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1: Circle the activities you would like to do at </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your school.</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2: Read the passage and match the highlighted words with </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their meanings.</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3: Read the passage again and tick True </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or False.</a:t>
            </a:r>
            <a:endParaRPr lang="en-US" sz="1800" dirty="0">
              <a:effectLst/>
              <a:latin typeface="Calibri" panose="020F0502020204030204" pitchFamily="34" charset="0"/>
              <a:ea typeface="Calibri" panose="020F0502020204030204" pitchFamily="34" charset="0"/>
            </a:endParaRPr>
          </a:p>
        </p:txBody>
      </p:sp>
      <p:sp>
        <p:nvSpPr>
          <p:cNvPr id="23" name="Rectangle 22"/>
          <p:cNvSpPr/>
          <p:nvPr/>
        </p:nvSpPr>
        <p:spPr>
          <a:xfrm>
            <a:off x="5585947" y="3997556"/>
            <a:ext cx="6156385" cy="1263360"/>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4: Read about these students. Write the names of the projects you think they should join in the Projects column.</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5: Discuss which project in Task 4 you would like to join, and why. Report your group’s answers to </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the class.</a:t>
            </a:r>
            <a:endParaRPr lang="en-US" sz="1800" dirty="0">
              <a:effectLst/>
              <a:latin typeface="Calibri" panose="020F0502020204030204" pitchFamily="34" charset="0"/>
              <a:ea typeface="Calibri" panose="020F0502020204030204" pitchFamily="34" charset="0"/>
            </a:endParaRPr>
          </a:p>
        </p:txBody>
      </p:sp>
      <p:cxnSp>
        <p:nvCxnSpPr>
          <p:cNvPr id="25" name="Curved Connector 24"/>
          <p:cNvCxnSpPr>
            <a:stCxn id="17" idx="1"/>
            <a:endCxn id="18" idx="0"/>
          </p:cNvCxnSpPr>
          <p:nvPr/>
        </p:nvCxnSpPr>
        <p:spPr>
          <a:xfrm rot="10800000" flipV="1">
            <a:off x="1538554" y="3020368"/>
            <a:ext cx="1393550" cy="1402181"/>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480438" y="4761205"/>
            <a:ext cx="1393550" cy="537014"/>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7" y="405824"/>
            <a:ext cx="2946960"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46" name="TextBox 45"/>
          <p:cNvSpPr txBox="1"/>
          <p:nvPr/>
        </p:nvSpPr>
        <p:spPr>
          <a:xfrm>
            <a:off x="4787235" y="518493"/>
            <a:ext cx="2293790" cy="400110"/>
          </a:xfrm>
          <a:prstGeom prst="rect">
            <a:avLst/>
          </a:prstGeom>
          <a:noFill/>
        </p:spPr>
        <p:txBody>
          <a:bodyPr wrap="square" rtlCol="0">
            <a:spAutoFit/>
          </a:bodyPr>
          <a:lstStyle/>
          <a:p>
            <a:r>
              <a:rPr lang="en-US" sz="2000" b="1" dirty="0">
                <a:solidFill>
                  <a:schemeClr val="bg1"/>
                </a:solidFill>
              </a:rPr>
              <a:t>LESSON 5: SKILLS 1</a:t>
            </a:r>
          </a:p>
        </p:txBody>
      </p:sp>
      <p:sp>
        <p:nvSpPr>
          <p:cNvPr id="30" name="Rectangle 29"/>
          <p:cNvSpPr/>
          <p:nvPr/>
        </p:nvSpPr>
        <p:spPr>
          <a:xfrm>
            <a:off x="5591584" y="5344393"/>
            <a:ext cx="6156385" cy="58069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Evaluation</a:t>
            </a:r>
          </a:p>
        </p:txBody>
      </p:sp>
      <p:cxnSp>
        <p:nvCxnSpPr>
          <p:cNvPr id="31" name="Curved Connector 30"/>
          <p:cNvCxnSpPr>
            <a:stCxn id="16" idx="3"/>
            <a:endCxn id="17" idx="0"/>
          </p:cNvCxnSpPr>
          <p:nvPr/>
        </p:nvCxnSpPr>
        <p:spPr>
          <a:xfrm>
            <a:off x="2480438" y="1561985"/>
            <a:ext cx="1393550" cy="1130682"/>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80240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35807" y="5386304"/>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2" name="Rounded Rectangle 11"/>
          <p:cNvSpPr/>
          <p:nvPr/>
        </p:nvSpPr>
        <p:spPr>
          <a:xfrm>
            <a:off x="4041640" y="1550641"/>
            <a:ext cx="3730760"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851" y="1184334"/>
            <a:ext cx="1344559" cy="1277694"/>
          </a:xfrm>
          <a:prstGeom prst="rect">
            <a:avLst/>
          </a:prstGeom>
        </p:spPr>
      </p:pic>
      <p:sp>
        <p:nvSpPr>
          <p:cNvPr id="15" name="TextBox 14"/>
          <p:cNvSpPr txBox="1"/>
          <p:nvPr/>
        </p:nvSpPr>
        <p:spPr>
          <a:xfrm>
            <a:off x="4794411" y="1637853"/>
            <a:ext cx="2888779" cy="461665"/>
          </a:xfrm>
          <a:prstGeom prst="rect">
            <a:avLst/>
          </a:prstGeom>
          <a:noFill/>
        </p:spPr>
        <p:txBody>
          <a:bodyPr wrap="square" rtlCol="0">
            <a:spAutoFit/>
          </a:bodyPr>
          <a:lstStyle/>
          <a:p>
            <a:r>
              <a:rPr lang="en-US" sz="2400" b="1" dirty="0">
                <a:solidFill>
                  <a:schemeClr val="bg1"/>
                </a:solidFill>
              </a:rPr>
              <a:t>LESSON 5: SKILLS 1</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13039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6" name="TextBox 15"/>
          <p:cNvSpPr txBox="1"/>
          <p:nvPr/>
        </p:nvSpPr>
        <p:spPr>
          <a:xfrm>
            <a:off x="780915" y="237708"/>
            <a:ext cx="1320940"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49" y="229764"/>
            <a:ext cx="5697107" cy="707886"/>
          </a:xfrm>
          <a:prstGeom prst="rect">
            <a:avLst/>
          </a:prstGeom>
          <a:noFill/>
        </p:spPr>
        <p:txBody>
          <a:bodyPr wrap="square" rtlCol="0">
            <a:spAutoFit/>
          </a:bodyPr>
          <a:lstStyle/>
          <a:p>
            <a:r>
              <a:rPr lang="en-US" sz="4000" b="1" dirty="0">
                <a:solidFill>
                  <a:schemeClr val="bg1"/>
                </a:solidFill>
                <a:latin typeface="Myriad Pro" pitchFamily="34" charset="0"/>
              </a:rPr>
              <a:t>COMMUNITY SERVICE</a:t>
            </a:r>
          </a:p>
        </p:txBody>
      </p:sp>
      <p:sp>
        <p:nvSpPr>
          <p:cNvPr id="18" name="TextBox 17"/>
          <p:cNvSpPr txBox="1"/>
          <p:nvPr/>
        </p:nvSpPr>
        <p:spPr>
          <a:xfrm>
            <a:off x="2235238" y="190029"/>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3</a:t>
            </a:r>
          </a:p>
        </p:txBody>
      </p:sp>
      <p:pic>
        <p:nvPicPr>
          <p:cNvPr id="14" name="Picture 2" descr="Bright Future School &amp; Academy - Home | Facebook">
            <a:extLst>
              <a:ext uri="{FF2B5EF4-FFF2-40B4-BE49-F238E27FC236}">
                <a16:creationId xmlns:a16="http://schemas.microsoft.com/office/drawing/2014/main" id="{537886CF-4049-4FB8-844B-A432988BA2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983" y="2336955"/>
            <a:ext cx="3911725" cy="227518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Best CBSE School in Patna |Top Boarding School in Bihar">
            <a:extLst>
              <a:ext uri="{FF2B5EF4-FFF2-40B4-BE49-F238E27FC236}">
                <a16:creationId xmlns:a16="http://schemas.microsoft.com/office/drawing/2014/main" id="{9B1A5114-4CD6-43A4-A59D-02642C8129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0283"/>
          <a:stretch/>
        </p:blipFill>
        <p:spPr bwMode="auto">
          <a:xfrm>
            <a:off x="6753050" y="2472353"/>
            <a:ext cx="3893584" cy="271982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D0E82077-EA37-4239-B27B-39A1542EC2A6}"/>
              </a:ext>
            </a:extLst>
          </p:cNvPr>
          <p:cNvSpPr/>
          <p:nvPr/>
        </p:nvSpPr>
        <p:spPr>
          <a:xfrm>
            <a:off x="2553413" y="5199249"/>
            <a:ext cx="2406863" cy="5816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READING</a:t>
            </a:r>
            <a:endParaRPr lang="en-GB" sz="3200" dirty="0"/>
          </a:p>
        </p:txBody>
      </p:sp>
      <p:sp>
        <p:nvSpPr>
          <p:cNvPr id="21" name="Rectangle 20">
            <a:extLst>
              <a:ext uri="{FF2B5EF4-FFF2-40B4-BE49-F238E27FC236}">
                <a16:creationId xmlns:a16="http://schemas.microsoft.com/office/drawing/2014/main" id="{4AF3E32E-DB73-4AE4-B713-82B4B7973DD8}"/>
              </a:ext>
            </a:extLst>
          </p:cNvPr>
          <p:cNvSpPr/>
          <p:nvPr/>
        </p:nvSpPr>
        <p:spPr>
          <a:xfrm>
            <a:off x="7495749" y="5192174"/>
            <a:ext cx="2408185" cy="581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SPEAKING</a:t>
            </a:r>
            <a:endParaRPr lang="en-GB" sz="1600" dirty="0"/>
          </a:p>
        </p:txBody>
      </p:sp>
      <p:sp>
        <p:nvSpPr>
          <p:cNvPr id="22" name="TextBox 21">
            <a:extLst>
              <a:ext uri="{FF2B5EF4-FFF2-40B4-BE49-F238E27FC236}">
                <a16:creationId xmlns:a16="http://schemas.microsoft.com/office/drawing/2014/main" id="{AE5781C5-4464-4F00-BAC3-C219B70FCBCD}"/>
              </a:ext>
            </a:extLst>
          </p:cNvPr>
          <p:cNvSpPr txBox="1"/>
          <p:nvPr/>
        </p:nvSpPr>
        <p:spPr>
          <a:xfrm>
            <a:off x="1576591" y="6060199"/>
            <a:ext cx="436050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a:t>Projects in Bright Future School</a:t>
            </a:r>
          </a:p>
        </p:txBody>
      </p:sp>
      <p:sp>
        <p:nvSpPr>
          <p:cNvPr id="23" name="TextBox 22">
            <a:extLst>
              <a:ext uri="{FF2B5EF4-FFF2-40B4-BE49-F238E27FC236}">
                <a16:creationId xmlns:a16="http://schemas.microsoft.com/office/drawing/2014/main" id="{6D8C0BC5-8ACE-4A89-829B-54F71D2D26BA}"/>
              </a:ext>
            </a:extLst>
          </p:cNvPr>
          <p:cNvSpPr txBox="1"/>
          <p:nvPr/>
        </p:nvSpPr>
        <p:spPr>
          <a:xfrm>
            <a:off x="6519588" y="6060199"/>
            <a:ext cx="436050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t>What project you can do?</a:t>
            </a:r>
          </a:p>
        </p:txBody>
      </p:sp>
    </p:spTree>
    <p:extLst>
      <p:ext uri="{BB962C8B-B14F-4D97-AF65-F5344CB8AC3E}">
        <p14:creationId xmlns:p14="http://schemas.microsoft.com/office/powerpoint/2010/main" val="2320461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6" y="207665"/>
            <a:ext cx="743345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POST-READING &amp; SPEAKING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080A5E7-947E-49FC-8DF3-65F732CC196B}"/>
              </a:ext>
            </a:extLst>
          </p:cNvPr>
          <p:cNvSpPr txBox="1"/>
          <p:nvPr/>
        </p:nvSpPr>
        <p:spPr>
          <a:xfrm>
            <a:off x="721681" y="1987755"/>
            <a:ext cx="4508241" cy="3046988"/>
          </a:xfrm>
          <a:prstGeom prst="rect">
            <a:avLst/>
          </a:prstGeom>
          <a:noFill/>
        </p:spPr>
        <p:txBody>
          <a:bodyPr wrap="square">
            <a:spAutoFit/>
          </a:bodyPr>
          <a:lstStyle/>
          <a:p>
            <a:pPr>
              <a:lnSpc>
                <a:spcPct val="150000"/>
              </a:lnSpc>
            </a:pPr>
            <a:r>
              <a:rPr lang="en-US" sz="3200" dirty="0">
                <a:effectLst/>
                <a:latin typeface="Calibri" panose="020F0502020204030204" pitchFamily="34" charset="0"/>
                <a:ea typeface="Times New Roman" panose="02020603050405020304" pitchFamily="18" charset="0"/>
              </a:rPr>
              <a:t>Let’s give comments for your friends and vote for the most interesting and informative presentation.</a:t>
            </a:r>
            <a:endParaRPr lang="en-US" sz="3200" dirty="0"/>
          </a:p>
        </p:txBody>
      </p:sp>
      <p:pic>
        <p:nvPicPr>
          <p:cNvPr id="3076" name="Picture 4" descr="O Que é Feedback - Jornada do Gestor">
            <a:extLst>
              <a:ext uri="{FF2B5EF4-FFF2-40B4-BE49-F238E27FC236}">
                <a16:creationId xmlns:a16="http://schemas.microsoft.com/office/drawing/2014/main" id="{C883EC24-7B58-4E4C-8D7E-37C021F8E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4168" y="1463648"/>
            <a:ext cx="6219622" cy="47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295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596671" y="1234448"/>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932104" y="2692667"/>
            <a:ext cx="1883768"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READING</a:t>
            </a:r>
            <a:endParaRPr lang="en-GB" dirty="0">
              <a:solidFill>
                <a:schemeClr val="tx1"/>
              </a:solidFill>
            </a:endParaRPr>
          </a:p>
        </p:txBody>
      </p:sp>
      <p:sp>
        <p:nvSpPr>
          <p:cNvPr id="18" name="Rounded Rectangle 17"/>
          <p:cNvSpPr/>
          <p:nvPr/>
        </p:nvSpPr>
        <p:spPr>
          <a:xfrm>
            <a:off x="596669" y="4422550"/>
            <a:ext cx="1883769" cy="677309"/>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SPEAKING</a:t>
            </a:r>
            <a:endParaRPr lang="en-GB" dirty="0">
              <a:solidFill>
                <a:schemeClr val="tx1"/>
              </a:solidFill>
            </a:endParaRPr>
          </a:p>
        </p:txBody>
      </p:sp>
      <p:sp>
        <p:nvSpPr>
          <p:cNvPr id="19" name="Rounded Rectangle 18"/>
          <p:cNvSpPr/>
          <p:nvPr/>
        </p:nvSpPr>
        <p:spPr>
          <a:xfrm>
            <a:off x="2932104" y="5298219"/>
            <a:ext cx="1883768" cy="62348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POST-READING </a:t>
            </a:r>
          </a:p>
          <a:p>
            <a:pPr algn="ctr"/>
            <a:r>
              <a:rPr lang="en-US">
                <a:solidFill>
                  <a:schemeClr val="tx1"/>
                </a:solidFill>
              </a:rPr>
              <a:t>&amp; </a:t>
            </a:r>
            <a:r>
              <a:rPr lang="en-US" dirty="0">
                <a:solidFill>
                  <a:schemeClr val="tx1"/>
                </a:solidFill>
              </a:rPr>
              <a:t>SPEAKING</a:t>
            </a:r>
            <a:endParaRPr lang="en-GB" dirty="0">
              <a:solidFill>
                <a:schemeClr val="tx1"/>
              </a:solidFill>
            </a:endParaRPr>
          </a:p>
        </p:txBody>
      </p:sp>
      <p:sp>
        <p:nvSpPr>
          <p:cNvPr id="20" name="Rectangle 19"/>
          <p:cNvSpPr/>
          <p:nvPr/>
        </p:nvSpPr>
        <p:spPr>
          <a:xfrm>
            <a:off x="5588838" y="1234448"/>
            <a:ext cx="6149871" cy="6992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Game: Who is faster?</a:t>
            </a:r>
            <a:endParaRPr lang="en-GB" dirty="0">
              <a:solidFill>
                <a:schemeClr val="tx1"/>
              </a:solidFill>
            </a:endParaRPr>
          </a:p>
        </p:txBody>
      </p:sp>
      <p:sp>
        <p:nvSpPr>
          <p:cNvPr id="21" name="Rectangle 20"/>
          <p:cNvSpPr/>
          <p:nvPr/>
        </p:nvSpPr>
        <p:spPr>
          <a:xfrm>
            <a:off x="5571062" y="2034129"/>
            <a:ext cx="6146321" cy="1868799"/>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solidFill>
                  <a:schemeClr val="tx1"/>
                </a:solidFill>
              </a:rPr>
              <a:t>Vocabulary</a:t>
            </a:r>
            <a:endParaRPr lang="en-US" dirty="0">
              <a:solidFill>
                <a:schemeClr val="tx1"/>
              </a:solidFill>
            </a:endParaRPr>
          </a:p>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1: Circle the activities you would like to do at </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your school.</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2: Read the passage and match the highlighted words with </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their meanings.</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3: Read the passage again and tick True </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or False.</a:t>
            </a:r>
            <a:endParaRPr lang="en-US" sz="1800" dirty="0">
              <a:effectLst/>
              <a:latin typeface="Calibri" panose="020F0502020204030204" pitchFamily="34" charset="0"/>
              <a:ea typeface="Calibri" panose="020F0502020204030204" pitchFamily="34" charset="0"/>
            </a:endParaRPr>
          </a:p>
        </p:txBody>
      </p:sp>
      <p:sp>
        <p:nvSpPr>
          <p:cNvPr id="23" name="Rectangle 22"/>
          <p:cNvSpPr/>
          <p:nvPr/>
        </p:nvSpPr>
        <p:spPr>
          <a:xfrm>
            <a:off x="5585947" y="3997556"/>
            <a:ext cx="6156385" cy="1263360"/>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4: Read about these students. Write the names of the projects you think they should join in the Projects column.</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5: Discuss which project in Task 4 you would like to join, and why. Report your group’s answers to </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the class.</a:t>
            </a:r>
            <a:endParaRPr lang="en-US" sz="1800" dirty="0">
              <a:effectLst/>
              <a:latin typeface="Calibri" panose="020F0502020204030204" pitchFamily="34" charset="0"/>
              <a:ea typeface="Calibri" panose="020F0502020204030204" pitchFamily="34" charset="0"/>
            </a:endParaRPr>
          </a:p>
        </p:txBody>
      </p:sp>
      <p:cxnSp>
        <p:nvCxnSpPr>
          <p:cNvPr id="25" name="Curved Connector 24"/>
          <p:cNvCxnSpPr>
            <a:stCxn id="17" idx="1"/>
            <a:endCxn id="18" idx="0"/>
          </p:cNvCxnSpPr>
          <p:nvPr/>
        </p:nvCxnSpPr>
        <p:spPr>
          <a:xfrm rot="10800000" flipV="1">
            <a:off x="1538554" y="3020368"/>
            <a:ext cx="1393550" cy="1402181"/>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480438" y="4761205"/>
            <a:ext cx="1393550" cy="537014"/>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7" y="405824"/>
            <a:ext cx="2946960"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46" name="TextBox 45"/>
          <p:cNvSpPr txBox="1"/>
          <p:nvPr/>
        </p:nvSpPr>
        <p:spPr>
          <a:xfrm>
            <a:off x="4787235" y="518493"/>
            <a:ext cx="2293790" cy="400110"/>
          </a:xfrm>
          <a:prstGeom prst="rect">
            <a:avLst/>
          </a:prstGeom>
          <a:noFill/>
        </p:spPr>
        <p:txBody>
          <a:bodyPr wrap="square" rtlCol="0">
            <a:spAutoFit/>
          </a:bodyPr>
          <a:lstStyle/>
          <a:p>
            <a:r>
              <a:rPr lang="en-US" sz="2000" b="1" dirty="0">
                <a:solidFill>
                  <a:schemeClr val="bg1"/>
                </a:solidFill>
              </a:rPr>
              <a:t>LESSON 5: SKILLS 1</a:t>
            </a:r>
          </a:p>
        </p:txBody>
      </p:sp>
      <p:sp>
        <p:nvSpPr>
          <p:cNvPr id="27" name="Rounded Rectangle 26"/>
          <p:cNvSpPr/>
          <p:nvPr/>
        </p:nvSpPr>
        <p:spPr>
          <a:xfrm>
            <a:off x="596670" y="6004679"/>
            <a:ext cx="1883768" cy="677309"/>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CONSOLIDATION</a:t>
            </a:r>
            <a:endParaRPr lang="en-GB" dirty="0">
              <a:solidFill>
                <a:schemeClr val="tx1"/>
              </a:solidFill>
            </a:endParaRPr>
          </a:p>
        </p:txBody>
      </p:sp>
      <p:cxnSp>
        <p:nvCxnSpPr>
          <p:cNvPr id="28" name="Curved Connector 27"/>
          <p:cNvCxnSpPr>
            <a:stCxn id="19" idx="1"/>
            <a:endCxn id="27" idx="0"/>
          </p:cNvCxnSpPr>
          <p:nvPr/>
        </p:nvCxnSpPr>
        <p:spPr>
          <a:xfrm rot="10800000" flipV="1">
            <a:off x="1538554" y="5609961"/>
            <a:ext cx="1393550" cy="394718"/>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8839" y="5997026"/>
            <a:ext cx="6156385" cy="684962"/>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a:solidFill>
                  <a:schemeClr val="tx1"/>
                </a:solidFill>
              </a:rPr>
              <a:t>Homework</a:t>
            </a:r>
            <a:endParaRPr lang="en-GB" dirty="0">
              <a:solidFill>
                <a:schemeClr val="tx1"/>
              </a:solidFill>
            </a:endParaRPr>
          </a:p>
        </p:txBody>
      </p:sp>
      <p:sp>
        <p:nvSpPr>
          <p:cNvPr id="30" name="Rectangle 29"/>
          <p:cNvSpPr/>
          <p:nvPr/>
        </p:nvSpPr>
        <p:spPr>
          <a:xfrm>
            <a:off x="5591584" y="5344393"/>
            <a:ext cx="6156385" cy="58069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Evaluation</a:t>
            </a:r>
          </a:p>
        </p:txBody>
      </p:sp>
      <p:cxnSp>
        <p:nvCxnSpPr>
          <p:cNvPr id="31" name="Curved Connector 30"/>
          <p:cNvCxnSpPr>
            <a:stCxn id="16" idx="3"/>
            <a:endCxn id="17" idx="0"/>
          </p:cNvCxnSpPr>
          <p:nvPr/>
        </p:nvCxnSpPr>
        <p:spPr>
          <a:xfrm>
            <a:off x="2480438" y="1561985"/>
            <a:ext cx="1393550" cy="1130682"/>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506189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28002" y="1290971"/>
            <a:ext cx="10815315" cy="523220"/>
          </a:xfrm>
          <a:prstGeom prst="rect">
            <a:avLst/>
          </a:prstGeom>
          <a:noFill/>
          <a:effectLst/>
        </p:spPr>
        <p:txBody>
          <a:bodyPr wrap="square" rtlCol="0">
            <a:spAutoFit/>
          </a:bodyPr>
          <a:lstStyle/>
          <a:p>
            <a:r>
              <a:rPr lang="en-US" sz="2800" b="1">
                <a:effectLst>
                  <a:glow rad="88900">
                    <a:schemeClr val="bg1"/>
                  </a:glow>
                </a:effectLst>
                <a:latin typeface="Arial" panose="020B0604020202020204" pitchFamily="34" charset="0"/>
                <a:cs typeface="Arial" panose="020B0604020202020204" pitchFamily="34" charset="0"/>
              </a:rPr>
              <a:t>Wrap-up</a:t>
            </a:r>
            <a:endParaRPr lang="en-US" sz="28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1" name="Picture 2" descr="Bright Future School &amp; Academy - Home | Facebook">
            <a:extLst>
              <a:ext uri="{FF2B5EF4-FFF2-40B4-BE49-F238E27FC236}">
                <a16:creationId xmlns:a16="http://schemas.microsoft.com/office/drawing/2014/main" id="{67080C77-0FE9-427D-B591-3B7FDF84D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526" y="2021856"/>
            <a:ext cx="3911725" cy="22751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Best CBSE School in Patna |Top Boarding School in Bihar">
            <a:extLst>
              <a:ext uri="{FF2B5EF4-FFF2-40B4-BE49-F238E27FC236}">
                <a16:creationId xmlns:a16="http://schemas.microsoft.com/office/drawing/2014/main" id="{9C892CB4-A42D-4546-8A0D-1650878D6DE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283"/>
          <a:stretch/>
        </p:blipFill>
        <p:spPr bwMode="auto">
          <a:xfrm>
            <a:off x="6796593" y="2157254"/>
            <a:ext cx="3893584" cy="271982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213DC22B-8272-48AE-A2F8-E498AB91F562}"/>
              </a:ext>
            </a:extLst>
          </p:cNvPr>
          <p:cNvSpPr/>
          <p:nvPr/>
        </p:nvSpPr>
        <p:spPr>
          <a:xfrm>
            <a:off x="2596956" y="4884150"/>
            <a:ext cx="2406863" cy="5816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READING</a:t>
            </a:r>
            <a:endParaRPr lang="en-GB" sz="3200" dirty="0"/>
          </a:p>
        </p:txBody>
      </p:sp>
      <p:sp>
        <p:nvSpPr>
          <p:cNvPr id="24" name="Rectangle 23">
            <a:extLst>
              <a:ext uri="{FF2B5EF4-FFF2-40B4-BE49-F238E27FC236}">
                <a16:creationId xmlns:a16="http://schemas.microsoft.com/office/drawing/2014/main" id="{74F79300-709C-4679-9BF7-CAD4C3B678CD}"/>
              </a:ext>
            </a:extLst>
          </p:cNvPr>
          <p:cNvSpPr/>
          <p:nvPr/>
        </p:nvSpPr>
        <p:spPr>
          <a:xfrm>
            <a:off x="7539292" y="4877075"/>
            <a:ext cx="2408185" cy="581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SPEAKING</a:t>
            </a:r>
            <a:endParaRPr lang="en-GB" sz="1600" dirty="0"/>
          </a:p>
        </p:txBody>
      </p:sp>
      <p:sp>
        <p:nvSpPr>
          <p:cNvPr id="25" name="TextBox 24">
            <a:extLst>
              <a:ext uri="{FF2B5EF4-FFF2-40B4-BE49-F238E27FC236}">
                <a16:creationId xmlns:a16="http://schemas.microsoft.com/office/drawing/2014/main" id="{90B4E95F-AB5B-44F4-A9F7-F95E8EB2AF58}"/>
              </a:ext>
            </a:extLst>
          </p:cNvPr>
          <p:cNvSpPr txBox="1"/>
          <p:nvPr/>
        </p:nvSpPr>
        <p:spPr>
          <a:xfrm>
            <a:off x="1620134" y="5745100"/>
            <a:ext cx="436050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a:t>Projects in Bright Future School</a:t>
            </a:r>
          </a:p>
        </p:txBody>
      </p:sp>
      <p:sp>
        <p:nvSpPr>
          <p:cNvPr id="26" name="TextBox 25">
            <a:extLst>
              <a:ext uri="{FF2B5EF4-FFF2-40B4-BE49-F238E27FC236}">
                <a16:creationId xmlns:a16="http://schemas.microsoft.com/office/drawing/2014/main" id="{E6D9E0F0-4BDF-4606-9C15-1192E41CE6AF}"/>
              </a:ext>
            </a:extLst>
          </p:cNvPr>
          <p:cNvSpPr txBox="1"/>
          <p:nvPr/>
        </p:nvSpPr>
        <p:spPr>
          <a:xfrm>
            <a:off x="6563131" y="5745100"/>
            <a:ext cx="436050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t>What project you can do?</a:t>
            </a:r>
          </a:p>
        </p:txBody>
      </p:sp>
    </p:spTree>
    <p:extLst>
      <p:ext uri="{BB962C8B-B14F-4D97-AF65-F5344CB8AC3E}">
        <p14:creationId xmlns:p14="http://schemas.microsoft.com/office/powerpoint/2010/main" val="2275727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523220"/>
          </a:xfrm>
          <a:prstGeom prst="rect">
            <a:avLst/>
          </a:prstGeom>
          <a:noFill/>
          <a:effectLst/>
        </p:spPr>
        <p:txBody>
          <a:bodyPr wrap="square" rtlCol="0">
            <a:spAutoFit/>
          </a:bodyPr>
          <a:lstStyle/>
          <a:p>
            <a:r>
              <a:rPr lang="en-US" sz="2800" b="1">
                <a:effectLst>
                  <a:glow rad="88900">
                    <a:schemeClr val="bg1"/>
                  </a:glow>
                </a:effectLst>
                <a:latin typeface="Arial" panose="020B0604020202020204" pitchFamily="34" charset="0"/>
                <a:cs typeface="Arial" panose="020B0604020202020204" pitchFamily="34" charset="0"/>
              </a:rPr>
              <a:t>Homework</a:t>
            </a:r>
            <a:endParaRPr lang="en-US" sz="28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5CCF00B-D588-4061-B624-88E7E5518CE7}"/>
              </a:ext>
            </a:extLst>
          </p:cNvPr>
          <p:cNvSpPr txBox="1"/>
          <p:nvPr/>
        </p:nvSpPr>
        <p:spPr>
          <a:xfrm>
            <a:off x="1231641" y="2525080"/>
            <a:ext cx="6096000" cy="1077218"/>
          </a:xfrm>
          <a:prstGeom prst="rect">
            <a:avLst/>
          </a:prstGeom>
          <a:noFill/>
        </p:spPr>
        <p:txBody>
          <a:bodyPr wrap="square">
            <a:spAutoFit/>
          </a:bodyPr>
          <a:lstStyle/>
          <a:p>
            <a:pPr marL="457200" indent="-457200">
              <a:buFont typeface="Wingdings" panose="05000000000000000000" pitchFamily="2" charset="2"/>
              <a:buChar char="Ø"/>
            </a:pPr>
            <a:r>
              <a:rPr lang="en-GB" sz="3200" dirty="0">
                <a:solidFill>
                  <a:srgbClr val="000000"/>
                </a:solidFill>
                <a:effectLst/>
                <a:latin typeface="Calibri" panose="020F0502020204030204" pitchFamily="34" charset="0"/>
                <a:ea typeface="Calibri" panose="020F0502020204030204" pitchFamily="34" charset="0"/>
              </a:rPr>
              <a:t>Plan some school activities for next summer holiday.</a:t>
            </a:r>
            <a:endParaRPr lang="en-US" sz="3200" dirty="0"/>
          </a:p>
        </p:txBody>
      </p:sp>
      <p:pic>
        <p:nvPicPr>
          <p:cNvPr id="19" name="Picture 18">
            <a:extLst>
              <a:ext uri="{FF2B5EF4-FFF2-40B4-BE49-F238E27FC236}">
                <a16:creationId xmlns:a16="http://schemas.microsoft.com/office/drawing/2014/main" id="{84C1BA86-4921-4750-A3F3-65C4ABCDCA2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6646009" y="2714611"/>
            <a:ext cx="4314350" cy="3010563"/>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7553"/>
            <a:ext cx="9143999" cy="6839711"/>
          </a:xfrm>
        </p:spPr>
      </p:pic>
      <p:sp>
        <p:nvSpPr>
          <p:cNvPr id="3" name="Rectangle 2"/>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sachmem.vn</a:t>
            </a:r>
            <a:endParaRPr lang="en-GB"/>
          </a:p>
          <a:p>
            <a:pPr algn="ctr"/>
            <a:r>
              <a:rPr lang="en-GB" b="1">
                <a:latin typeface="Calibri" panose="020F0502020204030204" pitchFamily="34" charset="0"/>
              </a:rPr>
              <a:t>Fanpage: </a:t>
            </a:r>
            <a:r>
              <a:rPr lang="en-GB" b="1" i="1">
                <a:latin typeface="Calibri" panose="020F0502020204030204" pitchFamily="34" charset="0"/>
              </a:rPr>
              <a:t>facebook.com/sachmem.vn/</a:t>
            </a:r>
            <a:endParaRPr lang="en-GB"/>
          </a:p>
        </p:txBody>
      </p:sp>
    </p:spTree>
    <p:extLst>
      <p:ext uri="{BB962C8B-B14F-4D97-AF65-F5344CB8AC3E}">
        <p14:creationId xmlns:p14="http://schemas.microsoft.com/office/powerpoint/2010/main" val="3467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427102" y="587387"/>
            <a:ext cx="4958616" cy="884574"/>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91560" y="706508"/>
            <a:ext cx="3315377" cy="646331"/>
          </a:xfrm>
          <a:prstGeom prst="rect">
            <a:avLst/>
          </a:prstGeom>
          <a:noFill/>
        </p:spPr>
        <p:txBody>
          <a:bodyPr wrap="square" rtlCol="0">
            <a:spAutoFit/>
          </a:bodyPr>
          <a:lstStyle/>
          <a:p>
            <a:r>
              <a:rPr lang="en-US" sz="3600" b="1" dirty="0">
                <a:solidFill>
                  <a:schemeClr val="bg1"/>
                </a:solidFill>
                <a:latin typeface="Myriad Pro" pitchFamily="34" charset="0"/>
              </a:rPr>
              <a:t>OBJECTIVES</a:t>
            </a:r>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92320" y="144696"/>
            <a:ext cx="1515332" cy="15837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80946" y="1914652"/>
            <a:ext cx="10712538" cy="3323987"/>
          </a:xfrm>
          <a:prstGeom prst="rect">
            <a:avLst/>
          </a:prstGeom>
          <a:noFill/>
        </p:spPr>
        <p:txBody>
          <a:bodyPr wrap="square" rtlCol="0">
            <a:spAutoFit/>
          </a:bodyPr>
          <a:lstStyle/>
          <a:p>
            <a:pPr>
              <a:lnSpc>
                <a:spcPct val="150000"/>
              </a:lnSpc>
            </a:pPr>
            <a:r>
              <a:rPr lang="en-US" sz="2800" dirty="0">
                <a:latin typeface="Calibri (Body)"/>
              </a:rPr>
              <a:t>By the end of the lesson, students will be able to:</a:t>
            </a:r>
          </a:p>
          <a:p>
            <a:pPr marL="457200" marR="0" indent="-457200">
              <a:lnSpc>
                <a:spcPct val="150000"/>
              </a:lnSpc>
              <a:spcBef>
                <a:spcPts val="0"/>
              </a:spcBef>
              <a:spcAft>
                <a:spcPts val="0"/>
              </a:spcAft>
              <a:buFont typeface="Wingdings" panose="05000000000000000000" pitchFamily="2" charset="2"/>
              <a:buChar char="Ø"/>
            </a:pPr>
            <a:r>
              <a:rPr lang="en-US" sz="2800" dirty="0">
                <a:latin typeface="Calibri (Body)"/>
              </a:rPr>
              <a:t>d</a:t>
            </a:r>
            <a:r>
              <a:rPr lang="vi-VN" sz="2800" dirty="0">
                <a:latin typeface="Calibri (Body)"/>
              </a:rPr>
              <a:t>evelop reading skill for specific information about community activities at </a:t>
            </a:r>
            <a:r>
              <a:rPr lang="vi-VN" sz="2800">
                <a:latin typeface="Calibri (Body)"/>
              </a:rPr>
              <a:t>a school</a:t>
            </a:r>
            <a:endParaRPr lang="en-US" sz="2800" dirty="0">
              <a:latin typeface="Calibri (Body)"/>
            </a:endParaRPr>
          </a:p>
          <a:p>
            <a:pPr marL="457200" marR="0" indent="-457200">
              <a:lnSpc>
                <a:spcPct val="150000"/>
              </a:lnSpc>
              <a:spcBef>
                <a:spcPts val="0"/>
              </a:spcBef>
              <a:spcAft>
                <a:spcPts val="0"/>
              </a:spcAft>
              <a:buFont typeface="Wingdings" panose="05000000000000000000" pitchFamily="2" charset="2"/>
              <a:buChar char="Ø"/>
            </a:pPr>
            <a:r>
              <a:rPr lang="en-US" sz="2800" dirty="0">
                <a:latin typeface="Calibri (Body)"/>
              </a:rPr>
              <a:t>d</a:t>
            </a:r>
            <a:r>
              <a:rPr lang="vi-VN" sz="2800" dirty="0">
                <a:latin typeface="Calibri (Body)"/>
              </a:rPr>
              <a:t>evelop speaking skill</a:t>
            </a:r>
            <a:r>
              <a:rPr lang="vi-VN" sz="2800">
                <a:latin typeface="Calibri (Body)"/>
              </a:rPr>
              <a:t>: </a:t>
            </a:r>
            <a:r>
              <a:rPr lang="en-US" sz="2800">
                <a:latin typeface="Calibri (Body)"/>
              </a:rPr>
              <a:t>t</a:t>
            </a:r>
            <a:r>
              <a:rPr lang="vi-VN" sz="2800">
                <a:latin typeface="Calibri (Body)"/>
              </a:rPr>
              <a:t>alking </a:t>
            </a:r>
            <a:r>
              <a:rPr lang="vi-VN" sz="2800" dirty="0">
                <a:latin typeface="Calibri (Body)"/>
              </a:rPr>
              <a:t>about the reasons why students join different community activities</a:t>
            </a:r>
            <a:endParaRPr lang="en-US" sz="2800" dirty="0">
              <a:latin typeface="Calibri (Body)"/>
            </a:endParaRPr>
          </a:p>
        </p:txBody>
      </p:sp>
    </p:spTree>
    <p:extLst>
      <p:ext uri="{BB962C8B-B14F-4D97-AF65-F5344CB8AC3E}">
        <p14:creationId xmlns:p14="http://schemas.microsoft.com/office/powerpoint/2010/main" val="202192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596671" y="1234448"/>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94927" y="2596760"/>
            <a:ext cx="1883768"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READING</a:t>
            </a:r>
            <a:endParaRPr lang="en-GB" dirty="0">
              <a:solidFill>
                <a:schemeClr val="tx1"/>
              </a:solidFill>
            </a:endParaRPr>
          </a:p>
        </p:txBody>
      </p:sp>
      <p:sp>
        <p:nvSpPr>
          <p:cNvPr id="18" name="Rounded Rectangle 17"/>
          <p:cNvSpPr/>
          <p:nvPr/>
        </p:nvSpPr>
        <p:spPr>
          <a:xfrm>
            <a:off x="596669" y="4156766"/>
            <a:ext cx="1883769" cy="677309"/>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SPEAKING</a:t>
            </a:r>
            <a:endParaRPr lang="en-GB" dirty="0">
              <a:solidFill>
                <a:schemeClr val="tx1"/>
              </a:solidFill>
            </a:endParaRPr>
          </a:p>
        </p:txBody>
      </p:sp>
      <p:sp>
        <p:nvSpPr>
          <p:cNvPr id="19" name="Rounded Rectangle 18"/>
          <p:cNvSpPr/>
          <p:nvPr/>
        </p:nvSpPr>
        <p:spPr>
          <a:xfrm>
            <a:off x="3000352" y="5232521"/>
            <a:ext cx="1883768" cy="62348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POST-READING </a:t>
            </a:r>
          </a:p>
          <a:p>
            <a:pPr algn="ctr"/>
            <a:r>
              <a:rPr lang="en-US" dirty="0">
                <a:solidFill>
                  <a:schemeClr val="tx1"/>
                </a:solidFill>
              </a:rPr>
              <a:t>&amp; SPEAKING</a:t>
            </a:r>
            <a:endParaRPr lang="en-GB" dirty="0">
              <a:solidFill>
                <a:schemeClr val="tx1"/>
              </a:solidFill>
            </a:endParaRPr>
          </a:p>
        </p:txBody>
      </p:sp>
      <p:sp>
        <p:nvSpPr>
          <p:cNvPr id="20" name="Rectangle 19"/>
          <p:cNvSpPr/>
          <p:nvPr/>
        </p:nvSpPr>
        <p:spPr>
          <a:xfrm>
            <a:off x="5588838" y="1234448"/>
            <a:ext cx="6149871" cy="533127"/>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Game: Who is faster?</a:t>
            </a:r>
            <a:endParaRPr lang="en-GB" dirty="0">
              <a:solidFill>
                <a:schemeClr val="tx1"/>
              </a:solidFill>
            </a:endParaRPr>
          </a:p>
        </p:txBody>
      </p:sp>
      <p:sp>
        <p:nvSpPr>
          <p:cNvPr id="21" name="Rectangle 20"/>
          <p:cNvSpPr/>
          <p:nvPr/>
        </p:nvSpPr>
        <p:spPr>
          <a:xfrm>
            <a:off x="5588838" y="1889522"/>
            <a:ext cx="6146321" cy="1868799"/>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Vocabulary</a:t>
            </a:r>
          </a:p>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1: Circle the activities you would like to do at your school.</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2: Read the passage and match the highlighted words with their meanings.</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3: Read the passage again and tick True or False.</a:t>
            </a:r>
            <a:endParaRPr lang="en-US" sz="1800" dirty="0">
              <a:effectLst/>
              <a:latin typeface="Calibri" panose="020F0502020204030204" pitchFamily="34" charset="0"/>
              <a:ea typeface="Calibri" panose="020F0502020204030204" pitchFamily="34" charset="0"/>
            </a:endParaRPr>
          </a:p>
        </p:txBody>
      </p:sp>
      <p:sp>
        <p:nvSpPr>
          <p:cNvPr id="23" name="Rectangle 22"/>
          <p:cNvSpPr/>
          <p:nvPr/>
        </p:nvSpPr>
        <p:spPr>
          <a:xfrm>
            <a:off x="5591583" y="3863741"/>
            <a:ext cx="6156385" cy="1263360"/>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4: Read about these students. Write the names of the projects you think they should join in the Projects column.</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5: Discuss which project in Task 4 you would like to join, and why. Report to the class.</a:t>
            </a:r>
            <a:endParaRPr lang="en-US" sz="1800" dirty="0">
              <a:effectLst/>
              <a:latin typeface="Calibri" panose="020F0502020204030204" pitchFamily="34" charset="0"/>
              <a:ea typeface="Calibri" panose="020F0502020204030204" pitchFamily="34" charset="0"/>
            </a:endParaRPr>
          </a:p>
        </p:txBody>
      </p:sp>
      <p:cxnSp>
        <p:nvCxnSpPr>
          <p:cNvPr id="25" name="Curved Connector 24"/>
          <p:cNvCxnSpPr>
            <a:stCxn id="17" idx="1"/>
            <a:endCxn id="18" idx="0"/>
          </p:cNvCxnSpPr>
          <p:nvPr/>
        </p:nvCxnSpPr>
        <p:spPr>
          <a:xfrm rot="10800000" flipV="1">
            <a:off x="1538555" y="2924462"/>
            <a:ext cx="1356373" cy="1232304"/>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480438" y="4495421"/>
            <a:ext cx="1461798" cy="737100"/>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7" y="405824"/>
            <a:ext cx="2946960"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46" name="TextBox 45"/>
          <p:cNvSpPr txBox="1"/>
          <p:nvPr/>
        </p:nvSpPr>
        <p:spPr>
          <a:xfrm>
            <a:off x="4787235" y="518493"/>
            <a:ext cx="2293790" cy="400110"/>
          </a:xfrm>
          <a:prstGeom prst="rect">
            <a:avLst/>
          </a:prstGeom>
          <a:noFill/>
        </p:spPr>
        <p:txBody>
          <a:bodyPr wrap="square" rtlCol="0">
            <a:spAutoFit/>
          </a:bodyPr>
          <a:lstStyle/>
          <a:p>
            <a:r>
              <a:rPr lang="en-US" sz="2000" b="1" dirty="0">
                <a:solidFill>
                  <a:schemeClr val="bg1"/>
                </a:solidFill>
              </a:rPr>
              <a:t>LESSON 5: SKILLS 1</a:t>
            </a:r>
          </a:p>
        </p:txBody>
      </p:sp>
      <p:sp>
        <p:nvSpPr>
          <p:cNvPr id="27" name="Rounded Rectangle 26"/>
          <p:cNvSpPr/>
          <p:nvPr/>
        </p:nvSpPr>
        <p:spPr>
          <a:xfrm>
            <a:off x="596670" y="6004679"/>
            <a:ext cx="1883768" cy="677309"/>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CONSOLIDATION</a:t>
            </a:r>
            <a:endParaRPr lang="en-GB" dirty="0">
              <a:solidFill>
                <a:schemeClr val="tx1"/>
              </a:solidFill>
            </a:endParaRPr>
          </a:p>
        </p:txBody>
      </p:sp>
      <p:cxnSp>
        <p:nvCxnSpPr>
          <p:cNvPr id="28" name="Curved Connector 27"/>
          <p:cNvCxnSpPr>
            <a:stCxn id="19" idx="1"/>
            <a:endCxn id="27" idx="0"/>
          </p:cNvCxnSpPr>
          <p:nvPr/>
        </p:nvCxnSpPr>
        <p:spPr>
          <a:xfrm rot="10800000" flipV="1">
            <a:off x="1538554" y="5544263"/>
            <a:ext cx="1461798" cy="460416"/>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91582" y="5936242"/>
            <a:ext cx="6156385" cy="684962"/>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a:solidFill>
                  <a:schemeClr val="tx1"/>
                </a:solidFill>
              </a:rPr>
              <a:t>Homework</a:t>
            </a:r>
            <a:endParaRPr lang="en-GB" dirty="0">
              <a:solidFill>
                <a:schemeClr val="tx1"/>
              </a:solidFill>
            </a:endParaRPr>
          </a:p>
        </p:txBody>
      </p:sp>
      <p:sp>
        <p:nvSpPr>
          <p:cNvPr id="30" name="Rectangle 29"/>
          <p:cNvSpPr/>
          <p:nvPr/>
        </p:nvSpPr>
        <p:spPr>
          <a:xfrm>
            <a:off x="5591582" y="5232521"/>
            <a:ext cx="6156385" cy="58069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Evaluation</a:t>
            </a:r>
          </a:p>
        </p:txBody>
      </p:sp>
      <p:cxnSp>
        <p:nvCxnSpPr>
          <p:cNvPr id="31" name="Curved Connector 30"/>
          <p:cNvCxnSpPr>
            <a:stCxn id="16" idx="3"/>
            <a:endCxn id="17" idx="0"/>
          </p:cNvCxnSpPr>
          <p:nvPr/>
        </p:nvCxnSpPr>
        <p:spPr>
          <a:xfrm>
            <a:off x="2480438" y="1561985"/>
            <a:ext cx="1356373" cy="1034775"/>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5820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596671" y="1234448"/>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20" name="Rectangle 19"/>
          <p:cNvSpPr/>
          <p:nvPr/>
        </p:nvSpPr>
        <p:spPr>
          <a:xfrm>
            <a:off x="5588838" y="1234448"/>
            <a:ext cx="6149871" cy="6992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Game: Who is faster?</a:t>
            </a:r>
            <a:endParaRPr lang="en-GB" dirty="0">
              <a:solidFill>
                <a:schemeClr val="tx1"/>
              </a:solidFill>
            </a:endParaRPr>
          </a:p>
        </p:txBody>
      </p:sp>
      <p:sp>
        <p:nvSpPr>
          <p:cNvPr id="44" name="Rounded Rectangle 43"/>
          <p:cNvSpPr/>
          <p:nvPr/>
        </p:nvSpPr>
        <p:spPr>
          <a:xfrm>
            <a:off x="4435147" y="405824"/>
            <a:ext cx="2946960"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46" name="TextBox 45"/>
          <p:cNvSpPr txBox="1"/>
          <p:nvPr/>
        </p:nvSpPr>
        <p:spPr>
          <a:xfrm>
            <a:off x="4787235" y="518493"/>
            <a:ext cx="2293790" cy="400110"/>
          </a:xfrm>
          <a:prstGeom prst="rect">
            <a:avLst/>
          </a:prstGeom>
          <a:noFill/>
        </p:spPr>
        <p:txBody>
          <a:bodyPr wrap="square" rtlCol="0">
            <a:spAutoFit/>
          </a:bodyPr>
          <a:lstStyle/>
          <a:p>
            <a:r>
              <a:rPr lang="en-US" sz="2000" b="1" dirty="0">
                <a:solidFill>
                  <a:schemeClr val="bg1"/>
                </a:solidFill>
              </a:rPr>
              <a:t>LESSON 5: SKILLS 1</a:t>
            </a:r>
          </a:p>
        </p:txBody>
      </p:sp>
      <p:pic>
        <p:nvPicPr>
          <p:cNvPr id="22" name="Picture 2" descr="🙋🏻‍♂️ Man Raising Hand: Light Skin Tone Emoj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174" y="3466003"/>
            <a:ext cx="1796996" cy="17969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Person raising hand emoji clipart. Free download transparent .PNG |  Creaz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835" y="3124025"/>
            <a:ext cx="2138860" cy="213886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559032" y="2692911"/>
            <a:ext cx="5519010" cy="2769989"/>
          </a:xfrm>
          <a:prstGeom prst="rect">
            <a:avLst/>
          </a:prstGeom>
        </p:spPr>
        <p:txBody>
          <a:bodyPr wrap="square">
            <a:spAutoFit/>
          </a:bodyPr>
          <a:lstStyle/>
          <a:p>
            <a:pPr>
              <a:lnSpc>
                <a:spcPct val="150000"/>
              </a:lnSpc>
              <a:spcAft>
                <a:spcPts val="0"/>
              </a:spcAft>
            </a:pPr>
            <a:r>
              <a:rPr lang="en-US" sz="3200" b="1" dirty="0">
                <a:solidFill>
                  <a:srgbClr val="000000"/>
                </a:solidFill>
                <a:latin typeface="Calibri (Body)"/>
                <a:ea typeface="Times New Roman" panose="02020603050405020304" pitchFamily="18" charset="0"/>
              </a:rPr>
              <a:t>Aims of the stage:</a:t>
            </a:r>
          </a:p>
          <a:p>
            <a:pPr marL="342900" indent="-342900">
              <a:lnSpc>
                <a:spcPct val="150000"/>
              </a:lnSpc>
              <a:buFont typeface="Wingdings" panose="05000000000000000000" pitchFamily="2" charset="2"/>
              <a:buChar char="Ø"/>
            </a:pPr>
            <a:r>
              <a:rPr lang="en-GB" sz="2800" dirty="0"/>
              <a:t>To introduce the topic of reading.</a:t>
            </a:r>
            <a:endParaRPr lang="en-US" sz="2800" dirty="0"/>
          </a:p>
          <a:p>
            <a:pPr marL="342900" indent="-342900">
              <a:lnSpc>
                <a:spcPct val="150000"/>
              </a:lnSpc>
              <a:buFont typeface="Wingdings" panose="05000000000000000000" pitchFamily="2" charset="2"/>
              <a:buChar char="Ø"/>
            </a:pPr>
            <a:r>
              <a:rPr lang="en-GB" sz="2800" dirty="0"/>
              <a:t>To enhance students’ skills of cooperating with </a:t>
            </a:r>
            <a:r>
              <a:rPr lang="en-GB" sz="2800"/>
              <a:t>team mates</a:t>
            </a:r>
            <a:endParaRPr lang="en-US" sz="2800" dirty="0">
              <a:effectLst/>
              <a:latin typeface="Calibri (Body)"/>
              <a:ea typeface="Times New Roman" panose="02020603050405020304" pitchFamily="18" charset="0"/>
            </a:endParaRPr>
          </a:p>
        </p:txBody>
      </p:sp>
    </p:spTree>
    <p:extLst>
      <p:ext uri="{BB962C8B-B14F-4D97-AF65-F5344CB8AC3E}">
        <p14:creationId xmlns:p14="http://schemas.microsoft.com/office/powerpoint/2010/main" val="1515137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1"/>
            <a:ext cx="12192000" cy="1083306"/>
          </a:xfrm>
          <a:prstGeom prst="rect">
            <a:avLst/>
          </a:prstGeom>
        </p:spPr>
      </p:pic>
      <p:sp>
        <p:nvSpPr>
          <p:cNvPr id="33" name="TextBox 32">
            <a:extLst>
              <a:ext uri="{FF2B5EF4-FFF2-40B4-BE49-F238E27FC236}">
                <a16:creationId xmlns:a16="http://schemas.microsoft.com/office/drawing/2014/main" id="{85DB7129-A6F3-453D-B9A8-A96C88FE0E31}"/>
              </a:ext>
            </a:extLst>
          </p:cNvPr>
          <p:cNvSpPr txBox="1"/>
          <p:nvPr/>
        </p:nvSpPr>
        <p:spPr>
          <a:xfrm>
            <a:off x="487067" y="208434"/>
            <a:ext cx="874560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10" name="Picture 9" descr="50 Community Service Ideas">
            <a:extLst>
              <a:ext uri="{FF2B5EF4-FFF2-40B4-BE49-F238E27FC236}">
                <a16:creationId xmlns:a16="http://schemas.microsoft.com/office/drawing/2014/main" id="{0CB695BC-6FF3-4208-89F1-844FFF6FD7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57" r="19791" b="-3"/>
          <a:stretch/>
        </p:blipFill>
        <p:spPr bwMode="auto">
          <a:xfrm>
            <a:off x="929455" y="1794189"/>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p:spPr>
      </p:pic>
      <p:pic>
        <p:nvPicPr>
          <p:cNvPr id="13" name="Picture 12" descr="Holiday Community Service Project Ideas for Kids with ADHD">
            <a:extLst>
              <a:ext uri="{FF2B5EF4-FFF2-40B4-BE49-F238E27FC236}">
                <a16:creationId xmlns:a16="http://schemas.microsoft.com/office/drawing/2014/main" id="{9E01BB82-8CC6-47E6-A9A9-A537113395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910" r="25338" b="-3"/>
          <a:stretch/>
        </p:blipFill>
        <p:spPr bwMode="auto">
          <a:xfrm>
            <a:off x="4644220" y="1794189"/>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p:spPr>
      </p:pic>
      <p:pic>
        <p:nvPicPr>
          <p:cNvPr id="16" name="Picture 15" descr="Differences Between Community Service and Volunteer Work">
            <a:extLst>
              <a:ext uri="{FF2B5EF4-FFF2-40B4-BE49-F238E27FC236}">
                <a16:creationId xmlns:a16="http://schemas.microsoft.com/office/drawing/2014/main" id="{5AC76D91-87CA-4D40-AF68-054FFADF66E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128" r="19622"/>
          <a:stretch/>
        </p:blipFill>
        <p:spPr bwMode="auto">
          <a:xfrm>
            <a:off x="8358984" y="1794189"/>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p:spPr>
      </p:pic>
      <p:sp>
        <p:nvSpPr>
          <p:cNvPr id="17" name="TextBox 16">
            <a:extLst>
              <a:ext uri="{FF2B5EF4-FFF2-40B4-BE49-F238E27FC236}">
                <a16:creationId xmlns:a16="http://schemas.microsoft.com/office/drawing/2014/main" id="{19D0FDC9-2765-4C0F-A6EA-28E78A5F2AB5}"/>
              </a:ext>
            </a:extLst>
          </p:cNvPr>
          <p:cNvSpPr txBox="1"/>
          <p:nvPr/>
        </p:nvSpPr>
        <p:spPr>
          <a:xfrm>
            <a:off x="1101794" y="5202895"/>
            <a:ext cx="2988526" cy="523220"/>
          </a:xfrm>
          <a:prstGeom prst="rect">
            <a:avLst/>
          </a:prstGeom>
          <a:noFill/>
        </p:spPr>
        <p:txBody>
          <a:bodyPr wrap="square">
            <a:spAutoFit/>
          </a:bodyPr>
          <a:lstStyle/>
          <a:p>
            <a:pPr algn="ctr"/>
            <a:r>
              <a:rPr lang="vi-VN" sz="2800" b="1" i="1">
                <a:solidFill>
                  <a:schemeClr val="accent2"/>
                </a:solidFill>
                <a:effectLst/>
                <a:latin typeface="Calibri" panose="020F0502020204030204" pitchFamily="34" charset="0"/>
                <a:ea typeface="Calibri" panose="020F0502020204030204" pitchFamily="34" charset="0"/>
              </a:rPr>
              <a:t>collecting </a:t>
            </a:r>
            <a:r>
              <a:rPr lang="vi-VN" sz="2800" b="1" i="1" dirty="0">
                <a:solidFill>
                  <a:schemeClr val="accent2"/>
                </a:solidFill>
                <a:effectLst/>
                <a:latin typeface="Calibri" panose="020F0502020204030204" pitchFamily="34" charset="0"/>
                <a:ea typeface="Calibri" panose="020F0502020204030204" pitchFamily="34" charset="0"/>
              </a:rPr>
              <a:t>rubbish</a:t>
            </a:r>
            <a:endParaRPr lang="en-US" sz="2800" dirty="0">
              <a:solidFill>
                <a:schemeClr val="accent2"/>
              </a:solidFill>
            </a:endParaRPr>
          </a:p>
        </p:txBody>
      </p:sp>
      <p:sp>
        <p:nvSpPr>
          <p:cNvPr id="18" name="TextBox 17">
            <a:extLst>
              <a:ext uri="{FF2B5EF4-FFF2-40B4-BE49-F238E27FC236}">
                <a16:creationId xmlns:a16="http://schemas.microsoft.com/office/drawing/2014/main" id="{19543AE8-EF59-4A38-B637-5EDE13EDC9FC}"/>
              </a:ext>
            </a:extLst>
          </p:cNvPr>
          <p:cNvSpPr txBox="1"/>
          <p:nvPr/>
        </p:nvSpPr>
        <p:spPr>
          <a:xfrm>
            <a:off x="4708034" y="5202895"/>
            <a:ext cx="3099214" cy="523220"/>
          </a:xfrm>
          <a:prstGeom prst="rect">
            <a:avLst/>
          </a:prstGeom>
          <a:noFill/>
        </p:spPr>
        <p:txBody>
          <a:bodyPr wrap="square">
            <a:spAutoFit/>
          </a:bodyPr>
          <a:lstStyle/>
          <a:p>
            <a:pPr algn="ctr"/>
            <a:r>
              <a:rPr lang="vi-VN" sz="2800" b="1" i="1">
                <a:solidFill>
                  <a:schemeClr val="accent2"/>
                </a:solidFill>
                <a:effectLst/>
                <a:latin typeface="Calibri" panose="020F0502020204030204" pitchFamily="34" charset="0"/>
                <a:ea typeface="Calibri" panose="020F0502020204030204" pitchFamily="34" charset="0"/>
              </a:rPr>
              <a:t>donating </a:t>
            </a:r>
            <a:r>
              <a:rPr lang="vi-VN" sz="2800" b="1" i="1" dirty="0">
                <a:solidFill>
                  <a:schemeClr val="accent2"/>
                </a:solidFill>
                <a:effectLst/>
                <a:latin typeface="Calibri" panose="020F0502020204030204" pitchFamily="34" charset="0"/>
                <a:ea typeface="Calibri" panose="020F0502020204030204" pitchFamily="34" charset="0"/>
              </a:rPr>
              <a:t>clothes</a:t>
            </a:r>
            <a:endParaRPr lang="en-US" sz="2800" dirty="0">
              <a:solidFill>
                <a:schemeClr val="accent2"/>
              </a:solidFill>
            </a:endParaRPr>
          </a:p>
        </p:txBody>
      </p:sp>
      <p:sp>
        <p:nvSpPr>
          <p:cNvPr id="19" name="TextBox 18">
            <a:extLst>
              <a:ext uri="{FF2B5EF4-FFF2-40B4-BE49-F238E27FC236}">
                <a16:creationId xmlns:a16="http://schemas.microsoft.com/office/drawing/2014/main" id="{CAD82DCE-CA18-4650-BBBA-F19915130C04}"/>
              </a:ext>
            </a:extLst>
          </p:cNvPr>
          <p:cNvSpPr txBox="1"/>
          <p:nvPr/>
        </p:nvSpPr>
        <p:spPr>
          <a:xfrm>
            <a:off x="8377337" y="5202895"/>
            <a:ext cx="3068443" cy="523220"/>
          </a:xfrm>
          <a:prstGeom prst="rect">
            <a:avLst/>
          </a:prstGeom>
          <a:noFill/>
        </p:spPr>
        <p:txBody>
          <a:bodyPr wrap="square">
            <a:spAutoFit/>
          </a:bodyPr>
          <a:lstStyle/>
          <a:p>
            <a:pPr algn="ctr"/>
            <a:r>
              <a:rPr lang="vi-VN" sz="2800" b="1" i="1">
                <a:solidFill>
                  <a:schemeClr val="accent2"/>
                </a:solidFill>
                <a:effectLst/>
                <a:latin typeface="Calibri" panose="020F0502020204030204" pitchFamily="34" charset="0"/>
                <a:ea typeface="Calibri" panose="020F0502020204030204" pitchFamily="34" charset="0"/>
              </a:rPr>
              <a:t>planting </a:t>
            </a:r>
            <a:r>
              <a:rPr lang="vi-VN" sz="2800" b="1" i="1" dirty="0">
                <a:solidFill>
                  <a:schemeClr val="accent2"/>
                </a:solidFill>
                <a:effectLst/>
                <a:latin typeface="Calibri" panose="020F0502020204030204" pitchFamily="34" charset="0"/>
                <a:ea typeface="Calibri" panose="020F0502020204030204" pitchFamily="34" charset="0"/>
              </a:rPr>
              <a:t>trees</a:t>
            </a:r>
            <a:endParaRPr lang="en-US" sz="2800" dirty="0">
              <a:solidFill>
                <a:schemeClr val="accent2"/>
              </a:solidFill>
            </a:endParaRPr>
          </a:p>
        </p:txBody>
      </p:sp>
      <p:sp>
        <p:nvSpPr>
          <p:cNvPr id="11" name="TextBox 10">
            <a:extLst>
              <a:ext uri="{FF2B5EF4-FFF2-40B4-BE49-F238E27FC236}">
                <a16:creationId xmlns:a16="http://schemas.microsoft.com/office/drawing/2014/main" id="{19D0FDC9-2765-4C0F-A6EA-28E78A5F2AB5}"/>
              </a:ext>
            </a:extLst>
          </p:cNvPr>
          <p:cNvSpPr txBox="1"/>
          <p:nvPr/>
        </p:nvSpPr>
        <p:spPr>
          <a:xfrm>
            <a:off x="845409" y="5215261"/>
            <a:ext cx="512770" cy="523220"/>
          </a:xfrm>
          <a:prstGeom prst="rect">
            <a:avLst/>
          </a:prstGeom>
          <a:noFill/>
        </p:spPr>
        <p:txBody>
          <a:bodyPr wrap="square">
            <a:spAutoFit/>
          </a:bodyPr>
          <a:lstStyle/>
          <a:p>
            <a:pPr algn="ctr"/>
            <a:r>
              <a:rPr lang="en-US" sz="2800" b="1" i="1">
                <a:solidFill>
                  <a:schemeClr val="accent2"/>
                </a:solidFill>
                <a:effectLst/>
                <a:latin typeface="Calibri" panose="020F0502020204030204" pitchFamily="34" charset="0"/>
                <a:ea typeface="Calibri" panose="020F0502020204030204" pitchFamily="34" charset="0"/>
              </a:rPr>
              <a:t>1. </a:t>
            </a:r>
            <a:endParaRPr lang="en-US" sz="2800" dirty="0">
              <a:solidFill>
                <a:schemeClr val="accent2"/>
              </a:solidFill>
            </a:endParaRPr>
          </a:p>
        </p:txBody>
      </p:sp>
      <p:sp>
        <p:nvSpPr>
          <p:cNvPr id="14" name="TextBox 13">
            <a:extLst>
              <a:ext uri="{FF2B5EF4-FFF2-40B4-BE49-F238E27FC236}">
                <a16:creationId xmlns:a16="http://schemas.microsoft.com/office/drawing/2014/main" id="{19D0FDC9-2765-4C0F-A6EA-28E78A5F2AB5}"/>
              </a:ext>
            </a:extLst>
          </p:cNvPr>
          <p:cNvSpPr txBox="1"/>
          <p:nvPr/>
        </p:nvSpPr>
        <p:spPr>
          <a:xfrm>
            <a:off x="4582131" y="5205736"/>
            <a:ext cx="512770" cy="523220"/>
          </a:xfrm>
          <a:prstGeom prst="rect">
            <a:avLst/>
          </a:prstGeom>
          <a:noFill/>
        </p:spPr>
        <p:txBody>
          <a:bodyPr wrap="square">
            <a:spAutoFit/>
          </a:bodyPr>
          <a:lstStyle/>
          <a:p>
            <a:pPr algn="ctr"/>
            <a:r>
              <a:rPr lang="en-US" sz="2800" b="1" i="1">
                <a:solidFill>
                  <a:schemeClr val="accent2"/>
                </a:solidFill>
                <a:effectLst/>
                <a:latin typeface="Calibri" panose="020F0502020204030204" pitchFamily="34" charset="0"/>
                <a:ea typeface="Calibri" panose="020F0502020204030204" pitchFamily="34" charset="0"/>
              </a:rPr>
              <a:t>2. </a:t>
            </a:r>
            <a:endParaRPr lang="en-US" sz="2800" dirty="0">
              <a:solidFill>
                <a:schemeClr val="accent2"/>
              </a:solidFill>
            </a:endParaRPr>
          </a:p>
        </p:txBody>
      </p:sp>
      <p:sp>
        <p:nvSpPr>
          <p:cNvPr id="15" name="TextBox 14">
            <a:extLst>
              <a:ext uri="{FF2B5EF4-FFF2-40B4-BE49-F238E27FC236}">
                <a16:creationId xmlns:a16="http://schemas.microsoft.com/office/drawing/2014/main" id="{19D0FDC9-2765-4C0F-A6EA-28E78A5F2AB5}"/>
              </a:ext>
            </a:extLst>
          </p:cNvPr>
          <p:cNvSpPr txBox="1"/>
          <p:nvPr/>
        </p:nvSpPr>
        <p:spPr>
          <a:xfrm>
            <a:off x="8411471" y="5215261"/>
            <a:ext cx="512770" cy="523220"/>
          </a:xfrm>
          <a:prstGeom prst="rect">
            <a:avLst/>
          </a:prstGeom>
          <a:noFill/>
        </p:spPr>
        <p:txBody>
          <a:bodyPr wrap="square">
            <a:spAutoFit/>
          </a:bodyPr>
          <a:lstStyle/>
          <a:p>
            <a:pPr algn="ctr"/>
            <a:r>
              <a:rPr lang="en-US" sz="2800" b="1" i="1">
                <a:solidFill>
                  <a:schemeClr val="accent2"/>
                </a:solidFill>
                <a:latin typeface="Calibri" panose="020F0502020204030204" pitchFamily="34" charset="0"/>
                <a:ea typeface="Calibri" panose="020F0502020204030204" pitchFamily="34" charset="0"/>
              </a:rPr>
              <a:t>3</a:t>
            </a:r>
            <a:r>
              <a:rPr lang="en-US" sz="2800" b="1" i="1">
                <a:solidFill>
                  <a:schemeClr val="accent2"/>
                </a:solidFill>
                <a:effectLst/>
                <a:latin typeface="Calibri" panose="020F0502020204030204" pitchFamily="34" charset="0"/>
                <a:ea typeface="Calibri" panose="020F0502020204030204" pitchFamily="34" charset="0"/>
              </a:rPr>
              <a:t>. </a:t>
            </a:r>
            <a:endParaRPr lang="en-US" sz="2800" dirty="0">
              <a:solidFill>
                <a:schemeClr val="accent2"/>
              </a:solidFill>
            </a:endParaRPr>
          </a:p>
        </p:txBody>
      </p:sp>
    </p:spTree>
    <p:extLst>
      <p:ext uri="{BB962C8B-B14F-4D97-AF65-F5344CB8AC3E}">
        <p14:creationId xmlns:p14="http://schemas.microsoft.com/office/powerpoint/2010/main" val="427862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The elderly can apply for council-owned accommodation - Germiston City News">
            <a:extLst>
              <a:ext uri="{FF2B5EF4-FFF2-40B4-BE49-F238E27FC236}">
                <a16:creationId xmlns:a16="http://schemas.microsoft.com/office/drawing/2014/main" id="{E60DAAB0-6E29-40D5-9E15-B2DBFE5509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808" r="10691" b="-1"/>
          <a:stretch/>
        </p:blipFill>
        <p:spPr bwMode="auto">
          <a:xfrm>
            <a:off x="3882524" y="1209343"/>
            <a:ext cx="4627646" cy="462764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p:spPr>
      </p:pic>
      <p:pic>
        <p:nvPicPr>
          <p:cNvPr id="14" name="Picture 13" descr="To help more street children to help themselves - GlobalGiving">
            <a:extLst>
              <a:ext uri="{FF2B5EF4-FFF2-40B4-BE49-F238E27FC236}">
                <a16:creationId xmlns:a16="http://schemas.microsoft.com/office/drawing/2014/main" id="{4A8E0070-0BC0-44A4-9EC3-297F7B5C5A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71" r="35745"/>
          <a:stretch/>
        </p:blipFill>
        <p:spPr bwMode="auto">
          <a:xfrm>
            <a:off x="1408417" y="2222694"/>
            <a:ext cx="2590737" cy="292695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noFill/>
        </p:spPr>
      </p:pic>
      <p:pic>
        <p:nvPicPr>
          <p:cNvPr id="15" name="Picture 14" descr="Challenge No. 004: Clean the Streets - Connect | Love Your Hood">
            <a:extLst>
              <a:ext uri="{FF2B5EF4-FFF2-40B4-BE49-F238E27FC236}">
                <a16:creationId xmlns:a16="http://schemas.microsoft.com/office/drawing/2014/main" id="{30113980-46D9-4858-9928-419C426650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999" r="20211" b="-3"/>
          <a:stretch/>
        </p:blipFill>
        <p:spPr bwMode="auto">
          <a:xfrm>
            <a:off x="8386705" y="2222694"/>
            <a:ext cx="2577829" cy="292695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noFill/>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 y="1"/>
            <a:ext cx="12192000" cy="1083306"/>
          </a:xfrm>
          <a:prstGeom prst="rect">
            <a:avLst/>
          </a:prstGeom>
        </p:spPr>
      </p:pic>
      <p:sp>
        <p:nvSpPr>
          <p:cNvPr id="33" name="TextBox 32">
            <a:extLst>
              <a:ext uri="{FF2B5EF4-FFF2-40B4-BE49-F238E27FC236}">
                <a16:creationId xmlns:a16="http://schemas.microsoft.com/office/drawing/2014/main" id="{85DB7129-A6F3-453D-B9A8-A96C88FE0E31}"/>
              </a:ext>
            </a:extLst>
          </p:cNvPr>
          <p:cNvSpPr txBox="1"/>
          <p:nvPr/>
        </p:nvSpPr>
        <p:spPr>
          <a:xfrm>
            <a:off x="487067" y="208434"/>
            <a:ext cx="874560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39" name="TextBox 38">
            <a:extLst>
              <a:ext uri="{FF2B5EF4-FFF2-40B4-BE49-F238E27FC236}">
                <a16:creationId xmlns:a16="http://schemas.microsoft.com/office/drawing/2014/main" id="{F9EEC046-9B47-4068-AFC7-83628E82195A}"/>
              </a:ext>
            </a:extLst>
          </p:cNvPr>
          <p:cNvSpPr txBox="1"/>
          <p:nvPr/>
        </p:nvSpPr>
        <p:spPr>
          <a:xfrm>
            <a:off x="4583151" y="5904875"/>
            <a:ext cx="3390900" cy="523220"/>
          </a:xfrm>
          <a:prstGeom prst="rect">
            <a:avLst/>
          </a:prstGeom>
          <a:noFill/>
        </p:spPr>
        <p:txBody>
          <a:bodyPr wrap="square">
            <a:spAutoFit/>
          </a:bodyPr>
          <a:lstStyle/>
          <a:p>
            <a:pPr algn="ctr"/>
            <a:r>
              <a:rPr lang="vi-VN" sz="2800" b="1" i="1" dirty="0">
                <a:solidFill>
                  <a:schemeClr val="accent2"/>
                </a:solidFill>
                <a:effectLst/>
                <a:latin typeface="Calibri" panose="020F0502020204030204" pitchFamily="34" charset="0"/>
                <a:ea typeface="Calibri" panose="020F0502020204030204" pitchFamily="34" charset="0"/>
              </a:rPr>
              <a:t>helping old people</a:t>
            </a:r>
            <a:endParaRPr lang="en-US" sz="2800" dirty="0">
              <a:solidFill>
                <a:schemeClr val="accent2"/>
              </a:solidFill>
            </a:endParaRPr>
          </a:p>
        </p:txBody>
      </p:sp>
      <p:sp>
        <p:nvSpPr>
          <p:cNvPr id="40" name="TextBox 39">
            <a:extLst>
              <a:ext uri="{FF2B5EF4-FFF2-40B4-BE49-F238E27FC236}">
                <a16:creationId xmlns:a16="http://schemas.microsoft.com/office/drawing/2014/main" id="{6E16539D-F7CC-4742-AB4A-BAE13CC62B31}"/>
              </a:ext>
            </a:extLst>
          </p:cNvPr>
          <p:cNvSpPr txBox="1"/>
          <p:nvPr/>
        </p:nvSpPr>
        <p:spPr>
          <a:xfrm>
            <a:off x="1016096" y="5163286"/>
            <a:ext cx="3433705" cy="954107"/>
          </a:xfrm>
          <a:prstGeom prst="rect">
            <a:avLst/>
          </a:prstGeom>
          <a:noFill/>
        </p:spPr>
        <p:txBody>
          <a:bodyPr wrap="square">
            <a:spAutoFit/>
          </a:bodyPr>
          <a:lstStyle/>
          <a:p>
            <a:pPr algn="ctr"/>
            <a:r>
              <a:rPr lang="vi-VN" sz="2800" b="1" i="1" dirty="0">
                <a:solidFill>
                  <a:schemeClr val="accent2"/>
                </a:solidFill>
                <a:effectLst/>
                <a:latin typeface="Calibri" panose="020F0502020204030204" pitchFamily="34" charset="0"/>
                <a:ea typeface="Calibri" panose="020F0502020204030204" pitchFamily="34" charset="0"/>
              </a:rPr>
              <a:t>tutoring homeless children</a:t>
            </a:r>
            <a:endParaRPr lang="en-US" sz="2800" dirty="0">
              <a:solidFill>
                <a:schemeClr val="accent2"/>
              </a:solidFill>
            </a:endParaRPr>
          </a:p>
        </p:txBody>
      </p:sp>
      <p:sp>
        <p:nvSpPr>
          <p:cNvPr id="41" name="TextBox 40">
            <a:extLst>
              <a:ext uri="{FF2B5EF4-FFF2-40B4-BE49-F238E27FC236}">
                <a16:creationId xmlns:a16="http://schemas.microsoft.com/office/drawing/2014/main" id="{0672205A-385E-45F3-A109-E2C4637FB529}"/>
              </a:ext>
            </a:extLst>
          </p:cNvPr>
          <p:cNvSpPr txBox="1"/>
          <p:nvPr/>
        </p:nvSpPr>
        <p:spPr>
          <a:xfrm>
            <a:off x="8237344" y="5172811"/>
            <a:ext cx="3048000" cy="523220"/>
          </a:xfrm>
          <a:prstGeom prst="rect">
            <a:avLst/>
          </a:prstGeom>
          <a:noFill/>
        </p:spPr>
        <p:txBody>
          <a:bodyPr wrap="square">
            <a:spAutoFit/>
          </a:bodyPr>
          <a:lstStyle/>
          <a:p>
            <a:pPr algn="ctr"/>
            <a:r>
              <a:rPr lang="vi-VN" sz="2800" b="1" i="1" dirty="0">
                <a:solidFill>
                  <a:schemeClr val="accent2"/>
                </a:solidFill>
                <a:effectLst/>
                <a:latin typeface="Calibri" panose="020F0502020204030204" pitchFamily="34" charset="0"/>
                <a:ea typeface="Calibri" panose="020F0502020204030204" pitchFamily="34" charset="0"/>
              </a:rPr>
              <a:t>cleaning the street</a:t>
            </a:r>
            <a:endParaRPr lang="en-US" sz="2800" dirty="0">
              <a:solidFill>
                <a:schemeClr val="accent2"/>
              </a:solidFill>
            </a:endParaRPr>
          </a:p>
        </p:txBody>
      </p:sp>
      <p:sp>
        <p:nvSpPr>
          <p:cNvPr id="10" name="TextBox 9">
            <a:extLst>
              <a:ext uri="{FF2B5EF4-FFF2-40B4-BE49-F238E27FC236}">
                <a16:creationId xmlns:a16="http://schemas.microsoft.com/office/drawing/2014/main" id="{19D0FDC9-2765-4C0F-A6EA-28E78A5F2AB5}"/>
              </a:ext>
            </a:extLst>
          </p:cNvPr>
          <p:cNvSpPr txBox="1"/>
          <p:nvPr/>
        </p:nvSpPr>
        <p:spPr>
          <a:xfrm>
            <a:off x="952797" y="5164022"/>
            <a:ext cx="512770" cy="523220"/>
          </a:xfrm>
          <a:prstGeom prst="rect">
            <a:avLst/>
          </a:prstGeom>
          <a:noFill/>
        </p:spPr>
        <p:txBody>
          <a:bodyPr wrap="square">
            <a:spAutoFit/>
          </a:bodyPr>
          <a:lstStyle/>
          <a:p>
            <a:pPr algn="ctr"/>
            <a:r>
              <a:rPr lang="en-US" sz="2800" b="1" i="1">
                <a:solidFill>
                  <a:schemeClr val="accent2"/>
                </a:solidFill>
                <a:latin typeface="Calibri" panose="020F0502020204030204" pitchFamily="34" charset="0"/>
                <a:ea typeface="Calibri" panose="020F0502020204030204" pitchFamily="34" charset="0"/>
              </a:rPr>
              <a:t>4</a:t>
            </a:r>
            <a:r>
              <a:rPr lang="en-US" sz="2800" b="1" i="1">
                <a:solidFill>
                  <a:schemeClr val="accent2"/>
                </a:solidFill>
                <a:effectLst/>
                <a:latin typeface="Calibri" panose="020F0502020204030204" pitchFamily="34" charset="0"/>
                <a:ea typeface="Calibri" panose="020F0502020204030204" pitchFamily="34" charset="0"/>
              </a:rPr>
              <a:t>. </a:t>
            </a:r>
            <a:endParaRPr lang="en-US" sz="2800" dirty="0">
              <a:solidFill>
                <a:schemeClr val="accent2"/>
              </a:solidFill>
            </a:endParaRPr>
          </a:p>
        </p:txBody>
      </p:sp>
      <p:sp>
        <p:nvSpPr>
          <p:cNvPr id="13" name="TextBox 12">
            <a:extLst>
              <a:ext uri="{FF2B5EF4-FFF2-40B4-BE49-F238E27FC236}">
                <a16:creationId xmlns:a16="http://schemas.microsoft.com/office/drawing/2014/main" id="{19D0FDC9-2765-4C0F-A6EA-28E78A5F2AB5}"/>
              </a:ext>
            </a:extLst>
          </p:cNvPr>
          <p:cNvSpPr txBox="1"/>
          <p:nvPr/>
        </p:nvSpPr>
        <p:spPr>
          <a:xfrm>
            <a:off x="4477883" y="5895350"/>
            <a:ext cx="512770" cy="523220"/>
          </a:xfrm>
          <a:prstGeom prst="rect">
            <a:avLst/>
          </a:prstGeom>
          <a:noFill/>
        </p:spPr>
        <p:txBody>
          <a:bodyPr wrap="square">
            <a:spAutoFit/>
          </a:bodyPr>
          <a:lstStyle/>
          <a:p>
            <a:pPr algn="ctr"/>
            <a:r>
              <a:rPr lang="en-US" sz="2800" b="1" i="1">
                <a:solidFill>
                  <a:schemeClr val="accent2"/>
                </a:solidFill>
                <a:effectLst/>
                <a:latin typeface="Calibri" panose="020F0502020204030204" pitchFamily="34" charset="0"/>
                <a:ea typeface="Calibri" panose="020F0502020204030204" pitchFamily="34" charset="0"/>
              </a:rPr>
              <a:t>5. </a:t>
            </a:r>
            <a:endParaRPr lang="en-US" sz="2800" dirty="0">
              <a:solidFill>
                <a:schemeClr val="accent2"/>
              </a:solidFill>
            </a:endParaRPr>
          </a:p>
        </p:txBody>
      </p:sp>
      <p:sp>
        <p:nvSpPr>
          <p:cNvPr id="16" name="TextBox 15">
            <a:extLst>
              <a:ext uri="{FF2B5EF4-FFF2-40B4-BE49-F238E27FC236}">
                <a16:creationId xmlns:a16="http://schemas.microsoft.com/office/drawing/2014/main" id="{19D0FDC9-2765-4C0F-A6EA-28E78A5F2AB5}"/>
              </a:ext>
            </a:extLst>
          </p:cNvPr>
          <p:cNvSpPr txBox="1"/>
          <p:nvPr/>
        </p:nvSpPr>
        <p:spPr>
          <a:xfrm>
            <a:off x="7959660" y="5163286"/>
            <a:ext cx="512770" cy="523220"/>
          </a:xfrm>
          <a:prstGeom prst="rect">
            <a:avLst/>
          </a:prstGeom>
          <a:noFill/>
        </p:spPr>
        <p:txBody>
          <a:bodyPr wrap="square">
            <a:spAutoFit/>
          </a:bodyPr>
          <a:lstStyle/>
          <a:p>
            <a:pPr algn="ctr"/>
            <a:r>
              <a:rPr lang="en-US" sz="2800" b="1" i="1">
                <a:solidFill>
                  <a:schemeClr val="accent2"/>
                </a:solidFill>
                <a:latin typeface="Calibri" panose="020F0502020204030204" pitchFamily="34" charset="0"/>
                <a:ea typeface="Calibri" panose="020F0502020204030204" pitchFamily="34" charset="0"/>
              </a:rPr>
              <a:t>6</a:t>
            </a:r>
            <a:r>
              <a:rPr lang="en-US" sz="2800" b="1" i="1">
                <a:solidFill>
                  <a:schemeClr val="accent2"/>
                </a:solidFill>
                <a:effectLst/>
                <a:latin typeface="Calibri" panose="020F0502020204030204" pitchFamily="34" charset="0"/>
                <a:ea typeface="Calibri" panose="020F0502020204030204" pitchFamily="34" charset="0"/>
              </a:rPr>
              <a:t>. </a:t>
            </a:r>
            <a:endParaRPr lang="en-US" sz="2800" dirty="0">
              <a:solidFill>
                <a:schemeClr val="accent2"/>
              </a:solidFill>
            </a:endParaRPr>
          </a:p>
        </p:txBody>
      </p:sp>
    </p:spTree>
    <p:extLst>
      <p:ext uri="{BB962C8B-B14F-4D97-AF65-F5344CB8AC3E}">
        <p14:creationId xmlns:p14="http://schemas.microsoft.com/office/powerpoint/2010/main" val="148305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arn(inVertical)">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596671" y="1234448"/>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932104" y="2692667"/>
            <a:ext cx="1883768"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READING</a:t>
            </a:r>
            <a:endParaRPr lang="en-GB" dirty="0">
              <a:solidFill>
                <a:schemeClr val="tx1"/>
              </a:solidFill>
            </a:endParaRPr>
          </a:p>
        </p:txBody>
      </p:sp>
      <p:sp>
        <p:nvSpPr>
          <p:cNvPr id="20" name="Rectangle 19"/>
          <p:cNvSpPr/>
          <p:nvPr/>
        </p:nvSpPr>
        <p:spPr>
          <a:xfrm>
            <a:off x="5588838" y="1234448"/>
            <a:ext cx="6149871" cy="6992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Game: Who is faster?</a:t>
            </a:r>
            <a:endParaRPr lang="en-GB" dirty="0">
              <a:solidFill>
                <a:schemeClr val="tx1"/>
              </a:solidFill>
            </a:endParaRPr>
          </a:p>
        </p:txBody>
      </p:sp>
      <p:sp>
        <p:nvSpPr>
          <p:cNvPr id="21" name="Rectangle 20"/>
          <p:cNvSpPr/>
          <p:nvPr/>
        </p:nvSpPr>
        <p:spPr>
          <a:xfrm>
            <a:off x="5571062" y="2034129"/>
            <a:ext cx="6146321" cy="1868799"/>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Vocabulary</a:t>
            </a:r>
          </a:p>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1: Circle the activities you would like to do at your school.</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2: Read the passage and match the highlighted words with their meanings.</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3: Read the passage again and tick True or False.</a:t>
            </a:r>
            <a:endParaRPr lang="en-US" sz="1800" dirty="0">
              <a:effectLst/>
              <a:latin typeface="Calibri" panose="020F0502020204030204" pitchFamily="34" charset="0"/>
              <a:ea typeface="Calibri" panose="020F0502020204030204" pitchFamily="34" charset="0"/>
            </a:endParaRPr>
          </a:p>
        </p:txBody>
      </p:sp>
      <p:sp>
        <p:nvSpPr>
          <p:cNvPr id="44" name="Rounded Rectangle 43"/>
          <p:cNvSpPr/>
          <p:nvPr/>
        </p:nvSpPr>
        <p:spPr>
          <a:xfrm>
            <a:off x="4435147" y="405824"/>
            <a:ext cx="2946960"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46" name="TextBox 45"/>
          <p:cNvSpPr txBox="1"/>
          <p:nvPr/>
        </p:nvSpPr>
        <p:spPr>
          <a:xfrm>
            <a:off x="4787235" y="518493"/>
            <a:ext cx="2293790" cy="400110"/>
          </a:xfrm>
          <a:prstGeom prst="rect">
            <a:avLst/>
          </a:prstGeom>
          <a:noFill/>
        </p:spPr>
        <p:txBody>
          <a:bodyPr wrap="square" rtlCol="0">
            <a:spAutoFit/>
          </a:bodyPr>
          <a:lstStyle/>
          <a:p>
            <a:r>
              <a:rPr lang="en-US" sz="2000" b="1" dirty="0">
                <a:solidFill>
                  <a:schemeClr val="bg1"/>
                </a:solidFill>
              </a:rPr>
              <a:t>LESSON 5: SKILLS 1</a:t>
            </a:r>
          </a:p>
        </p:txBody>
      </p:sp>
      <p:cxnSp>
        <p:nvCxnSpPr>
          <p:cNvPr id="31" name="Curved Connector 30"/>
          <p:cNvCxnSpPr>
            <a:stCxn id="16" idx="3"/>
            <a:endCxn id="17" idx="0"/>
          </p:cNvCxnSpPr>
          <p:nvPr/>
        </p:nvCxnSpPr>
        <p:spPr>
          <a:xfrm>
            <a:off x="2480438" y="1561985"/>
            <a:ext cx="1393550" cy="1130682"/>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pic>
        <p:nvPicPr>
          <p:cNvPr id="22" name="Picture 2" descr="Vocabulary Growth From 18 to 24 Months of Age in Children With and Without  Repaired Cleft Palate | Journal of Speech, Language, and Hearing Research">
            <a:extLst>
              <a:ext uri="{FF2B5EF4-FFF2-40B4-BE49-F238E27FC236}">
                <a16:creationId xmlns:a16="http://schemas.microsoft.com/office/drawing/2014/main" id="{2E0B711A-4CE7-4295-921C-F50F9C275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05" y="4053699"/>
            <a:ext cx="5608602" cy="280430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3B83E17F-6620-4AE6-8717-16C67198A918}"/>
              </a:ext>
            </a:extLst>
          </p:cNvPr>
          <p:cNvSpPr/>
          <p:nvPr/>
        </p:nvSpPr>
        <p:spPr>
          <a:xfrm>
            <a:off x="5998951" y="4446223"/>
            <a:ext cx="5827840" cy="1569660"/>
          </a:xfrm>
          <a:prstGeom prst="rect">
            <a:avLst/>
          </a:prstGeom>
        </p:spPr>
        <p:txBody>
          <a:bodyPr wrap="square">
            <a:spAutoFit/>
          </a:bodyPr>
          <a:lstStyle/>
          <a:p>
            <a:pPr>
              <a:lnSpc>
                <a:spcPct val="150000"/>
              </a:lnSpc>
              <a:spcAft>
                <a:spcPts val="0"/>
              </a:spcAft>
            </a:pPr>
            <a:r>
              <a:rPr lang="en-US" sz="3200" b="1" dirty="0">
                <a:solidFill>
                  <a:srgbClr val="000000"/>
                </a:solidFill>
                <a:latin typeface="Calibri (Body)"/>
                <a:ea typeface="Times New Roman" panose="02020603050405020304" pitchFamily="18" charset="0"/>
              </a:rPr>
              <a:t>Aims of the stage:</a:t>
            </a:r>
          </a:p>
          <a:p>
            <a:pPr marL="342900" indent="-342900">
              <a:buFont typeface="Wingdings" panose="05000000000000000000" pitchFamily="2" charset="2"/>
              <a:buChar char="Ø"/>
            </a:pPr>
            <a:r>
              <a:rPr lang="en-GB" sz="2400" dirty="0"/>
              <a:t>to provide students with some lexical items before reading the text</a:t>
            </a:r>
            <a:endParaRPr lang="en-US" sz="2400" dirty="0"/>
          </a:p>
        </p:txBody>
      </p:sp>
    </p:spTree>
    <p:extLst>
      <p:ext uri="{BB962C8B-B14F-4D97-AF65-F5344CB8AC3E}">
        <p14:creationId xmlns:p14="http://schemas.microsoft.com/office/powerpoint/2010/main" val="145890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487067" y="1518573"/>
            <a:ext cx="5974783"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F7941E"/>
                </a:solidFill>
              </a:rPr>
              <a:t>monthly</a:t>
            </a:r>
            <a:r>
              <a:rPr lang="en-US" sz="4800" b="1" dirty="0">
                <a:solidFill>
                  <a:srgbClr val="F7941E"/>
                </a:solidFill>
              </a:rPr>
              <a:t> </a:t>
            </a:r>
            <a:r>
              <a:rPr lang="en-US" sz="4400" b="1" dirty="0">
                <a:solidFill>
                  <a:srgbClr val="F7941E"/>
                </a:solidFill>
                <a:cs typeface="Calibri" panose="020F0502020204030204" pitchFamily="34" charset="0"/>
              </a:rPr>
              <a:t>(adj/adv)</a:t>
            </a:r>
          </a:p>
        </p:txBody>
      </p:sp>
      <p:sp>
        <p:nvSpPr>
          <p:cNvPr id="12" name="Rectangle 11"/>
          <p:cNvSpPr/>
          <p:nvPr/>
        </p:nvSpPr>
        <p:spPr>
          <a:xfrm>
            <a:off x="833737" y="4146812"/>
            <a:ext cx="4050892" cy="646331"/>
          </a:xfrm>
          <a:prstGeom prst="rect">
            <a:avLst/>
          </a:prstGeom>
        </p:spPr>
        <p:txBody>
          <a:bodyPr wrap="square">
            <a:spAutoFit/>
          </a:bodyPr>
          <a:lstStyle/>
          <a:p>
            <a:pPr lvl="0" algn="ctr"/>
            <a:r>
              <a:rPr lang="en-US" sz="3600" dirty="0" err="1"/>
              <a:t>hằng</a:t>
            </a:r>
            <a:r>
              <a:rPr lang="en-US" sz="3600" dirty="0"/>
              <a:t> </a:t>
            </a:r>
            <a:r>
              <a:rPr lang="en-US" sz="3600" dirty="0" err="1"/>
              <a:t>tháng</a:t>
            </a:r>
            <a:endParaRPr lang="en-US" sz="3600" dirty="0"/>
          </a:p>
        </p:txBody>
      </p:sp>
      <p:sp>
        <p:nvSpPr>
          <p:cNvPr id="2" name="Rectangle 1"/>
          <p:cNvSpPr/>
          <p:nvPr/>
        </p:nvSpPr>
        <p:spPr>
          <a:xfrm>
            <a:off x="1816151" y="3038860"/>
            <a:ext cx="2295820" cy="646331"/>
          </a:xfrm>
          <a:prstGeom prst="rect">
            <a:avLst/>
          </a:prstGeom>
        </p:spPr>
        <p:txBody>
          <a:bodyPr wrap="none">
            <a:spAutoFit/>
          </a:bodyPr>
          <a:lstStyle/>
          <a:p>
            <a:pPr algn="ctr"/>
            <a:r>
              <a:rPr lang="en-US" sz="3600" b="1" dirty="0">
                <a:solidFill>
                  <a:srgbClr val="0FB7BD"/>
                </a:solidFill>
              </a:rPr>
              <a:t>/</a:t>
            </a:r>
            <a:r>
              <a:rPr lang="vi-VN" sz="3600" b="1">
                <a:solidFill>
                  <a:srgbClr val="0FB7BD"/>
                </a:solidFill>
              </a:rPr>
              <a:t>ˈmʌnθli</a:t>
            </a:r>
            <a:r>
              <a:rPr lang="en-US" sz="3600" b="1" dirty="0">
                <a:solidFill>
                  <a:srgbClr val="0FB7BD"/>
                </a:solidFill>
              </a:rPr>
              <a:t>/ </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053"/>
            <a:ext cx="12192000" cy="1083306"/>
          </a:xfrm>
          <a:prstGeom prst="rect">
            <a:avLst/>
          </a:prstGeom>
        </p:spPr>
      </p:pic>
      <p:sp>
        <p:nvSpPr>
          <p:cNvPr id="10" name="TextBox 9"/>
          <p:cNvSpPr txBox="1"/>
          <p:nvPr/>
        </p:nvSpPr>
        <p:spPr>
          <a:xfrm>
            <a:off x="487067" y="208434"/>
            <a:ext cx="874560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pic>
        <p:nvPicPr>
          <p:cNvPr id="3" name="monthly">
            <a:hlinkClick r:id="" action="ppaction://media"/>
            <a:extLst>
              <a:ext uri="{FF2B5EF4-FFF2-40B4-BE49-F238E27FC236}">
                <a16:creationId xmlns:a16="http://schemas.microsoft.com/office/drawing/2014/main" id="{754A79F4-4E6C-47E6-B763-65ACA56667E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52287" y="5254764"/>
            <a:ext cx="1013791" cy="1013791"/>
          </a:xfrm>
          <a:prstGeom prst="rect">
            <a:avLst/>
          </a:prstGeom>
        </p:spPr>
      </p:pic>
      <p:pic>
        <p:nvPicPr>
          <p:cNvPr id="4" name="Picture 3"/>
          <p:cNvPicPr>
            <a:picLocks noChangeAspect="1"/>
          </p:cNvPicPr>
          <p:nvPr/>
        </p:nvPicPr>
        <p:blipFill>
          <a:blip r:embed="rId7"/>
          <a:stretch>
            <a:fillRect/>
          </a:stretch>
        </p:blipFill>
        <p:spPr>
          <a:xfrm>
            <a:off x="6461850" y="1979045"/>
            <a:ext cx="4741577" cy="3617176"/>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9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3482</TotalTime>
  <Words>1177</Words>
  <Application>Microsoft Office PowerPoint</Application>
  <PresentationFormat>Widescreen</PresentationFormat>
  <Paragraphs>198</Paragraphs>
  <Slides>24</Slides>
  <Notes>14</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Adobe Gothic Std B</vt:lpstr>
      <vt:lpstr>Arial</vt:lpstr>
      <vt:lpstr>Calibri</vt:lpstr>
      <vt:lpstr>Calibri (Body)</vt:lpstr>
      <vt:lpstr>Calibri Light</vt:lpstr>
      <vt:lpstr>ChronicaPro-Book</vt:lpstr>
      <vt:lpstr>ChronicaPro-Medium</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ELITE</cp:lastModifiedBy>
  <cp:revision>206</cp:revision>
  <dcterms:created xsi:type="dcterms:W3CDTF">2020-12-09T02:04:09Z</dcterms:created>
  <dcterms:modified xsi:type="dcterms:W3CDTF">2024-10-21T01:01:51Z</dcterms:modified>
</cp:coreProperties>
</file>