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79" r:id="rId4"/>
    <p:sldId id="280" r:id="rId5"/>
    <p:sldId id="281" r:id="rId6"/>
    <p:sldId id="256" r:id="rId7"/>
    <p:sldId id="257" r:id="rId8"/>
    <p:sldId id="258" r:id="rId9"/>
    <p:sldId id="259" r:id="rId10"/>
    <p:sldId id="261" r:id="rId11"/>
    <p:sldId id="260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9900"/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5096-F7A8-9D18-6397-64ABE90CB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250783-B173-A15E-8DD1-9D636F2D6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499D8-62F8-6FF3-CB79-4C807090D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EEB53-BCBA-D869-ABA0-96E35B90E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C913E-14C3-2B8A-0327-0787AA27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5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31F60-993D-63AB-E8D1-B28F9E4CA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18DBA-C4B4-9A6C-9F00-39CC2C21A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B79B6-B917-B8B2-41E7-6C1EE99D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994B8-E0BE-3ADD-0345-E43AC5310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E68E7-B2F9-9D92-4450-D7CA3944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8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796E30-9127-A471-3B08-7FDC45714D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E70B4E-642E-4EDD-D52F-86675CFEE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90942-B2AD-0E1F-068C-DDCFC857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B1283-56F0-E94A-F915-56EEB98D9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F0DE8-FCFE-14E6-9218-CD7F0071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0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90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53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66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37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4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27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52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1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770D-B118-728E-F0F2-B9185C7D0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2F276-EB9C-EBC5-A698-CD91D67A9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FD707-A6B4-B367-7258-BDE318020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71635-FA24-FC46-F2F9-A6FFEDF2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0D4C1-19F5-5321-2A26-0594139CD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61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57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84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6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83E91-A1A1-83C2-900C-9DC5B2DC1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C1E54-3B5C-4C8E-002D-96BDAE073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A514F-C5BD-8D31-0412-9E581283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4E350-9C03-A163-9CD6-764134D3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A456D-EFA1-DD6F-2DB1-2A69E68B6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9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34E6-FE15-5972-03A0-7D94180B9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6BBFA-AAA8-18CD-865B-7A2E6E20B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44F311-F580-269E-56DB-56F1C9ED9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42400-DB4C-409F-70F2-05C2E1839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5057B-AE69-903B-B575-71C36A21C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2F9AD-FB25-4570-80D5-F890D776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0D322-3491-C85F-6B14-8AB15FA48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C3FED-B6B9-78DA-B0B6-E2960183E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FE2ED2-A649-7A23-5BF0-B00C4F413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D47116-8A2B-ABED-5C73-4A2231AD2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2E8A0E-7F25-9AAE-3810-24F463EFC2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128E6-351F-E43D-89CE-8ECE68D56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679A7B-642A-47AA-8EA4-D0F2BED8C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E4FB9-60E6-7C6D-CC20-0BDEFC44A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6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DAE8-5DCB-3E65-18BF-9E155CC5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B68AF6-00F5-7CA5-AD28-62652F591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43E2E0-8C02-A982-2E38-75BC6444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45DABB-AA21-DE9A-BA38-D9C1F6F49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8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88E602-4574-3126-D057-7626116DD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31FB00-B49E-8841-B9B5-FA389D5ED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B5F72-2C4C-4860-F309-FAA1056B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0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5F26-6250-6D52-FA27-8345237D7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F8D66-CAF5-4734-3E98-92D72114C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C80C0-262B-E1FF-0253-B25C0516E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53AA3-56CA-5AAA-2B94-7EF3D9D7D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FDC61-1174-0332-AABF-F623A5E5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F9FD9-9593-C026-5425-FED5F5DF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3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B75D2-89B2-7B27-4A2A-FE0CEB77D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C33C74-376A-198D-5327-6DB0308D1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F1ED76-6251-22F1-460C-D1F26F5CE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1EB98-8979-1C37-3EF6-DF1D725AB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D6EAD-12BE-5DCE-EB23-9648E10C3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16E34-AE80-8219-93AB-3B44D4837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7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4247CD-525B-372F-1ED6-5F92A2A6C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64C96-831F-24F4-42D2-F0CE6824C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51F96-765E-864B-9108-61B4A7B15B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C5E69-5DC5-4D5F-8527-1AA35AEA4BD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2778A-C764-AD4F-C85A-37DDB4A83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50151-D4EE-4095-036F-2B55334AE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D3F12-53C8-4850-BFDF-90F3E7C5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8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3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22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24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812800" y="859867"/>
            <a:ext cx="9621513" cy="11541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4450"/>
              </a:lnSpc>
            </a:pPr>
            <a:r>
              <a:rPr lang="en-US" sz="4000" spc="-178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Diện tích hình chữ nhật có các kích thước là a và b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B46C43B2-28F4-4F16-8317-258642A3FEEA}"/>
                  </a:ext>
                </a:extLst>
              </p:cNvPr>
              <p:cNvSpPr/>
              <p:nvPr/>
            </p:nvSpPr>
            <p:spPr>
              <a:xfrm>
                <a:off x="843288" y="2985968"/>
                <a:ext cx="4084313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B46C43B2-28F4-4F16-8317-258642A3FE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88" y="2985968"/>
                <a:ext cx="4084313" cy="963502"/>
              </a:xfrm>
              <a:prstGeom prst="roundRect">
                <a:avLst/>
              </a:prstGeom>
              <a:blipFill>
                <a:blip r:embed="rId2"/>
                <a:stretch>
                  <a:fillRect l="-3709" b="-1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818FCD68-2A81-4C40-AFE2-417D9EDDFC25}"/>
                  </a:ext>
                </a:extLst>
              </p:cNvPr>
              <p:cNvSpPr/>
              <p:nvPr/>
            </p:nvSpPr>
            <p:spPr>
              <a:xfrm>
                <a:off x="6350000" y="2996383"/>
                <a:ext cx="4084313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818FCD68-2A81-4C40-AFE2-417D9EDDFC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0" y="2996383"/>
                <a:ext cx="4084313" cy="963502"/>
              </a:xfrm>
              <a:prstGeom prst="roundRect">
                <a:avLst/>
              </a:prstGeom>
              <a:blipFill>
                <a:blip r:embed="rId3"/>
                <a:stretch>
                  <a:fillRect l="-3858" b="-1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C633CB5A-63A4-4274-9592-F579D5A35B1B}"/>
                  </a:ext>
                </a:extLst>
              </p:cNvPr>
              <p:cNvSpPr/>
              <p:nvPr/>
            </p:nvSpPr>
            <p:spPr>
              <a:xfrm>
                <a:off x="862131" y="4553204"/>
                <a:ext cx="4065469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C633CB5A-63A4-4274-9592-F579D5A35B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31" y="4553204"/>
                <a:ext cx="4065469" cy="963502"/>
              </a:xfrm>
              <a:prstGeom prst="roundRect">
                <a:avLst/>
              </a:prstGeom>
              <a:blipFill>
                <a:blip r:embed="rId4"/>
                <a:stretch>
                  <a:fillRect l="-3726" b="-1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58DD3D78-0CD8-455B-99B8-A76CC29A325C}"/>
                  </a:ext>
                </a:extLst>
              </p:cNvPr>
              <p:cNvSpPr/>
              <p:nvPr/>
            </p:nvSpPr>
            <p:spPr>
              <a:xfrm>
                <a:off x="6350000" y="4553204"/>
                <a:ext cx="4065469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D.</a:t>
                </a:r>
                <a:r>
                  <a:rPr lang="en-US" sz="4000" b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58DD3D78-0CD8-455B-99B8-A76CC29A32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0" y="4553204"/>
                <a:ext cx="4065469" cy="963502"/>
              </a:xfrm>
              <a:prstGeom prst="roundRect">
                <a:avLst/>
              </a:prstGeom>
              <a:blipFill>
                <a:blip r:embed="rId5"/>
                <a:stretch>
                  <a:fillRect l="-3875" b="-1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99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84F46E8-6929-CD18-D069-07CDAC8377D3}"/>
                  </a:ext>
                </a:extLst>
              </p:cNvPr>
              <p:cNvSpPr txBox="1"/>
              <p:nvPr/>
            </p:nvSpPr>
            <p:spPr>
              <a:xfrm>
                <a:off x="404553" y="371302"/>
                <a:ext cx="10208029" cy="2780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2000"/>
                  </a:spcBef>
                  <a:spcAft>
                    <a:spcPts val="2000"/>
                  </a:spcAft>
                </a:pPr>
                <a:r>
                  <a:rPr lang="en-US" sz="3600" b="1" u="sng"/>
                  <a:t>Luyện tập 3</a:t>
                </a:r>
                <a:r>
                  <a:rPr lang="en-US" sz="3600" b="1"/>
                  <a:t>: </a:t>
                </a:r>
                <a:r>
                  <a:rPr lang="en-US" sz="3600"/>
                  <a:t>Tính</a:t>
                </a:r>
              </a:p>
              <a:p>
                <a:pPr marL="342900" indent="-342900">
                  <a:spcBef>
                    <a:spcPts val="2000"/>
                  </a:spcBef>
                  <a:spcAft>
                    <a:spcPts val="2000"/>
                  </a:spcAft>
                  <a:buAutoNum type="alphaL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</m:oMath>
                </a14:m>
                <a:endParaRPr lang="en-US" sz="3600" b="0"/>
              </a:p>
              <a:p>
                <a:pPr marL="342900" indent="-342900">
                  <a:spcBef>
                    <a:spcPts val="2000"/>
                  </a:spcBef>
                  <a:spcAft>
                    <a:spcPts val="2000"/>
                  </a:spcAft>
                  <a:buAutoNum type="alphaL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endParaRPr lang="en-US" sz="3600" b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84F46E8-6929-CD18-D069-07CDAC8377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53" y="371302"/>
                <a:ext cx="10208029" cy="2780248"/>
              </a:xfrm>
              <a:prstGeom prst="rect">
                <a:avLst/>
              </a:prstGeom>
              <a:blipFill>
                <a:blip r:embed="rId2"/>
                <a:stretch>
                  <a:fillRect l="-1791" t="-3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204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B3D807-A9FE-AEF4-84E5-81205FAB1B82}"/>
              </a:ext>
            </a:extLst>
          </p:cNvPr>
          <p:cNvSpPr txBox="1"/>
          <p:nvPr/>
        </p:nvSpPr>
        <p:spPr>
          <a:xfrm>
            <a:off x="399011" y="387927"/>
            <a:ext cx="1015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>
                <a:solidFill>
                  <a:srgbClr val="FF0000"/>
                </a:solidFill>
              </a:rPr>
              <a:t>Dạng 1:</a:t>
            </a:r>
            <a:r>
              <a:rPr lang="en-US" sz="3600"/>
              <a:t> Nhân đơn thức với đơn thức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433DBF-6539-FDB2-A6D6-F7C499673EE5}"/>
                  </a:ext>
                </a:extLst>
              </p:cNvPr>
              <p:cNvSpPr txBox="1"/>
              <p:nvPr/>
            </p:nvSpPr>
            <p:spPr>
              <a:xfrm>
                <a:off x="399011" y="1193034"/>
                <a:ext cx="9337964" cy="2203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4200"/>
                  </a:spcAft>
                </a:pPr>
                <a:r>
                  <a:rPr lang="en-US" sz="360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600" b="0"/>
                  <a:t>			b)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0,5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3600" b="0"/>
              </a:p>
              <a:p>
                <a:pPr>
                  <a:spcAft>
                    <a:spcPts val="4200"/>
                  </a:spcAft>
                </a:pPr>
                <a:r>
                  <a:rPr lang="en-US" sz="3600" b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.3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3600" b="0"/>
                  <a:t>			d)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US" sz="3600" b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A433DBF-6539-FDB2-A6D6-F7C499673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11" y="1193034"/>
                <a:ext cx="9337964" cy="2203424"/>
              </a:xfrm>
              <a:prstGeom prst="rect">
                <a:avLst/>
              </a:prstGeom>
              <a:blipFill>
                <a:blip r:embed="rId2"/>
                <a:stretch>
                  <a:fillRect l="-1958" b="-3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8B04CBF-6B44-09F1-79E3-534D23099B2C}"/>
              </a:ext>
            </a:extLst>
          </p:cNvPr>
          <p:cNvSpPr txBox="1"/>
          <p:nvPr/>
        </p:nvSpPr>
        <p:spPr>
          <a:xfrm>
            <a:off x="476596" y="4139738"/>
            <a:ext cx="10212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>
                <a:solidFill>
                  <a:srgbClr val="FF0000"/>
                </a:solidFill>
              </a:rPr>
              <a:t>Dạng 2:</a:t>
            </a:r>
            <a:r>
              <a:rPr lang="en-US" sz="3600"/>
              <a:t> Nhân đơn thức với đa thức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8AAC126-4750-5537-17DA-2440839F1DA2}"/>
                  </a:ext>
                </a:extLst>
              </p:cNvPr>
              <p:cNvSpPr txBox="1"/>
              <p:nvPr/>
            </p:nvSpPr>
            <p:spPr>
              <a:xfrm>
                <a:off x="277090" y="5030586"/>
                <a:ext cx="12086705" cy="9214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/>
                  <a:t>a)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(15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US" sz="3600"/>
                  <a:t>		b)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360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8AAC126-4750-5537-17DA-2440839F1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0" y="5030586"/>
                <a:ext cx="12086705" cy="921471"/>
              </a:xfrm>
              <a:prstGeom prst="rect">
                <a:avLst/>
              </a:prstGeom>
              <a:blipFill>
                <a:blip r:embed="rId3"/>
                <a:stretch>
                  <a:fillRect l="-1513" b="-8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145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190689-7BD2-0730-F76E-D366A2313687}"/>
              </a:ext>
            </a:extLst>
          </p:cNvPr>
          <p:cNvSpPr txBox="1"/>
          <p:nvPr/>
        </p:nvSpPr>
        <p:spPr>
          <a:xfrm>
            <a:off x="187119" y="160399"/>
            <a:ext cx="3972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</a:rPr>
              <a:t>TỔNG KẾT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3FE912-89F6-7C8D-C4ED-6331900E3459}"/>
              </a:ext>
            </a:extLst>
          </p:cNvPr>
          <p:cNvSpPr txBox="1"/>
          <p:nvPr/>
        </p:nvSpPr>
        <p:spPr>
          <a:xfrm>
            <a:off x="263236" y="1127442"/>
            <a:ext cx="7634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>
                <a:solidFill>
                  <a:srgbClr val="FF0000"/>
                </a:solidFill>
              </a:rPr>
              <a:t>Dạng 1:</a:t>
            </a:r>
            <a:r>
              <a:rPr lang="en-US" sz="3600">
                <a:solidFill>
                  <a:srgbClr val="FF0000"/>
                </a:solidFill>
              </a:rPr>
              <a:t> nhân đơn thức với đơn thức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0E757E-D51C-C4A9-BC3B-5F2B8FBBAFDC}"/>
              </a:ext>
            </a:extLst>
          </p:cNvPr>
          <p:cNvSpPr txBox="1"/>
          <p:nvPr/>
        </p:nvSpPr>
        <p:spPr>
          <a:xfrm>
            <a:off x="263236" y="1746663"/>
            <a:ext cx="2001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/>
              <a:t>Quy tắc: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727FF-93A2-8A6E-AEBF-9A0968104F54}"/>
              </a:ext>
            </a:extLst>
          </p:cNvPr>
          <p:cNvSpPr txBox="1"/>
          <p:nvPr/>
        </p:nvSpPr>
        <p:spPr>
          <a:xfrm>
            <a:off x="1141451" y="2308403"/>
            <a:ext cx="9410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600"/>
              <a:t>Lấy phần hệ số nhân phần hệ số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204B96-47A7-B3A4-9B67-E9C6EF5F3B89}"/>
              </a:ext>
            </a:extLst>
          </p:cNvPr>
          <p:cNvSpPr txBox="1"/>
          <p:nvPr/>
        </p:nvSpPr>
        <p:spPr>
          <a:xfrm>
            <a:off x="1141450" y="3040617"/>
            <a:ext cx="9410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3600"/>
              <a:t>Lấy phần biến nhân phần biến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67694B-37FF-431F-CDE2-E3AA8B8B6227}"/>
              </a:ext>
            </a:extLst>
          </p:cNvPr>
          <p:cNvSpPr txBox="1"/>
          <p:nvPr/>
        </p:nvSpPr>
        <p:spPr>
          <a:xfrm>
            <a:off x="263236" y="3691716"/>
            <a:ext cx="8778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>
                <a:solidFill>
                  <a:srgbClr val="FF0000"/>
                </a:solidFill>
              </a:rPr>
              <a:t>Dạng 2:</a:t>
            </a:r>
            <a:r>
              <a:rPr lang="en-US" sz="3600">
                <a:solidFill>
                  <a:srgbClr val="FF0000"/>
                </a:solidFill>
              </a:rPr>
              <a:t> Nhân đơn thức với đa thức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78FA72-93A2-50D6-CF4B-069981639FA9}"/>
              </a:ext>
            </a:extLst>
          </p:cNvPr>
          <p:cNvSpPr txBox="1"/>
          <p:nvPr/>
        </p:nvSpPr>
        <p:spPr>
          <a:xfrm>
            <a:off x="187119" y="4503771"/>
            <a:ext cx="2096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/>
              <a:t>Quy tắc: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2B7FA0-E8AC-CDE0-5D5C-DFEA11B529C5}"/>
              </a:ext>
            </a:extLst>
          </p:cNvPr>
          <p:cNvSpPr txBox="1"/>
          <p:nvPr/>
        </p:nvSpPr>
        <p:spPr>
          <a:xfrm>
            <a:off x="1009180" y="5038401"/>
            <a:ext cx="10857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/>
              <a:t>Bước 1:</a:t>
            </a:r>
            <a:r>
              <a:rPr lang="en-US" sz="3600"/>
              <a:t> Lấy đơn thức nhân với từng hạng tử của đa thức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68A669-8E64-0357-F2BF-AF187454AC30}"/>
              </a:ext>
            </a:extLst>
          </p:cNvPr>
          <p:cNvSpPr txBox="1"/>
          <p:nvPr/>
        </p:nvSpPr>
        <p:spPr>
          <a:xfrm>
            <a:off x="1009180" y="5797725"/>
            <a:ext cx="7915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/>
              <a:t>Bước 2:</a:t>
            </a:r>
            <a:r>
              <a:rPr lang="en-US" sz="3600"/>
              <a:t> Cộng các kết quả lại với nhau</a:t>
            </a:r>
          </a:p>
        </p:txBody>
      </p:sp>
    </p:spTree>
    <p:extLst>
      <p:ext uri="{BB962C8B-B14F-4D97-AF65-F5344CB8AC3E}">
        <p14:creationId xmlns:p14="http://schemas.microsoft.com/office/powerpoint/2010/main" val="305252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22DD2D-6EFB-276E-FF71-5902C8038D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>
            <a:extLst>
              <a:ext uri="{FF2B5EF4-FFF2-40B4-BE49-F238E27FC236}">
                <a16:creationId xmlns:a16="http://schemas.microsoft.com/office/drawing/2014/main" id="{0763F2F1-1249-8929-47BA-645160D231FE}"/>
              </a:ext>
            </a:extLst>
          </p:cNvPr>
          <p:cNvSpPr txBox="1"/>
          <p:nvPr/>
        </p:nvSpPr>
        <p:spPr>
          <a:xfrm>
            <a:off x="812799" y="859865"/>
            <a:ext cx="9601200" cy="28854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4450"/>
              </a:lnSpc>
              <a:spcBef>
                <a:spcPts val="1200"/>
              </a:spcBef>
            </a:pPr>
            <a:r>
              <a:rPr lang="en-US" sz="4000" spc="-178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Tìm số thích hợp điền vào ô trống</a:t>
            </a:r>
          </a:p>
          <a:p>
            <a:pPr defTabSz="609630">
              <a:lnSpc>
                <a:spcPts val="4450"/>
              </a:lnSpc>
            </a:pPr>
            <a:endParaRPr lang="en-US" sz="4000" spc="-178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09630">
              <a:lnSpc>
                <a:spcPts val="4450"/>
              </a:lnSpc>
            </a:pPr>
            <a:endParaRPr lang="en-US" sz="4000" spc="-178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09630">
              <a:lnSpc>
                <a:spcPts val="4450"/>
              </a:lnSpc>
            </a:pPr>
            <a:endParaRPr lang="en-US" sz="4000" spc="-178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09630">
              <a:lnSpc>
                <a:spcPts val="4450"/>
              </a:lnSpc>
            </a:pPr>
            <a:endParaRPr lang="en-US" sz="4000" spc="-178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7010A60-A4F2-9250-7070-008CB4752E44}"/>
              </a:ext>
            </a:extLst>
          </p:cNvPr>
          <p:cNvSpPr/>
          <p:nvPr/>
        </p:nvSpPr>
        <p:spPr>
          <a:xfrm>
            <a:off x="812800" y="4072786"/>
            <a:ext cx="4084313" cy="9635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09630"/>
            <a:r>
              <a:rPr lang="en-US" sz="4000">
                <a:solidFill>
                  <a:prstClr val="black"/>
                </a:solidFill>
                <a:latin typeface="Calibri"/>
              </a:rPr>
              <a:t>A. 231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EDF43A0-D19F-D459-14C2-E0C082B4EB68}"/>
              </a:ext>
            </a:extLst>
          </p:cNvPr>
          <p:cNvSpPr/>
          <p:nvPr/>
        </p:nvSpPr>
        <p:spPr>
          <a:xfrm>
            <a:off x="6319512" y="4083201"/>
            <a:ext cx="4084313" cy="9635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09630"/>
            <a:r>
              <a:rPr lang="en-US" sz="4000">
                <a:solidFill>
                  <a:prstClr val="black"/>
                </a:solidFill>
                <a:latin typeface="Calibri"/>
              </a:rPr>
              <a:t>B. 1386 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E98ED63-0395-D1DF-24A7-6C6097A9E5AE}"/>
              </a:ext>
            </a:extLst>
          </p:cNvPr>
          <p:cNvSpPr/>
          <p:nvPr/>
        </p:nvSpPr>
        <p:spPr>
          <a:xfrm>
            <a:off x="831643" y="5384477"/>
            <a:ext cx="4065469" cy="9635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09630"/>
            <a:r>
              <a:rPr lang="en-US" sz="4000">
                <a:solidFill>
                  <a:prstClr val="black"/>
                </a:solidFill>
                <a:latin typeface="Calibri"/>
              </a:rPr>
              <a:t>C. 1425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F692A05-AA3E-123D-6221-F46FDACD15F0}"/>
              </a:ext>
            </a:extLst>
          </p:cNvPr>
          <p:cNvSpPr/>
          <p:nvPr/>
        </p:nvSpPr>
        <p:spPr>
          <a:xfrm>
            <a:off x="6319512" y="5384477"/>
            <a:ext cx="4065469" cy="9635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09630"/>
            <a:r>
              <a:rPr lang="en-US" sz="4000">
                <a:solidFill>
                  <a:prstClr val="black"/>
                </a:solidFill>
                <a:latin typeface="Calibri"/>
              </a:rPr>
              <a:t>D.</a:t>
            </a:r>
            <a:r>
              <a:rPr lang="en-US" sz="4000" b="0">
                <a:solidFill>
                  <a:prstClr val="black"/>
                </a:solidFill>
              </a:rPr>
              <a:t> </a:t>
            </a:r>
            <a:r>
              <a:rPr lang="en-US" sz="4000">
                <a:solidFill>
                  <a:prstClr val="black"/>
                </a:solidFill>
              </a:rPr>
              <a:t>6831</a:t>
            </a:r>
            <a:endParaRPr lang="en-US" sz="400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9F21F7-8BD6-C066-26CF-39EEF35E0573}"/>
                  </a:ext>
                </a:extLst>
              </p:cNvPr>
              <p:cNvSpPr txBox="1"/>
              <p:nvPr/>
            </p:nvSpPr>
            <p:spPr>
              <a:xfrm>
                <a:off x="4584465" y="1252449"/>
                <a:ext cx="2078182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231</m:t>
                      </m:r>
                    </m:oMath>
                  </m:oMathPara>
                </a14:m>
                <a:endParaRPr lang="en-US" sz="2800" b="0"/>
              </a:p>
              <a:p>
                <a:r>
                  <a:rPr lang="en-US" sz="2800"/>
                  <a:t>X 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endParaRPr lang="en-US" sz="2800"/>
              </a:p>
              <a:p>
                <a:r>
                  <a:rPr lang="en-US" sz="2800"/>
                  <a:t>       ????</a:t>
                </a:r>
              </a:p>
              <a:p>
                <a:r>
                  <a:rPr lang="en-US" sz="2800"/>
                  <a:t>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231</m:t>
                    </m:r>
                  </m:oMath>
                </a14:m>
                <a:endParaRPr lang="en-US" sz="2800"/>
              </a:p>
              <a:p>
                <a:r>
                  <a:rPr lang="en-US" sz="2800"/>
                  <a:t>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1696</m:t>
                    </m:r>
                  </m:oMath>
                </a14:m>
                <a:endParaRPr lang="en-US" sz="280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9F21F7-8BD6-C066-26CF-39EEF35E0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465" y="1252449"/>
                <a:ext cx="2078182" cy="2246769"/>
              </a:xfrm>
              <a:prstGeom prst="rect">
                <a:avLst/>
              </a:prstGeom>
              <a:blipFill>
                <a:blip r:embed="rId2"/>
                <a:stretch>
                  <a:fillRect l="-5865" b="-6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F2AC34-86BC-CC4C-473E-3924D4A4F9A9}"/>
              </a:ext>
            </a:extLst>
          </p:cNvPr>
          <p:cNvCxnSpPr>
            <a:cxnSpLocks/>
          </p:cNvCxnSpPr>
          <p:nvPr/>
        </p:nvCxnSpPr>
        <p:spPr>
          <a:xfrm>
            <a:off x="4584465" y="2178343"/>
            <a:ext cx="18163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D499F8-3107-3390-3C85-02D93E65D89E}"/>
              </a:ext>
            </a:extLst>
          </p:cNvPr>
          <p:cNvCxnSpPr>
            <a:cxnSpLocks/>
          </p:cNvCxnSpPr>
          <p:nvPr/>
        </p:nvCxnSpPr>
        <p:spPr>
          <a:xfrm>
            <a:off x="4584465" y="2998025"/>
            <a:ext cx="18163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3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6A8551-267C-D520-4F6B-5FA352BAD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3">
                <a:extLst>
                  <a:ext uri="{FF2B5EF4-FFF2-40B4-BE49-F238E27FC236}">
                    <a16:creationId xmlns:a16="http://schemas.microsoft.com/office/drawing/2014/main" id="{B251DD2C-F44B-A097-0006-20B375EAEF5B}"/>
                  </a:ext>
                </a:extLst>
              </p:cNvPr>
              <p:cNvSpPr txBox="1"/>
              <p:nvPr/>
            </p:nvSpPr>
            <p:spPr>
              <a:xfrm>
                <a:off x="862130" y="604943"/>
                <a:ext cx="9752081" cy="144988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lIns="0" tIns="0" rIns="0" bIns="0" rtlCol="0" anchor="t">
                <a:spAutoFit/>
              </a:bodyPr>
              <a:lstStyle/>
              <a:p>
                <a:pPr defTabSz="609630">
                  <a:lnSpc>
                    <a:spcPts val="2000"/>
                  </a:lnSpc>
                </a:pPr>
                <a:endParaRPr lang="en-US" sz="4000" spc="-178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609630">
                  <a:lnSpc>
                    <a:spcPts val="3000"/>
                  </a:lnSpc>
                </a:pPr>
                <a:endParaRPr lang="en-US" sz="4000" spc="-178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609630">
                  <a:lnSpc>
                    <a:spcPts val="3000"/>
                  </a:lnSpc>
                </a:pPr>
                <a:r>
                  <a:rPr lang="en-US" sz="4000" spc="-178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 3: Tính:                </a:t>
                </a:r>
                <a14:m>
                  <m:oMath xmlns:m="http://schemas.openxmlformats.org/officeDocument/2006/math">
                    <m:r>
                      <a:rPr lang="en-US" sz="4000" b="0" i="1" spc="-178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4000" b="0" i="1" spc="-178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pc="-178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pc="-178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4000" b="0" i="1" spc="-178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  <m:d>
                      <m:dPr>
                        <m:ctrlPr>
                          <a:rPr lang="en-US" sz="4000" b="0" i="1" spc="-178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000" b="0" i="1" spc="-178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pc="-178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0" i="1" spc="-178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4000" b="0" i="1" spc="-178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sz="4000" b="0" i="1" spc="-178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pc="-178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pc="-178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 b="0" spc="-178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609630">
                  <a:lnSpc>
                    <a:spcPts val="3000"/>
                  </a:lnSpc>
                </a:pPr>
                <a:endParaRPr lang="en-US" sz="4000" spc="-178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3">
                <a:extLst>
                  <a:ext uri="{FF2B5EF4-FFF2-40B4-BE49-F238E27FC236}">
                    <a16:creationId xmlns:a16="http://schemas.microsoft.com/office/drawing/2014/main" id="{B251DD2C-F44B-A097-0006-20B375EAEF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30" y="604943"/>
                <a:ext cx="9752081" cy="1449884"/>
              </a:xfrm>
              <a:prstGeom prst="rect">
                <a:avLst/>
              </a:prstGeom>
              <a:blipFill>
                <a:blip r:embed="rId2"/>
                <a:stretch>
                  <a:fillRect l="-29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45C0B1FB-4E3B-1219-81CC-C6AA9A4B6457}"/>
                  </a:ext>
                </a:extLst>
              </p:cNvPr>
              <p:cNvSpPr/>
              <p:nvPr/>
            </p:nvSpPr>
            <p:spPr>
              <a:xfrm>
                <a:off x="843288" y="2985968"/>
                <a:ext cx="4084313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45C0B1FB-4E3B-1219-81CC-C6AA9A4B64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88" y="2985968"/>
                <a:ext cx="4084313" cy="963502"/>
              </a:xfrm>
              <a:prstGeom prst="roundRect">
                <a:avLst/>
              </a:prstGeom>
              <a:blipFill>
                <a:blip r:embed="rId3"/>
                <a:stretch>
                  <a:fillRect l="-3709" b="-1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DFDB4F09-FFAF-E669-C694-BB86B665D066}"/>
                  </a:ext>
                </a:extLst>
              </p:cNvPr>
              <p:cNvSpPr/>
              <p:nvPr/>
            </p:nvSpPr>
            <p:spPr>
              <a:xfrm>
                <a:off x="6350000" y="2996383"/>
                <a:ext cx="4084313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DFDB4F09-FFAF-E669-C694-BB86B665D0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0" y="2996383"/>
                <a:ext cx="4084313" cy="963502"/>
              </a:xfrm>
              <a:prstGeom prst="roundRect">
                <a:avLst/>
              </a:prstGeom>
              <a:blipFill>
                <a:blip r:embed="rId4"/>
                <a:stretch>
                  <a:fillRect l="-3858" b="-1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497F6D48-30BC-C0E0-72CC-351E8B281433}"/>
                  </a:ext>
                </a:extLst>
              </p:cNvPr>
              <p:cNvSpPr/>
              <p:nvPr/>
            </p:nvSpPr>
            <p:spPr>
              <a:xfrm>
                <a:off x="862131" y="4553204"/>
                <a:ext cx="4065469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C.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497F6D48-30BC-C0E0-72CC-351E8B2814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31" y="4553204"/>
                <a:ext cx="4065469" cy="963502"/>
              </a:xfrm>
              <a:prstGeom prst="roundRect">
                <a:avLst/>
              </a:prstGeom>
              <a:blipFill>
                <a:blip r:embed="rId5"/>
                <a:stretch>
                  <a:fillRect l="-3726" b="-1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97F8AC2C-1876-F247-575E-6D3E39D77BD9}"/>
                  </a:ext>
                </a:extLst>
              </p:cNvPr>
              <p:cNvSpPr/>
              <p:nvPr/>
            </p:nvSpPr>
            <p:spPr>
              <a:xfrm>
                <a:off x="6350000" y="4553204"/>
                <a:ext cx="4065469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D.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97F8AC2C-1876-F247-575E-6D3E39D77B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0" y="4553204"/>
                <a:ext cx="4065469" cy="963502"/>
              </a:xfrm>
              <a:prstGeom prst="roundRect">
                <a:avLst/>
              </a:prstGeom>
              <a:blipFill>
                <a:blip r:embed="rId6"/>
                <a:stretch>
                  <a:fillRect l="-3875" b="-1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711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2EF887-E91A-2355-642F-F548116AB0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3">
                <a:extLst>
                  <a:ext uri="{FF2B5EF4-FFF2-40B4-BE49-F238E27FC236}">
                    <a16:creationId xmlns:a16="http://schemas.microsoft.com/office/drawing/2014/main" id="{09D15137-FFA2-8354-584F-9D2A5A88D1F1}"/>
                  </a:ext>
                </a:extLst>
              </p:cNvPr>
              <p:cNvSpPr txBox="1"/>
              <p:nvPr/>
            </p:nvSpPr>
            <p:spPr>
              <a:xfrm>
                <a:off x="999232" y="859866"/>
                <a:ext cx="9416238" cy="141064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lIns="0" tIns="0" rIns="0" bIns="0" rtlCol="0" anchor="t">
                <a:spAutoFit/>
              </a:bodyPr>
              <a:lstStyle/>
              <a:p>
                <a:pPr defTabSz="609630">
                  <a:lnSpc>
                    <a:spcPts val="4450"/>
                  </a:lnSpc>
                </a:pPr>
                <a:endParaRPr lang="en-US" sz="4000" spc="-178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609630">
                  <a:lnSpc>
                    <a:spcPts val="2000"/>
                  </a:lnSpc>
                </a:pPr>
                <a:r>
                  <a:rPr lang="en-US" sz="4000" spc="-178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 4: Tính 			        </a:t>
                </a:r>
                <a14:m>
                  <m:oMath xmlns:m="http://schemas.openxmlformats.org/officeDocument/2006/math">
                    <m:r>
                      <a:rPr lang="en-US" sz="4000" b="0" i="1" spc="-178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4000" b="0" i="1" spc="-178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pc="-178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pc="-178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pc="-178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−6)</m:t>
                    </m:r>
                  </m:oMath>
                </a14:m>
                <a:endParaRPr lang="en-US" sz="4000" spc="-178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609630">
                  <a:lnSpc>
                    <a:spcPts val="4450"/>
                  </a:lnSpc>
                </a:pPr>
                <a:endParaRPr lang="en-US" sz="4000" spc="-178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3">
                <a:extLst>
                  <a:ext uri="{FF2B5EF4-FFF2-40B4-BE49-F238E27FC236}">
                    <a16:creationId xmlns:a16="http://schemas.microsoft.com/office/drawing/2014/main" id="{09D15137-FFA2-8354-584F-9D2A5A88D1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232" y="859866"/>
                <a:ext cx="9416238" cy="1410643"/>
              </a:xfrm>
              <a:prstGeom prst="rect">
                <a:avLst/>
              </a:prstGeom>
              <a:blipFill>
                <a:blip r:embed="rId2"/>
                <a:stretch>
                  <a:fillRect l="-3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492DB716-20A1-3124-652D-1835D209C53A}"/>
                  </a:ext>
                </a:extLst>
              </p:cNvPr>
              <p:cNvSpPr/>
              <p:nvPr/>
            </p:nvSpPr>
            <p:spPr>
              <a:xfrm>
                <a:off x="999232" y="2985968"/>
                <a:ext cx="4084313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A.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492DB716-20A1-3124-652D-1835D209C5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232" y="2985968"/>
                <a:ext cx="4084313" cy="963502"/>
              </a:xfrm>
              <a:prstGeom prst="roundRect">
                <a:avLst/>
              </a:prstGeom>
              <a:blipFill>
                <a:blip r:embed="rId3"/>
                <a:stretch>
                  <a:fillRect l="-3858" b="-1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D81D1501-8986-3E71-C108-A30E4F28E259}"/>
                  </a:ext>
                </a:extLst>
              </p:cNvPr>
              <p:cNvSpPr/>
              <p:nvPr/>
            </p:nvSpPr>
            <p:spPr>
              <a:xfrm>
                <a:off x="6350000" y="2996383"/>
                <a:ext cx="4084313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B.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D81D1501-8986-3E71-C108-A30E4F28E2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0" y="2996383"/>
                <a:ext cx="4084313" cy="963502"/>
              </a:xfrm>
              <a:prstGeom prst="roundRect">
                <a:avLst/>
              </a:prstGeom>
              <a:blipFill>
                <a:blip r:embed="rId4"/>
                <a:stretch>
                  <a:fillRect l="-3858" b="-1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9B5D2F6B-DD45-E3A8-715C-F4483E24CCC5}"/>
                  </a:ext>
                </a:extLst>
              </p:cNvPr>
              <p:cNvSpPr/>
              <p:nvPr/>
            </p:nvSpPr>
            <p:spPr>
              <a:xfrm>
                <a:off x="1018075" y="4553204"/>
                <a:ext cx="4065469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C.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−6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9B5D2F6B-DD45-E3A8-715C-F4483E24CC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075" y="4553204"/>
                <a:ext cx="4065469" cy="963502"/>
              </a:xfrm>
              <a:prstGeom prst="roundRect">
                <a:avLst/>
              </a:prstGeom>
              <a:blipFill>
                <a:blip r:embed="rId5"/>
                <a:stretch>
                  <a:fillRect l="-3875" b="-1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65DA3398-FD85-D28C-AA5C-49712ECE3307}"/>
                  </a:ext>
                </a:extLst>
              </p:cNvPr>
              <p:cNvSpPr/>
              <p:nvPr/>
            </p:nvSpPr>
            <p:spPr>
              <a:xfrm>
                <a:off x="6350000" y="4553204"/>
                <a:ext cx="4065469" cy="963502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609630"/>
                <a:r>
                  <a:rPr lang="en-US" sz="4000">
                    <a:solidFill>
                      <a:prstClr val="black"/>
                    </a:solidFill>
                    <a:latin typeface="Calibri"/>
                  </a:rPr>
                  <a:t>D.</a:t>
                </a:r>
                <a:r>
                  <a:rPr lang="en-US" sz="4000" b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US" sz="400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65DA3398-FD85-D28C-AA5C-49712ECE33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0" y="4553204"/>
                <a:ext cx="4065469" cy="963502"/>
              </a:xfrm>
              <a:prstGeom prst="roundRect">
                <a:avLst/>
              </a:prstGeom>
              <a:blipFill>
                <a:blip r:embed="rId6"/>
                <a:stretch>
                  <a:fillRect l="-3875" b="-1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C057A-2A6D-CF86-A6D3-2979E2C2C95E}"/>
                  </a:ext>
                </a:extLst>
              </p:cNvPr>
              <p:cNvSpPr txBox="1"/>
              <p:nvPr/>
            </p:nvSpPr>
            <p:spPr>
              <a:xfrm>
                <a:off x="4723140" y="1107084"/>
                <a:ext cx="7989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pc="-178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pc="-178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pc="-178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C057A-2A6D-CF86-A6D3-2979E2C2C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3140" y="1107084"/>
                <a:ext cx="798945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BFFEFCD-17AE-40A6-AC3A-C40D8A0ADD72}"/>
                  </a:ext>
                </a:extLst>
              </p:cNvPr>
              <p:cNvSpPr txBox="1"/>
              <p:nvPr/>
            </p:nvSpPr>
            <p:spPr>
              <a:xfrm>
                <a:off x="3534904" y="1055008"/>
                <a:ext cx="208877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+6)</m:t>
                      </m:r>
                    </m:oMath>
                  </m:oMathPara>
                </a14:m>
                <a:endParaRPr lang="en-US" sz="400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BFFEFCD-17AE-40A6-AC3A-C40D8A0ADD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904" y="1055008"/>
                <a:ext cx="2088777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22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11A1-D2D6-8CCC-6557-F66ED58B1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662" y="1473295"/>
            <a:ext cx="5308126" cy="643779"/>
          </a:xfrm>
        </p:spPr>
        <p:txBody>
          <a:bodyPr>
            <a:normAutofit/>
          </a:bodyPr>
          <a:lstStyle/>
          <a:p>
            <a:r>
              <a:rPr lang="en-US" sz="3200" b="1"/>
              <a:t>III. Nhân đa thức với đa thức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380DF6-0E11-05AA-D212-1F2928499AD9}"/>
              </a:ext>
            </a:extLst>
          </p:cNvPr>
          <p:cNvSpPr txBox="1"/>
          <p:nvPr/>
        </p:nvSpPr>
        <p:spPr>
          <a:xfrm>
            <a:off x="191300" y="2294993"/>
            <a:ext cx="6607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>
                <a:solidFill>
                  <a:srgbClr val="FF9900"/>
                </a:solidFill>
              </a:rPr>
              <a:t>Hoạt động 4:</a:t>
            </a:r>
            <a:r>
              <a:rPr lang="en-US" sz="3200" b="1">
                <a:solidFill>
                  <a:srgbClr val="FF9900"/>
                </a:solidFill>
              </a:rPr>
              <a:t> </a:t>
            </a:r>
            <a:r>
              <a:rPr lang="en-US" sz="3200"/>
              <a:t>Quan sát hình chữ nhật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EA855-C678-55ED-AFF5-02DEFE2F2F48}"/>
              </a:ext>
            </a:extLst>
          </p:cNvPr>
          <p:cNvSpPr/>
          <p:nvPr/>
        </p:nvSpPr>
        <p:spPr>
          <a:xfrm>
            <a:off x="7332876" y="2081206"/>
            <a:ext cx="4543245" cy="296748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1447AC-5533-11AE-6D03-0559AD791C79}"/>
              </a:ext>
            </a:extLst>
          </p:cNvPr>
          <p:cNvSpPr/>
          <p:nvPr/>
        </p:nvSpPr>
        <p:spPr>
          <a:xfrm>
            <a:off x="7323827" y="2082478"/>
            <a:ext cx="2087592" cy="112143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(I)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7384FE-C300-68E9-E178-B70DF351AC6B}"/>
              </a:ext>
            </a:extLst>
          </p:cNvPr>
          <p:cNvSpPr/>
          <p:nvPr/>
        </p:nvSpPr>
        <p:spPr>
          <a:xfrm>
            <a:off x="7323827" y="3203912"/>
            <a:ext cx="2087592" cy="184478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(III)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C711C7-8487-B709-B6D1-D71683D2D28F}"/>
              </a:ext>
            </a:extLst>
          </p:cNvPr>
          <p:cNvSpPr/>
          <p:nvPr/>
        </p:nvSpPr>
        <p:spPr>
          <a:xfrm>
            <a:off x="9411419" y="2081206"/>
            <a:ext cx="2455653" cy="1121434"/>
          </a:xfrm>
          <a:prstGeom prst="rect">
            <a:avLst/>
          </a:prstGeom>
          <a:solidFill>
            <a:srgbClr val="FF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(II)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FBAA50-ED93-1E35-0B5C-807758678464}"/>
              </a:ext>
            </a:extLst>
          </p:cNvPr>
          <p:cNvSpPr/>
          <p:nvPr/>
        </p:nvSpPr>
        <p:spPr>
          <a:xfrm>
            <a:off x="9411419" y="3202640"/>
            <a:ext cx="2455653" cy="184478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(IV)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B96E32-D604-86F8-5B93-AAF2BE806192}"/>
              </a:ext>
            </a:extLst>
          </p:cNvPr>
          <p:cNvSpPr txBox="1"/>
          <p:nvPr/>
        </p:nvSpPr>
        <p:spPr>
          <a:xfrm>
            <a:off x="6967268" y="1639019"/>
            <a:ext cx="442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AF4F1F-2024-C725-2B62-75B3AF22D342}"/>
              </a:ext>
            </a:extLst>
          </p:cNvPr>
          <p:cNvSpPr txBox="1"/>
          <p:nvPr/>
        </p:nvSpPr>
        <p:spPr>
          <a:xfrm>
            <a:off x="11645660" y="1573850"/>
            <a:ext cx="442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4AB046-D947-9A99-274E-94304DBDEAA8}"/>
              </a:ext>
            </a:extLst>
          </p:cNvPr>
          <p:cNvSpPr txBox="1"/>
          <p:nvPr/>
        </p:nvSpPr>
        <p:spPr>
          <a:xfrm>
            <a:off x="6938513" y="5133686"/>
            <a:ext cx="442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8FDAE9-7D1C-168D-0AF4-BBDC1627B425}"/>
              </a:ext>
            </a:extLst>
          </p:cNvPr>
          <p:cNvSpPr txBox="1"/>
          <p:nvPr/>
        </p:nvSpPr>
        <p:spPr>
          <a:xfrm>
            <a:off x="11749177" y="5186717"/>
            <a:ext cx="442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Q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27C7F4-9B05-B1EF-86AF-24F721D36541}"/>
              </a:ext>
            </a:extLst>
          </p:cNvPr>
          <p:cNvSpPr txBox="1"/>
          <p:nvPr/>
        </p:nvSpPr>
        <p:spPr>
          <a:xfrm>
            <a:off x="8298612" y="1644770"/>
            <a:ext cx="53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AA2FFA-512A-8A7A-5D61-570F8DA9F4FE}"/>
              </a:ext>
            </a:extLst>
          </p:cNvPr>
          <p:cNvSpPr txBox="1"/>
          <p:nvPr/>
        </p:nvSpPr>
        <p:spPr>
          <a:xfrm>
            <a:off x="122794" y="3211062"/>
            <a:ext cx="6765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a, Tính diện tích các hình chữ nhật (I), (II), (III), (IV)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51C587-C10D-F4E3-8A60-4F10DCC770B8}"/>
              </a:ext>
            </a:extLst>
          </p:cNvPr>
          <p:cNvSpPr txBox="1"/>
          <p:nvPr/>
        </p:nvSpPr>
        <p:spPr>
          <a:xfrm>
            <a:off x="142416" y="3960717"/>
            <a:ext cx="5164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b, Tính diện tích hình chữ nhật MNPQ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E56810-954C-01D5-D230-6493B676DEEE}"/>
                  </a:ext>
                </a:extLst>
              </p:cNvPr>
              <p:cNvSpPr txBox="1"/>
              <p:nvPr/>
            </p:nvSpPr>
            <p:spPr>
              <a:xfrm>
                <a:off x="168167" y="4725052"/>
                <a:ext cx="66309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c, So sánh: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/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𝑏𝑑</m:t>
                    </m:r>
                  </m:oMath>
                </a14:m>
                <a:endParaRPr lang="en-US" sz="240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E56810-954C-01D5-D230-6493B676D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67" y="4725052"/>
                <a:ext cx="6630964" cy="461665"/>
              </a:xfrm>
              <a:prstGeom prst="rect">
                <a:avLst/>
              </a:prstGeom>
              <a:blipFill>
                <a:blip r:embed="rId2"/>
                <a:stretch>
                  <a:fillRect l="-147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7CA17600-E97D-5080-28A3-0E2F0DD5A78F}"/>
              </a:ext>
            </a:extLst>
          </p:cNvPr>
          <p:cNvSpPr txBox="1"/>
          <p:nvPr/>
        </p:nvSpPr>
        <p:spPr>
          <a:xfrm>
            <a:off x="10512568" y="1573850"/>
            <a:ext cx="53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4DC5FF-0BD5-42D4-0ECF-61A6A86B66DC}"/>
              </a:ext>
            </a:extLst>
          </p:cNvPr>
          <p:cNvSpPr txBox="1"/>
          <p:nvPr/>
        </p:nvSpPr>
        <p:spPr>
          <a:xfrm>
            <a:off x="6821874" y="3986421"/>
            <a:ext cx="442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490D4C-2106-7720-1FB0-11206406A163}"/>
              </a:ext>
            </a:extLst>
          </p:cNvPr>
          <p:cNvSpPr txBox="1"/>
          <p:nvPr/>
        </p:nvSpPr>
        <p:spPr>
          <a:xfrm>
            <a:off x="6822396" y="2430768"/>
            <a:ext cx="360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0C7CD6-F50A-46A1-B26B-B54827D7A990}"/>
              </a:ext>
            </a:extLst>
          </p:cNvPr>
          <p:cNvSpPr txBox="1"/>
          <p:nvPr/>
        </p:nvSpPr>
        <p:spPr>
          <a:xfrm>
            <a:off x="469713" y="420970"/>
            <a:ext cx="11175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TIẾT 80: PHÉP NHÂN ĐA THỨC MỘT BIẾN ( TIẾP THEO)</a:t>
            </a:r>
          </a:p>
        </p:txBody>
      </p:sp>
    </p:spTree>
    <p:extLst>
      <p:ext uri="{BB962C8B-B14F-4D97-AF65-F5344CB8AC3E}">
        <p14:creationId xmlns:p14="http://schemas.microsoft.com/office/powerpoint/2010/main" val="386869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AF8B2EB-6AED-A0BB-5F4A-0590504EDDF3}"/>
                  </a:ext>
                </a:extLst>
              </p:cNvPr>
              <p:cNvSpPr txBox="1"/>
              <p:nvPr/>
            </p:nvSpPr>
            <p:spPr>
              <a:xfrm>
                <a:off x="736121" y="1288211"/>
                <a:ext cx="1040920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d>
                        <m:d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US" sz="440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AF8B2EB-6AED-A0BB-5F4A-0590504ED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21" y="1288211"/>
                <a:ext cx="10409207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Curved Up 5">
            <a:extLst>
              <a:ext uri="{FF2B5EF4-FFF2-40B4-BE49-F238E27FC236}">
                <a16:creationId xmlns:a16="http://schemas.microsoft.com/office/drawing/2014/main" id="{EE25BBD9-1131-1633-1F0E-409B08A796FC}"/>
              </a:ext>
            </a:extLst>
          </p:cNvPr>
          <p:cNvSpPr/>
          <p:nvPr/>
        </p:nvSpPr>
        <p:spPr>
          <a:xfrm>
            <a:off x="1667773" y="2208362"/>
            <a:ext cx="1984076" cy="580846"/>
          </a:xfrm>
          <a:prstGeom prst="curved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Arrow: Curved Up 6">
            <a:extLst>
              <a:ext uri="{FF2B5EF4-FFF2-40B4-BE49-F238E27FC236}">
                <a16:creationId xmlns:a16="http://schemas.microsoft.com/office/drawing/2014/main" id="{E446571E-20C0-82E9-6C9E-7C49EB964347}"/>
              </a:ext>
            </a:extLst>
          </p:cNvPr>
          <p:cNvSpPr/>
          <p:nvPr/>
        </p:nvSpPr>
        <p:spPr>
          <a:xfrm>
            <a:off x="1616014" y="2127849"/>
            <a:ext cx="3099759" cy="917781"/>
          </a:xfrm>
          <a:prstGeom prst="curved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774D5CF8-DD4A-F676-F5B8-B9B73406380D}"/>
              </a:ext>
            </a:extLst>
          </p:cNvPr>
          <p:cNvSpPr/>
          <p:nvPr/>
        </p:nvSpPr>
        <p:spPr>
          <a:xfrm>
            <a:off x="2659812" y="937404"/>
            <a:ext cx="1084052" cy="540587"/>
          </a:xfrm>
          <a:prstGeom prst="curved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row: Curved Down 9">
            <a:extLst>
              <a:ext uri="{FF2B5EF4-FFF2-40B4-BE49-F238E27FC236}">
                <a16:creationId xmlns:a16="http://schemas.microsoft.com/office/drawing/2014/main" id="{6E5E69F6-FA29-FB83-9D0F-0574E2661F81}"/>
              </a:ext>
            </a:extLst>
          </p:cNvPr>
          <p:cNvSpPr/>
          <p:nvPr/>
        </p:nvSpPr>
        <p:spPr>
          <a:xfrm>
            <a:off x="2659811" y="671169"/>
            <a:ext cx="2055962" cy="769441"/>
          </a:xfrm>
          <a:prstGeom prst="curved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7181C4-9E6F-EBC2-5142-35348C2E5BCC}"/>
              </a:ext>
            </a:extLst>
          </p:cNvPr>
          <p:cNvSpPr txBox="1"/>
          <p:nvPr/>
        </p:nvSpPr>
        <p:spPr>
          <a:xfrm>
            <a:off x="500332" y="3473570"/>
            <a:ext cx="9857118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sz="3600" b="1"/>
              <a:t>Quy tắc:</a:t>
            </a:r>
            <a:r>
              <a:rPr lang="en-US" sz="3600"/>
              <a:t> Khi nhân một tổng với một tổng ta nhân …………….. của tổng này với từng số hạng của tổng kia rồi ……….……..với nhau.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B65C20-99BC-10E7-34A0-93604C98FE01}"/>
              </a:ext>
            </a:extLst>
          </p:cNvPr>
          <p:cNvSpPr txBox="1"/>
          <p:nvPr/>
        </p:nvSpPr>
        <p:spPr>
          <a:xfrm>
            <a:off x="736121" y="4393276"/>
            <a:ext cx="2524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mỗi số hạng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BF4902-7CE7-9A14-E855-E9A142A1DA55}"/>
              </a:ext>
            </a:extLst>
          </p:cNvPr>
          <p:cNvSpPr txBox="1"/>
          <p:nvPr/>
        </p:nvSpPr>
        <p:spPr>
          <a:xfrm>
            <a:off x="2800709" y="5240409"/>
            <a:ext cx="2697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cộng các tích</a:t>
            </a:r>
          </a:p>
        </p:txBody>
      </p:sp>
    </p:spTree>
    <p:extLst>
      <p:ext uri="{BB962C8B-B14F-4D97-AF65-F5344CB8AC3E}">
        <p14:creationId xmlns:p14="http://schemas.microsoft.com/office/powerpoint/2010/main" val="388069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4677D7-CB1A-04F6-11B2-FFEFCFAF83A9}"/>
                  </a:ext>
                </a:extLst>
              </p:cNvPr>
              <p:cNvSpPr txBox="1"/>
              <p:nvPr/>
            </p:nvSpPr>
            <p:spPr>
              <a:xfrm>
                <a:off x="395456" y="437386"/>
                <a:ext cx="1074767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u="sng">
                    <a:solidFill>
                      <a:srgbClr val="FF9900"/>
                    </a:solidFill>
                  </a:rPr>
                  <a:t>Hoạt động 5:</a:t>
                </a:r>
                <a:r>
                  <a:rPr lang="en-US" sz="3600" b="1">
                    <a:solidFill>
                      <a:srgbClr val="FF9900"/>
                    </a:solidFill>
                  </a:rPr>
                  <a:t> </a:t>
                </a:r>
                <a:r>
                  <a:rPr lang="en-US" sz="3600"/>
                  <a:t>Cho đa thức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3600"/>
                  <a:t> và đa thức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360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4677D7-CB1A-04F6-11B2-FFEFCFAF8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56" y="437386"/>
                <a:ext cx="10747673" cy="1200329"/>
              </a:xfrm>
              <a:prstGeom prst="rect">
                <a:avLst/>
              </a:prstGeom>
              <a:blipFill>
                <a:blip r:embed="rId2"/>
                <a:stretch>
                  <a:fillRect l="-1758" t="-8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332144B-0D84-CE05-3F21-01A8CE084365}"/>
                  </a:ext>
                </a:extLst>
              </p:cNvPr>
              <p:cNvSpPr txBox="1"/>
              <p:nvPr/>
            </p:nvSpPr>
            <p:spPr>
              <a:xfrm>
                <a:off x="395456" y="1726734"/>
                <a:ext cx="117965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/>
                  <a:t>a) Hãy nhân mỗi đơn thức của đa thức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3600"/>
                  <a:t> với từng đơn thức của đa thức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60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332144B-0D84-CE05-3F21-01A8CE0843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56" y="1726734"/>
                <a:ext cx="11796544" cy="1200329"/>
              </a:xfrm>
              <a:prstGeom prst="rect">
                <a:avLst/>
              </a:prstGeom>
              <a:blipFill>
                <a:blip r:embed="rId3"/>
                <a:stretch>
                  <a:fillRect l="-1602" t="-8122" r="-1137" b="-17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8A661D9-4624-D5D4-A85E-3956E5983E8D}"/>
              </a:ext>
            </a:extLst>
          </p:cNvPr>
          <p:cNvSpPr txBox="1"/>
          <p:nvPr/>
        </p:nvSpPr>
        <p:spPr>
          <a:xfrm>
            <a:off x="395456" y="2986897"/>
            <a:ext cx="8362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b) Cộng các tích vừa tìm được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08D642-40F8-2A88-A5FE-E28F02D8DDC6}"/>
              </a:ext>
            </a:extLst>
          </p:cNvPr>
          <p:cNvSpPr txBox="1"/>
          <p:nvPr/>
        </p:nvSpPr>
        <p:spPr>
          <a:xfrm>
            <a:off x="631278" y="3773928"/>
            <a:ext cx="781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Quy tắc nhân đa thức với đa thức: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F39E6A-08D2-D7AB-4D99-3CE2738F0BE1}"/>
              </a:ext>
            </a:extLst>
          </p:cNvPr>
          <p:cNvSpPr txBox="1"/>
          <p:nvPr/>
        </p:nvSpPr>
        <p:spPr>
          <a:xfrm>
            <a:off x="855558" y="4497106"/>
            <a:ext cx="11184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Bước 1:</a:t>
            </a:r>
            <a:r>
              <a:rPr lang="en-US" sz="3600"/>
              <a:t> Nhân mỗi hạng tử của đa thức này với từng hạng tử của đa thức kia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019DCF-44BF-7312-DC04-1ED5FCA908EE}"/>
              </a:ext>
            </a:extLst>
          </p:cNvPr>
          <p:cNvSpPr txBox="1"/>
          <p:nvPr/>
        </p:nvSpPr>
        <p:spPr>
          <a:xfrm>
            <a:off x="855559" y="5774283"/>
            <a:ext cx="8224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Bước 2:</a:t>
            </a:r>
            <a:r>
              <a:rPr lang="en-US" sz="3600"/>
              <a:t> Cộng các kết quả lại với nhau</a:t>
            </a:r>
          </a:p>
        </p:txBody>
      </p:sp>
    </p:spTree>
    <p:extLst>
      <p:ext uri="{BB962C8B-B14F-4D97-AF65-F5344CB8AC3E}">
        <p14:creationId xmlns:p14="http://schemas.microsoft.com/office/powerpoint/2010/main" val="16954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1CC3E2-D456-89EF-40D5-13AF9F73C9CD}"/>
                  </a:ext>
                </a:extLst>
              </p:cNvPr>
              <p:cNvSpPr txBox="1"/>
              <p:nvPr/>
            </p:nvSpPr>
            <p:spPr>
              <a:xfrm>
                <a:off x="188422" y="692727"/>
                <a:ext cx="1134410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u="sng">
                    <a:solidFill>
                      <a:srgbClr val="0066FF"/>
                    </a:solidFill>
                  </a:rPr>
                  <a:t>Ví dụ 3:</a:t>
                </a:r>
                <a:r>
                  <a:rPr lang="en-US" sz="3600" b="1">
                    <a:solidFill>
                      <a:srgbClr val="0066FF"/>
                    </a:solidFill>
                  </a:rPr>
                  <a:t> </a:t>
                </a:r>
                <a:r>
                  <a:rPr lang="en-US" sz="3600"/>
                  <a:t>Tính tích hai đa thức: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3600"/>
                  <a:t> và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360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A1CC3E2-D456-89EF-40D5-13AF9F73C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22" y="692727"/>
                <a:ext cx="11344102" cy="1200329"/>
              </a:xfrm>
              <a:prstGeom prst="rect">
                <a:avLst/>
              </a:prstGeom>
              <a:blipFill>
                <a:blip r:embed="rId2"/>
                <a:stretch>
                  <a:fillRect l="-1666" t="-8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C32C73C-A5A4-7E17-0BBE-CB6402A49C01}"/>
              </a:ext>
            </a:extLst>
          </p:cNvPr>
          <p:cNvSpPr txBox="1"/>
          <p:nvPr/>
        </p:nvSpPr>
        <p:spPr>
          <a:xfrm>
            <a:off x="188422" y="3003013"/>
            <a:ext cx="10540538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600" b="1"/>
              <a:t>Chú ý: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/>
              <a:t>Sau khi thực hiện phép nhân đa thức, ta thường viết đa thức ở dạng thu gọn và sắp xếp các hạng tử theo thứ tự số mũ tăng dần hoặc giảm dần của biến.</a:t>
            </a:r>
          </a:p>
        </p:txBody>
      </p:sp>
    </p:spTree>
    <p:extLst>
      <p:ext uri="{BB962C8B-B14F-4D97-AF65-F5344CB8AC3E}">
        <p14:creationId xmlns:p14="http://schemas.microsoft.com/office/powerpoint/2010/main" val="93334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068BDB-460B-A567-7EBF-0A5D2AD7B4B5}"/>
              </a:ext>
            </a:extLst>
          </p:cNvPr>
          <p:cNvSpPr txBox="1"/>
          <p:nvPr/>
        </p:nvSpPr>
        <p:spPr>
          <a:xfrm>
            <a:off x="559724" y="371302"/>
            <a:ext cx="11044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/>
              <a:t>Ta còn có thể thực hiện phép nhân đa thức bằng cách đặt phép tính theo cột dọc như sau: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4105AF-9AD6-F5A2-D278-612F2FB374D0}"/>
                  </a:ext>
                </a:extLst>
              </p:cNvPr>
              <p:cNvSpPr txBox="1"/>
              <p:nvPr/>
            </p:nvSpPr>
            <p:spPr>
              <a:xfrm>
                <a:off x="3389525" y="1869415"/>
                <a:ext cx="27183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4105AF-9AD6-F5A2-D278-612F2FB37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525" y="1869415"/>
                <a:ext cx="271835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2D8D14-1D6F-8E0D-7DE7-6F19D2247062}"/>
                  </a:ext>
                </a:extLst>
              </p:cNvPr>
              <p:cNvSpPr txBox="1"/>
              <p:nvPr/>
            </p:nvSpPr>
            <p:spPr>
              <a:xfrm>
                <a:off x="3417817" y="2600676"/>
                <a:ext cx="271834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360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2D8D14-1D6F-8E0D-7DE7-6F19D2247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817" y="2600676"/>
                <a:ext cx="271834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B094BDB-C636-8B29-DB43-28DF6BD6E49B}"/>
              </a:ext>
            </a:extLst>
          </p:cNvPr>
          <p:cNvSpPr txBox="1"/>
          <p:nvPr/>
        </p:nvSpPr>
        <p:spPr>
          <a:xfrm>
            <a:off x="3018218" y="2266470"/>
            <a:ext cx="349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X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74815D9-713E-201C-9330-193BF6CEAEB9}"/>
              </a:ext>
            </a:extLst>
          </p:cNvPr>
          <p:cNvCxnSpPr>
            <a:cxnSpLocks/>
          </p:cNvCxnSpPr>
          <p:nvPr/>
        </p:nvCxnSpPr>
        <p:spPr>
          <a:xfrm>
            <a:off x="3274792" y="3328982"/>
            <a:ext cx="282120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C4FA73-53DA-FFB3-2B9A-F1FF6F7F07F5}"/>
                  </a:ext>
                </a:extLst>
              </p:cNvPr>
              <p:cNvSpPr txBox="1"/>
              <p:nvPr/>
            </p:nvSpPr>
            <p:spPr>
              <a:xfrm>
                <a:off x="5076810" y="3453533"/>
                <a:ext cx="4710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36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3600">
                  <a:solidFill>
                    <a:srgbClr val="008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C4FA73-53DA-FFB3-2B9A-F1FF6F7F0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810" y="3453533"/>
                <a:ext cx="471055" cy="646331"/>
              </a:xfrm>
              <a:prstGeom prst="rect">
                <a:avLst/>
              </a:prstGeom>
              <a:blipFill>
                <a:blip r:embed="rId4"/>
                <a:stretch>
                  <a:fillRect r="-61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F900E6-D467-BE6C-72A7-662353240DB7}"/>
                  </a:ext>
                </a:extLst>
              </p:cNvPr>
              <p:cNvSpPr txBox="1"/>
              <p:nvPr/>
            </p:nvSpPr>
            <p:spPr>
              <a:xfrm>
                <a:off x="4259506" y="3417458"/>
                <a:ext cx="8956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36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>
                  <a:solidFill>
                    <a:srgbClr val="00800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F900E6-D467-BE6C-72A7-662353240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506" y="3417458"/>
                <a:ext cx="895621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C00EFD-AF11-2C2C-3C4C-F5768CE623C8}"/>
                  </a:ext>
                </a:extLst>
              </p:cNvPr>
              <p:cNvSpPr txBox="1"/>
              <p:nvPr/>
            </p:nvSpPr>
            <p:spPr>
              <a:xfrm>
                <a:off x="3589003" y="3453532"/>
                <a:ext cx="5237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>
                  <a:solidFill>
                    <a:srgbClr val="00800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C00EFD-AF11-2C2C-3C4C-F5768CE62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003" y="3453532"/>
                <a:ext cx="523702" cy="646331"/>
              </a:xfrm>
              <a:prstGeom prst="rect">
                <a:avLst/>
              </a:prstGeom>
              <a:blipFill>
                <a:blip r:embed="rId6"/>
                <a:stretch>
                  <a:fillRect r="-19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5E01534-04B8-785F-D024-AD14C905D22B}"/>
                  </a:ext>
                </a:extLst>
              </p:cNvPr>
              <p:cNvSpPr txBox="1"/>
              <p:nvPr/>
            </p:nvSpPr>
            <p:spPr>
              <a:xfrm>
                <a:off x="4245627" y="4021566"/>
                <a:ext cx="8315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36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5E01534-04B8-785F-D024-AD14C905D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627" y="4021566"/>
                <a:ext cx="831521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C2ABAAE-BDA8-F2C6-23F0-86A1EBC74783}"/>
                  </a:ext>
                </a:extLst>
              </p:cNvPr>
              <p:cNvSpPr txBox="1"/>
              <p:nvPr/>
            </p:nvSpPr>
            <p:spPr>
              <a:xfrm>
                <a:off x="3125477" y="4024029"/>
                <a:ext cx="10871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US" sz="3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>
                  <a:solidFill>
                    <a:srgbClr val="00800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C2ABAAE-BDA8-F2C6-23F0-86A1EBC747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477" y="4024029"/>
                <a:ext cx="1087130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4258AC1-557C-FAAC-6A35-2F191F3981EA}"/>
                  </a:ext>
                </a:extLst>
              </p:cNvPr>
              <p:cNvSpPr txBox="1"/>
              <p:nvPr/>
            </p:nvSpPr>
            <p:spPr>
              <a:xfrm>
                <a:off x="2531677" y="4034333"/>
                <a:ext cx="5237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8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600">
                  <a:solidFill>
                    <a:srgbClr val="00800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4258AC1-557C-FAAC-6A35-2F191F398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1677" y="4034333"/>
                <a:ext cx="523702" cy="646331"/>
              </a:xfrm>
              <a:prstGeom prst="rect">
                <a:avLst/>
              </a:prstGeom>
              <a:blipFill>
                <a:blip r:embed="rId9"/>
                <a:stretch>
                  <a:fillRect r="-209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9B13692-F665-E2D0-E7DC-4743762EDFE6}"/>
                  </a:ext>
                </a:extLst>
              </p:cNvPr>
              <p:cNvSpPr txBox="1"/>
              <p:nvPr/>
            </p:nvSpPr>
            <p:spPr>
              <a:xfrm>
                <a:off x="3158213" y="4560373"/>
                <a:ext cx="12333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>
                  <a:solidFill>
                    <a:srgbClr val="00800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9B13692-F665-E2D0-E7DC-4743762ED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213" y="4560373"/>
                <a:ext cx="1233394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1BC573A-0D2C-7E0C-F427-267C9191620F}"/>
                  </a:ext>
                </a:extLst>
              </p:cNvPr>
              <p:cNvSpPr txBox="1"/>
              <p:nvPr/>
            </p:nvSpPr>
            <p:spPr>
              <a:xfrm>
                <a:off x="2197378" y="4570961"/>
                <a:ext cx="11367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60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1BC573A-0D2C-7E0C-F427-267C91916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378" y="4570961"/>
                <a:ext cx="1136795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AF146EC-D24D-7941-5898-BFEC90D217E5}"/>
                  </a:ext>
                </a:extLst>
              </p:cNvPr>
              <p:cNvSpPr txBox="1"/>
              <p:nvPr/>
            </p:nvSpPr>
            <p:spPr>
              <a:xfrm>
                <a:off x="1459707" y="4570961"/>
                <a:ext cx="8425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360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AF146EC-D24D-7941-5898-BFEC90D217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707" y="4570961"/>
                <a:ext cx="842503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B50FBFE-5999-2AB5-CF39-DDC4E8831A9E}"/>
              </a:ext>
            </a:extLst>
          </p:cNvPr>
          <p:cNvCxnSpPr>
            <a:cxnSpLocks/>
          </p:cNvCxnSpPr>
          <p:nvPr/>
        </p:nvCxnSpPr>
        <p:spPr>
          <a:xfrm>
            <a:off x="1825932" y="5245158"/>
            <a:ext cx="428194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6996C95-A817-9083-80D2-3BE8F7AFB407}"/>
              </a:ext>
            </a:extLst>
          </p:cNvPr>
          <p:cNvCxnSpPr>
            <a:cxnSpLocks/>
          </p:cNvCxnSpPr>
          <p:nvPr/>
        </p:nvCxnSpPr>
        <p:spPr>
          <a:xfrm>
            <a:off x="4334414" y="3412647"/>
            <a:ext cx="0" cy="167368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7037D91-E49E-6341-28E6-6B84A9BE14BA}"/>
              </a:ext>
            </a:extLst>
          </p:cNvPr>
          <p:cNvCxnSpPr>
            <a:cxnSpLocks/>
          </p:cNvCxnSpPr>
          <p:nvPr/>
        </p:nvCxnSpPr>
        <p:spPr>
          <a:xfrm flipH="1">
            <a:off x="2302210" y="3374889"/>
            <a:ext cx="38734" cy="175598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0DC3C23-BB54-8E01-4A5D-0BED20497F3A}"/>
              </a:ext>
            </a:extLst>
          </p:cNvPr>
          <p:cNvCxnSpPr>
            <a:cxnSpLocks/>
          </p:cNvCxnSpPr>
          <p:nvPr/>
        </p:nvCxnSpPr>
        <p:spPr>
          <a:xfrm flipH="1">
            <a:off x="3254364" y="3402390"/>
            <a:ext cx="23772" cy="172848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7FD6D78-8D69-5324-30F8-8C8AE72B3113}"/>
              </a:ext>
            </a:extLst>
          </p:cNvPr>
          <p:cNvCxnSpPr>
            <a:cxnSpLocks/>
          </p:cNvCxnSpPr>
          <p:nvPr/>
        </p:nvCxnSpPr>
        <p:spPr>
          <a:xfrm>
            <a:off x="5134002" y="3453532"/>
            <a:ext cx="0" cy="170965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1E960A5-D376-E1CF-2C29-0CBCCF6307B0}"/>
                  </a:ext>
                </a:extLst>
              </p:cNvPr>
              <p:cNvSpPr txBox="1"/>
              <p:nvPr/>
            </p:nvSpPr>
            <p:spPr>
              <a:xfrm>
                <a:off x="5103089" y="5271615"/>
                <a:ext cx="8050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360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1E960A5-D376-E1CF-2C29-0CBCCF630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089" y="5271615"/>
                <a:ext cx="805098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C042AE5-4CF7-BBEF-7FFE-59392CB9A5B6}"/>
                  </a:ext>
                </a:extLst>
              </p:cNvPr>
              <p:cNvSpPr txBox="1"/>
              <p:nvPr/>
            </p:nvSpPr>
            <p:spPr>
              <a:xfrm>
                <a:off x="4212607" y="5268214"/>
                <a:ext cx="9799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C042AE5-4CF7-BBEF-7FFE-59392CB9A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607" y="5268214"/>
                <a:ext cx="979994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E18D92A-82D7-D1F2-D920-69C0B62E31BF}"/>
                  </a:ext>
                </a:extLst>
              </p:cNvPr>
              <p:cNvSpPr txBox="1"/>
              <p:nvPr/>
            </p:nvSpPr>
            <p:spPr>
              <a:xfrm>
                <a:off x="3096702" y="5291269"/>
                <a:ext cx="119011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E18D92A-82D7-D1F2-D920-69C0B62E3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702" y="5291269"/>
                <a:ext cx="1190117" cy="646331"/>
              </a:xfrm>
              <a:prstGeom prst="rect">
                <a:avLst/>
              </a:prstGeom>
              <a:blipFill>
                <a:blip r:embed="rId15"/>
                <a:stretch>
                  <a:fillRect r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2502A2D-BBC1-4500-4198-1DB2048CA3D6}"/>
                  </a:ext>
                </a:extLst>
              </p:cNvPr>
              <p:cNvSpPr txBox="1"/>
              <p:nvPr/>
            </p:nvSpPr>
            <p:spPr>
              <a:xfrm>
                <a:off x="2029861" y="5271877"/>
                <a:ext cx="119011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60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2502A2D-BBC1-4500-4198-1DB2048CA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861" y="5271877"/>
                <a:ext cx="1190117" cy="646331"/>
              </a:xfrm>
              <a:prstGeom prst="rect">
                <a:avLst/>
              </a:prstGeom>
              <a:blipFill>
                <a:blip r:embed="rId16"/>
                <a:stretch>
                  <a:fillRect r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5F87C9-7571-A45E-7E7F-E8347792EEB5}"/>
                  </a:ext>
                </a:extLst>
              </p:cNvPr>
              <p:cNvSpPr txBox="1"/>
              <p:nvPr/>
            </p:nvSpPr>
            <p:spPr>
              <a:xfrm>
                <a:off x="1434443" y="5270307"/>
                <a:ext cx="7109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360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C5F87C9-7571-A45E-7E7F-E8347792E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443" y="5270307"/>
                <a:ext cx="710940" cy="64633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92B5AEB3-C86B-0B61-0780-7804454638DB}"/>
              </a:ext>
            </a:extLst>
          </p:cNvPr>
          <p:cNvSpPr txBox="1"/>
          <p:nvPr/>
        </p:nvSpPr>
        <p:spPr>
          <a:xfrm>
            <a:off x="7768706" y="2237916"/>
            <a:ext cx="4067695" cy="34163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b="1"/>
              <a:t>Lưu ý: </a:t>
            </a:r>
            <a:r>
              <a:rPr lang="en-US" sz="3600"/>
              <a:t>khi thực hiện phép nhân theo cột dọc, các đơn thức cùng số mũ được xếp vào cùng một cột.</a:t>
            </a:r>
          </a:p>
        </p:txBody>
      </p:sp>
    </p:spTree>
    <p:extLst>
      <p:ext uri="{BB962C8B-B14F-4D97-AF65-F5344CB8AC3E}">
        <p14:creationId xmlns:p14="http://schemas.microsoft.com/office/powerpoint/2010/main" val="258358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30" grpId="0"/>
      <p:bldP spid="31" grpId="0"/>
      <p:bldP spid="32" grpId="0"/>
      <p:bldP spid="33" grpId="0"/>
      <p:bldP spid="34" grpId="0"/>
      <p:bldP spid="3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673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III. Nhân đa thức với đa thức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Nhân đa thức với đa thức</dc:title>
  <dc:creator>Thang Vo</dc:creator>
  <cp:lastModifiedBy>Thang Vo</cp:lastModifiedBy>
  <cp:revision>6</cp:revision>
  <dcterms:created xsi:type="dcterms:W3CDTF">2024-04-01T10:00:11Z</dcterms:created>
  <dcterms:modified xsi:type="dcterms:W3CDTF">2024-04-04T18:17:59Z</dcterms:modified>
</cp:coreProperties>
</file>