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492" r:id="rId2"/>
    <p:sldId id="292" r:id="rId3"/>
    <p:sldId id="282" r:id="rId4"/>
    <p:sldId id="283" r:id="rId5"/>
    <p:sldId id="284" r:id="rId6"/>
    <p:sldId id="285" r:id="rId7"/>
    <p:sldId id="287" r:id="rId8"/>
    <p:sldId id="291" r:id="rId9"/>
    <p:sldId id="289" r:id="rId10"/>
    <p:sldId id="493" r:id="rId11"/>
    <p:sldId id="495" r:id="rId12"/>
    <p:sldId id="293" r:id="rId13"/>
    <p:sldId id="497" r:id="rId14"/>
    <p:sldId id="295" r:id="rId15"/>
    <p:sldId id="499" r:id="rId16"/>
    <p:sldId id="500" r:id="rId17"/>
    <p:sldId id="501" r:id="rId18"/>
    <p:sldId id="502" r:id="rId19"/>
    <p:sldId id="503" r:id="rId20"/>
    <p:sldId id="498" r:id="rId21"/>
    <p:sldId id="4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0000"/>
    <a:srgbClr val="66FF66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4" autoAdjust="0"/>
    <p:restoredTop sz="94660"/>
  </p:normalViewPr>
  <p:slideViewPr>
    <p:cSldViewPr snapToGrid="0">
      <p:cViewPr>
        <p:scale>
          <a:sx n="135" d="100"/>
          <a:sy n="135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CAD61-7BCF-4E48-B7D4-48F7F031E04C}" type="datetimeFigureOut">
              <a:rPr lang="x-none" smtClean="0"/>
              <a:t>17/04/2024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59F78-B7D5-0C45-B2A2-3CB6991734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000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A96910E-C5D0-4B8D-B4D4-14058B55DC5C}" type="slidenum">
              <a:rPr lang="vi-VN" smtClean="0">
                <a:solidFill>
                  <a:srgbClr val="000000"/>
                </a:solidFill>
              </a:rPr>
              <a:pPr eaLnBrk="1" hangingPunct="1"/>
              <a:t>14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3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2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7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17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9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6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6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5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9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88040-106B-442A-9C8E-F54D74503A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AAE6F-9407-4DB1-858F-4AE1D08F3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62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wm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4.xml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65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ịch sử và ý nghĩa của ngày Giỗ Tổ Hùng Vương">
            <a:extLst>
              <a:ext uri="{FF2B5EF4-FFF2-40B4-BE49-F238E27FC236}">
                <a16:creationId xmlns:a16="http://schemas.microsoft.com/office/drawing/2014/main" id="{E537CE7B-4DCB-2A4F-BEAF-CB288155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9"/>
            <a:ext cx="4081346" cy="33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ễ Giỗ Tổ Hùng Vương 2023 có gì mới so với mọi năm?">
            <a:extLst>
              <a:ext uri="{FF2B5EF4-FFF2-40B4-BE49-F238E27FC236}">
                <a16:creationId xmlns:a16="http://schemas.microsoft.com/office/drawing/2014/main" id="{C890E41C-F510-284C-87FA-F4E3076E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4" y="65655"/>
            <a:ext cx="3614312" cy="32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03724C8-3263-0543-A08A-5218CDAD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37" y="39029"/>
            <a:ext cx="3437672" cy="32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1B714B7-6A0A-B147-837D-CFFAA30D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9541"/>
            <a:ext cx="4081346" cy="32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Đền Hùng đông nghịt người trước ngày giỗ Tổ">
            <a:extLst>
              <a:ext uri="{FF2B5EF4-FFF2-40B4-BE49-F238E27FC236}">
                <a16:creationId xmlns:a16="http://schemas.microsoft.com/office/drawing/2014/main" id="{A432B9F6-D75B-BF48-8012-DEEBD15D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579540"/>
            <a:ext cx="3725746" cy="32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ội thi gói, nấu bánh chưng, giã bánh giầy">
            <a:extLst>
              <a:ext uri="{FF2B5EF4-FFF2-40B4-BE49-F238E27FC236}">
                <a16:creationId xmlns:a16="http://schemas.microsoft.com/office/drawing/2014/main" id="{302BA286-61C2-B14E-8349-DF91FED1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4" y="3579541"/>
            <a:ext cx="3614312" cy="32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4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753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15844" y="249046"/>
            <a:ext cx="1079438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20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40km/h. Sau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60km/h.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120km. </a:t>
            </a:r>
          </a:p>
        </p:txBody>
      </p:sp>
      <p:sp>
        <p:nvSpPr>
          <p:cNvPr id="6" name="AutoShape 11" descr="Parchment"/>
          <p:cNvSpPr>
            <a:spLocks noChangeArrowheads="1"/>
          </p:cNvSpPr>
          <p:nvPr/>
        </p:nvSpPr>
        <p:spPr bwMode="auto">
          <a:xfrm>
            <a:off x="81776" y="128240"/>
            <a:ext cx="1089025" cy="461963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2387F-C6FE-ED4D-BB94-4E30AF68AA89}"/>
              </a:ext>
            </a:extLst>
          </p:cNvPr>
          <p:cNvSpPr txBox="1"/>
          <p:nvPr/>
        </p:nvSpPr>
        <p:spPr>
          <a:xfrm>
            <a:off x="189570" y="2076382"/>
            <a:ext cx="7493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máy: Hà Nội đến Hải Phòng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11AFB3-916F-CB4B-BE38-86793E74A8A8}"/>
                  </a:ext>
                </a:extLst>
              </p:cNvPr>
              <p:cNvSpPr txBox="1"/>
              <p:nvPr/>
            </p:nvSpPr>
            <p:spPr>
              <a:xfrm>
                <a:off x="1510138" y="2973657"/>
                <a:ext cx="24262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non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x-none" sz="2800" i="1">
                              <a:latin typeface="Cambria Math" panose="02040503050406030204" pitchFamily="18" charset="0"/>
                            </a:rPr>
                            <m:t>XM</m:t>
                          </m:r>
                        </m:sub>
                      </m:sSub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=40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11AFB3-916F-CB4B-BE38-86793E74A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38" y="2973657"/>
                <a:ext cx="2426242" cy="430887"/>
              </a:xfrm>
              <a:prstGeom prst="rect">
                <a:avLst/>
              </a:prstGeom>
              <a:blipFill>
                <a:blip r:embed="rId3"/>
                <a:stretch>
                  <a:fillRect l="-1563" r="-2604" b="-3823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319151-C0DA-C34E-8D8D-89224AE53677}"/>
              </a:ext>
            </a:extLst>
          </p:cNvPr>
          <p:cNvSpPr txBox="1"/>
          <p:nvPr/>
        </p:nvSpPr>
        <p:spPr>
          <a:xfrm>
            <a:off x="267551" y="3562561"/>
            <a:ext cx="4849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ô tô: Hải Phòng về Hà Nội</a:t>
            </a:r>
          </a:p>
          <a:p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7F501E-2AA8-8A42-843F-4A6699052A61}"/>
                  </a:ext>
                </a:extLst>
              </p:cNvPr>
              <p:cNvSpPr txBox="1"/>
              <p:nvPr/>
            </p:nvSpPr>
            <p:spPr>
              <a:xfrm>
                <a:off x="1585428" y="4007158"/>
                <a:ext cx="24615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non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x-none" sz="2800" i="1">
                              <a:latin typeface="Cambria Math" panose="02040503050406030204" pitchFamily="18" charset="0"/>
                            </a:rPr>
                            <m:t>ô</m:t>
                          </m:r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2800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ô</m:t>
                          </m:r>
                        </m:sub>
                      </m:sSub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=60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7F501E-2AA8-8A42-843F-4A6699052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28" y="4007158"/>
                <a:ext cx="2461508" cy="430887"/>
              </a:xfrm>
              <a:prstGeom prst="rect">
                <a:avLst/>
              </a:prstGeom>
              <a:blipFill>
                <a:blip r:embed="rId4"/>
                <a:stretch>
                  <a:fillRect l="-1026" r="-3077" b="-371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52A6946-FDBC-194E-A4A0-492E931598D4}"/>
              </a:ext>
            </a:extLst>
          </p:cNvPr>
          <p:cNvSpPr txBox="1"/>
          <p:nvPr/>
        </p:nvSpPr>
        <p:spPr>
          <a:xfrm>
            <a:off x="4884235" y="2495924"/>
            <a:ext cx="43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ô tô: 10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69141-6717-4D46-90DB-CDD12956D92C}"/>
                  </a:ext>
                </a:extLst>
              </p:cNvPr>
              <p:cNvSpPr txBox="1"/>
              <p:nvPr/>
            </p:nvSpPr>
            <p:spPr>
              <a:xfrm>
                <a:off x="267551" y="4484868"/>
                <a:ext cx="7092176" cy="563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 smtClean="0"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ả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Ph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ò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ng</m:t>
                        </m:r>
                      </m:sub>
                    </m:sSub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none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20km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69141-6717-4D46-90DB-CDD12956D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51" y="4484868"/>
                <a:ext cx="7092176" cy="563872"/>
              </a:xfrm>
              <a:prstGeom prst="rect">
                <a:avLst/>
              </a:prstGeom>
              <a:blipFill>
                <a:blip r:embed="rId5"/>
                <a:stretch>
                  <a:fillRect l="-537" t="-11111" b="-244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236A208-DC49-7F4E-B6EA-59809FC6AF63}"/>
              </a:ext>
            </a:extLst>
          </p:cNvPr>
          <p:cNvSpPr txBox="1"/>
          <p:nvPr/>
        </p:nvSpPr>
        <p:spPr>
          <a:xfrm>
            <a:off x="267551" y="5147935"/>
            <a:ext cx="977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Hỏi: sau bao lâu kể từ khi xe máy khởi hành, hai xe gặp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38211 0.166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 descr="Parchment"/>
          <p:cNvSpPr>
            <a:spLocks noChangeArrowheads="1"/>
          </p:cNvSpPr>
          <p:nvPr/>
        </p:nvSpPr>
        <p:spPr bwMode="auto">
          <a:xfrm>
            <a:off x="81776" y="128240"/>
            <a:ext cx="1089025" cy="461963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2387F-C6FE-ED4D-BB94-4E30AF68AA89}"/>
              </a:ext>
            </a:extLst>
          </p:cNvPr>
          <p:cNvSpPr txBox="1"/>
          <p:nvPr/>
        </p:nvSpPr>
        <p:spPr>
          <a:xfrm>
            <a:off x="189570" y="2076382"/>
            <a:ext cx="7493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máy: Hà Nội đến Hải Phòng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11AFB3-916F-CB4B-BE38-86793E74A8A8}"/>
                  </a:ext>
                </a:extLst>
              </p:cNvPr>
              <p:cNvSpPr txBox="1"/>
              <p:nvPr/>
            </p:nvSpPr>
            <p:spPr>
              <a:xfrm>
                <a:off x="1510138" y="2973657"/>
                <a:ext cx="24262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non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x-none" sz="2800" i="1">
                              <a:latin typeface="Cambria Math" panose="02040503050406030204" pitchFamily="18" charset="0"/>
                            </a:rPr>
                            <m:t>XM</m:t>
                          </m:r>
                        </m:sub>
                      </m:sSub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=40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11AFB3-916F-CB4B-BE38-86793E74A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38" y="2973657"/>
                <a:ext cx="2426242" cy="430887"/>
              </a:xfrm>
              <a:prstGeom prst="rect">
                <a:avLst/>
              </a:prstGeom>
              <a:blipFill>
                <a:blip r:embed="rId3"/>
                <a:stretch>
                  <a:fillRect l="-1563" r="-2604" b="-3823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319151-C0DA-C34E-8D8D-89224AE53677}"/>
              </a:ext>
            </a:extLst>
          </p:cNvPr>
          <p:cNvSpPr txBox="1"/>
          <p:nvPr/>
        </p:nvSpPr>
        <p:spPr>
          <a:xfrm>
            <a:off x="267551" y="3562561"/>
            <a:ext cx="4849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ô tô: Hải Phòng về Hà Nội</a:t>
            </a:r>
          </a:p>
          <a:p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7F501E-2AA8-8A42-843F-4A6699052A61}"/>
                  </a:ext>
                </a:extLst>
              </p:cNvPr>
              <p:cNvSpPr txBox="1"/>
              <p:nvPr/>
            </p:nvSpPr>
            <p:spPr>
              <a:xfrm>
                <a:off x="1585428" y="4007158"/>
                <a:ext cx="24615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x-non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x-none" sz="2800" i="1">
                              <a:latin typeface="Cambria Math" panose="02040503050406030204" pitchFamily="18" charset="0"/>
                            </a:rPr>
                            <m:t>ô</m:t>
                          </m:r>
                          <m:r>
                            <a:rPr lang="vi-VN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2800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2800" i="1">
                              <a:latin typeface="Cambria Math" panose="02040503050406030204" pitchFamily="18" charset="0"/>
                            </a:rPr>
                            <m:t>ô</m:t>
                          </m:r>
                        </m:sub>
                      </m:sSub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=60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7F501E-2AA8-8A42-843F-4A6699052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28" y="4007158"/>
                <a:ext cx="2461508" cy="430887"/>
              </a:xfrm>
              <a:prstGeom prst="rect">
                <a:avLst/>
              </a:prstGeom>
              <a:blipFill>
                <a:blip r:embed="rId4"/>
                <a:stretch>
                  <a:fillRect l="-1026" r="-3077" b="-371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52A6946-FDBC-194E-A4A0-492E931598D4}"/>
              </a:ext>
            </a:extLst>
          </p:cNvPr>
          <p:cNvSpPr txBox="1"/>
          <p:nvPr/>
        </p:nvSpPr>
        <p:spPr>
          <a:xfrm>
            <a:off x="4884235" y="2495924"/>
            <a:ext cx="43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ô tô: 10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69141-6717-4D46-90DB-CDD12956D92C}"/>
                  </a:ext>
                </a:extLst>
              </p:cNvPr>
              <p:cNvSpPr txBox="1"/>
              <p:nvPr/>
            </p:nvSpPr>
            <p:spPr>
              <a:xfrm>
                <a:off x="267551" y="4484868"/>
                <a:ext cx="7092176" cy="563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 smtClean="0"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ả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Ph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ò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ng</m:t>
                        </m:r>
                      </m:sub>
                    </m:sSub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none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20km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669141-6717-4D46-90DB-CDD12956D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51" y="4484868"/>
                <a:ext cx="7092176" cy="563872"/>
              </a:xfrm>
              <a:prstGeom prst="rect">
                <a:avLst/>
              </a:prstGeom>
              <a:blipFill>
                <a:blip r:embed="rId5"/>
                <a:stretch>
                  <a:fillRect l="-537" t="-11111" b="-244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236A208-DC49-7F4E-B6EA-59809FC6AF63}"/>
              </a:ext>
            </a:extLst>
          </p:cNvPr>
          <p:cNvSpPr txBox="1"/>
          <p:nvPr/>
        </p:nvSpPr>
        <p:spPr>
          <a:xfrm>
            <a:off x="267551" y="5147935"/>
            <a:ext cx="977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Hỏi: sau bao lâu kể từ khi xe máy khởi hành, hai xe gặp nhau</a:t>
            </a:r>
          </a:p>
        </p:txBody>
      </p:sp>
    </p:spTree>
    <p:extLst>
      <p:ext uri="{BB962C8B-B14F-4D97-AF65-F5344CB8AC3E}">
        <p14:creationId xmlns:p14="http://schemas.microsoft.com/office/powerpoint/2010/main" val="9140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38211 0.1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6"/>
          <p:cNvSpPr>
            <a:spLocks noChangeArrowheads="1" noChangeShapeType="1" noTextEdit="1"/>
          </p:cNvSpPr>
          <p:nvPr/>
        </p:nvSpPr>
        <p:spPr bwMode="auto">
          <a:xfrm>
            <a:off x="2927350" y="1079500"/>
            <a:ext cx="686435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endParaRPr lang="en-US" sz="3600" kern="1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5059" name="WordArt 6"/>
          <p:cNvSpPr>
            <a:spLocks noChangeArrowheads="1" noChangeShapeType="1" noTextEdit="1"/>
          </p:cNvSpPr>
          <p:nvPr/>
        </p:nvSpPr>
        <p:spPr bwMode="auto">
          <a:xfrm>
            <a:off x="2901950" y="3327400"/>
            <a:ext cx="686435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endParaRPr lang="en-US" sz="3600" kern="1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085" name="Text Box 123"/>
          <p:cNvSpPr txBox="1">
            <a:spLocks noChangeArrowheads="1"/>
          </p:cNvSpPr>
          <p:nvPr/>
        </p:nvSpPr>
        <p:spPr bwMode="auto">
          <a:xfrm>
            <a:off x="2514600" y="2327276"/>
            <a:ext cx="1847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>
                <a:solidFill>
                  <a:srgbClr val="000000"/>
                </a:solidFill>
              </a:rPr>
              <a:t> Xe </a:t>
            </a:r>
            <a:r>
              <a:rPr lang="en-US" sz="2000" dirty="0" err="1">
                <a:solidFill>
                  <a:srgbClr val="000000"/>
                </a:solidFill>
              </a:rPr>
              <a:t>máy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86" name="Text Box 123"/>
          <p:cNvSpPr txBox="1">
            <a:spLocks noChangeArrowheads="1"/>
          </p:cNvSpPr>
          <p:nvPr/>
        </p:nvSpPr>
        <p:spPr bwMode="auto">
          <a:xfrm>
            <a:off x="2387600" y="2946401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>
                <a:solidFill>
                  <a:srgbClr val="000000"/>
                </a:solidFill>
              </a:rPr>
              <a:t>   </a:t>
            </a:r>
            <a:r>
              <a:rPr lang="en-US" sz="2000" dirty="0" err="1">
                <a:solidFill>
                  <a:srgbClr val="000000"/>
                </a:solidFill>
              </a:rPr>
              <a:t>Ôtô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87" name="Text Box 125"/>
          <p:cNvSpPr txBox="1">
            <a:spLocks noChangeArrowheads="1"/>
          </p:cNvSpPr>
          <p:nvPr/>
        </p:nvSpPr>
        <p:spPr bwMode="auto">
          <a:xfrm>
            <a:off x="3810000" y="1755775"/>
            <a:ext cx="299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400" dirty="0">
                <a:solidFill>
                  <a:srgbClr val="000000"/>
                </a:solidFill>
              </a:rPr>
              <a:t>     </a:t>
            </a:r>
            <a:r>
              <a:rPr lang="en-US" sz="2000" dirty="0">
                <a:solidFill>
                  <a:srgbClr val="000000"/>
                </a:solidFill>
              </a:rPr>
              <a:t>v </a:t>
            </a:r>
            <a:r>
              <a:rPr lang="en-US" sz="1600" dirty="0">
                <a:solidFill>
                  <a:srgbClr val="000000"/>
                </a:solidFill>
              </a:rPr>
              <a:t>(km/h)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88" name="Text Box 126"/>
          <p:cNvSpPr txBox="1">
            <a:spLocks noChangeArrowheads="1"/>
          </p:cNvSpPr>
          <p:nvPr/>
        </p:nvSpPr>
        <p:spPr bwMode="auto">
          <a:xfrm>
            <a:off x="6153150" y="1755776"/>
            <a:ext cx="197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400" dirty="0">
                <a:solidFill>
                  <a:srgbClr val="000000"/>
                </a:solidFill>
              </a:rPr>
              <a:t>    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(h)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89" name="Text Box 127"/>
          <p:cNvSpPr txBox="1">
            <a:spLocks noChangeArrowheads="1"/>
          </p:cNvSpPr>
          <p:nvPr/>
        </p:nvSpPr>
        <p:spPr bwMode="auto">
          <a:xfrm>
            <a:off x="7962900" y="1755776"/>
            <a:ext cx="244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>
                <a:solidFill>
                  <a:srgbClr val="000000"/>
                </a:solidFill>
              </a:rPr>
              <a:t>           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(km)</a:t>
            </a: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381232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210675"/>
              </p:ext>
            </p:extLst>
          </p:nvPr>
        </p:nvGraphicFramePr>
        <p:xfrm>
          <a:off x="2627313" y="1660982"/>
          <a:ext cx="7696200" cy="202440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8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NI-Times" pitchFamily="2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14" name="Line 46"/>
          <p:cNvSpPr>
            <a:spLocks noChangeShapeType="1"/>
          </p:cNvSpPr>
          <p:nvPr/>
        </p:nvSpPr>
        <p:spPr bwMode="auto">
          <a:xfrm>
            <a:off x="2540000" y="2835275"/>
            <a:ext cx="7683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83" name="Line 42"/>
          <p:cNvSpPr>
            <a:spLocks noChangeShapeType="1"/>
          </p:cNvSpPr>
          <p:nvPr/>
        </p:nvSpPr>
        <p:spPr bwMode="auto">
          <a:xfrm>
            <a:off x="2825750" y="4281489"/>
            <a:ext cx="6737350" cy="46037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 flipV="1">
            <a:off x="2800350" y="4576764"/>
            <a:ext cx="1028700" cy="47625"/>
            <a:chOff x="1600200" y="1123950"/>
            <a:chExt cx="1478559" cy="152400"/>
          </a:xfrm>
        </p:grpSpPr>
        <p:sp>
          <p:nvSpPr>
            <p:cNvPr id="3145" name="Line 47"/>
            <p:cNvSpPr>
              <a:spLocks noChangeShapeType="1"/>
            </p:cNvSpPr>
            <p:nvPr/>
          </p:nvSpPr>
          <p:spPr bwMode="auto">
            <a:xfrm>
              <a:off x="2419341" y="1179832"/>
              <a:ext cx="659418" cy="1016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46" name="Line 48"/>
            <p:cNvSpPr>
              <a:spLocks noChangeShapeType="1"/>
            </p:cNvSpPr>
            <p:nvPr/>
          </p:nvSpPr>
          <p:spPr bwMode="auto">
            <a:xfrm flipV="1">
              <a:off x="1618454" y="1179832"/>
              <a:ext cx="782633" cy="203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47" name="Line 53"/>
            <p:cNvSpPr>
              <a:spLocks noChangeShapeType="1"/>
            </p:cNvSpPr>
            <p:nvPr/>
          </p:nvSpPr>
          <p:spPr bwMode="auto">
            <a:xfrm>
              <a:off x="1600200" y="1123950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055" name="Text Box 55"/>
          <p:cNvSpPr txBox="1">
            <a:spLocks noChangeArrowheads="1"/>
          </p:cNvSpPr>
          <p:nvPr/>
        </p:nvSpPr>
        <p:spPr bwMode="auto">
          <a:xfrm>
            <a:off x="2047875" y="5051425"/>
            <a:ext cx="1047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600">
                <a:solidFill>
                  <a:srgbClr val="C00000"/>
                </a:solidFill>
              </a:rPr>
              <a:t>HN</a:t>
            </a:r>
          </a:p>
        </p:txBody>
      </p:sp>
      <p:sp>
        <p:nvSpPr>
          <p:cNvPr id="2056" name="Text Box 56"/>
          <p:cNvSpPr txBox="1">
            <a:spLocks noChangeArrowheads="1"/>
          </p:cNvSpPr>
          <p:nvPr/>
        </p:nvSpPr>
        <p:spPr bwMode="auto">
          <a:xfrm>
            <a:off x="9620250" y="4994276"/>
            <a:ext cx="1047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solidFill>
                  <a:srgbClr val="7030A0"/>
                </a:solidFill>
              </a:rPr>
              <a:t>HP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2057" name="Text Box 57"/>
          <p:cNvSpPr txBox="1">
            <a:spLocks noChangeArrowheads="1"/>
          </p:cNvSpPr>
          <p:nvPr/>
        </p:nvSpPr>
        <p:spPr bwMode="auto">
          <a:xfrm>
            <a:off x="2657475" y="3792539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>
                <a:solidFill>
                  <a:srgbClr val="C00000"/>
                </a:solidFill>
              </a:rPr>
              <a:t>Xe </a:t>
            </a:r>
            <a:r>
              <a:rPr lang="en-US" sz="1600" dirty="0" err="1">
                <a:solidFill>
                  <a:srgbClr val="C00000"/>
                </a:solidFill>
              </a:rPr>
              <a:t>máy</a:t>
            </a:r>
            <a:r>
              <a:rPr lang="en-US" sz="1600" dirty="0">
                <a:solidFill>
                  <a:srgbClr val="C00000"/>
                </a:solidFill>
              </a:rPr>
              <a:t>: V = 40km/h</a:t>
            </a:r>
          </a:p>
        </p:txBody>
      </p:sp>
      <p:sp>
        <p:nvSpPr>
          <p:cNvPr id="2058" name="Text Box 58"/>
          <p:cNvSpPr txBox="1">
            <a:spLocks noChangeArrowheads="1"/>
          </p:cNvSpPr>
          <p:nvPr/>
        </p:nvSpPr>
        <p:spPr bwMode="auto">
          <a:xfrm>
            <a:off x="8089512" y="3729832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 err="1">
                <a:solidFill>
                  <a:srgbClr val="002060"/>
                </a:solidFill>
              </a:rPr>
              <a:t>Ôtô</a:t>
            </a:r>
            <a:r>
              <a:rPr lang="en-US" sz="1600" dirty="0">
                <a:solidFill>
                  <a:srgbClr val="002060"/>
                </a:solidFill>
              </a:rPr>
              <a:t>: V = 60km/h</a:t>
            </a:r>
          </a:p>
        </p:txBody>
      </p:sp>
      <p:sp>
        <p:nvSpPr>
          <p:cNvPr id="2059" name="Text Box 59"/>
          <p:cNvSpPr txBox="1">
            <a:spLocks noChangeArrowheads="1"/>
          </p:cNvSpPr>
          <p:nvPr/>
        </p:nvSpPr>
        <p:spPr bwMode="auto">
          <a:xfrm>
            <a:off x="2667000" y="4333876"/>
            <a:ext cx="132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400" dirty="0">
                <a:solidFill>
                  <a:srgbClr val="000000"/>
                </a:solidFill>
              </a:rPr>
              <a:t>10 </a:t>
            </a:r>
            <a:r>
              <a:rPr lang="en-US" sz="1400" dirty="0" err="1">
                <a:solidFill>
                  <a:srgbClr val="000000"/>
                </a:solidFill>
              </a:rPr>
              <a:t>ph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60" name="Text Box 61"/>
          <p:cNvSpPr txBox="1">
            <a:spLocks noChangeArrowheads="1"/>
          </p:cNvSpPr>
          <p:nvPr/>
        </p:nvSpPr>
        <p:spPr bwMode="auto">
          <a:xfrm>
            <a:off x="5334000" y="5197475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400" dirty="0">
                <a:solidFill>
                  <a:srgbClr val="000000"/>
                </a:solidFill>
              </a:rPr>
              <a:t>120km</a:t>
            </a:r>
          </a:p>
        </p:txBody>
      </p:sp>
      <p:sp>
        <p:nvSpPr>
          <p:cNvPr id="380994" name="Line 45"/>
          <p:cNvSpPr>
            <a:spLocks noChangeShapeType="1"/>
          </p:cNvSpPr>
          <p:nvPr/>
        </p:nvSpPr>
        <p:spPr bwMode="auto">
          <a:xfrm>
            <a:off x="2787650" y="4232275"/>
            <a:ext cx="0" cy="152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95" name="Line 46"/>
          <p:cNvSpPr>
            <a:spLocks noChangeShapeType="1"/>
          </p:cNvSpPr>
          <p:nvPr/>
        </p:nvSpPr>
        <p:spPr bwMode="auto">
          <a:xfrm>
            <a:off x="9588500" y="4270375"/>
            <a:ext cx="0" cy="152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96" name="Line 51"/>
          <p:cNvSpPr>
            <a:spLocks noChangeShapeType="1"/>
          </p:cNvSpPr>
          <p:nvPr/>
        </p:nvSpPr>
        <p:spPr bwMode="auto">
          <a:xfrm>
            <a:off x="3816350" y="4251325"/>
            <a:ext cx="0" cy="152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97" name="Text Box 132"/>
          <p:cNvSpPr txBox="1">
            <a:spLocks noChangeArrowheads="1"/>
          </p:cNvSpPr>
          <p:nvPr/>
        </p:nvSpPr>
        <p:spPr bwMode="auto">
          <a:xfrm>
            <a:off x="5670551" y="4327526"/>
            <a:ext cx="1362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>
                <a:solidFill>
                  <a:srgbClr val="000000"/>
                </a:solidFill>
              </a:rPr>
              <a:t>Gặp nhau</a:t>
            </a:r>
          </a:p>
        </p:txBody>
      </p:sp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3870325"/>
            <a:ext cx="6508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0999" name="Line 51"/>
          <p:cNvSpPr>
            <a:spLocks noChangeShapeType="1"/>
          </p:cNvSpPr>
          <p:nvPr/>
        </p:nvSpPr>
        <p:spPr bwMode="auto">
          <a:xfrm>
            <a:off x="6235700" y="4232275"/>
            <a:ext cx="0" cy="152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768600" y="4302125"/>
            <a:ext cx="1060450" cy="635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001" name="Text Box 132"/>
          <p:cNvSpPr txBox="1">
            <a:spLocks noChangeArrowheads="1"/>
          </p:cNvSpPr>
          <p:nvPr/>
        </p:nvSpPr>
        <p:spPr bwMode="auto">
          <a:xfrm>
            <a:off x="3657600" y="4308476"/>
            <a:ext cx="1123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81002" name="Text Box 132"/>
          <p:cNvSpPr txBox="1">
            <a:spLocks noChangeArrowheads="1"/>
          </p:cNvSpPr>
          <p:nvPr/>
        </p:nvSpPr>
        <p:spPr bwMode="auto">
          <a:xfrm>
            <a:off x="1524000" y="4271964"/>
            <a:ext cx="139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 err="1">
                <a:solidFill>
                  <a:srgbClr val="000000"/>
                </a:solidFill>
              </a:rPr>
              <a:t>Hà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Nội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81003" name="Text Box 132"/>
          <p:cNvSpPr txBox="1">
            <a:spLocks noChangeArrowheads="1"/>
          </p:cNvSpPr>
          <p:nvPr/>
        </p:nvSpPr>
        <p:spPr bwMode="auto">
          <a:xfrm>
            <a:off x="9372600" y="4384676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dirty="0" err="1">
                <a:solidFill>
                  <a:srgbClr val="000000"/>
                </a:solidFill>
              </a:rPr>
              <a:t>Hải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Phòng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3822700" y="4306889"/>
            <a:ext cx="2400300" cy="14287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6254750" y="4314825"/>
            <a:ext cx="3333750" cy="14288"/>
          </a:xfrm>
          <a:prstGeom prst="line">
            <a:avLst/>
          </a:prstGeom>
          <a:ln w="508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2782888" y="5207001"/>
            <a:ext cx="6864350" cy="23813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1009" name="Picture 81" descr="FIL45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3870325"/>
            <a:ext cx="9906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010" name="Line 82"/>
          <p:cNvSpPr>
            <a:spLocks noChangeShapeType="1"/>
          </p:cNvSpPr>
          <p:nvPr/>
        </p:nvSpPr>
        <p:spPr bwMode="auto">
          <a:xfrm>
            <a:off x="9575800" y="4327525"/>
            <a:ext cx="965200" cy="0"/>
          </a:xfrm>
          <a:prstGeom prst="line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1011" name="Line 83"/>
          <p:cNvSpPr>
            <a:spLocks noChangeShapeType="1"/>
          </p:cNvSpPr>
          <p:nvPr/>
        </p:nvSpPr>
        <p:spPr bwMode="auto">
          <a:xfrm flipH="1">
            <a:off x="2171700" y="4302125"/>
            <a:ext cx="558800" cy="12700"/>
          </a:xfrm>
          <a:prstGeom prst="line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" name="Straight Connector 50"/>
          <p:cNvCxnSpPr>
            <a:cxnSpLocks noChangeShapeType="1"/>
          </p:cNvCxnSpPr>
          <p:nvPr/>
        </p:nvCxnSpPr>
        <p:spPr bwMode="auto">
          <a:xfrm>
            <a:off x="2782888" y="4703764"/>
            <a:ext cx="3397250" cy="14287"/>
          </a:xfrm>
          <a:prstGeom prst="line">
            <a:avLst/>
          </a:prstGeom>
          <a:noFill/>
          <a:ln w="25400" algn="ctr">
            <a:solidFill>
              <a:srgbClr val="FF0066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50"/>
          <p:cNvCxnSpPr>
            <a:cxnSpLocks noChangeShapeType="1"/>
          </p:cNvCxnSpPr>
          <p:nvPr/>
        </p:nvCxnSpPr>
        <p:spPr bwMode="auto">
          <a:xfrm>
            <a:off x="6240463" y="4703764"/>
            <a:ext cx="3346450" cy="14287"/>
          </a:xfrm>
          <a:prstGeom prst="line">
            <a:avLst/>
          </a:prstGeom>
          <a:noFill/>
          <a:ln w="25400" algn="ctr">
            <a:solidFill>
              <a:srgbClr val="00FFFF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729DCD1-C144-D348-A62A-EAE9D409D7E2}"/>
              </a:ext>
            </a:extLst>
          </p:cNvPr>
          <p:cNvSpPr txBox="1"/>
          <p:nvPr/>
        </p:nvSpPr>
        <p:spPr>
          <a:xfrm>
            <a:off x="188603" y="78553"/>
            <a:ext cx="749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Xe máy: HN đến HP,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0305A6C-EE74-2145-99D1-7FE97B2954A9}"/>
                  </a:ext>
                </a:extLst>
              </p:cNvPr>
              <p:cNvSpPr txBox="1"/>
              <p:nvPr/>
            </p:nvSpPr>
            <p:spPr>
              <a:xfrm>
                <a:off x="4641308" y="31394"/>
                <a:ext cx="258499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XM</m:t>
                        </m:r>
                      </m:sub>
                    </m:sSub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=40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km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x-none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0305A6C-EE74-2145-99D1-7FE97B295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308" y="31394"/>
                <a:ext cx="2584992" cy="430887"/>
              </a:xfrm>
              <a:prstGeom prst="rect">
                <a:avLst/>
              </a:prstGeom>
              <a:blipFill>
                <a:blip r:embed="rId5"/>
                <a:stretch>
                  <a:fillRect l="-3431" t="-25714" r="-1471" b="-4857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EF91773B-88F9-3D4E-8CB7-D1BC9D36F5E9}"/>
              </a:ext>
            </a:extLst>
          </p:cNvPr>
          <p:cNvSpPr txBox="1"/>
          <p:nvPr/>
        </p:nvSpPr>
        <p:spPr>
          <a:xfrm>
            <a:off x="1484344" y="440175"/>
            <a:ext cx="4849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ô tô: HP về HN,</a:t>
            </a:r>
          </a:p>
          <a:p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E1A0DB-B31D-014F-860B-3592A9016B61}"/>
                  </a:ext>
                </a:extLst>
              </p:cNvPr>
              <p:cNvSpPr txBox="1"/>
              <p:nvPr/>
            </p:nvSpPr>
            <p:spPr>
              <a:xfrm>
                <a:off x="4383792" y="471103"/>
                <a:ext cx="264883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x-none" sz="2800" i="1">
                            <a:latin typeface="Cambria Math" panose="02040503050406030204" pitchFamily="18" charset="0"/>
                          </a:rPr>
                          <m:t>ô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ô</m:t>
                        </m:r>
                      </m:sub>
                    </m:sSub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km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x-none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E1A0DB-B31D-014F-860B-3592A9016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92" y="471103"/>
                <a:ext cx="2648834" cy="430887"/>
              </a:xfrm>
              <a:prstGeom prst="rect">
                <a:avLst/>
              </a:prstGeom>
              <a:blipFill>
                <a:blip r:embed="rId6"/>
                <a:stretch>
                  <a:fillRect l="-3349" t="-22222" r="-478" b="-472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D866A5E-2AE8-6845-898D-0A56CEF76C5B}"/>
                  </a:ext>
                </a:extLst>
              </p:cNvPr>
              <p:cNvSpPr txBox="1"/>
              <p:nvPr/>
            </p:nvSpPr>
            <p:spPr>
              <a:xfrm>
                <a:off x="6845300" y="401215"/>
                <a:ext cx="7092176" cy="563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x-none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 smtClean="0"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→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ả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Ph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ò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</a:rPr>
                          <m:t>ng</m:t>
                        </m:r>
                      </m:sub>
                    </m:sSub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none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20km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D866A5E-2AE8-6845-898D-0A56CEF76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300" y="401215"/>
                <a:ext cx="7092176" cy="563872"/>
              </a:xfrm>
              <a:prstGeom prst="rect">
                <a:avLst/>
              </a:prstGeom>
              <a:blipFill>
                <a:blip r:embed="rId7"/>
                <a:stretch>
                  <a:fillRect l="-537" t="-11111" b="-2444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17965D5E-D847-004E-854B-60139157BBBA}"/>
              </a:ext>
            </a:extLst>
          </p:cNvPr>
          <p:cNvSpPr txBox="1"/>
          <p:nvPr/>
        </p:nvSpPr>
        <p:spPr>
          <a:xfrm>
            <a:off x="198628" y="984599"/>
            <a:ext cx="977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Hỏi: sau bao lâu kể từ khi xe máy khởi hành, hai xe gặp nhau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954556-CB86-0A40-905A-3FA3E1F58B21}"/>
              </a:ext>
            </a:extLst>
          </p:cNvPr>
          <p:cNvSpPr txBox="1"/>
          <p:nvPr/>
        </p:nvSpPr>
        <p:spPr>
          <a:xfrm>
            <a:off x="7067550" y="-48595"/>
            <a:ext cx="43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rước ô tô: 10 phút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09378-3D49-D74A-8B12-AA7408FEFAF3}"/>
              </a:ext>
            </a:extLst>
          </p:cNvPr>
          <p:cNvSpPr txBox="1"/>
          <p:nvPr/>
        </p:nvSpPr>
        <p:spPr>
          <a:xfrm>
            <a:off x="4398963" y="2288373"/>
            <a:ext cx="84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40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E5AEA3-8EF0-9247-9999-7EC36C9B781A}"/>
              </a:ext>
            </a:extLst>
          </p:cNvPr>
          <p:cNvSpPr txBox="1"/>
          <p:nvPr/>
        </p:nvSpPr>
        <p:spPr>
          <a:xfrm>
            <a:off x="4343400" y="2944258"/>
            <a:ext cx="84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60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A530E9F-311F-4B41-B792-FE779FCE8475}"/>
              </a:ext>
            </a:extLst>
          </p:cNvPr>
          <p:cNvSpPr txBox="1"/>
          <p:nvPr/>
        </p:nvSpPr>
        <p:spPr>
          <a:xfrm>
            <a:off x="8688769" y="2346399"/>
            <a:ext cx="84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40x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B4A6CF-A4BA-274C-B38A-8E86D98AFEDA}"/>
                  </a:ext>
                </a:extLst>
              </p:cNvPr>
              <p:cNvSpPr txBox="1"/>
              <p:nvPr/>
            </p:nvSpPr>
            <p:spPr>
              <a:xfrm>
                <a:off x="6507156" y="2904004"/>
                <a:ext cx="753989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x-none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x-none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B4A6CF-A4BA-274C-B38A-8E86D98AF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156" y="2904004"/>
                <a:ext cx="753989" cy="693844"/>
              </a:xfrm>
              <a:prstGeom prst="rect">
                <a:avLst/>
              </a:prstGeom>
              <a:blipFill>
                <a:blip r:embed="rId8"/>
                <a:stretch>
                  <a:fillRect l="-5000" r="-8333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E23CB-DDF0-A24B-AAD9-83DF0D2BAEF8}"/>
                  </a:ext>
                </a:extLst>
              </p:cNvPr>
              <p:cNvSpPr txBox="1"/>
              <p:nvPr/>
            </p:nvSpPr>
            <p:spPr>
              <a:xfrm>
                <a:off x="8339233" y="2995357"/>
                <a:ext cx="1539780" cy="5262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60.</m:t>
                      </m:r>
                      <m:d>
                        <m:dPr>
                          <m:ctrlPr>
                            <a:rPr lang="vi-V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x-non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E23CB-DDF0-A24B-AAD9-83DF0D2BA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233" y="2995357"/>
                <a:ext cx="1539780" cy="526298"/>
              </a:xfrm>
              <a:prstGeom prst="rect">
                <a:avLst/>
              </a:prstGeom>
              <a:blipFill>
                <a:blip r:embed="rId9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1C8B6B8-A360-C842-AE07-87B0DA74E711}"/>
              </a:ext>
            </a:extLst>
          </p:cNvPr>
          <p:cNvSpPr txBox="1"/>
          <p:nvPr/>
        </p:nvSpPr>
        <p:spPr>
          <a:xfrm>
            <a:off x="6558439" y="2197427"/>
            <a:ext cx="81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581A3-8A9C-EB45-BC1B-86203118EE6B}"/>
                  </a:ext>
                </a:extLst>
              </p:cNvPr>
              <p:cNvSpPr txBox="1"/>
              <p:nvPr/>
            </p:nvSpPr>
            <p:spPr>
              <a:xfrm>
                <a:off x="4305712" y="6022946"/>
                <a:ext cx="3834576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400" i="1" smtClean="0">
                          <a:latin typeface="Cambria Math" panose="02040503050406030204" pitchFamily="18" charset="0"/>
                        </a:rPr>
                        <m:t>PT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: 40</m:t>
                      </m:r>
                      <m:r>
                        <m:rPr>
                          <m:sty m:val="p"/>
                        </m:rPr>
                        <a:rPr lang="vi-VN" sz="2400" i="1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+60.</m:t>
                      </m:r>
                      <m:d>
                        <m:dPr>
                          <m:ctrlPr>
                            <a:rPr lang="vi-V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vi-VN" sz="24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=120</m:t>
                      </m:r>
                    </m:oMath>
                  </m:oMathPara>
                </a14:m>
                <a:endParaRPr lang="x-none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581A3-8A9C-EB45-BC1B-86203118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712" y="6022946"/>
                <a:ext cx="3834576" cy="701731"/>
              </a:xfrm>
              <a:prstGeom prst="rect">
                <a:avLst/>
              </a:prstGeom>
              <a:blipFill>
                <a:blip r:embed="rId10"/>
                <a:stretch>
                  <a:fillRect l="-990" t="-1786" r="-1650" b="-125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0648 L 0.08958 0.003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1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8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27344 0.004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1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20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58 0.00324 L 0.28815 0.0048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6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57" grpId="0"/>
      <p:bldP spid="2058" grpId="0"/>
      <p:bldP spid="2059" grpId="0"/>
      <p:bldP spid="2060" grpId="0"/>
      <p:bldP spid="381001" grpId="0"/>
      <p:bldP spid="381002" grpId="0"/>
      <p:bldP spid="9" grpId="0"/>
      <p:bldP spid="67" grpId="0"/>
      <p:bldP spid="68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B98F0C-09E9-AD4B-A983-7C55004A27C6}"/>
              </a:ext>
            </a:extLst>
          </p:cNvPr>
          <p:cNvSpPr txBox="1"/>
          <p:nvPr/>
        </p:nvSpPr>
        <p:spPr>
          <a:xfrm>
            <a:off x="685800" y="196632"/>
            <a:ext cx="443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78D11-0FBF-A841-B3AD-DC5CA99B0D88}"/>
              </a:ext>
            </a:extLst>
          </p:cNvPr>
          <p:cNvSpPr txBox="1"/>
          <p:nvPr/>
        </p:nvSpPr>
        <p:spPr>
          <a:xfrm>
            <a:off x="53340" y="907792"/>
            <a:ext cx="5699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xe máy khởi hành từ A đến B dài 110km, cùng lúc đó một ô tô đi từ  B về A, 2 xe gặp nhau sau 2 giờ, biết vận tốc của ô tô lớn hơn vận tốc xe máy là 5km/h. Tìm vận tốc của mỗi xe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5B1CB3-7479-8544-9D29-B9CD67241552}"/>
              </a:ext>
            </a:extLst>
          </p:cNvPr>
          <p:cNvSpPr txBox="1"/>
          <p:nvPr/>
        </p:nvSpPr>
        <p:spPr>
          <a:xfrm>
            <a:off x="7955280" y="119390"/>
            <a:ext cx="443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21B09-FB83-384A-AC4E-5E10587A4C2E}"/>
              </a:ext>
            </a:extLst>
          </p:cNvPr>
          <p:cNvSpPr txBox="1"/>
          <p:nvPr/>
        </p:nvSpPr>
        <p:spPr>
          <a:xfrm>
            <a:off x="6568440" y="735092"/>
            <a:ext cx="5455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xe ô tô tải đi từ A đến B với tốc độ trung bình 42km/h. Cùng lúc đó, một xe taxi cũng đi từ A đến B với tốc độ trung bình 60km/h và đến B trước 45 phút. Tính quãng đường AB.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EF036B-573E-784F-A73A-3433B77DB1F9}"/>
              </a:ext>
            </a:extLst>
          </p:cNvPr>
          <p:cNvCxnSpPr/>
          <p:nvPr/>
        </p:nvCxnSpPr>
        <p:spPr>
          <a:xfrm>
            <a:off x="6096000" y="0"/>
            <a:ext cx="152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0820" y="4396463"/>
            <a:ext cx="47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683573" y="4453191"/>
            <a:ext cx="47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94676" y="3709248"/>
            <a:ext cx="11426378" cy="2668719"/>
            <a:chOff x="394676" y="3709248"/>
            <a:chExt cx="11426378" cy="266871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95BC12-2794-B645-B815-45B02CFC4A02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" y="4317018"/>
              <a:ext cx="541782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D2C07-C5DD-ED49-A749-2653BCEB73A4}"/>
                </a:ext>
              </a:extLst>
            </p:cNvPr>
            <p:cNvCxnSpPr/>
            <p:nvPr/>
          </p:nvCxnSpPr>
          <p:spPr>
            <a:xfrm>
              <a:off x="472440" y="4120563"/>
              <a:ext cx="152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E0DA201-E8C9-C24E-A296-0BA9935A4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1020" y="4120563"/>
              <a:ext cx="15392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94676" y="4975441"/>
              <a:ext cx="5495584" cy="1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lg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Line 45"/>
            <p:cNvSpPr>
              <a:spLocks noChangeShapeType="1"/>
            </p:cNvSpPr>
            <p:nvPr/>
          </p:nvSpPr>
          <p:spPr bwMode="auto">
            <a:xfrm>
              <a:off x="3071958" y="4232275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>
              <a:off x="474766" y="4232275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Line 45"/>
            <p:cNvSpPr>
              <a:spLocks noChangeShapeType="1"/>
            </p:cNvSpPr>
            <p:nvPr/>
          </p:nvSpPr>
          <p:spPr bwMode="auto">
            <a:xfrm>
              <a:off x="5890260" y="4232275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7203" y="5002307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110 km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08917" y="4372735"/>
              <a:ext cx="470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3207" y="3709248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09897" y="3757995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4959" y="3780076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95BC12-2794-B645-B815-45B02CFC4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4158" y="4363037"/>
              <a:ext cx="4966896" cy="2163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6854158" y="4302205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11821054" y="4294521"/>
              <a:ext cx="0" cy="1524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l"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74524" y="4453191"/>
              <a:ext cx="470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E1D2C07-C5DD-ED49-A749-2653BCEB73A4}"/>
                </a:ext>
              </a:extLst>
            </p:cNvPr>
            <p:cNvCxnSpPr/>
            <p:nvPr/>
          </p:nvCxnSpPr>
          <p:spPr>
            <a:xfrm>
              <a:off x="6809527" y="4973031"/>
              <a:ext cx="152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040401" y="4581129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E1D2C07-C5DD-ED49-A749-2653BCEB73A4}"/>
                </a:ext>
              </a:extLst>
            </p:cNvPr>
            <p:cNvCxnSpPr/>
            <p:nvPr/>
          </p:nvCxnSpPr>
          <p:spPr>
            <a:xfrm>
              <a:off x="6854158" y="5532684"/>
              <a:ext cx="152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974541" y="5100969"/>
              <a:ext cx="128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taxi</a:t>
              </a:r>
            </a:p>
          </p:txBody>
        </p:sp>
        <p:pic>
          <p:nvPicPr>
            <p:cNvPr id="45" name="Đồng hồ đếm ngược 5 phút có âm thanh.mp4">
              <a:hlinkClick r:id="" action="ppaction://media"/>
              <a:extLst>
                <a:ext uri="{FF2B5EF4-FFF2-40B4-BE49-F238E27FC236}">
                  <a16:creationId xmlns:a16="http://schemas.microsoft.com/office/drawing/2014/main" id="{8C96F65F-177D-6500-8B39-F8D237F23E5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847450" y="5470301"/>
              <a:ext cx="1613627" cy="907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61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1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27771-1338-CA47-BDED-A490DDCEB600}"/>
              </a:ext>
            </a:extLst>
          </p:cNvPr>
          <p:cNvSpPr txBox="1"/>
          <p:nvPr/>
        </p:nvSpPr>
        <p:spPr>
          <a:xfrm>
            <a:off x="3800645" y="-29627"/>
            <a:ext cx="816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2FC285-D62B-6746-B025-5FE340E29469}"/>
                  </a:ext>
                </a:extLst>
              </p:cNvPr>
              <p:cNvSpPr txBox="1"/>
              <p:nvPr/>
            </p:nvSpPr>
            <p:spPr>
              <a:xfrm>
                <a:off x="123797" y="763580"/>
                <a:ext cx="43181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l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qu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ã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đườ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xe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r>
                  <a:rPr lang="vi-V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</a:t>
                </a:r>
              </a:p>
              <a:p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l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qu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ã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đườ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xe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đ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vi-V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2FC285-D62B-6746-B025-5FE340E29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7" y="763580"/>
                <a:ext cx="4318129" cy="1015663"/>
              </a:xfrm>
              <a:prstGeom prst="rect">
                <a:avLst/>
              </a:prstGeom>
              <a:blipFill>
                <a:blip r:embed="rId2"/>
                <a:stretch>
                  <a:fillRect l="-1466" t="-370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AA16B4-DB44-9C49-A6BA-D6BBA36FA9DE}"/>
                  </a:ext>
                </a:extLst>
              </p:cNvPr>
              <p:cNvSpPr txBox="1"/>
              <p:nvPr/>
            </p:nvSpPr>
            <p:spPr>
              <a:xfrm>
                <a:off x="45558" y="1508289"/>
                <a:ext cx="418707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động ngược chiều trên quãng đường AB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VN" sz="20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VN" sz="2000" i="1">
                            <a:latin typeface="Cambria Math" panose="02040503050406030204" pitchFamily="18" charset="0"/>
                          </a:rPr>
                          <m:t>AB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AA16B4-DB44-9C49-A6BA-D6BBA36F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8" y="1508289"/>
                <a:ext cx="4187076" cy="1015663"/>
              </a:xfrm>
              <a:prstGeom prst="rect">
                <a:avLst/>
              </a:prstGeom>
              <a:blipFill>
                <a:blip r:embed="rId3"/>
                <a:stretch>
                  <a:fillRect l="-1208" t="-2469" b="-98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AF6656-5B18-634A-94AF-6CAA3F67C64C}"/>
                  </a:ext>
                </a:extLst>
              </p:cNvPr>
              <p:cNvSpPr txBox="1"/>
              <p:nvPr/>
            </p:nvSpPr>
            <p:spPr>
              <a:xfrm>
                <a:off x="0" y="3033747"/>
                <a:ext cx="43646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 động cùng chiều từ A đến 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VN" sz="2000" i="1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VN" sz="2000" i="1">
                            <a:latin typeface="Cambria Math" panose="02040503050406030204" pitchFamily="18" charset="0"/>
                          </a:rPr>
                          <m:t>AB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AF6656-5B18-634A-94AF-6CAA3F67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33747"/>
                <a:ext cx="4364609" cy="707886"/>
              </a:xfrm>
              <a:prstGeom prst="rect">
                <a:avLst/>
              </a:prstGeom>
              <a:blipFill>
                <a:blip r:embed="rId4"/>
                <a:stretch>
                  <a:fillRect l="-1163" t="-5357" b="-89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97C8E4-B01A-4E4D-8F12-3620E7D22898}"/>
              </a:ext>
            </a:extLst>
          </p:cNvPr>
          <p:cNvCxnSpPr/>
          <p:nvPr/>
        </p:nvCxnSpPr>
        <p:spPr>
          <a:xfrm>
            <a:off x="4298623" y="418924"/>
            <a:ext cx="0" cy="584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A0D11E-6885-E24D-AB5F-6561364DF7C9}"/>
                  </a:ext>
                </a:extLst>
              </p:cNvPr>
              <p:cNvSpPr txBox="1"/>
              <p:nvPr/>
            </p:nvSpPr>
            <p:spPr>
              <a:xfrm>
                <a:off x="4704889" y="701817"/>
                <a:ext cx="43181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VN" sz="200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l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th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ờ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i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gian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xe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r>
                  <a:rPr lang="vi-V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</a:t>
                </a:r>
              </a:p>
              <a:p>
                <a:r>
                  <a:rPr lang="en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l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th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ờ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i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gian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xe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đ</m:t>
                    </m:r>
                    <m:r>
                      <m:rPr>
                        <m:sty m:val="p"/>
                      </m:rPr>
                      <a:rPr lang="vi-VN" sz="2000" i="1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endParaRPr lang="vi-V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A0D11E-6885-E24D-AB5F-6561364DF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889" y="701817"/>
                <a:ext cx="4318129" cy="1015663"/>
              </a:xfrm>
              <a:prstGeom prst="rect">
                <a:avLst/>
              </a:prstGeom>
              <a:blipFill>
                <a:blip r:embed="rId5"/>
                <a:stretch>
                  <a:fillRect l="-1466" t="-370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8367465-3A35-E34F-BD26-5359A7E6F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943350"/>
              </p:ext>
            </p:extLst>
          </p:nvPr>
        </p:nvGraphicFramePr>
        <p:xfrm>
          <a:off x="4704889" y="1644774"/>
          <a:ext cx="604428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37">
                  <a:extLst>
                    <a:ext uri="{9D8B030D-6E8A-4147-A177-3AD203B41FA5}">
                      <a16:colId xmlns:a16="http://schemas.microsoft.com/office/drawing/2014/main" val="3488088410"/>
                    </a:ext>
                  </a:extLst>
                </a:gridCol>
                <a:gridCol w="1514187">
                  <a:extLst>
                    <a:ext uri="{9D8B030D-6E8A-4147-A177-3AD203B41FA5}">
                      <a16:colId xmlns:a16="http://schemas.microsoft.com/office/drawing/2014/main" val="917979469"/>
                    </a:ext>
                  </a:extLst>
                </a:gridCol>
                <a:gridCol w="2775860">
                  <a:extLst>
                    <a:ext uri="{9D8B030D-6E8A-4147-A177-3AD203B41FA5}">
                      <a16:colId xmlns:a16="http://schemas.microsoft.com/office/drawing/2014/main" val="1641692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Thời điểm xuất phát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Thời điểm đích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Kết luận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35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581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23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7945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DE321CB-23C3-C648-8B96-ABB81A450234}"/>
              </a:ext>
            </a:extLst>
          </p:cNvPr>
          <p:cNvSpPr txBox="1"/>
          <p:nvPr/>
        </p:nvSpPr>
        <p:spPr>
          <a:xfrm>
            <a:off x="4835951" y="2279561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858FC-2658-8248-B7AF-AFCC4DAD4B7E}"/>
              </a:ext>
            </a:extLst>
          </p:cNvPr>
          <p:cNvSpPr txBox="1"/>
          <p:nvPr/>
        </p:nvSpPr>
        <p:spPr>
          <a:xfrm>
            <a:off x="4828753" y="2613831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1 đi trước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B568E-0C79-6640-8A46-41E35288E985}"/>
              </a:ext>
            </a:extLst>
          </p:cNvPr>
          <p:cNvSpPr txBox="1"/>
          <p:nvPr/>
        </p:nvSpPr>
        <p:spPr>
          <a:xfrm>
            <a:off x="6469930" y="2632016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58F27-C968-DB45-9857-E233A74B069B}"/>
              </a:ext>
            </a:extLst>
          </p:cNvPr>
          <p:cNvSpPr txBox="1"/>
          <p:nvPr/>
        </p:nvSpPr>
        <p:spPr>
          <a:xfrm>
            <a:off x="6477128" y="2279561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46136-0803-D443-B73A-E5A2BF0840D2}"/>
              </a:ext>
            </a:extLst>
          </p:cNvPr>
          <p:cNvSpPr txBox="1"/>
          <p:nvPr/>
        </p:nvSpPr>
        <p:spPr>
          <a:xfrm>
            <a:off x="405353" y="254524"/>
            <a:ext cx="260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QUÃNG ĐƯỜNG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9CCA79-6D16-A543-A98A-3AD5A875480C}"/>
              </a:ext>
            </a:extLst>
          </p:cNvPr>
          <p:cNvSpPr txBox="1"/>
          <p:nvPr/>
        </p:nvSpPr>
        <p:spPr>
          <a:xfrm>
            <a:off x="5591009" y="179109"/>
            <a:ext cx="240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THỜI GIAN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2E3AA2-D4D0-F24D-A308-95AD819ACB7C}"/>
                  </a:ext>
                </a:extLst>
              </p:cNvPr>
              <p:cNvSpPr txBox="1"/>
              <p:nvPr/>
            </p:nvSpPr>
            <p:spPr>
              <a:xfrm>
                <a:off x="8443468" y="2235652"/>
                <a:ext cx="10558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1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V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VN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2E3AA2-D4D0-F24D-A308-95AD819AC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468" y="2235652"/>
                <a:ext cx="1055802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6E81C92-0DA9-0441-AA14-66FEAF98E2D5}"/>
              </a:ext>
            </a:extLst>
          </p:cNvPr>
          <p:cNvSpPr txBox="1"/>
          <p:nvPr/>
        </p:nvSpPr>
        <p:spPr>
          <a:xfrm>
            <a:off x="4783443" y="2984821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9D257-8F4F-7540-A8B1-F466C783675D}"/>
              </a:ext>
            </a:extLst>
          </p:cNvPr>
          <p:cNvSpPr txBox="1"/>
          <p:nvPr/>
        </p:nvSpPr>
        <p:spPr>
          <a:xfrm>
            <a:off x="6432215" y="3007375"/>
            <a:ext cx="177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1 về trước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EB8228-725D-9148-B4EC-9980C34BA83E}"/>
                  </a:ext>
                </a:extLst>
              </p:cNvPr>
              <p:cNvSpPr txBox="1"/>
              <p:nvPr/>
            </p:nvSpPr>
            <p:spPr>
              <a:xfrm>
                <a:off x="8407587" y="2647405"/>
                <a:ext cx="10558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1800" b="0" i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V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VN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EB8228-725D-9148-B4EC-9980C34BA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587" y="2647405"/>
                <a:ext cx="1055802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232FD7-DF7E-8C45-9A44-87CF1A62EAB1}"/>
                  </a:ext>
                </a:extLst>
              </p:cNvPr>
              <p:cNvSpPr txBox="1"/>
              <p:nvPr/>
            </p:nvSpPr>
            <p:spPr>
              <a:xfrm>
                <a:off x="8439869" y="3007375"/>
                <a:ext cx="10558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vi-VN" sz="1800" b="0" i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V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V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i="1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vi-VN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VN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232FD7-DF7E-8C45-9A44-87CF1A62E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869" y="3007375"/>
                <a:ext cx="1055802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9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76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1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3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18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554414" y="4645649"/>
            <a:ext cx="9848533" cy="193887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‘‘ 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tam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’’.</a:t>
            </a: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84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2395877" y="371047"/>
            <a:ext cx="5802094" cy="967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9" y="1571868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4" y="322066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54" y="4488244"/>
            <a:ext cx="1064172" cy="1285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71" y="116382"/>
            <a:ext cx="3251457" cy="1853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4413" y="3489138"/>
            <a:ext cx="984853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27, 28, 29, 30 (SBT/75)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4414" y="1845039"/>
            <a:ext cx="9848533" cy="138499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238" y="4188993"/>
            <a:ext cx="2917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680" y="2688934"/>
            <a:ext cx="1518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6502" y="971682"/>
            <a:ext cx="1417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262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0501" y="-1"/>
            <a:ext cx="11305922" cy="2356011"/>
          </a:xfrm>
          <a:prstGeom prst="rect">
            <a:avLst/>
          </a:prstGeom>
          <a:solidFill>
            <a:srgbClr val="CCFF99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 LÀ BÀI HÁT GÌ?	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395" y="2230712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69" y="2275914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795" y="5196409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1" y="5880391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717782" y="-1685225"/>
            <a:ext cx="5242297" cy="8573380"/>
            <a:chOff x="9562095" y="94189"/>
            <a:chExt cx="4154252" cy="6793964"/>
          </a:xfrm>
        </p:grpSpPr>
        <p:sp>
          <p:nvSpPr>
            <p:cNvPr id="22" name="Rounded Rectangle 21"/>
            <p:cNvSpPr/>
            <p:nvPr/>
          </p:nvSpPr>
          <p:spPr>
            <a:xfrm>
              <a:off x="9562095" y="94189"/>
              <a:ext cx="2964467" cy="41770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Han River bridge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</a:p>
          </p:txBody>
        </p: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3501780" y="3652782"/>
            <a:ext cx="2099268" cy="2373313"/>
            <a:chOff x="2334491" y="533400"/>
            <a:chExt cx="3990109" cy="5334000"/>
          </a:xfrm>
          <a:solidFill>
            <a:srgbClr val="FF66FF"/>
          </a:solidFill>
        </p:grpSpPr>
        <p:sp>
          <p:nvSpPr>
            <p:cNvPr id="43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ame 4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hlinkClick r:id="rId12" action="ppaction://hlinksldjump"/>
          </p:cNvPr>
          <p:cNvSpPr/>
          <p:nvPr/>
        </p:nvSpPr>
        <p:spPr>
          <a:xfrm>
            <a:off x="3830283" y="3981358"/>
            <a:ext cx="1437779" cy="1763032"/>
          </a:xfrm>
          <a:prstGeom prst="rect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owchart: Or 47"/>
          <p:cNvSpPr/>
          <p:nvPr/>
        </p:nvSpPr>
        <p:spPr>
          <a:xfrm>
            <a:off x="4987431" y="4727256"/>
            <a:ext cx="200451" cy="169522"/>
          </a:xfrm>
          <a:prstGeom prst="flowChartOr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13478" y="3593846"/>
            <a:ext cx="2099268" cy="2373313"/>
            <a:chOff x="2334491" y="533400"/>
            <a:chExt cx="3990109" cy="5334000"/>
          </a:xfrm>
        </p:grpSpPr>
        <p:sp>
          <p:nvSpPr>
            <p:cNvPr id="50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ame 50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>
            <a:hlinkClick r:id="rId13" action="ppaction://hlinksldjump"/>
          </p:cNvPr>
          <p:cNvSpPr/>
          <p:nvPr/>
        </p:nvSpPr>
        <p:spPr>
          <a:xfrm>
            <a:off x="951837" y="3896360"/>
            <a:ext cx="1437779" cy="1763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lowchart: Or 54"/>
          <p:cNvSpPr/>
          <p:nvPr/>
        </p:nvSpPr>
        <p:spPr>
          <a:xfrm>
            <a:off x="2185211" y="4642766"/>
            <a:ext cx="200451" cy="169522"/>
          </a:xfrm>
          <a:prstGeom prst="flowChar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46398" y="3711129"/>
            <a:ext cx="2099268" cy="2373313"/>
            <a:chOff x="2334491" y="533400"/>
            <a:chExt cx="3990109" cy="5334000"/>
          </a:xfrm>
        </p:grpSpPr>
        <p:sp>
          <p:nvSpPr>
            <p:cNvPr id="57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ame 57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ctangle 60">
            <a:hlinkClick r:id="rId14" action="ppaction://hlinksldjump"/>
          </p:cNvPr>
          <p:cNvSpPr/>
          <p:nvPr/>
        </p:nvSpPr>
        <p:spPr>
          <a:xfrm>
            <a:off x="7085742" y="3981358"/>
            <a:ext cx="1437779" cy="1763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lowchart: Or 61"/>
          <p:cNvSpPr/>
          <p:nvPr/>
        </p:nvSpPr>
        <p:spPr>
          <a:xfrm>
            <a:off x="8242890" y="4727256"/>
            <a:ext cx="200451" cy="169522"/>
          </a:xfrm>
          <a:prstGeom prst="flowChar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807155" y="3739578"/>
            <a:ext cx="2099268" cy="2373313"/>
            <a:chOff x="2334491" y="533400"/>
            <a:chExt cx="3990109" cy="5334000"/>
          </a:xfrm>
        </p:grpSpPr>
        <p:sp>
          <p:nvSpPr>
            <p:cNvPr id="64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ame 6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ectangle 67">
            <a:hlinkClick r:id="rId15" action="ppaction://hlinksldjump"/>
          </p:cNvPr>
          <p:cNvSpPr/>
          <p:nvPr/>
        </p:nvSpPr>
        <p:spPr>
          <a:xfrm>
            <a:off x="10151752" y="4037256"/>
            <a:ext cx="1437779" cy="17630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lowchart: Or 68"/>
          <p:cNvSpPr/>
          <p:nvPr/>
        </p:nvSpPr>
        <p:spPr>
          <a:xfrm>
            <a:off x="11308900" y="4783154"/>
            <a:ext cx="200451" cy="169522"/>
          </a:xfrm>
          <a:prstGeom prst="flowChar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Explosion 2 38">
            <a:hlinkClick r:id="rId16" action="ppaction://hlinksldjump"/>
          </p:cNvPr>
          <p:cNvSpPr/>
          <p:nvPr/>
        </p:nvSpPr>
        <p:spPr>
          <a:xfrm>
            <a:off x="3107570" y="3801367"/>
            <a:ext cx="2972157" cy="1861653"/>
          </a:xfrm>
          <a:prstGeom prst="irregularSeal2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Lạc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Hồng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0" name="6-Point Star 39">
            <a:hlinkClick r:id="rId16" action="ppaction://hlinksldjump"/>
          </p:cNvPr>
          <p:cNvSpPr/>
          <p:nvPr/>
        </p:nvSpPr>
        <p:spPr>
          <a:xfrm>
            <a:off x="6777259" y="3719370"/>
            <a:ext cx="2115681" cy="2006690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6-Point Star 40">
            <a:hlinkClick r:id="rId16" action="ppaction://hlinksldjump"/>
          </p:cNvPr>
          <p:cNvSpPr/>
          <p:nvPr/>
        </p:nvSpPr>
        <p:spPr>
          <a:xfrm>
            <a:off x="9934022" y="3922986"/>
            <a:ext cx="1850767" cy="1803074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6-Point Star 45">
            <a:hlinkClick r:id="rId16" action="ppaction://hlinksldjump"/>
          </p:cNvPr>
          <p:cNvSpPr/>
          <p:nvPr/>
        </p:nvSpPr>
        <p:spPr>
          <a:xfrm>
            <a:off x="750068" y="3871802"/>
            <a:ext cx="1813745" cy="171392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27406" y="2263512"/>
            <a:ext cx="797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/>
          </a:p>
        </p:txBody>
      </p:sp>
      <p:sp>
        <p:nvSpPr>
          <p:cNvPr id="60" name="Rectangle 59"/>
          <p:cNvSpPr/>
          <p:nvPr/>
        </p:nvSpPr>
        <p:spPr>
          <a:xfrm>
            <a:off x="4011618" y="5982728"/>
            <a:ext cx="3647152" cy="646331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463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" grpId="0" animBg="1"/>
      <p:bldP spid="47" grpId="0" animBg="1"/>
      <p:bldP spid="54" grpId="0" animBg="1"/>
      <p:bldP spid="61" grpId="0" animBg="1"/>
      <p:bldP spid="68" grpId="0" animBg="1"/>
      <p:bldP spid="39" grpId="0" animBg="1"/>
      <p:bldP spid="40" grpId="0" animBg="1"/>
      <p:bldP spid="41" grpId="0" animBg="1"/>
      <p:bldP spid="46" grpId="0" animBg="1"/>
      <p:bldP spid="53" grpId="0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-215462" y="-146268"/>
            <a:ext cx="11755821" cy="1302406"/>
          </a:xfrm>
          <a:prstGeom prst="horizontalScroll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Explosion 2 5">
            <a:hlinkClick r:id="rId3" action="ppaction://hlinksldjump"/>
          </p:cNvPr>
          <p:cNvSpPr/>
          <p:nvPr/>
        </p:nvSpPr>
        <p:spPr>
          <a:xfrm>
            <a:off x="8706847" y="817118"/>
            <a:ext cx="4120789" cy="2292626"/>
          </a:xfrm>
          <a:prstGeom prst="irregularSeal2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Lạc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522F2-7A36-AB49-A2EB-40A807CD8897}"/>
              </a:ext>
            </a:extLst>
          </p:cNvPr>
          <p:cNvSpPr txBox="1"/>
          <p:nvPr/>
        </p:nvSpPr>
        <p:spPr>
          <a:xfrm>
            <a:off x="73573" y="191577"/>
            <a:ext cx="1046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Hãy nêu các bước giải bài toán bằng cách lập phương trình?</a:t>
            </a:r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70F125EB-5FAF-3B47-A9C4-7E561CC4592D}"/>
              </a:ext>
            </a:extLst>
          </p:cNvPr>
          <p:cNvSpPr/>
          <p:nvPr/>
        </p:nvSpPr>
        <p:spPr>
          <a:xfrm>
            <a:off x="73573" y="3314386"/>
            <a:ext cx="12192000" cy="3526221"/>
          </a:xfrm>
          <a:prstGeom prst="snip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bIns="45720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0" y="-211627"/>
            <a:ext cx="11896990" cy="2326189"/>
          </a:xfrm>
          <a:prstGeom prst="horizontalScroll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6-Point Star 4">
            <a:hlinkClick r:id="rId3" action="ppaction://hlinksldjump"/>
          </p:cNvPr>
          <p:cNvSpPr/>
          <p:nvPr/>
        </p:nvSpPr>
        <p:spPr>
          <a:xfrm>
            <a:off x="9652713" y="1726048"/>
            <a:ext cx="2716696" cy="2120348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 MÁU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609C1B-F856-1D49-A858-3E731D7E99DB}"/>
              </a:ext>
            </a:extLst>
          </p:cNvPr>
          <p:cNvSpPr/>
          <p:nvPr/>
        </p:nvSpPr>
        <p:spPr>
          <a:xfrm>
            <a:off x="0" y="3457881"/>
            <a:ext cx="9805181" cy="3368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v.t</a:t>
            </a:r>
          </a:p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Quãng đường (km, m)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(km/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m/s)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91421" y="-222316"/>
            <a:ext cx="11667644" cy="2838907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km)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40 km/h</a:t>
            </a:r>
          </a:p>
        </p:txBody>
      </p:sp>
      <p:sp>
        <p:nvSpPr>
          <p:cNvPr id="5" name="6-Point Star 4">
            <a:hlinkClick r:id="rId3" action="ppaction://hlinksldjump"/>
          </p:cNvPr>
          <p:cNvSpPr/>
          <p:nvPr/>
        </p:nvSpPr>
        <p:spPr>
          <a:xfrm>
            <a:off x="7611458" y="2225222"/>
            <a:ext cx="4389121" cy="2407556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HÀO HÙNG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9E4F29-5A43-D24B-8102-B0B55CD05685}"/>
              </a:ext>
            </a:extLst>
          </p:cNvPr>
          <p:cNvSpPr/>
          <p:nvPr/>
        </p:nvSpPr>
        <p:spPr>
          <a:xfrm>
            <a:off x="450166" y="4797083"/>
            <a:ext cx="11550413" cy="20609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40 km/h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40x (km)</a:t>
            </a:r>
            <a:endParaRPr lang="x-non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0" y="-534559"/>
            <a:ext cx="12084148" cy="2278954"/>
          </a:xfrm>
          <a:prstGeom prst="horizontalScroll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(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m/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1800m </a:t>
            </a:r>
          </a:p>
        </p:txBody>
      </p:sp>
      <p:sp>
        <p:nvSpPr>
          <p:cNvPr id="5" name="6-Point Star 4">
            <a:hlinkClick r:id="rId3" action="ppaction://hlinksldjump"/>
          </p:cNvPr>
          <p:cNvSpPr/>
          <p:nvPr/>
        </p:nvSpPr>
        <p:spPr>
          <a:xfrm>
            <a:off x="9026664" y="1607181"/>
            <a:ext cx="2811439" cy="1821819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BỐN NGHÌN NĂM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10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</a:t>
            </a:r>
            <a:r>
              <a:rPr lang="en-US" dirty="0"/>
              <a:t> Toronto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A199CD-238E-5D47-A96B-75BC012C0D23}"/>
                  </a:ext>
                </a:extLst>
              </p:cNvPr>
              <p:cNvSpPr/>
              <p:nvPr/>
            </p:nvSpPr>
            <p:spPr>
              <a:xfrm>
                <a:off x="436098" y="4638660"/>
                <a:ext cx="10911840" cy="1821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ận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An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x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1800m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1800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x-none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(m/s)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A199CD-238E-5D47-A96B-75BC012C0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" y="4638660"/>
                <a:ext cx="10911840" cy="1821819"/>
              </a:xfrm>
              <a:prstGeom prst="rect">
                <a:avLst/>
              </a:prstGeom>
              <a:blipFill>
                <a:blip r:embed="rId4"/>
                <a:stretch>
                  <a:fillRect l="-232" r="-2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5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717782" y="-1685225"/>
            <a:ext cx="5242297" cy="8573380"/>
            <a:chOff x="9562095" y="94189"/>
            <a:chExt cx="4154252" cy="6793964"/>
          </a:xfrm>
        </p:grpSpPr>
        <p:sp>
          <p:nvSpPr>
            <p:cNvPr id="22" name="Rounded Rectangle 21"/>
            <p:cNvSpPr/>
            <p:nvPr/>
          </p:nvSpPr>
          <p:spPr>
            <a:xfrm>
              <a:off x="9562095" y="94189"/>
              <a:ext cx="2964467" cy="41770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Han River bridge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</a:p>
          </p:txBody>
        </p: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3501780" y="3652782"/>
            <a:ext cx="2099268" cy="2373313"/>
            <a:chOff x="2334491" y="533400"/>
            <a:chExt cx="3990109" cy="5334000"/>
          </a:xfrm>
          <a:solidFill>
            <a:srgbClr val="FF66FF"/>
          </a:solidFill>
        </p:grpSpPr>
        <p:sp>
          <p:nvSpPr>
            <p:cNvPr id="43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ame 4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3830283" y="3981358"/>
            <a:ext cx="1437779" cy="1763032"/>
          </a:xfrm>
          <a:prstGeom prst="rect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owchart: Or 47"/>
          <p:cNvSpPr/>
          <p:nvPr/>
        </p:nvSpPr>
        <p:spPr>
          <a:xfrm>
            <a:off x="4987431" y="4727256"/>
            <a:ext cx="200451" cy="169522"/>
          </a:xfrm>
          <a:prstGeom prst="flowChartOr">
            <a:avLst/>
          </a:prstGeom>
          <a:solidFill>
            <a:srgbClr val="FF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13478" y="3593846"/>
            <a:ext cx="2099268" cy="2373313"/>
            <a:chOff x="2334491" y="533400"/>
            <a:chExt cx="3990109" cy="5334000"/>
          </a:xfrm>
        </p:grpSpPr>
        <p:sp>
          <p:nvSpPr>
            <p:cNvPr id="50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ame 50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>
            <a:hlinkClick r:id="rId6" action="ppaction://hlinksldjump"/>
          </p:cNvPr>
          <p:cNvSpPr/>
          <p:nvPr/>
        </p:nvSpPr>
        <p:spPr>
          <a:xfrm>
            <a:off x="951837" y="3896360"/>
            <a:ext cx="1437779" cy="1763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lowchart: Or 54"/>
          <p:cNvSpPr/>
          <p:nvPr/>
        </p:nvSpPr>
        <p:spPr>
          <a:xfrm>
            <a:off x="2185211" y="4642766"/>
            <a:ext cx="200451" cy="169522"/>
          </a:xfrm>
          <a:prstGeom prst="flowChar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46398" y="3711129"/>
            <a:ext cx="2099268" cy="2373313"/>
            <a:chOff x="2334491" y="533400"/>
            <a:chExt cx="3990109" cy="5334000"/>
          </a:xfrm>
        </p:grpSpPr>
        <p:sp>
          <p:nvSpPr>
            <p:cNvPr id="57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ame 57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Rectangle 60">
            <a:hlinkClick r:id="rId7" action="ppaction://hlinksldjump"/>
          </p:cNvPr>
          <p:cNvSpPr/>
          <p:nvPr/>
        </p:nvSpPr>
        <p:spPr>
          <a:xfrm>
            <a:off x="7085742" y="3981358"/>
            <a:ext cx="1437779" cy="1763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lowchart: Or 61"/>
          <p:cNvSpPr/>
          <p:nvPr/>
        </p:nvSpPr>
        <p:spPr>
          <a:xfrm>
            <a:off x="8242890" y="4727256"/>
            <a:ext cx="200451" cy="169522"/>
          </a:xfrm>
          <a:prstGeom prst="flowChar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807155" y="3739578"/>
            <a:ext cx="2099268" cy="2373313"/>
            <a:chOff x="2334491" y="533400"/>
            <a:chExt cx="3990109" cy="5334000"/>
          </a:xfrm>
        </p:grpSpPr>
        <p:sp>
          <p:nvSpPr>
            <p:cNvPr id="64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ame 6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ectangle 67">
            <a:hlinkClick r:id="rId8" action="ppaction://hlinksldjump"/>
          </p:cNvPr>
          <p:cNvSpPr/>
          <p:nvPr/>
        </p:nvSpPr>
        <p:spPr>
          <a:xfrm>
            <a:off x="10151752" y="4037256"/>
            <a:ext cx="1437779" cy="17630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lowchart: Or 68"/>
          <p:cNvSpPr/>
          <p:nvPr/>
        </p:nvSpPr>
        <p:spPr>
          <a:xfrm>
            <a:off x="11308900" y="4783154"/>
            <a:ext cx="200451" cy="169522"/>
          </a:xfrm>
          <a:prstGeom prst="flowChar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Explosion 2 38">
            <a:hlinkClick r:id="rId9" action="ppaction://hlinksldjump"/>
          </p:cNvPr>
          <p:cNvSpPr/>
          <p:nvPr/>
        </p:nvSpPr>
        <p:spPr>
          <a:xfrm>
            <a:off x="3161646" y="1791129"/>
            <a:ext cx="2972157" cy="1861653"/>
          </a:xfrm>
          <a:prstGeom prst="irregularSeal2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NHANH 1 PHÚT</a:t>
            </a:r>
          </a:p>
        </p:txBody>
      </p:sp>
      <p:sp>
        <p:nvSpPr>
          <p:cNvPr id="40" name="6-Point Star 39">
            <a:hlinkClick r:id="rId9" action="ppaction://hlinksldjump"/>
          </p:cNvPr>
          <p:cNvSpPr/>
          <p:nvPr/>
        </p:nvSpPr>
        <p:spPr>
          <a:xfrm>
            <a:off x="6760976" y="1653583"/>
            <a:ext cx="2115681" cy="2006690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 CHẬM THÔI</a:t>
            </a:r>
          </a:p>
        </p:txBody>
      </p:sp>
      <p:sp>
        <p:nvSpPr>
          <p:cNvPr id="41" name="6-Point Star 40">
            <a:hlinkClick r:id="rId9" action="ppaction://hlinksldjump"/>
          </p:cNvPr>
          <p:cNvSpPr/>
          <p:nvPr/>
        </p:nvSpPr>
        <p:spPr>
          <a:xfrm>
            <a:off x="9901914" y="1908055"/>
            <a:ext cx="1850767" cy="1803074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CỨ </a:t>
            </a:r>
            <a:r>
              <a:rPr lang="en-US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6-Point Star 45">
            <a:hlinkClick r:id="rId9" action="ppaction://hlinksldjump"/>
          </p:cNvPr>
          <p:cNvSpPr/>
          <p:nvPr/>
        </p:nvSpPr>
        <p:spPr>
          <a:xfrm>
            <a:off x="708237" y="1791129"/>
            <a:ext cx="1813745" cy="171392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TRẬN CHIẾN XE CỘ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436" y="378480"/>
            <a:ext cx="797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/>
          </a:p>
        </p:txBody>
      </p:sp>
      <p:sp>
        <p:nvSpPr>
          <p:cNvPr id="53" name="Rectangle 52"/>
          <p:cNvSpPr/>
          <p:nvPr/>
        </p:nvSpPr>
        <p:spPr>
          <a:xfrm>
            <a:off x="4011618" y="5982728"/>
            <a:ext cx="3518912" cy="646331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608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54995215711.mp4" descr="5354995215711.mp4">
            <a:hlinkClick r:id="" action="ppaction://media"/>
            <a:extLst>
              <a:ext uri="{FF2B5EF4-FFF2-40B4-BE49-F238E27FC236}">
                <a16:creationId xmlns:a16="http://schemas.microsoft.com/office/drawing/2014/main" id="{6E5738B8-70D6-294F-8D1D-3DD731E7E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" y="381000"/>
            <a:ext cx="10871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3670</TotalTime>
  <Words>1056</Words>
  <Application>Microsoft Macintosh PowerPoint</Application>
  <PresentationFormat>Widescreen</PresentationFormat>
  <Paragraphs>134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Nguyen</dc:creator>
  <cp:lastModifiedBy>trieutu86@gmail.com</cp:lastModifiedBy>
  <cp:revision>229</cp:revision>
  <dcterms:created xsi:type="dcterms:W3CDTF">2021-08-13T08:04:49Z</dcterms:created>
  <dcterms:modified xsi:type="dcterms:W3CDTF">2024-04-17T21:37:11Z</dcterms:modified>
</cp:coreProperties>
</file>